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1.bin" ContentType="application/vnd.openxmlformats-officedocument.oleObject"/>
  <Override PartName="/ppt/notesSlides/notesSlide17.xml" ContentType="application/vnd.openxmlformats-officedocument.presentationml.notesSlide+xml"/>
  <Override PartName="/ppt/embeddings/oleObject2.bin" ContentType="application/vnd.openxmlformats-officedocument.oleObject"/>
  <Override PartName="/ppt/notesSlides/notesSlide18.xml" ContentType="application/vnd.openxmlformats-officedocument.presentationml.notesSlide+xml"/>
  <Override PartName="/ppt/embeddings/oleObject3.bin" ContentType="application/vnd.openxmlformats-officedocument.oleObject"/>
  <Override PartName="/ppt/notesSlides/notesSlide19.xml" ContentType="application/vnd.openxmlformats-officedocument.presentationml.notesSlide+xml"/>
  <Override PartName="/ppt/embeddings/oleObject4.bin" ContentType="application/vnd.openxmlformats-officedocument.oleObject"/>
  <Override PartName="/ppt/notesSlides/notesSlide20.xml" ContentType="application/vnd.openxmlformats-officedocument.presentationml.notesSlide+xml"/>
  <Override PartName="/ppt/embeddings/oleObject5.bin" ContentType="application/vnd.openxmlformats-officedocument.oleObject"/>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handoutMasterIdLst>
    <p:handoutMasterId r:id="rId24"/>
  </p:handoutMasterIdLst>
  <p:sldIdLst>
    <p:sldId id="313" r:id="rId2"/>
    <p:sldId id="322" r:id="rId3"/>
    <p:sldId id="340" r:id="rId4"/>
    <p:sldId id="341" r:id="rId5"/>
    <p:sldId id="342" r:id="rId6"/>
    <p:sldId id="343" r:id="rId7"/>
    <p:sldId id="344" r:id="rId8"/>
    <p:sldId id="345" r:id="rId9"/>
    <p:sldId id="346" r:id="rId10"/>
    <p:sldId id="347" r:id="rId11"/>
    <p:sldId id="348" r:id="rId12"/>
    <p:sldId id="349" r:id="rId13"/>
    <p:sldId id="350" r:id="rId14"/>
    <p:sldId id="358" r:id="rId15"/>
    <p:sldId id="351" r:id="rId16"/>
    <p:sldId id="353" r:id="rId17"/>
    <p:sldId id="354" r:id="rId18"/>
    <p:sldId id="355" r:id="rId19"/>
    <p:sldId id="356" r:id="rId20"/>
    <p:sldId id="357" r:id="rId21"/>
    <p:sldId id="359" r:id="rId22"/>
  </p:sldIdLst>
  <p:sldSz cx="9906000" cy="6858000" type="A4"/>
  <p:notesSz cx="6834188" cy="9979025"/>
  <p:defaultTextStyle>
    <a:defPPr>
      <a:defRPr lang="en-US"/>
    </a:defPPr>
    <a:lvl1pPr algn="ctr"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1pPr>
    <a:lvl2pPr marL="457200" algn="ctr"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ctr"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ctr"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ctr"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scaleToFitPaper="1"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EAEAEA"/>
    <a:srgbClr val="DDDDDD"/>
    <a:srgbClr val="000099"/>
    <a:srgbClr val="800000"/>
    <a:srgbClr val="FFFFCC"/>
    <a:srgbClr val="9900FF"/>
    <a:srgbClr val="FFFF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2064" y="-84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1518" y="-90"/>
      </p:cViewPr>
      <p:guideLst>
        <p:guide orient="horz" pos="3142"/>
        <p:guide pos="215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62275"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a:latin typeface="Times New Roman" pitchFamily="18" charset="0"/>
                <a:ea typeface="+mn-ea"/>
                <a:cs typeface="+mn-cs"/>
              </a:defRPr>
            </a:lvl1pPr>
          </a:lstStyle>
          <a:p>
            <a:pPr>
              <a:defRPr/>
            </a:pPr>
            <a:endParaRPr lang="en-GB"/>
          </a:p>
        </p:txBody>
      </p:sp>
      <p:sp>
        <p:nvSpPr>
          <p:cNvPr id="27651" name="Rectangle 3"/>
          <p:cNvSpPr>
            <a:spLocks noGrp="1" noChangeArrowheads="1"/>
          </p:cNvSpPr>
          <p:nvPr>
            <p:ph type="dt" sz="quarter" idx="1"/>
          </p:nvPr>
        </p:nvSpPr>
        <p:spPr bwMode="auto">
          <a:xfrm>
            <a:off x="3871913" y="0"/>
            <a:ext cx="2962275"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smtClean="0">
                <a:latin typeface="Times New Roman" pitchFamily="18" charset="0"/>
                <a:ea typeface="+mn-ea"/>
                <a:cs typeface="+mn-cs"/>
              </a:defRPr>
            </a:lvl1pPr>
          </a:lstStyle>
          <a:p>
            <a:pPr>
              <a:defRPr/>
            </a:pPr>
            <a:fld id="{FE22862E-B25B-8A4D-AB4C-10AD765DF94B}" type="datetime3">
              <a:rPr lang="en-ZA"/>
              <a:pPr>
                <a:defRPr/>
              </a:pPr>
              <a:t>17 October 2016</a:t>
            </a:fld>
            <a:endParaRPr lang="en-GB"/>
          </a:p>
        </p:txBody>
      </p:sp>
      <p:sp>
        <p:nvSpPr>
          <p:cNvPr id="27652" name="Rectangle 4"/>
          <p:cNvSpPr>
            <a:spLocks noGrp="1" noChangeArrowheads="1"/>
          </p:cNvSpPr>
          <p:nvPr>
            <p:ph type="ftr" sz="quarter" idx="2"/>
          </p:nvPr>
        </p:nvSpPr>
        <p:spPr bwMode="auto">
          <a:xfrm>
            <a:off x="0" y="9515475"/>
            <a:ext cx="2962275"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atin typeface="Times New Roman" pitchFamily="18" charset="0"/>
                <a:ea typeface="+mn-ea"/>
                <a:cs typeface="+mn-cs"/>
              </a:defRPr>
            </a:lvl1pPr>
          </a:lstStyle>
          <a:p>
            <a:pPr>
              <a:defRPr/>
            </a:pPr>
            <a:r>
              <a:rPr lang="en-GB"/>
              <a:t>Basic Food Security and Livelihoods Concepts</a:t>
            </a:r>
            <a:endParaRPr lang="en-GB"/>
          </a:p>
        </p:txBody>
      </p:sp>
      <p:sp>
        <p:nvSpPr>
          <p:cNvPr id="27653" name="Rectangle 5"/>
          <p:cNvSpPr>
            <a:spLocks noGrp="1" noChangeArrowheads="1"/>
          </p:cNvSpPr>
          <p:nvPr>
            <p:ph type="sldNum" sz="quarter" idx="3"/>
          </p:nvPr>
        </p:nvSpPr>
        <p:spPr bwMode="auto">
          <a:xfrm>
            <a:off x="3871913" y="9515475"/>
            <a:ext cx="2962275"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cs typeface="+mn-cs"/>
              </a:defRPr>
            </a:lvl1pPr>
          </a:lstStyle>
          <a:p>
            <a:pPr>
              <a:defRPr/>
            </a:pPr>
            <a:fld id="{EAD0C792-77ED-C343-8C1D-1DCDE9BE2825}" type="slidenum">
              <a:rPr lang="en-GB"/>
              <a:pPr>
                <a:defRPr/>
              </a:pPr>
              <a:t>‹#›</a:t>
            </a:fld>
            <a:endParaRPr lang="en-GB"/>
          </a:p>
        </p:txBody>
      </p:sp>
    </p:spTree>
    <p:extLst>
      <p:ext uri="{BB962C8B-B14F-4D97-AF65-F5344CB8AC3E}">
        <p14:creationId xmlns:p14="http://schemas.microsoft.com/office/powerpoint/2010/main" val="34948386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62275"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a:latin typeface="Times New Roman" pitchFamily="18" charset="0"/>
                <a:ea typeface="+mn-ea"/>
                <a:cs typeface="+mn-cs"/>
              </a:defRPr>
            </a:lvl1pPr>
          </a:lstStyle>
          <a:p>
            <a:pPr>
              <a:defRPr/>
            </a:pPr>
            <a:endParaRPr lang="en-GB"/>
          </a:p>
        </p:txBody>
      </p:sp>
      <p:sp>
        <p:nvSpPr>
          <p:cNvPr id="28675" name="Rectangle 3"/>
          <p:cNvSpPr>
            <a:spLocks noGrp="1" noChangeArrowheads="1"/>
          </p:cNvSpPr>
          <p:nvPr>
            <p:ph type="dt" idx="1"/>
          </p:nvPr>
        </p:nvSpPr>
        <p:spPr bwMode="auto">
          <a:xfrm>
            <a:off x="3871913" y="0"/>
            <a:ext cx="2962275"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smtClean="0">
                <a:latin typeface="Times New Roman" pitchFamily="18" charset="0"/>
                <a:ea typeface="+mn-ea"/>
                <a:cs typeface="+mn-cs"/>
              </a:defRPr>
            </a:lvl1pPr>
          </a:lstStyle>
          <a:p>
            <a:pPr>
              <a:defRPr/>
            </a:pPr>
            <a:fld id="{1B064178-A05A-8A42-9F7A-36DAB74D9319}" type="datetime3">
              <a:rPr lang="en-ZA"/>
              <a:pPr>
                <a:defRPr/>
              </a:pPr>
              <a:t>17 October 2016</a:t>
            </a:fld>
            <a:endParaRPr lang="en-GB"/>
          </a:p>
        </p:txBody>
      </p:sp>
      <p:sp>
        <p:nvSpPr>
          <p:cNvPr id="14340" name="Rectangle 4"/>
          <p:cNvSpPr>
            <a:spLocks noChangeArrowheads="1" noTextEdit="1"/>
          </p:cNvSpPr>
          <p:nvPr>
            <p:ph type="sldImg" idx="2"/>
          </p:nvPr>
        </p:nvSpPr>
        <p:spPr bwMode="auto">
          <a:xfrm>
            <a:off x="728663" y="744538"/>
            <a:ext cx="537686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8677" name="Rectangle 5"/>
          <p:cNvSpPr>
            <a:spLocks noGrp="1" noChangeArrowheads="1"/>
          </p:cNvSpPr>
          <p:nvPr>
            <p:ph type="body" sz="quarter" idx="3"/>
          </p:nvPr>
        </p:nvSpPr>
        <p:spPr bwMode="auto">
          <a:xfrm>
            <a:off x="911225" y="4714875"/>
            <a:ext cx="5011738" cy="4552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8678" name="Rectangle 6"/>
          <p:cNvSpPr>
            <a:spLocks noGrp="1" noChangeArrowheads="1"/>
          </p:cNvSpPr>
          <p:nvPr>
            <p:ph type="ftr" sz="quarter" idx="4"/>
          </p:nvPr>
        </p:nvSpPr>
        <p:spPr bwMode="auto">
          <a:xfrm>
            <a:off x="0" y="9515475"/>
            <a:ext cx="2962275"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1" smtClean="0">
                <a:latin typeface="Times New Roman" pitchFamily="18" charset="0"/>
                <a:ea typeface="+mn-ea"/>
                <a:cs typeface="+mn-cs"/>
              </a:defRPr>
            </a:lvl1pPr>
          </a:lstStyle>
          <a:p>
            <a:pPr>
              <a:defRPr/>
            </a:pPr>
            <a:r>
              <a:rPr lang="en-GB"/>
              <a:t>Basic Food Security and Livelihoods Concepts</a:t>
            </a:r>
            <a:endParaRPr lang="en-GB"/>
          </a:p>
        </p:txBody>
      </p:sp>
      <p:sp>
        <p:nvSpPr>
          <p:cNvPr id="28679" name="Rectangle 7"/>
          <p:cNvSpPr>
            <a:spLocks noGrp="1" noChangeArrowheads="1"/>
          </p:cNvSpPr>
          <p:nvPr>
            <p:ph type="sldNum" sz="quarter" idx="5"/>
          </p:nvPr>
        </p:nvSpPr>
        <p:spPr bwMode="auto">
          <a:xfrm>
            <a:off x="3871913" y="9515475"/>
            <a:ext cx="2962275"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cs typeface="+mn-cs"/>
              </a:defRPr>
            </a:lvl1pPr>
          </a:lstStyle>
          <a:p>
            <a:pPr>
              <a:defRPr/>
            </a:pPr>
            <a:fld id="{35550BA9-553F-8644-8685-A7282C91CDBF}" type="slidenum">
              <a:rPr lang="en-GB"/>
              <a:pPr>
                <a:defRPr/>
              </a:pPr>
              <a:t>‹#›</a:t>
            </a:fld>
            <a:endParaRPr lang="en-GB"/>
          </a:p>
        </p:txBody>
      </p:sp>
    </p:spTree>
    <p:extLst>
      <p:ext uri="{BB962C8B-B14F-4D97-AF65-F5344CB8AC3E}">
        <p14:creationId xmlns:p14="http://schemas.microsoft.com/office/powerpoint/2010/main" val="1273890826"/>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200"/>
              <a:t>Basic Food Security and Livelihoods Concepts</a:t>
            </a:r>
          </a:p>
        </p:txBody>
      </p:sp>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1012550C-EAE3-0C42-982D-446C5444A37A}" type="slidenum">
              <a:rPr lang="en-GB" sz="1200"/>
              <a:pPr/>
              <a:t>1</a:t>
            </a:fld>
            <a:endParaRPr lang="en-GB" sz="1200"/>
          </a:p>
        </p:txBody>
      </p:sp>
      <p:sp>
        <p:nvSpPr>
          <p:cNvPr id="16387" name="Rectangle 2"/>
          <p:cNvSpPr>
            <a:spLocks noChangeArrowheads="1" noTextEdit="1"/>
          </p:cNvSpPr>
          <p:nvPr>
            <p:ph type="sldImg"/>
          </p:nvPr>
        </p:nvSpPr>
        <p:spPr>
          <a:xfrm>
            <a:off x="717550" y="749300"/>
            <a:ext cx="5400675" cy="3740150"/>
          </a:xfrm>
          <a:ln/>
        </p:spPr>
      </p:sp>
      <p:sp>
        <p:nvSpPr>
          <p:cNvPr id="16388" name="Rectangle 3"/>
          <p:cNvSpPr>
            <a:spLocks noGrp="1" noChangeArrowheads="1"/>
          </p:cNvSpPr>
          <p:nvPr>
            <p:ph type="body" idx="1"/>
          </p:nvPr>
        </p:nvSpPr>
        <p:spPr>
          <a:xfrm>
            <a:off x="684213" y="4740275"/>
            <a:ext cx="5465762" cy="4489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GB">
              <a:latin typeface="Times New Roman" charset="0"/>
            </a:endParaRPr>
          </a:p>
        </p:txBody>
      </p:sp>
      <p:sp>
        <p:nvSpPr>
          <p:cNvPr id="3" name="Date Placeholder 2"/>
          <p:cNvSpPr>
            <a:spLocks noGrp="1"/>
          </p:cNvSpPr>
          <p:nvPr>
            <p:ph type="dt" sz="quarter" idx="1"/>
          </p:nvPr>
        </p:nvSpPr>
        <p:spPr/>
        <p:txBody>
          <a:bodyPr/>
          <a:lstStyle/>
          <a:p>
            <a:pPr>
              <a:defRPr/>
            </a:pPr>
            <a:fld id="{990D842E-B9B1-5B49-BDC6-E06770F766C4}" type="datetime3">
              <a:rPr lang="en-ZA"/>
              <a:pPr>
                <a:defRPr/>
              </a:pPr>
              <a:t>17 October 2016</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200"/>
              <a:t>Basic Food Security and Livelihoods Concepts</a:t>
            </a:r>
          </a:p>
        </p:txBody>
      </p:sp>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E73AA63A-6D62-CC44-B703-AA0861A13FC4}" type="slidenum">
              <a:rPr lang="en-GB" sz="1200"/>
              <a:pPr/>
              <a:t>10</a:t>
            </a:fld>
            <a:endParaRPr lang="en-GB" sz="1200"/>
          </a:p>
        </p:txBody>
      </p:sp>
      <p:sp>
        <p:nvSpPr>
          <p:cNvPr id="34819" name="Rectangle 2"/>
          <p:cNvSpPr>
            <a:spLocks noChangeArrowheads="1" noTextEdit="1"/>
          </p:cNvSpPr>
          <p:nvPr>
            <p:ph type="sldImg"/>
          </p:nvPr>
        </p:nvSpPr>
        <p:spPr>
          <a:xfrm>
            <a:off x="717550" y="749300"/>
            <a:ext cx="5400675" cy="3740150"/>
          </a:xfrm>
          <a:ln/>
        </p:spPr>
      </p:sp>
      <p:sp>
        <p:nvSpPr>
          <p:cNvPr id="34820" name="Rectangle 3"/>
          <p:cNvSpPr>
            <a:spLocks noGrp="1" noChangeArrowheads="1"/>
          </p:cNvSpPr>
          <p:nvPr>
            <p:ph type="body" idx="1"/>
          </p:nvPr>
        </p:nvSpPr>
        <p:spPr>
          <a:xfrm>
            <a:off x="911225" y="4740275"/>
            <a:ext cx="5011738" cy="4489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Ask participants to think about the two things that determine people</a:t>
            </a:r>
            <a:r>
              <a:rPr lang="ja-JP" altLang="en-US">
                <a:latin typeface="Times New Roman" charset="0"/>
              </a:rPr>
              <a:t>’</a:t>
            </a:r>
            <a:r>
              <a:rPr lang="en-US" altLang="ja-JP">
                <a:latin typeface="Times New Roman" charset="0"/>
              </a:rPr>
              <a:t>s access to food and cash. They are geography and wealth.  </a:t>
            </a:r>
            <a:endParaRPr lang="en-US">
              <a:latin typeface="Times New Roman" charset="0"/>
            </a:endParaRPr>
          </a:p>
        </p:txBody>
      </p:sp>
      <p:sp>
        <p:nvSpPr>
          <p:cNvPr id="3" name="Date Placeholder 2"/>
          <p:cNvSpPr>
            <a:spLocks noGrp="1"/>
          </p:cNvSpPr>
          <p:nvPr>
            <p:ph type="dt" sz="quarter" idx="1"/>
          </p:nvPr>
        </p:nvSpPr>
        <p:spPr/>
        <p:txBody>
          <a:bodyPr/>
          <a:lstStyle/>
          <a:p>
            <a:pPr>
              <a:defRPr/>
            </a:pPr>
            <a:fld id="{0DBF2664-861B-CD4D-9AD5-932A3AADE19F}" type="datetime3">
              <a:rPr lang="en-ZA"/>
              <a:pPr>
                <a:defRPr/>
              </a:pPr>
              <a:t>17 October 2016</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200"/>
              <a:t>Basic Food Security and Livelihoods Concepts</a:t>
            </a:r>
          </a:p>
        </p:txBody>
      </p:sp>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C20BE76A-1992-4B4C-AF99-33B4FBC29CF6}" type="slidenum">
              <a:rPr lang="en-GB" sz="1200"/>
              <a:pPr/>
              <a:t>11</a:t>
            </a:fld>
            <a:endParaRPr lang="en-GB" sz="1200"/>
          </a:p>
        </p:txBody>
      </p:sp>
      <p:sp>
        <p:nvSpPr>
          <p:cNvPr id="36867" name="Rectangle 2"/>
          <p:cNvSpPr>
            <a:spLocks noChangeArrowheads="1" noTextEdit="1"/>
          </p:cNvSpPr>
          <p:nvPr>
            <p:ph type="sldImg"/>
          </p:nvPr>
        </p:nvSpPr>
        <p:spPr>
          <a:xfrm>
            <a:off x="717550" y="749300"/>
            <a:ext cx="5400675" cy="3740150"/>
          </a:xfrm>
          <a:ln/>
        </p:spPr>
      </p:sp>
      <p:sp>
        <p:nvSpPr>
          <p:cNvPr id="36868" name="Rectangle 3"/>
          <p:cNvSpPr>
            <a:spLocks noGrp="1" noChangeArrowheads="1"/>
          </p:cNvSpPr>
          <p:nvPr>
            <p:ph type="body" idx="1"/>
          </p:nvPr>
        </p:nvSpPr>
        <p:spPr>
          <a:xfrm>
            <a:off x="911225" y="4740275"/>
            <a:ext cx="5011738" cy="4489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GB">
              <a:latin typeface="Times New Roman" charset="0"/>
            </a:endParaRPr>
          </a:p>
        </p:txBody>
      </p:sp>
      <p:sp>
        <p:nvSpPr>
          <p:cNvPr id="3" name="Date Placeholder 2"/>
          <p:cNvSpPr>
            <a:spLocks noGrp="1"/>
          </p:cNvSpPr>
          <p:nvPr>
            <p:ph type="dt" sz="quarter" idx="1"/>
          </p:nvPr>
        </p:nvSpPr>
        <p:spPr/>
        <p:txBody>
          <a:bodyPr/>
          <a:lstStyle/>
          <a:p>
            <a:pPr>
              <a:defRPr/>
            </a:pPr>
            <a:fld id="{F700FCB2-8FCF-4843-B54E-475D6B3D5D97}" type="datetime3">
              <a:rPr lang="en-ZA"/>
              <a:pPr>
                <a:defRPr/>
              </a:pPr>
              <a:t>17 October 2016</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200"/>
              <a:t>Basic Food Security and Livelihoods Concepts</a:t>
            </a:r>
          </a:p>
        </p:txBody>
      </p:sp>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46E58CB4-CA66-BA44-9E3A-E8D6B53477CA}" type="slidenum">
              <a:rPr lang="en-GB" sz="1200"/>
              <a:pPr/>
              <a:t>12</a:t>
            </a:fld>
            <a:endParaRPr lang="en-GB" sz="1200"/>
          </a:p>
        </p:txBody>
      </p:sp>
      <p:sp>
        <p:nvSpPr>
          <p:cNvPr id="38915" name="Rectangle 2"/>
          <p:cNvSpPr>
            <a:spLocks noChangeArrowheads="1" noTextEdit="1"/>
          </p:cNvSpPr>
          <p:nvPr>
            <p:ph type="sldImg"/>
          </p:nvPr>
        </p:nvSpPr>
        <p:spPr>
          <a:xfrm>
            <a:off x="717550" y="749300"/>
            <a:ext cx="5400675" cy="3740150"/>
          </a:xfrm>
          <a:ln/>
        </p:spPr>
      </p:sp>
      <p:sp>
        <p:nvSpPr>
          <p:cNvPr id="38916" name="Rectangle 3"/>
          <p:cNvSpPr>
            <a:spLocks noGrp="1" noChangeArrowheads="1"/>
          </p:cNvSpPr>
          <p:nvPr>
            <p:ph type="body" idx="1"/>
          </p:nvPr>
        </p:nvSpPr>
        <p:spPr>
          <a:xfrm>
            <a:off x="911225" y="4740275"/>
            <a:ext cx="5011738" cy="4489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atin typeface="Times New Roman" charset="0"/>
              </a:rPr>
              <a:t>In the same way that the analysis of a population’s access to food has to be disaggregated, food security analysis has to take into account changes in food security over time. These fall into two categories: seasonal changes and hazards.</a:t>
            </a:r>
            <a:endParaRPr lang="en-US">
              <a:latin typeface="Times New Roman" charset="0"/>
            </a:endParaRPr>
          </a:p>
        </p:txBody>
      </p:sp>
      <p:sp>
        <p:nvSpPr>
          <p:cNvPr id="3" name="Date Placeholder 2"/>
          <p:cNvSpPr>
            <a:spLocks noGrp="1"/>
          </p:cNvSpPr>
          <p:nvPr>
            <p:ph type="dt" sz="quarter" idx="1"/>
          </p:nvPr>
        </p:nvSpPr>
        <p:spPr/>
        <p:txBody>
          <a:bodyPr/>
          <a:lstStyle/>
          <a:p>
            <a:pPr>
              <a:defRPr/>
            </a:pPr>
            <a:fld id="{9BB8709B-E089-4E4A-A88A-BA997B217012}" type="datetime3">
              <a:rPr lang="en-ZA"/>
              <a:pPr>
                <a:defRPr/>
              </a:pPr>
              <a:t>17 October 2016</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200"/>
              <a:t>Basic Food Security and Livelihoods Concepts</a:t>
            </a:r>
          </a:p>
        </p:txBody>
      </p:sp>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4DD56422-097F-754F-8723-738FC75B1214}" type="slidenum">
              <a:rPr lang="en-GB" sz="1200"/>
              <a:pPr/>
              <a:t>13</a:t>
            </a:fld>
            <a:endParaRPr lang="en-GB" sz="1200"/>
          </a:p>
        </p:txBody>
      </p:sp>
      <p:sp>
        <p:nvSpPr>
          <p:cNvPr id="40963" name="Rectangle 2"/>
          <p:cNvSpPr>
            <a:spLocks noChangeArrowheads="1" noTextEdit="1"/>
          </p:cNvSpPr>
          <p:nvPr>
            <p:ph type="sldImg"/>
          </p:nvPr>
        </p:nvSpPr>
        <p:spPr>
          <a:xfrm>
            <a:off x="717550" y="749300"/>
            <a:ext cx="5400675" cy="3740150"/>
          </a:xfrm>
          <a:ln/>
        </p:spPr>
      </p:sp>
      <p:sp>
        <p:nvSpPr>
          <p:cNvPr id="40964" name="Rectangle 3"/>
          <p:cNvSpPr>
            <a:spLocks noGrp="1" noChangeArrowheads="1"/>
          </p:cNvSpPr>
          <p:nvPr>
            <p:ph type="body" idx="1"/>
          </p:nvPr>
        </p:nvSpPr>
        <p:spPr>
          <a:xfrm>
            <a:off x="911225" y="4740275"/>
            <a:ext cx="5011738" cy="4489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GB">
              <a:latin typeface="Times New Roman" charset="0"/>
            </a:endParaRPr>
          </a:p>
        </p:txBody>
      </p:sp>
      <p:sp>
        <p:nvSpPr>
          <p:cNvPr id="3" name="Date Placeholder 2"/>
          <p:cNvSpPr>
            <a:spLocks noGrp="1"/>
          </p:cNvSpPr>
          <p:nvPr>
            <p:ph type="dt" sz="quarter" idx="1"/>
          </p:nvPr>
        </p:nvSpPr>
        <p:spPr/>
        <p:txBody>
          <a:bodyPr/>
          <a:lstStyle/>
          <a:p>
            <a:pPr>
              <a:defRPr/>
            </a:pPr>
            <a:fld id="{45A8B20D-9CB4-C44E-98B2-10BDD5868A7D}" type="datetime3">
              <a:rPr lang="en-ZA"/>
              <a:pPr>
                <a:defRPr/>
              </a:pPr>
              <a:t>17 October 2016</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200"/>
              <a:t>Basic Food Security and Livelihoods Concepts</a:t>
            </a:r>
          </a:p>
        </p:txBody>
      </p:sp>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487FFF63-98A4-5B4B-A117-11331D90AEA7}" type="slidenum">
              <a:rPr lang="en-GB" sz="1200"/>
              <a:pPr/>
              <a:t>14</a:t>
            </a:fld>
            <a:endParaRPr lang="en-GB" sz="1200"/>
          </a:p>
        </p:txBody>
      </p:sp>
      <p:sp>
        <p:nvSpPr>
          <p:cNvPr id="43011" name="Rectangle 2"/>
          <p:cNvSpPr>
            <a:spLocks noChangeArrowheads="1" noTextEdit="1"/>
          </p:cNvSpPr>
          <p:nvPr>
            <p:ph type="sldImg"/>
          </p:nvPr>
        </p:nvSpPr>
        <p:spPr>
          <a:xfrm>
            <a:off x="717550" y="749300"/>
            <a:ext cx="5400675" cy="3740150"/>
          </a:xfrm>
          <a:ln/>
        </p:spPr>
      </p:sp>
      <p:sp>
        <p:nvSpPr>
          <p:cNvPr id="43012" name="Rectangle 3"/>
          <p:cNvSpPr>
            <a:spLocks noGrp="1" noChangeArrowheads="1"/>
          </p:cNvSpPr>
          <p:nvPr>
            <p:ph type="body" idx="1"/>
          </p:nvPr>
        </p:nvSpPr>
        <p:spPr>
          <a:xfrm>
            <a:off x="911225" y="4740275"/>
            <a:ext cx="5011738" cy="4489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atin typeface="Times New Roman" charset="0"/>
              </a:rPr>
              <a:t>Introduce this definition of livelihoods. Households obtain and maintain access to essential resource through the six ‘assets’ which have been defined in the Sustainable Livelihods Framework.</a:t>
            </a:r>
            <a:endParaRPr lang="en-US">
              <a:latin typeface="Times New Roman" charset="0"/>
            </a:endParaRPr>
          </a:p>
        </p:txBody>
      </p:sp>
      <p:sp>
        <p:nvSpPr>
          <p:cNvPr id="3" name="Date Placeholder 2"/>
          <p:cNvSpPr>
            <a:spLocks noGrp="1"/>
          </p:cNvSpPr>
          <p:nvPr>
            <p:ph type="dt" sz="quarter" idx="1"/>
          </p:nvPr>
        </p:nvSpPr>
        <p:spPr/>
        <p:txBody>
          <a:bodyPr/>
          <a:lstStyle/>
          <a:p>
            <a:pPr>
              <a:defRPr/>
            </a:pPr>
            <a:fld id="{5045B07C-DDBC-8E41-9ABE-6C7FB0BD01ED}" type="datetime3">
              <a:rPr lang="en-ZA"/>
              <a:pPr>
                <a:defRPr/>
              </a:pPr>
              <a:t>17 October 2016</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200"/>
              <a:t>Basic Food Security and Livelihoods Concepts</a:t>
            </a:r>
          </a:p>
        </p:txBody>
      </p:sp>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871617A1-0B6E-184C-AF10-5ED2AF4098FC}" type="slidenum">
              <a:rPr lang="en-GB" sz="1200"/>
              <a:pPr/>
              <a:t>15</a:t>
            </a:fld>
            <a:endParaRPr lang="en-GB" sz="1200"/>
          </a:p>
        </p:txBody>
      </p:sp>
      <p:sp>
        <p:nvSpPr>
          <p:cNvPr id="45059" name="Rectangle 2"/>
          <p:cNvSpPr>
            <a:spLocks noChangeArrowheads="1" noTextEdit="1"/>
          </p:cNvSpPr>
          <p:nvPr>
            <p:ph type="sldImg"/>
          </p:nvPr>
        </p:nvSpPr>
        <p:spPr>
          <a:xfrm>
            <a:off x="717550" y="749300"/>
            <a:ext cx="5400675" cy="3740150"/>
          </a:xfrm>
          <a:ln/>
        </p:spPr>
      </p:sp>
      <p:sp>
        <p:nvSpPr>
          <p:cNvPr id="45060" name="Rectangle 3"/>
          <p:cNvSpPr>
            <a:spLocks noGrp="1" noChangeArrowheads="1"/>
          </p:cNvSpPr>
          <p:nvPr>
            <p:ph type="body" idx="1"/>
          </p:nvPr>
        </p:nvSpPr>
        <p:spPr>
          <a:xfrm>
            <a:off x="911225" y="4740275"/>
            <a:ext cx="5011738" cy="4489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atin typeface="Times New Roman" charset="0"/>
              </a:rPr>
              <a:t>Based on this definition of livelihoods, livelihood security can be defined in similar terms to food security.</a:t>
            </a:r>
            <a:endParaRPr lang="en-US">
              <a:latin typeface="Times New Roman" charset="0"/>
            </a:endParaRPr>
          </a:p>
        </p:txBody>
      </p:sp>
      <p:sp>
        <p:nvSpPr>
          <p:cNvPr id="3" name="Date Placeholder 2"/>
          <p:cNvSpPr>
            <a:spLocks noGrp="1"/>
          </p:cNvSpPr>
          <p:nvPr>
            <p:ph type="dt" sz="quarter" idx="1"/>
          </p:nvPr>
        </p:nvSpPr>
        <p:spPr/>
        <p:txBody>
          <a:bodyPr/>
          <a:lstStyle/>
          <a:p>
            <a:pPr>
              <a:defRPr/>
            </a:pPr>
            <a:fld id="{A0C1FECD-0076-CE4C-A3E0-DC68855DBB19}" type="datetime3">
              <a:rPr lang="en-ZA"/>
              <a:pPr>
                <a:defRPr/>
              </a:pPr>
              <a:t>17 October 2016</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200"/>
              <a:t>Basic Food Security and Livelihoods Concepts</a:t>
            </a:r>
          </a:p>
        </p:txBody>
      </p:sp>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A6F569AD-1460-C64B-B389-A6E86DCCC1B4}" type="slidenum">
              <a:rPr lang="en-GB" sz="1200"/>
              <a:pPr/>
              <a:t>16</a:t>
            </a:fld>
            <a:endParaRPr lang="en-GB" sz="1200"/>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atin typeface="Times New Roman" charset="0"/>
              </a:rPr>
              <a:t>This and the following slides show how the six assets are related to different areas of food and income generation.</a:t>
            </a:r>
          </a:p>
          <a:p>
            <a:endParaRPr lang="en-GB">
              <a:latin typeface="Times New Roman" charset="0"/>
            </a:endParaRPr>
          </a:p>
          <a:p>
            <a:r>
              <a:rPr lang="en-GB">
                <a:latin typeface="Times New Roman" charset="0"/>
              </a:rPr>
              <a:t>This slide shows a typical representation of the cash income of poor, middle and rich households in a country neighbouring South Africa. Human capital - </a:t>
            </a:r>
            <a:r>
              <a:rPr lang="en-US" sz="700">
                <a:latin typeface="Arial" charset="0"/>
                <a:cs typeface="Times New Roman" charset="0"/>
              </a:rPr>
              <a:t>labor power within a household, education, skills, vocational training - </a:t>
            </a:r>
            <a:r>
              <a:rPr lang="en-GB">
                <a:latin typeface="Times New Roman" charset="0"/>
              </a:rPr>
              <a:t>determines the amount and type of labour available, in this case for earning money through agricultural labour and remittances from South Africa.</a:t>
            </a:r>
            <a:endParaRPr lang="en-US">
              <a:latin typeface="Times New Roman" charset="0"/>
            </a:endParaRPr>
          </a:p>
        </p:txBody>
      </p:sp>
      <p:sp>
        <p:nvSpPr>
          <p:cNvPr id="3" name="Date Placeholder 2"/>
          <p:cNvSpPr>
            <a:spLocks noGrp="1"/>
          </p:cNvSpPr>
          <p:nvPr>
            <p:ph type="dt" sz="quarter" idx="1"/>
          </p:nvPr>
        </p:nvSpPr>
        <p:spPr/>
        <p:txBody>
          <a:bodyPr/>
          <a:lstStyle/>
          <a:p>
            <a:pPr>
              <a:defRPr/>
            </a:pPr>
            <a:fld id="{FF44A219-7C15-AA42-88A4-3D0733A67FA9}" type="datetime3">
              <a:rPr lang="en-ZA"/>
              <a:pPr>
                <a:defRPr/>
              </a:pPr>
              <a:t>17 October 2016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200"/>
              <a:t>Basic Food Security and Livelihoods Concepts</a:t>
            </a:r>
          </a:p>
        </p:txBody>
      </p:sp>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FCD70499-D590-0441-BDF3-FD94395955DA}" type="slidenum">
              <a:rPr lang="en-GB" sz="1200"/>
              <a:pPr/>
              <a:t>17</a:t>
            </a:fld>
            <a:endParaRPr lang="en-GB" sz="1200"/>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atin typeface="Times New Roman" charset="0"/>
              </a:rPr>
              <a:t>Physical capital - </a:t>
            </a:r>
            <a:r>
              <a:rPr lang="en-US" sz="700">
                <a:latin typeface="Arial" charset="0"/>
                <a:cs typeface="Times New Roman" charset="0"/>
              </a:rPr>
              <a:t>farm equipment, seeds, tools, sewing machines, vehicles, livestock, houses – determines how much income households can get by producing or making things that can be sold on the market – such as through beer sales, livestock sales and crop sales.</a:t>
            </a:r>
          </a:p>
          <a:p>
            <a:endParaRPr lang="en-US">
              <a:latin typeface="Times New Roman" charset="0"/>
            </a:endParaRPr>
          </a:p>
        </p:txBody>
      </p:sp>
      <p:sp>
        <p:nvSpPr>
          <p:cNvPr id="3" name="Date Placeholder 2"/>
          <p:cNvSpPr>
            <a:spLocks noGrp="1"/>
          </p:cNvSpPr>
          <p:nvPr>
            <p:ph type="dt" sz="quarter" idx="1"/>
          </p:nvPr>
        </p:nvSpPr>
        <p:spPr/>
        <p:txBody>
          <a:bodyPr/>
          <a:lstStyle/>
          <a:p>
            <a:pPr>
              <a:defRPr/>
            </a:pPr>
            <a:fld id="{C7B5D5A6-7F50-474A-8FC1-3FF775D10680}" type="datetime3">
              <a:rPr lang="en-ZA"/>
              <a:pPr>
                <a:defRPr/>
              </a:pPr>
              <a:t>17 October 2016</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200"/>
              <a:t>Basic Food Security and Livelihoods Concepts</a:t>
            </a:r>
          </a:p>
        </p:txBody>
      </p:sp>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65F7CE74-8CDC-7741-A719-E549F777DCAB}" type="slidenum">
              <a:rPr lang="en-GB" sz="1200"/>
              <a:pPr/>
              <a:t>18</a:t>
            </a:fld>
            <a:endParaRPr lang="en-GB" sz="1200"/>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atin typeface="Times New Roman" charset="0"/>
              </a:rPr>
              <a:t>Social capital - </a:t>
            </a:r>
            <a:r>
              <a:rPr lang="en-US" sz="700">
                <a:latin typeface="Arial" charset="0"/>
                <a:cs typeface="Times New Roman" charset="0"/>
              </a:rPr>
              <a:t>kinship structures, religious groups, neighborhood associations – determines the food and income that households can obtain through social exchange agreements such as labour arrangements and gifts.</a:t>
            </a:r>
          </a:p>
        </p:txBody>
      </p:sp>
      <p:sp>
        <p:nvSpPr>
          <p:cNvPr id="3" name="Date Placeholder 2"/>
          <p:cNvSpPr>
            <a:spLocks noGrp="1"/>
          </p:cNvSpPr>
          <p:nvPr>
            <p:ph type="dt" sz="quarter" idx="1"/>
          </p:nvPr>
        </p:nvSpPr>
        <p:spPr/>
        <p:txBody>
          <a:bodyPr/>
          <a:lstStyle/>
          <a:p>
            <a:pPr>
              <a:defRPr/>
            </a:pPr>
            <a:fld id="{916A57A0-586D-564D-A8E1-AD4564DCA4F4}" type="datetime3">
              <a:rPr lang="en-ZA"/>
              <a:pPr>
                <a:defRPr/>
              </a:pPr>
              <a:t>17 October 2016</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200"/>
              <a:t>Basic Food Security and Livelihoods Concepts</a:t>
            </a:r>
          </a:p>
        </p:txBody>
      </p:sp>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634DC82F-3FBF-8D41-8211-1783BC2AE6DC}" type="slidenum">
              <a:rPr lang="en-GB" sz="1200"/>
              <a:pPr/>
              <a:t>19</a:t>
            </a:fld>
            <a:endParaRPr lang="en-GB" sz="1200"/>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atin typeface="Times New Roman" charset="0"/>
              </a:rPr>
              <a:t>Financial assets - </a:t>
            </a:r>
            <a:r>
              <a:rPr lang="en-US" sz="700">
                <a:latin typeface="Arial" charset="0"/>
                <a:cs typeface="Times New Roman" charset="0"/>
              </a:rPr>
              <a:t>wages, access to credit, savings – determines the levels of assets such as livestock and the extent to which households can invest in their productive activities such as through agricultural inputs.</a:t>
            </a:r>
          </a:p>
          <a:p>
            <a:endParaRPr lang="en-US">
              <a:latin typeface="Times New Roman" charset="0"/>
            </a:endParaRPr>
          </a:p>
        </p:txBody>
      </p:sp>
      <p:sp>
        <p:nvSpPr>
          <p:cNvPr id="3" name="Date Placeholder 2"/>
          <p:cNvSpPr>
            <a:spLocks noGrp="1"/>
          </p:cNvSpPr>
          <p:nvPr>
            <p:ph type="dt" sz="quarter" idx="1"/>
          </p:nvPr>
        </p:nvSpPr>
        <p:spPr/>
        <p:txBody>
          <a:bodyPr/>
          <a:lstStyle/>
          <a:p>
            <a:pPr>
              <a:defRPr/>
            </a:pPr>
            <a:fld id="{DEE63926-1E4E-104B-8812-163A89C1CBB9}" type="datetime3">
              <a:rPr lang="en-ZA"/>
              <a:pPr>
                <a:defRPr/>
              </a:pPr>
              <a:t>17 October 2016</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200"/>
              <a:t>Basic Food Security and Livelihoods Concepts</a:t>
            </a:r>
          </a:p>
        </p:txBody>
      </p:sp>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46F0C858-5741-3C47-A1DD-C2907DC851D1}" type="slidenum">
              <a:rPr lang="en-GB" sz="1200"/>
              <a:pPr/>
              <a:t>2</a:t>
            </a:fld>
            <a:endParaRPr lang="en-GB" sz="1200"/>
          </a:p>
        </p:txBody>
      </p:sp>
      <p:sp>
        <p:nvSpPr>
          <p:cNvPr id="18435" name="Rectangle 2"/>
          <p:cNvSpPr>
            <a:spLocks noChangeArrowheads="1" noTextEdit="1"/>
          </p:cNvSpPr>
          <p:nvPr>
            <p:ph type="sldImg"/>
          </p:nvPr>
        </p:nvSpPr>
        <p:spPr>
          <a:xfrm>
            <a:off x="717550" y="749300"/>
            <a:ext cx="5400675" cy="3740150"/>
          </a:xfrm>
          <a:ln/>
        </p:spPr>
      </p:sp>
      <p:sp>
        <p:nvSpPr>
          <p:cNvPr id="18436" name="Rectangle 3"/>
          <p:cNvSpPr>
            <a:spLocks noGrp="1" noChangeArrowheads="1"/>
          </p:cNvSpPr>
          <p:nvPr>
            <p:ph type="body" idx="1"/>
          </p:nvPr>
        </p:nvSpPr>
        <p:spPr>
          <a:xfrm>
            <a:off x="911225" y="4740275"/>
            <a:ext cx="5011738" cy="4489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atin typeface="Times New Roman" charset="0"/>
              </a:rPr>
              <a:t>This and the following slides aim to show how the principle terms in this standard definition of food security can be explored in terms of their analytical and information requirements. This allows this accepted and comprehensive</a:t>
            </a:r>
            <a:r>
              <a:rPr lang="en-US">
                <a:latin typeface="Times New Roman" charset="0"/>
              </a:rPr>
              <a:t> food security definition to be put to work in an operational and practically useful way. </a:t>
            </a:r>
            <a:r>
              <a:rPr lang="en-GB">
                <a:latin typeface="Times New Roman" charset="0"/>
              </a:rPr>
              <a:t>For example:</a:t>
            </a:r>
          </a:p>
          <a:p>
            <a:endParaRPr lang="en-GB">
              <a:latin typeface="Times New Roman" charset="0"/>
            </a:endParaRPr>
          </a:p>
          <a:p>
            <a:r>
              <a:rPr lang="en-GB">
                <a:latin typeface="Times New Roman" charset="0"/>
              </a:rPr>
              <a:t>- Access: this allows you to introduce the concept of access and describe how, in the 1980s and 1990s, it became increasingly important in approaches to food security, gradually superseding the more production- and supply-based approaches to thinking about food problems. You might here refer to the HEA timeline which is on the handout accompanying this session, and point out some of the key events leading up to this change in thinking, notably the publication of Amartya Sen’s theory of entitlements in 1981. </a:t>
            </a:r>
          </a:p>
          <a:p>
            <a:endParaRPr lang="en-GB">
              <a:latin typeface="Times New Roman" charset="0"/>
            </a:endParaRPr>
          </a:p>
          <a:p>
            <a:r>
              <a:rPr lang="en-GB">
                <a:latin typeface="Times New Roman" charset="0"/>
              </a:rPr>
              <a:t> </a:t>
            </a:r>
            <a:endParaRPr lang="en-US">
              <a:latin typeface="Times New Roman" charset="0"/>
            </a:endParaRPr>
          </a:p>
        </p:txBody>
      </p:sp>
      <p:sp>
        <p:nvSpPr>
          <p:cNvPr id="3" name="Date Placeholder 2"/>
          <p:cNvSpPr>
            <a:spLocks noGrp="1"/>
          </p:cNvSpPr>
          <p:nvPr>
            <p:ph type="dt" sz="quarter" idx="1"/>
          </p:nvPr>
        </p:nvSpPr>
        <p:spPr/>
        <p:txBody>
          <a:bodyPr/>
          <a:lstStyle/>
          <a:p>
            <a:pPr>
              <a:defRPr/>
            </a:pPr>
            <a:fld id="{D6F3F383-0FC8-EC46-9DF8-B66C496C932D}" type="datetime3">
              <a:rPr lang="en-ZA"/>
              <a:pPr>
                <a:defRPr/>
              </a:pPr>
              <a:t>17 October 2016</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200"/>
              <a:t>Basic Food Security and Livelihoods Concepts</a:t>
            </a:r>
          </a:p>
        </p:txBody>
      </p:sp>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AAA10A6D-6121-0D47-8B4D-490A763EA41D}" type="slidenum">
              <a:rPr lang="en-GB" sz="1200"/>
              <a:pPr/>
              <a:t>20</a:t>
            </a:fld>
            <a:endParaRPr lang="en-GB" sz="1200"/>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atin typeface="Times New Roman" charset="0"/>
              </a:rPr>
              <a:t>Natural assets - </a:t>
            </a:r>
            <a:r>
              <a:rPr lang="en-US" sz="700">
                <a:latin typeface="Arial" charset="0"/>
                <a:cs typeface="Times New Roman" charset="0"/>
              </a:rPr>
              <a:t>agricultural and grazing land, water resources, timber, fish – determine the types of crops people can grow, the kinds of livestock they can keep, and how much of either they can produce.</a:t>
            </a:r>
          </a:p>
          <a:p>
            <a:endParaRPr lang="en-US">
              <a:latin typeface="Times New Roman" charset="0"/>
            </a:endParaRPr>
          </a:p>
        </p:txBody>
      </p:sp>
      <p:sp>
        <p:nvSpPr>
          <p:cNvPr id="3" name="Date Placeholder 2"/>
          <p:cNvSpPr>
            <a:spLocks noGrp="1"/>
          </p:cNvSpPr>
          <p:nvPr>
            <p:ph type="dt" sz="quarter" idx="1"/>
          </p:nvPr>
        </p:nvSpPr>
        <p:spPr/>
        <p:txBody>
          <a:bodyPr/>
          <a:lstStyle/>
          <a:p>
            <a:pPr>
              <a:defRPr/>
            </a:pPr>
            <a:fld id="{FE9ED3AE-7ACA-9D4F-ADB6-DEE13C39DDC8}" type="datetime3">
              <a:rPr lang="en-ZA"/>
              <a:pPr>
                <a:defRPr/>
              </a:pPr>
              <a:t>17 October 2016</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200"/>
              <a:t>Basic Food Security and Livelihoods Concepts</a:t>
            </a:r>
          </a:p>
        </p:txBody>
      </p:sp>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A2B3DEC7-6A72-AF4E-8A7E-E7BE35130EAC}" type="slidenum">
              <a:rPr lang="en-GB" sz="1200"/>
              <a:pPr/>
              <a:t>21</a:t>
            </a:fld>
            <a:endParaRPr lang="en-GB" sz="1200"/>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atin typeface="Times New Roman" charset="0"/>
              </a:rPr>
              <a:t>This slide should be the basis of a brain storming session, rather than as a presentation of these key HEA terms. The idea is to show that these terms have not just been made up for the sake of it, but have developed as a result of the analytical and information requirements of the accepted food/livelihood security definitions.</a:t>
            </a:r>
          </a:p>
          <a:p>
            <a:endParaRPr lang="en-GB">
              <a:latin typeface="Times New Roman" charset="0"/>
            </a:endParaRPr>
          </a:p>
          <a:p>
            <a:r>
              <a:rPr lang="en-GB">
                <a:latin typeface="Times New Roman" charset="0"/>
              </a:rPr>
              <a:t>Go through each of these terms in turn and ask participants to think how it might be related to the elements and requirements of the food security/livelihood security definitions.</a:t>
            </a:r>
          </a:p>
          <a:p>
            <a:endParaRPr lang="en-GB">
              <a:latin typeface="Times New Roman" charset="0"/>
            </a:endParaRPr>
          </a:p>
          <a:p>
            <a:r>
              <a:rPr lang="en-GB">
                <a:latin typeface="Times New Roman" charset="0"/>
              </a:rPr>
              <a:t>For example, Livelihood Zoning can be related back to the ‘all people’ elements in the food/livelihood security definitions: in order to look at a population’s access to food and income in a meaningful way, it has to be disaggregated according to geography (hence the need to divide a population into livelihood zones, in which people share broadly the same options for getting food and cash) and wealth.</a:t>
            </a:r>
          </a:p>
          <a:p>
            <a:endParaRPr lang="en-GB">
              <a:latin typeface="Times New Roman" charset="0"/>
            </a:endParaRPr>
          </a:p>
          <a:p>
            <a:r>
              <a:rPr lang="en-GB">
                <a:latin typeface="Times New Roman" charset="0"/>
              </a:rPr>
              <a:t>Note that the aim here is not to go into depth on any of the HEA steps (which are covered in another session) but to get participants to surmise how these terms link to broader food security and livelihood concepts. </a:t>
            </a:r>
            <a:endParaRPr lang="en-US">
              <a:latin typeface="Times New Roman" charset="0"/>
            </a:endParaRPr>
          </a:p>
        </p:txBody>
      </p:sp>
      <p:sp>
        <p:nvSpPr>
          <p:cNvPr id="3" name="Date Placeholder 2"/>
          <p:cNvSpPr>
            <a:spLocks noGrp="1"/>
          </p:cNvSpPr>
          <p:nvPr>
            <p:ph type="dt" sz="quarter" idx="1"/>
          </p:nvPr>
        </p:nvSpPr>
        <p:spPr/>
        <p:txBody>
          <a:bodyPr/>
          <a:lstStyle/>
          <a:p>
            <a:pPr>
              <a:defRPr/>
            </a:pPr>
            <a:fld id="{EECDE24D-CE6E-484F-A281-91F708A70CC2}" type="datetime3">
              <a:rPr lang="en-ZA"/>
              <a:pPr>
                <a:defRPr/>
              </a:pPr>
              <a:t>17 October 2016</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200"/>
              <a:t>Basic Food Security and Livelihoods Concepts</a:t>
            </a:r>
          </a:p>
        </p:txBody>
      </p:sp>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449F3AA9-0E4D-114C-8255-45CED16F982B}" type="slidenum">
              <a:rPr lang="en-GB" sz="1200"/>
              <a:pPr/>
              <a:t>3</a:t>
            </a:fld>
            <a:endParaRPr lang="en-GB" sz="1200"/>
          </a:p>
        </p:txBody>
      </p:sp>
      <p:sp>
        <p:nvSpPr>
          <p:cNvPr id="20483" name="Rectangle 2"/>
          <p:cNvSpPr>
            <a:spLocks noChangeArrowheads="1" noTextEdit="1"/>
          </p:cNvSpPr>
          <p:nvPr>
            <p:ph type="sldImg"/>
          </p:nvPr>
        </p:nvSpPr>
        <p:spPr>
          <a:xfrm>
            <a:off x="717550" y="749300"/>
            <a:ext cx="5400675" cy="3740150"/>
          </a:xfrm>
          <a:ln/>
        </p:spPr>
      </p:sp>
      <p:sp>
        <p:nvSpPr>
          <p:cNvPr id="20484" name="Rectangle 3"/>
          <p:cNvSpPr>
            <a:spLocks noGrp="1" noChangeArrowheads="1"/>
          </p:cNvSpPr>
          <p:nvPr>
            <p:ph type="body" idx="1"/>
          </p:nvPr>
        </p:nvSpPr>
        <p:spPr>
          <a:xfrm>
            <a:off x="911225" y="4740275"/>
            <a:ext cx="5011738" cy="4489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atin typeface="Times New Roman" charset="0"/>
              </a:rPr>
              <a:t>Sufficient food: The point about the need for a diverse and balanced diet is addressed in a later slide. Here, the key point is that an analysis of food security that seeks to truly reflect its definition has to be quantified and has to compare results against an accepted and transparent threshold.  </a:t>
            </a:r>
            <a:endParaRPr lang="en-US">
              <a:latin typeface="Times New Roman" charset="0"/>
            </a:endParaRPr>
          </a:p>
        </p:txBody>
      </p:sp>
      <p:sp>
        <p:nvSpPr>
          <p:cNvPr id="3" name="Date Placeholder 2"/>
          <p:cNvSpPr>
            <a:spLocks noGrp="1"/>
          </p:cNvSpPr>
          <p:nvPr>
            <p:ph type="dt" sz="quarter" idx="1"/>
          </p:nvPr>
        </p:nvSpPr>
        <p:spPr/>
        <p:txBody>
          <a:bodyPr/>
          <a:lstStyle/>
          <a:p>
            <a:pPr>
              <a:defRPr/>
            </a:pPr>
            <a:fld id="{8624E6C1-E3A1-D042-BAEB-4FAFDD90147A}" type="datetime3">
              <a:rPr lang="en-ZA"/>
              <a:pPr>
                <a:defRPr/>
              </a:pPr>
              <a:t>17 October 2016</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200"/>
              <a:t>Basic Food Security and Livelihoods Concepts</a:t>
            </a:r>
          </a:p>
        </p:txBody>
      </p:sp>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F161B531-B8EF-9242-8203-14E851A3E26B}" type="slidenum">
              <a:rPr lang="en-GB" sz="1200"/>
              <a:pPr/>
              <a:t>4</a:t>
            </a:fld>
            <a:endParaRPr lang="en-GB" sz="1200"/>
          </a:p>
        </p:txBody>
      </p:sp>
      <p:sp>
        <p:nvSpPr>
          <p:cNvPr id="22531" name="Rectangle 2"/>
          <p:cNvSpPr>
            <a:spLocks noChangeArrowheads="1" noTextEdit="1"/>
          </p:cNvSpPr>
          <p:nvPr>
            <p:ph type="sldImg"/>
          </p:nvPr>
        </p:nvSpPr>
        <p:spPr>
          <a:xfrm>
            <a:off x="717550" y="749300"/>
            <a:ext cx="5400675" cy="3740150"/>
          </a:xfrm>
          <a:ln/>
        </p:spPr>
      </p:sp>
      <p:sp>
        <p:nvSpPr>
          <p:cNvPr id="22532" name="Rectangle 3"/>
          <p:cNvSpPr>
            <a:spLocks noGrp="1" noChangeArrowheads="1"/>
          </p:cNvSpPr>
          <p:nvPr>
            <p:ph type="body" idx="1"/>
          </p:nvPr>
        </p:nvSpPr>
        <p:spPr>
          <a:xfrm>
            <a:off x="911225" y="4740275"/>
            <a:ext cx="5011738" cy="4489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atin typeface="Times New Roman" charset="0"/>
              </a:rPr>
              <a:t>All people: An analysis of food security that looks at the whole population together will not yield meaningful results because there will be so much variation in access within that population. The population has to be divided up or disaggregated into groups within which there is as little variation as possible in access. </a:t>
            </a:r>
            <a:endParaRPr lang="en-US">
              <a:latin typeface="Times New Roman" charset="0"/>
            </a:endParaRPr>
          </a:p>
        </p:txBody>
      </p:sp>
      <p:sp>
        <p:nvSpPr>
          <p:cNvPr id="3" name="Date Placeholder 2"/>
          <p:cNvSpPr>
            <a:spLocks noGrp="1"/>
          </p:cNvSpPr>
          <p:nvPr>
            <p:ph type="dt" sz="quarter" idx="1"/>
          </p:nvPr>
        </p:nvSpPr>
        <p:spPr/>
        <p:txBody>
          <a:bodyPr/>
          <a:lstStyle/>
          <a:p>
            <a:pPr>
              <a:defRPr/>
            </a:pPr>
            <a:fld id="{6F03786F-1507-9E45-9C37-0225957127AB}" type="datetime3">
              <a:rPr lang="en-ZA"/>
              <a:pPr>
                <a:defRPr/>
              </a:pPr>
              <a:t>17 October 2016</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200"/>
              <a:t>Basic Food Security and Livelihoods Concepts</a:t>
            </a:r>
          </a:p>
        </p:txBody>
      </p:sp>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445446A1-76F2-6A4A-898B-835006CCC11A}" type="slidenum">
              <a:rPr lang="en-GB" sz="1200"/>
              <a:pPr/>
              <a:t>5</a:t>
            </a:fld>
            <a:endParaRPr lang="en-GB" sz="1200"/>
          </a:p>
        </p:txBody>
      </p:sp>
      <p:sp>
        <p:nvSpPr>
          <p:cNvPr id="24579" name="Rectangle 2"/>
          <p:cNvSpPr>
            <a:spLocks noChangeArrowheads="1" noTextEdit="1"/>
          </p:cNvSpPr>
          <p:nvPr>
            <p:ph type="sldImg"/>
          </p:nvPr>
        </p:nvSpPr>
        <p:spPr>
          <a:xfrm>
            <a:off x="717550" y="749300"/>
            <a:ext cx="5400675" cy="3740150"/>
          </a:xfrm>
          <a:ln/>
        </p:spPr>
      </p:sp>
      <p:sp>
        <p:nvSpPr>
          <p:cNvPr id="24580" name="Rectangle 3"/>
          <p:cNvSpPr>
            <a:spLocks noGrp="1" noChangeArrowheads="1"/>
          </p:cNvSpPr>
          <p:nvPr>
            <p:ph type="body" idx="1"/>
          </p:nvPr>
        </p:nvSpPr>
        <p:spPr>
          <a:xfrm>
            <a:off x="911225" y="4740275"/>
            <a:ext cx="5011738" cy="4489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atin typeface="Times New Roman" charset="0"/>
              </a:rPr>
              <a:t>At all times: this means looking at the predictable, within-year variations (seasonality) and the less predictable, year-to-year variations (hazards).</a:t>
            </a:r>
            <a:endParaRPr lang="en-US">
              <a:latin typeface="Times New Roman" charset="0"/>
            </a:endParaRPr>
          </a:p>
        </p:txBody>
      </p:sp>
      <p:sp>
        <p:nvSpPr>
          <p:cNvPr id="3" name="Date Placeholder 2"/>
          <p:cNvSpPr>
            <a:spLocks noGrp="1"/>
          </p:cNvSpPr>
          <p:nvPr>
            <p:ph type="dt" sz="quarter" idx="1"/>
          </p:nvPr>
        </p:nvSpPr>
        <p:spPr/>
        <p:txBody>
          <a:bodyPr/>
          <a:lstStyle/>
          <a:p>
            <a:pPr>
              <a:defRPr/>
            </a:pPr>
            <a:fld id="{B2D4ED35-A9F7-D843-BCF5-D8F2374D1813}" type="datetime3">
              <a:rPr lang="en-ZA"/>
              <a:pPr>
                <a:defRPr/>
              </a:pPr>
              <a:t>17 October 2016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200"/>
              <a:t>Basic Food Security and Livelihoods Concepts</a:t>
            </a:r>
          </a:p>
        </p:txBody>
      </p:sp>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875AA5EB-BDBA-EC41-9325-04CF8FE2A422}" type="slidenum">
              <a:rPr lang="en-GB" sz="1200"/>
              <a:pPr/>
              <a:t>6</a:t>
            </a:fld>
            <a:endParaRPr lang="en-GB" sz="1200"/>
          </a:p>
        </p:txBody>
      </p:sp>
      <p:sp>
        <p:nvSpPr>
          <p:cNvPr id="26627" name="Rectangle 2"/>
          <p:cNvSpPr>
            <a:spLocks noChangeArrowheads="1" noTextEdit="1"/>
          </p:cNvSpPr>
          <p:nvPr>
            <p:ph type="sldImg"/>
          </p:nvPr>
        </p:nvSpPr>
        <p:spPr>
          <a:xfrm>
            <a:off x="717550" y="749300"/>
            <a:ext cx="5400675" cy="3740150"/>
          </a:xfrm>
          <a:ln/>
        </p:spPr>
      </p:sp>
      <p:sp>
        <p:nvSpPr>
          <p:cNvPr id="26628" name="Rectangle 3"/>
          <p:cNvSpPr>
            <a:spLocks noGrp="1" noChangeArrowheads="1"/>
          </p:cNvSpPr>
          <p:nvPr>
            <p:ph type="body" idx="1"/>
          </p:nvPr>
        </p:nvSpPr>
        <p:spPr>
          <a:xfrm>
            <a:off x="911225" y="4740275"/>
            <a:ext cx="5011738" cy="4489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atin typeface="Times New Roman" charset="0"/>
              </a:rPr>
              <a:t>Ask participants to think of the three main ways in which people get food.</a:t>
            </a:r>
            <a:endParaRPr lang="en-US">
              <a:latin typeface="Times New Roman" charset="0"/>
            </a:endParaRPr>
          </a:p>
        </p:txBody>
      </p:sp>
      <p:sp>
        <p:nvSpPr>
          <p:cNvPr id="3" name="Date Placeholder 2"/>
          <p:cNvSpPr>
            <a:spLocks noGrp="1"/>
          </p:cNvSpPr>
          <p:nvPr>
            <p:ph type="dt" sz="quarter" idx="1"/>
          </p:nvPr>
        </p:nvSpPr>
        <p:spPr/>
        <p:txBody>
          <a:bodyPr/>
          <a:lstStyle/>
          <a:p>
            <a:pPr>
              <a:defRPr/>
            </a:pPr>
            <a:fld id="{C838AADB-3F4B-9043-9E40-CFBE6D61E9CF}" type="datetime3">
              <a:rPr lang="en-ZA"/>
              <a:pPr>
                <a:defRPr/>
              </a:pPr>
              <a:t>17 October 2016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200"/>
              <a:t>Basic Food Security and Livelihoods Concepts</a:t>
            </a:r>
          </a:p>
        </p:txBody>
      </p:sp>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D13D5F77-2F64-594B-87F9-A60F22F38284}" type="slidenum">
              <a:rPr lang="en-GB" sz="1200"/>
              <a:pPr/>
              <a:t>7</a:t>
            </a:fld>
            <a:endParaRPr lang="en-GB" sz="1200"/>
          </a:p>
        </p:txBody>
      </p:sp>
      <p:sp>
        <p:nvSpPr>
          <p:cNvPr id="28675" name="Rectangle 2"/>
          <p:cNvSpPr>
            <a:spLocks noChangeArrowheads="1" noTextEdit="1"/>
          </p:cNvSpPr>
          <p:nvPr>
            <p:ph type="sldImg"/>
          </p:nvPr>
        </p:nvSpPr>
        <p:spPr>
          <a:xfrm>
            <a:off x="717550" y="749300"/>
            <a:ext cx="5400675" cy="3740150"/>
          </a:xfrm>
          <a:ln/>
        </p:spPr>
      </p:sp>
      <p:sp>
        <p:nvSpPr>
          <p:cNvPr id="28676" name="Rectangle 3"/>
          <p:cNvSpPr>
            <a:spLocks noGrp="1" noChangeArrowheads="1"/>
          </p:cNvSpPr>
          <p:nvPr>
            <p:ph type="body" idx="1"/>
          </p:nvPr>
        </p:nvSpPr>
        <p:spPr>
          <a:xfrm>
            <a:off x="911225" y="4740275"/>
            <a:ext cx="5011738" cy="4489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atin typeface="Times New Roman" charset="0"/>
              </a:rPr>
              <a:t>This shows what analysts need to be looking at in order to explore and understand these three ways of acquiring food.</a:t>
            </a:r>
            <a:endParaRPr lang="en-US">
              <a:latin typeface="Times New Roman" charset="0"/>
            </a:endParaRPr>
          </a:p>
        </p:txBody>
      </p:sp>
      <p:sp>
        <p:nvSpPr>
          <p:cNvPr id="3" name="Date Placeholder 2"/>
          <p:cNvSpPr>
            <a:spLocks noGrp="1"/>
          </p:cNvSpPr>
          <p:nvPr>
            <p:ph type="dt" sz="quarter" idx="1"/>
          </p:nvPr>
        </p:nvSpPr>
        <p:spPr/>
        <p:txBody>
          <a:bodyPr/>
          <a:lstStyle/>
          <a:p>
            <a:pPr>
              <a:defRPr/>
            </a:pPr>
            <a:fld id="{40832A4C-3BB8-0145-A417-5BA53AA53BB4}" type="datetime3">
              <a:rPr lang="en-ZA"/>
              <a:pPr>
                <a:defRPr/>
              </a:pPr>
              <a:t>17 October 2016</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200"/>
              <a:t>Basic Food Security and Livelihoods Concepts</a:t>
            </a:r>
          </a:p>
        </p:txBody>
      </p:sp>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B9BAE722-0B28-134C-B2E3-4506281FF326}" type="slidenum">
              <a:rPr lang="en-GB" sz="1200"/>
              <a:pPr/>
              <a:t>8</a:t>
            </a:fld>
            <a:endParaRPr lang="en-GB" sz="1200"/>
          </a:p>
        </p:txBody>
      </p:sp>
      <p:sp>
        <p:nvSpPr>
          <p:cNvPr id="30723" name="Rectangle 2"/>
          <p:cNvSpPr>
            <a:spLocks noChangeArrowheads="1" noTextEdit="1"/>
          </p:cNvSpPr>
          <p:nvPr>
            <p:ph type="sldImg"/>
          </p:nvPr>
        </p:nvSpPr>
        <p:spPr>
          <a:xfrm>
            <a:off x="717550" y="749300"/>
            <a:ext cx="5400675" cy="3740150"/>
          </a:xfrm>
          <a:ln/>
        </p:spPr>
      </p:sp>
      <p:sp>
        <p:nvSpPr>
          <p:cNvPr id="30724" name="Rectangle 3"/>
          <p:cNvSpPr>
            <a:spLocks noGrp="1" noChangeArrowheads="1"/>
          </p:cNvSpPr>
          <p:nvPr>
            <p:ph type="body" idx="1"/>
          </p:nvPr>
        </p:nvSpPr>
        <p:spPr>
          <a:xfrm>
            <a:off x="911225" y="4740275"/>
            <a:ext cx="5011738" cy="4489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atin typeface="Times New Roman" charset="0"/>
              </a:rPr>
              <a:t>To understand what is ‘sufficient food’, we need to think in terms of requirements for energy and essential nutrients. </a:t>
            </a:r>
          </a:p>
          <a:p>
            <a:endParaRPr lang="en-GB">
              <a:latin typeface="Times New Roman" charset="0"/>
            </a:endParaRPr>
          </a:p>
          <a:p>
            <a:r>
              <a:rPr lang="en-GB">
                <a:latin typeface="Times New Roman" charset="0"/>
              </a:rPr>
              <a:t>Food security analysis (and HEA) tends to look at the measure of energy, rather than a more sophisticated nutritional measure (such as the ideal dietary composition) because this meets the immediate requirements of food security programmers and policy makers, and it fits within the practical limitations of most assessments. This is not to say that energy alone is a sufficient measure of nutritional adequacy; but it is the first measure of whether or not people will starve.  The threshold of 8800 kilojoules is the internationally accepted minimum energy requirement per person per day. </a:t>
            </a:r>
          </a:p>
        </p:txBody>
      </p:sp>
      <p:sp>
        <p:nvSpPr>
          <p:cNvPr id="3" name="Date Placeholder 2"/>
          <p:cNvSpPr>
            <a:spLocks noGrp="1"/>
          </p:cNvSpPr>
          <p:nvPr>
            <p:ph type="dt" sz="quarter" idx="1"/>
          </p:nvPr>
        </p:nvSpPr>
        <p:spPr/>
        <p:txBody>
          <a:bodyPr/>
          <a:lstStyle/>
          <a:p>
            <a:pPr>
              <a:defRPr/>
            </a:pPr>
            <a:fld id="{00E06468-E932-DA45-9CF0-28DA2AAD7607}" type="datetime3">
              <a:rPr lang="en-ZA"/>
              <a:pPr>
                <a:defRPr/>
              </a:pPr>
              <a:t>17 October 2016</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200"/>
              <a:t>Basic Food Security and Livelihoods Concepts</a:t>
            </a:r>
          </a:p>
        </p:txBody>
      </p:sp>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fld id="{B18FB481-CB83-6447-ADFA-73827C2B1F31}" type="slidenum">
              <a:rPr lang="en-GB" sz="1200"/>
              <a:pPr/>
              <a:t>9</a:t>
            </a:fld>
            <a:endParaRPr lang="en-GB" sz="1200"/>
          </a:p>
        </p:txBody>
      </p:sp>
      <p:sp>
        <p:nvSpPr>
          <p:cNvPr id="32771" name="Rectangle 2"/>
          <p:cNvSpPr>
            <a:spLocks noChangeArrowheads="1" noTextEdit="1"/>
          </p:cNvSpPr>
          <p:nvPr>
            <p:ph type="sldImg"/>
          </p:nvPr>
        </p:nvSpPr>
        <p:spPr>
          <a:xfrm>
            <a:off x="717550" y="749300"/>
            <a:ext cx="5400675" cy="3740150"/>
          </a:xfrm>
          <a:ln/>
        </p:spPr>
      </p:sp>
      <p:sp>
        <p:nvSpPr>
          <p:cNvPr id="32772" name="Rectangle 3"/>
          <p:cNvSpPr>
            <a:spLocks noGrp="1" noChangeArrowheads="1"/>
          </p:cNvSpPr>
          <p:nvPr>
            <p:ph type="body" idx="1"/>
          </p:nvPr>
        </p:nvSpPr>
        <p:spPr>
          <a:xfrm>
            <a:off x="911225" y="4740275"/>
            <a:ext cx="5011738" cy="4489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GB">
              <a:latin typeface="Times New Roman" charset="0"/>
            </a:endParaRPr>
          </a:p>
        </p:txBody>
      </p:sp>
      <p:sp>
        <p:nvSpPr>
          <p:cNvPr id="3" name="Date Placeholder 2"/>
          <p:cNvSpPr>
            <a:spLocks noGrp="1"/>
          </p:cNvSpPr>
          <p:nvPr>
            <p:ph type="dt" sz="quarter" idx="1"/>
          </p:nvPr>
        </p:nvSpPr>
        <p:spPr/>
        <p:txBody>
          <a:bodyPr/>
          <a:lstStyle/>
          <a:p>
            <a:pPr>
              <a:defRPr/>
            </a:pPr>
            <a:fld id="{1B1B52C6-5939-4C41-872F-B57EB5927BFD}" type="datetime3">
              <a:rPr lang="en-ZA"/>
              <a:pPr>
                <a:defRPr/>
              </a:pPr>
              <a:t>17 October 2016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Z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F4F1AC-A05F-334C-97E2-9E7A561A6E90}" type="slidenum">
              <a:rPr lang="en-US"/>
              <a:pPr>
                <a:defRPr/>
              </a:pPr>
              <a:t>‹#›</a:t>
            </a:fld>
            <a:endParaRPr lang="en-US"/>
          </a:p>
        </p:txBody>
      </p:sp>
    </p:spTree>
    <p:extLst>
      <p:ext uri="{BB962C8B-B14F-4D97-AF65-F5344CB8AC3E}">
        <p14:creationId xmlns:p14="http://schemas.microsoft.com/office/powerpoint/2010/main" val="3618105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A7B1872-E21D-7A44-ABA7-3ED4EA7ACC84}" type="slidenum">
              <a:rPr lang="en-US"/>
              <a:pPr>
                <a:defRPr/>
              </a:pPr>
              <a:t>‹#›</a:t>
            </a:fld>
            <a:endParaRPr lang="en-US"/>
          </a:p>
        </p:txBody>
      </p:sp>
    </p:spTree>
    <p:extLst>
      <p:ext uri="{BB962C8B-B14F-4D97-AF65-F5344CB8AC3E}">
        <p14:creationId xmlns:p14="http://schemas.microsoft.com/office/powerpoint/2010/main" val="1885939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8025" y="609600"/>
            <a:ext cx="2105025" cy="5486400"/>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742950" y="609600"/>
            <a:ext cx="6162675"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43F490-877E-684F-9388-4643CA173FD0}" type="slidenum">
              <a:rPr lang="en-US"/>
              <a:pPr>
                <a:defRPr/>
              </a:pPr>
              <a:t>‹#›</a:t>
            </a:fld>
            <a:endParaRPr lang="en-US"/>
          </a:p>
        </p:txBody>
      </p:sp>
    </p:spTree>
    <p:extLst>
      <p:ext uri="{BB962C8B-B14F-4D97-AF65-F5344CB8AC3E}">
        <p14:creationId xmlns:p14="http://schemas.microsoft.com/office/powerpoint/2010/main" val="2839634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35917D6-D6FD-B149-A087-B2C595028545}" type="slidenum">
              <a:rPr lang="en-US"/>
              <a:pPr>
                <a:defRPr/>
              </a:pPr>
              <a:t>‹#›</a:t>
            </a:fld>
            <a:endParaRPr lang="en-US"/>
          </a:p>
        </p:txBody>
      </p:sp>
    </p:spTree>
    <p:extLst>
      <p:ext uri="{BB962C8B-B14F-4D97-AF65-F5344CB8AC3E}">
        <p14:creationId xmlns:p14="http://schemas.microsoft.com/office/powerpoint/2010/main" val="259279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FACA331-41B7-6540-AE51-ED09DD4BD18A}" type="slidenum">
              <a:rPr lang="en-US"/>
              <a:pPr>
                <a:defRPr/>
              </a:pPr>
              <a:t>‹#›</a:t>
            </a:fld>
            <a:endParaRPr lang="en-US"/>
          </a:p>
        </p:txBody>
      </p:sp>
    </p:spTree>
    <p:extLst>
      <p:ext uri="{BB962C8B-B14F-4D97-AF65-F5344CB8AC3E}">
        <p14:creationId xmlns:p14="http://schemas.microsoft.com/office/powerpoint/2010/main" val="49848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74295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502920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A15FDC9-68BA-7543-AC33-424806BFD2E4}" type="slidenum">
              <a:rPr lang="en-US"/>
              <a:pPr>
                <a:defRPr/>
              </a:pPr>
              <a:t>‹#›</a:t>
            </a:fld>
            <a:endParaRPr lang="en-US"/>
          </a:p>
        </p:txBody>
      </p:sp>
    </p:spTree>
    <p:extLst>
      <p:ext uri="{BB962C8B-B14F-4D97-AF65-F5344CB8AC3E}">
        <p14:creationId xmlns:p14="http://schemas.microsoft.com/office/powerpoint/2010/main" val="62769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4C4DEC5-7AD1-6E40-A3DD-A016FC3D1C9C}" type="slidenum">
              <a:rPr lang="en-US"/>
              <a:pPr>
                <a:defRPr/>
              </a:pPr>
              <a:t>‹#›</a:t>
            </a:fld>
            <a:endParaRPr lang="en-US"/>
          </a:p>
        </p:txBody>
      </p:sp>
    </p:spTree>
    <p:extLst>
      <p:ext uri="{BB962C8B-B14F-4D97-AF65-F5344CB8AC3E}">
        <p14:creationId xmlns:p14="http://schemas.microsoft.com/office/powerpoint/2010/main" val="1943814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CC1888F-B344-8341-936B-665407AC83F0}" type="slidenum">
              <a:rPr lang="en-US"/>
              <a:pPr>
                <a:defRPr/>
              </a:pPr>
              <a:t>‹#›</a:t>
            </a:fld>
            <a:endParaRPr lang="en-US"/>
          </a:p>
        </p:txBody>
      </p:sp>
    </p:spTree>
    <p:extLst>
      <p:ext uri="{BB962C8B-B14F-4D97-AF65-F5344CB8AC3E}">
        <p14:creationId xmlns:p14="http://schemas.microsoft.com/office/powerpoint/2010/main" val="3475586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ADE8E30-0AF6-684F-A14A-64C8E14FCEEC}" type="slidenum">
              <a:rPr lang="en-US"/>
              <a:pPr>
                <a:defRPr/>
              </a:pPr>
              <a:t>‹#›</a:t>
            </a:fld>
            <a:endParaRPr lang="en-US"/>
          </a:p>
        </p:txBody>
      </p:sp>
    </p:spTree>
    <p:extLst>
      <p:ext uri="{BB962C8B-B14F-4D97-AF65-F5344CB8AC3E}">
        <p14:creationId xmlns:p14="http://schemas.microsoft.com/office/powerpoint/2010/main" val="2112312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484EDF5-EC73-1643-8836-0CA45705835B}" type="slidenum">
              <a:rPr lang="en-US"/>
              <a:pPr>
                <a:defRPr/>
              </a:pPr>
              <a:t>‹#›</a:t>
            </a:fld>
            <a:endParaRPr lang="en-US"/>
          </a:p>
        </p:txBody>
      </p:sp>
    </p:spTree>
    <p:extLst>
      <p:ext uri="{BB962C8B-B14F-4D97-AF65-F5344CB8AC3E}">
        <p14:creationId xmlns:p14="http://schemas.microsoft.com/office/powerpoint/2010/main" val="141916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ZA"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962206-797A-8E4A-88DE-36D130432DA9}" type="slidenum">
              <a:rPr lang="en-US"/>
              <a:pPr>
                <a:defRPr/>
              </a:pPr>
              <a:t>‹#›</a:t>
            </a:fld>
            <a:endParaRPr lang="en-US"/>
          </a:p>
        </p:txBody>
      </p:sp>
    </p:spTree>
    <p:extLst>
      <p:ext uri="{BB962C8B-B14F-4D97-AF65-F5344CB8AC3E}">
        <p14:creationId xmlns:p14="http://schemas.microsoft.com/office/powerpoint/2010/main" val="42143751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E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609600"/>
            <a:ext cx="8420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42950" y="1981200"/>
            <a:ext cx="8420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74295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Times New Roman" pitchFamily="18"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384550" y="6248400"/>
            <a:ext cx="31369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709930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2216FA1D-0F1A-2B49-BF1D-05FD8D662D3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bin"/><Relationship Id="rId5"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2.bin"/><Relationship Id="rId5" Type="http://schemas.openxmlformats.org/officeDocument/2006/relationships/image" Target="../media/image1.e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3.bin"/><Relationship Id="rId5" Type="http://schemas.openxmlformats.org/officeDocument/2006/relationships/image" Target="../media/image1.e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4.bin"/><Relationship Id="rId5" Type="http://schemas.openxmlformats.org/officeDocument/2006/relationships/image" Target="../media/image1.e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5.bin"/><Relationship Id="rId5" Type="http://schemas.openxmlformats.org/officeDocument/2006/relationships/image" Target="../media/image1.e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ChangeArrowheads="1"/>
          </p:cNvSpPr>
          <p:nvPr/>
        </p:nvSpPr>
        <p:spPr bwMode="auto">
          <a:xfrm>
            <a:off x="412750" y="3276600"/>
            <a:ext cx="9328150" cy="1752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ZA"/>
          </a:p>
        </p:txBody>
      </p:sp>
      <p:sp>
        <p:nvSpPr>
          <p:cNvPr id="15362" name="Rectangle 3"/>
          <p:cNvSpPr>
            <a:spLocks noChangeArrowheads="1"/>
          </p:cNvSpPr>
          <p:nvPr/>
        </p:nvSpPr>
        <p:spPr bwMode="auto">
          <a:xfrm>
            <a:off x="0" y="1981200"/>
            <a:ext cx="9906000" cy="152400"/>
          </a:xfrm>
          <a:prstGeom prst="rect">
            <a:avLst/>
          </a:prstGeom>
          <a:gradFill rotWithShape="1">
            <a:gsLst>
              <a:gs pos="0">
                <a:srgbClr val="969696"/>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ZA"/>
          </a:p>
        </p:txBody>
      </p:sp>
      <p:sp>
        <p:nvSpPr>
          <p:cNvPr id="15363" name="Rectangle 4"/>
          <p:cNvSpPr>
            <a:spLocks noChangeArrowheads="1"/>
          </p:cNvSpPr>
          <p:nvPr/>
        </p:nvSpPr>
        <p:spPr bwMode="auto">
          <a:xfrm rot="5400000">
            <a:off x="-3098800" y="3346450"/>
            <a:ext cx="6858000" cy="165100"/>
          </a:xfrm>
          <a:prstGeom prst="rect">
            <a:avLst/>
          </a:prstGeom>
          <a:gradFill rotWithShape="0">
            <a:gsLst>
              <a:gs pos="0">
                <a:srgbClr val="DDDDDD"/>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ZA"/>
          </a:p>
        </p:txBody>
      </p:sp>
      <p:sp>
        <p:nvSpPr>
          <p:cNvPr id="15364" name="Text Box 5"/>
          <p:cNvSpPr txBox="1">
            <a:spLocks noChangeArrowheads="1"/>
          </p:cNvSpPr>
          <p:nvPr/>
        </p:nvSpPr>
        <p:spPr bwMode="auto">
          <a:xfrm>
            <a:off x="990600" y="3505200"/>
            <a:ext cx="84201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4000" b="1">
                <a:solidFill>
                  <a:schemeClr val="bg1"/>
                </a:solidFill>
                <a:latin typeface="Arial" charset="0"/>
              </a:rPr>
              <a:t>Session 1: Basic Food Security and Livelihood Concepts</a:t>
            </a:r>
          </a:p>
        </p:txBody>
      </p:sp>
      <p:sp>
        <p:nvSpPr>
          <p:cNvPr id="15365" name="Text Box 6"/>
          <p:cNvSpPr txBox="1">
            <a:spLocks noChangeArrowheads="1"/>
          </p:cNvSpPr>
          <p:nvPr/>
        </p:nvSpPr>
        <p:spPr bwMode="auto">
          <a:xfrm>
            <a:off x="412750" y="730250"/>
            <a:ext cx="94107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3600" b="1">
                <a:solidFill>
                  <a:srgbClr val="800000"/>
                </a:solidFill>
                <a:latin typeface="Arial" charset="0"/>
              </a:rPr>
              <a:t>MODULE 1: INTRODUCTION TO THE HEA FRAMEWORK</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wrap="none" anchor="ctr"/>
          <a:lstStyle/>
          <a:p>
            <a:pPr>
              <a:defRPr/>
            </a:pPr>
            <a:endParaRPr lang="en-ZA">
              <a:latin typeface="Times New Roman" pitchFamily="18" charset="0"/>
              <a:ea typeface="+mn-ea"/>
              <a:cs typeface="+mn-cs"/>
            </a:endParaRPr>
          </a:p>
        </p:txBody>
      </p:sp>
      <p:sp>
        <p:nvSpPr>
          <p:cNvPr id="33794" name="Text Box 3"/>
          <p:cNvSpPr txBox="1">
            <a:spLocks noChangeArrowheads="1"/>
          </p:cNvSpPr>
          <p:nvPr/>
        </p:nvSpPr>
        <p:spPr bwMode="auto">
          <a:xfrm>
            <a:off x="76200" y="304800"/>
            <a:ext cx="975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4000" b="1">
                <a:solidFill>
                  <a:srgbClr val="800000"/>
                </a:solidFill>
                <a:latin typeface="Arial" charset="0"/>
              </a:rPr>
              <a:t>Food Security Analysis</a:t>
            </a:r>
          </a:p>
        </p:txBody>
      </p:sp>
      <p:sp>
        <p:nvSpPr>
          <p:cNvPr id="33795" name="Text Box 4"/>
          <p:cNvSpPr txBox="1">
            <a:spLocks noChangeArrowheads="1"/>
          </p:cNvSpPr>
          <p:nvPr/>
        </p:nvSpPr>
        <p:spPr bwMode="auto">
          <a:xfrm>
            <a:off x="165100" y="6400800"/>
            <a:ext cx="3492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spcBef>
                <a:spcPct val="50000"/>
              </a:spcBef>
            </a:pPr>
            <a:r>
              <a:rPr lang="en-US" sz="1000" i="1">
                <a:solidFill>
                  <a:srgbClr val="4D4D4D"/>
                </a:solidFill>
                <a:latin typeface="Arial" charset="0"/>
              </a:rPr>
              <a:t>Introduction: Basic Food Security and Livelihood Concepts</a:t>
            </a:r>
          </a:p>
        </p:txBody>
      </p:sp>
      <p:sp>
        <p:nvSpPr>
          <p:cNvPr id="191494" name="Text Box 6"/>
          <p:cNvSpPr txBox="1">
            <a:spLocks noChangeArrowheads="1"/>
          </p:cNvSpPr>
          <p:nvPr/>
        </p:nvSpPr>
        <p:spPr bwMode="auto">
          <a:xfrm>
            <a:off x="911225" y="2743200"/>
            <a:ext cx="7916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b="1">
                <a:solidFill>
                  <a:srgbClr val="000099"/>
                </a:solidFill>
                <a:latin typeface="Arial" charset="0"/>
              </a:rPr>
              <a:t>What determines differences in access?</a:t>
            </a:r>
          </a:p>
        </p:txBody>
      </p:sp>
      <p:sp>
        <p:nvSpPr>
          <p:cNvPr id="191495" name="Text Box 7"/>
          <p:cNvSpPr txBox="1">
            <a:spLocks noChangeArrowheads="1"/>
          </p:cNvSpPr>
          <p:nvPr/>
        </p:nvSpPr>
        <p:spPr bwMode="auto">
          <a:xfrm>
            <a:off x="990600" y="4267200"/>
            <a:ext cx="27844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a:solidFill>
                  <a:srgbClr val="000099"/>
                </a:solidFill>
                <a:latin typeface="Arial" charset="0"/>
              </a:rPr>
              <a:t>Where you live</a:t>
            </a:r>
          </a:p>
        </p:txBody>
      </p:sp>
      <p:sp>
        <p:nvSpPr>
          <p:cNvPr id="191496" name="Text Box 8"/>
          <p:cNvSpPr txBox="1">
            <a:spLocks noChangeArrowheads="1"/>
          </p:cNvSpPr>
          <p:nvPr/>
        </p:nvSpPr>
        <p:spPr bwMode="auto">
          <a:xfrm>
            <a:off x="6096000" y="4191000"/>
            <a:ext cx="2971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a:solidFill>
                  <a:srgbClr val="000099"/>
                </a:solidFill>
                <a:latin typeface="Arial" charset="0"/>
              </a:rPr>
              <a:t>How well-off you are</a:t>
            </a:r>
          </a:p>
        </p:txBody>
      </p:sp>
      <p:sp>
        <p:nvSpPr>
          <p:cNvPr id="191498" name="Line 10"/>
          <p:cNvSpPr>
            <a:spLocks noChangeShapeType="1"/>
          </p:cNvSpPr>
          <p:nvPr/>
        </p:nvSpPr>
        <p:spPr bwMode="auto">
          <a:xfrm>
            <a:off x="0" y="2667000"/>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1499" name="Line 11"/>
          <p:cNvSpPr>
            <a:spLocks noChangeShapeType="1"/>
          </p:cNvSpPr>
          <p:nvPr/>
        </p:nvSpPr>
        <p:spPr bwMode="auto">
          <a:xfrm>
            <a:off x="4800600" y="43434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1501" name="Line 13"/>
          <p:cNvSpPr>
            <a:spLocks noChangeShapeType="1"/>
          </p:cNvSpPr>
          <p:nvPr/>
        </p:nvSpPr>
        <p:spPr bwMode="auto">
          <a:xfrm flipH="1">
            <a:off x="2362200" y="3352800"/>
            <a:ext cx="11430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91503" name="Line 15"/>
          <p:cNvSpPr>
            <a:spLocks noChangeShapeType="1"/>
          </p:cNvSpPr>
          <p:nvPr/>
        </p:nvSpPr>
        <p:spPr bwMode="auto">
          <a:xfrm>
            <a:off x="6248400" y="3352800"/>
            <a:ext cx="14478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91504" name="Text Box 16"/>
          <p:cNvSpPr txBox="1">
            <a:spLocks noChangeArrowheads="1"/>
          </p:cNvSpPr>
          <p:nvPr/>
        </p:nvSpPr>
        <p:spPr bwMode="auto">
          <a:xfrm>
            <a:off x="1143000" y="1066800"/>
            <a:ext cx="8001000" cy="1554163"/>
          </a:xfrm>
          <a:prstGeom prst="rect">
            <a:avLst/>
          </a:prstGeom>
          <a:noFill/>
          <a:ln w="9525">
            <a:noFill/>
            <a:miter lim="800000"/>
            <a:headEnd/>
            <a:tailEnd/>
          </a:ln>
          <a:effec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defRPr/>
            </a:pPr>
            <a:r>
              <a:rPr lang="en-US" sz="3200" b="1" smtClean="0">
                <a:solidFill>
                  <a:schemeClr val="bg2"/>
                </a:solidFill>
                <a:effectLst>
                  <a:outerShdw blurRad="38100" dist="38100" dir="2700000" algn="tl">
                    <a:srgbClr val="000000"/>
                  </a:outerShdw>
                </a:effectLst>
                <a:latin typeface="Arial" charset="0"/>
                <a:cs typeface="+mn-cs"/>
              </a:rPr>
              <a:t>Not all people have the same access: we need to be able to group people into common </a:t>
            </a:r>
            <a:r>
              <a:rPr lang="ja-JP" altLang="en-US" sz="3200" b="1" smtClean="0">
                <a:solidFill>
                  <a:schemeClr val="bg2"/>
                </a:solidFill>
                <a:effectLst>
                  <a:outerShdw blurRad="38100" dist="38100" dir="2700000" algn="tl">
                    <a:srgbClr val="000000"/>
                  </a:outerShdw>
                </a:effectLst>
                <a:latin typeface="Arial" charset="0"/>
                <a:cs typeface="+mn-cs"/>
              </a:rPr>
              <a:t>‘</a:t>
            </a:r>
            <a:r>
              <a:rPr lang="en-US" sz="3200" b="1" smtClean="0">
                <a:solidFill>
                  <a:schemeClr val="bg2"/>
                </a:solidFill>
                <a:effectLst>
                  <a:outerShdw blurRad="38100" dist="38100" dir="2700000" algn="tl">
                    <a:srgbClr val="000000"/>
                  </a:outerShdw>
                </a:effectLst>
                <a:latin typeface="Arial" charset="0"/>
                <a:cs typeface="+mn-cs"/>
              </a:rPr>
              <a:t>access</a:t>
            </a:r>
            <a:r>
              <a:rPr lang="ja-JP" altLang="en-US" sz="3200" b="1" smtClean="0">
                <a:solidFill>
                  <a:schemeClr val="bg2"/>
                </a:solidFill>
                <a:effectLst>
                  <a:outerShdw blurRad="38100" dist="38100" dir="2700000" algn="tl">
                    <a:srgbClr val="000000"/>
                  </a:outerShdw>
                </a:effectLst>
                <a:latin typeface="Arial" charset="0"/>
                <a:cs typeface="+mn-cs"/>
              </a:rPr>
              <a:t>’</a:t>
            </a:r>
            <a:r>
              <a:rPr lang="en-US" sz="3200" b="1" smtClean="0">
                <a:solidFill>
                  <a:schemeClr val="bg2"/>
                </a:solidFill>
                <a:effectLst>
                  <a:outerShdw blurRad="38100" dist="38100" dir="2700000" algn="tl">
                    <a:srgbClr val="000000"/>
                  </a:outerShdw>
                </a:effectLst>
                <a:latin typeface="Arial" charset="0"/>
                <a:cs typeface="+mn-cs"/>
              </a:rPr>
              <a:t> units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4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149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91501"/>
                                        </p:tgtEl>
                                        <p:attrNameLst>
                                          <p:attrName>style.visibility</p:attrName>
                                        </p:attrNameLst>
                                      </p:cBhvr>
                                      <p:to>
                                        <p:strVal val="visible"/>
                                      </p:to>
                                    </p:set>
                                    <p:animEffect transition="in" filter="dissolve">
                                      <p:cBhvr>
                                        <p:cTn id="13" dur="500"/>
                                        <p:tgtEl>
                                          <p:spTgt spid="19150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1495"/>
                                        </p:tgtEl>
                                        <p:attrNameLst>
                                          <p:attrName>style.visibility</p:attrName>
                                        </p:attrNameLst>
                                      </p:cBhvr>
                                      <p:to>
                                        <p:strVal val="visible"/>
                                      </p:to>
                                    </p:set>
                                    <p:animEffect transition="in" filter="dissolve">
                                      <p:cBhvr>
                                        <p:cTn id="16" dur="500"/>
                                        <p:tgtEl>
                                          <p:spTgt spid="19149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91503"/>
                                        </p:tgtEl>
                                        <p:attrNameLst>
                                          <p:attrName>style.visibility</p:attrName>
                                        </p:attrNameLst>
                                      </p:cBhvr>
                                      <p:to>
                                        <p:strVal val="visible"/>
                                      </p:to>
                                    </p:set>
                                    <p:animEffect transition="in" filter="dissolve">
                                      <p:cBhvr>
                                        <p:cTn id="21" dur="500"/>
                                        <p:tgtEl>
                                          <p:spTgt spid="19150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91499"/>
                                        </p:tgtEl>
                                        <p:attrNameLst>
                                          <p:attrName>style.visibility</p:attrName>
                                        </p:attrNameLst>
                                      </p:cBhvr>
                                      <p:to>
                                        <p:strVal val="visible"/>
                                      </p:to>
                                    </p:set>
                                    <p:animEffect transition="in" filter="dissolve">
                                      <p:cBhvr>
                                        <p:cTn id="24" dur="500"/>
                                        <p:tgtEl>
                                          <p:spTgt spid="19149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91496"/>
                                        </p:tgtEl>
                                        <p:attrNameLst>
                                          <p:attrName>style.visibility</p:attrName>
                                        </p:attrNameLst>
                                      </p:cBhvr>
                                      <p:to>
                                        <p:strVal val="visible"/>
                                      </p:to>
                                    </p:set>
                                    <p:animEffect transition="in" filter="dissolve">
                                      <p:cBhvr>
                                        <p:cTn id="27" dur="500"/>
                                        <p:tgtEl>
                                          <p:spTgt spid="191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4" grpId="0"/>
      <p:bldP spid="191495" grpId="0"/>
      <p:bldP spid="191496" grpId="0"/>
      <p:bldP spid="191498" grpId="0" animBg="1"/>
      <p:bldP spid="191499" grpId="0" animBg="1"/>
      <p:bldP spid="191501" grpId="0" animBg="1"/>
      <p:bldP spid="19150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wrap="none" anchor="ctr"/>
          <a:lstStyle/>
          <a:p>
            <a:pPr>
              <a:defRPr/>
            </a:pPr>
            <a:endParaRPr lang="en-ZA">
              <a:latin typeface="Times New Roman" pitchFamily="18" charset="0"/>
              <a:ea typeface="+mn-ea"/>
              <a:cs typeface="+mn-cs"/>
            </a:endParaRPr>
          </a:p>
        </p:txBody>
      </p:sp>
      <p:sp>
        <p:nvSpPr>
          <p:cNvPr id="35842" name="Text Box 3"/>
          <p:cNvSpPr txBox="1">
            <a:spLocks noChangeArrowheads="1"/>
          </p:cNvSpPr>
          <p:nvPr/>
        </p:nvSpPr>
        <p:spPr bwMode="auto">
          <a:xfrm>
            <a:off x="76200" y="304800"/>
            <a:ext cx="975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4000" b="1">
                <a:solidFill>
                  <a:srgbClr val="800000"/>
                </a:solidFill>
                <a:latin typeface="Arial" charset="0"/>
              </a:rPr>
              <a:t>Food Security Analysis</a:t>
            </a:r>
          </a:p>
        </p:txBody>
      </p:sp>
      <p:sp>
        <p:nvSpPr>
          <p:cNvPr id="35843" name="Text Box 4"/>
          <p:cNvSpPr txBox="1">
            <a:spLocks noChangeArrowheads="1"/>
          </p:cNvSpPr>
          <p:nvPr/>
        </p:nvSpPr>
        <p:spPr bwMode="auto">
          <a:xfrm>
            <a:off x="165100" y="6400800"/>
            <a:ext cx="3492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spcBef>
                <a:spcPct val="50000"/>
              </a:spcBef>
            </a:pPr>
            <a:r>
              <a:rPr lang="en-US" sz="1000" i="1">
                <a:solidFill>
                  <a:srgbClr val="4D4D4D"/>
                </a:solidFill>
                <a:latin typeface="Arial" charset="0"/>
              </a:rPr>
              <a:t>Introduction: Basic Food Security and Livelihood Concepts</a:t>
            </a:r>
          </a:p>
        </p:txBody>
      </p:sp>
      <p:sp>
        <p:nvSpPr>
          <p:cNvPr id="35844" name="Text Box 5"/>
          <p:cNvSpPr txBox="1">
            <a:spLocks noChangeArrowheads="1"/>
          </p:cNvSpPr>
          <p:nvPr/>
        </p:nvSpPr>
        <p:spPr bwMode="auto">
          <a:xfrm>
            <a:off x="911225" y="2133600"/>
            <a:ext cx="7916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b="1">
                <a:solidFill>
                  <a:srgbClr val="000099"/>
                </a:solidFill>
                <a:latin typeface="Arial" charset="0"/>
              </a:rPr>
              <a:t>What determines differences in access?</a:t>
            </a:r>
          </a:p>
        </p:txBody>
      </p:sp>
      <p:sp>
        <p:nvSpPr>
          <p:cNvPr id="35845" name="Text Box 6"/>
          <p:cNvSpPr txBox="1">
            <a:spLocks noChangeArrowheads="1"/>
          </p:cNvSpPr>
          <p:nvPr/>
        </p:nvSpPr>
        <p:spPr bwMode="auto">
          <a:xfrm>
            <a:off x="990600" y="3505200"/>
            <a:ext cx="27844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a:solidFill>
                  <a:srgbClr val="000099"/>
                </a:solidFill>
                <a:latin typeface="Arial" charset="0"/>
              </a:rPr>
              <a:t>Where you live</a:t>
            </a:r>
          </a:p>
        </p:txBody>
      </p:sp>
      <p:sp>
        <p:nvSpPr>
          <p:cNvPr id="35846" name="Text Box 7"/>
          <p:cNvSpPr txBox="1">
            <a:spLocks noChangeArrowheads="1"/>
          </p:cNvSpPr>
          <p:nvPr/>
        </p:nvSpPr>
        <p:spPr bwMode="auto">
          <a:xfrm>
            <a:off x="6096000" y="3505200"/>
            <a:ext cx="2971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a:solidFill>
                  <a:srgbClr val="000099"/>
                </a:solidFill>
                <a:latin typeface="Arial" charset="0"/>
              </a:rPr>
              <a:t>How well-off you are</a:t>
            </a:r>
          </a:p>
        </p:txBody>
      </p:sp>
      <p:sp>
        <p:nvSpPr>
          <p:cNvPr id="35847" name="Line 8"/>
          <p:cNvSpPr>
            <a:spLocks noChangeShapeType="1"/>
          </p:cNvSpPr>
          <p:nvPr/>
        </p:nvSpPr>
        <p:spPr bwMode="auto">
          <a:xfrm>
            <a:off x="0" y="1981200"/>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3545" name="Line 9"/>
          <p:cNvSpPr>
            <a:spLocks noChangeShapeType="1"/>
          </p:cNvSpPr>
          <p:nvPr/>
        </p:nvSpPr>
        <p:spPr bwMode="auto">
          <a:xfrm>
            <a:off x="4800600" y="35814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5849" name="Line 10"/>
          <p:cNvSpPr>
            <a:spLocks noChangeShapeType="1"/>
          </p:cNvSpPr>
          <p:nvPr/>
        </p:nvSpPr>
        <p:spPr bwMode="auto">
          <a:xfrm flipH="1">
            <a:off x="2362200" y="2743200"/>
            <a:ext cx="11430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5850" name="Line 11"/>
          <p:cNvSpPr>
            <a:spLocks noChangeShapeType="1"/>
          </p:cNvSpPr>
          <p:nvPr/>
        </p:nvSpPr>
        <p:spPr bwMode="auto">
          <a:xfrm>
            <a:off x="6248400" y="2743200"/>
            <a:ext cx="14478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93548" name="Text Box 12"/>
          <p:cNvSpPr txBox="1">
            <a:spLocks noChangeArrowheads="1"/>
          </p:cNvSpPr>
          <p:nvPr/>
        </p:nvSpPr>
        <p:spPr bwMode="auto">
          <a:xfrm>
            <a:off x="1143000" y="1066800"/>
            <a:ext cx="8001000" cy="822325"/>
          </a:xfrm>
          <a:prstGeom prst="rect">
            <a:avLst/>
          </a:prstGeom>
          <a:noFill/>
          <a:ln w="9525">
            <a:noFill/>
            <a:miter lim="800000"/>
            <a:headEnd/>
            <a:tailEnd/>
          </a:ln>
          <a:effec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defRPr/>
            </a:pPr>
            <a:r>
              <a:rPr lang="en-US" b="1" smtClean="0">
                <a:solidFill>
                  <a:schemeClr val="bg2"/>
                </a:solidFill>
                <a:effectLst>
                  <a:outerShdw blurRad="38100" dist="38100" dir="2700000" algn="tl">
                    <a:srgbClr val="000000"/>
                  </a:outerShdw>
                </a:effectLst>
                <a:latin typeface="Arial" charset="0"/>
                <a:cs typeface="+mn-cs"/>
              </a:rPr>
              <a:t>Not all people have the same access: we need to be able to group people into common </a:t>
            </a:r>
            <a:r>
              <a:rPr lang="ja-JP" altLang="en-US" b="1" smtClean="0">
                <a:solidFill>
                  <a:schemeClr val="bg2"/>
                </a:solidFill>
                <a:effectLst>
                  <a:outerShdw blurRad="38100" dist="38100" dir="2700000" algn="tl">
                    <a:srgbClr val="000000"/>
                  </a:outerShdw>
                </a:effectLst>
                <a:latin typeface="Arial" charset="0"/>
                <a:cs typeface="+mn-cs"/>
              </a:rPr>
              <a:t>‘</a:t>
            </a:r>
            <a:r>
              <a:rPr lang="en-US" b="1" smtClean="0">
                <a:solidFill>
                  <a:schemeClr val="bg2"/>
                </a:solidFill>
                <a:effectLst>
                  <a:outerShdw blurRad="38100" dist="38100" dir="2700000" algn="tl">
                    <a:srgbClr val="000000"/>
                  </a:outerShdw>
                </a:effectLst>
                <a:latin typeface="Arial" charset="0"/>
                <a:cs typeface="+mn-cs"/>
              </a:rPr>
              <a:t>access</a:t>
            </a:r>
            <a:r>
              <a:rPr lang="ja-JP" altLang="en-US" b="1" smtClean="0">
                <a:solidFill>
                  <a:schemeClr val="bg2"/>
                </a:solidFill>
                <a:effectLst>
                  <a:outerShdw blurRad="38100" dist="38100" dir="2700000" algn="tl">
                    <a:srgbClr val="000000"/>
                  </a:outerShdw>
                </a:effectLst>
                <a:latin typeface="Arial" charset="0"/>
                <a:cs typeface="+mn-cs"/>
              </a:rPr>
              <a:t>’</a:t>
            </a:r>
            <a:r>
              <a:rPr lang="en-US" b="1" smtClean="0">
                <a:solidFill>
                  <a:schemeClr val="bg2"/>
                </a:solidFill>
                <a:effectLst>
                  <a:outerShdw blurRad="38100" dist="38100" dir="2700000" algn="tl">
                    <a:srgbClr val="000000"/>
                  </a:outerShdw>
                </a:effectLst>
                <a:latin typeface="Arial" charset="0"/>
                <a:cs typeface="+mn-cs"/>
              </a:rPr>
              <a:t> units</a:t>
            </a:r>
          </a:p>
        </p:txBody>
      </p:sp>
      <p:sp>
        <p:nvSpPr>
          <p:cNvPr id="193549" name="Line 13"/>
          <p:cNvSpPr>
            <a:spLocks noChangeShapeType="1"/>
          </p:cNvSpPr>
          <p:nvPr/>
        </p:nvSpPr>
        <p:spPr bwMode="auto">
          <a:xfrm>
            <a:off x="0" y="4572000"/>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3550" name="Text Box 14"/>
          <p:cNvSpPr txBox="1">
            <a:spLocks noChangeArrowheads="1"/>
          </p:cNvSpPr>
          <p:nvPr/>
        </p:nvSpPr>
        <p:spPr bwMode="auto">
          <a:xfrm>
            <a:off x="685800" y="4876800"/>
            <a:ext cx="3581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a:latin typeface="Arial" charset="0"/>
              </a:rPr>
              <a:t>Geographical analysis</a:t>
            </a:r>
          </a:p>
        </p:txBody>
      </p:sp>
      <p:sp>
        <p:nvSpPr>
          <p:cNvPr id="193551" name="Text Box 15"/>
          <p:cNvSpPr txBox="1">
            <a:spLocks noChangeArrowheads="1"/>
          </p:cNvSpPr>
          <p:nvPr/>
        </p:nvSpPr>
        <p:spPr bwMode="auto">
          <a:xfrm>
            <a:off x="5715000" y="4876800"/>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a:latin typeface="Arial" charset="0"/>
              </a:rPr>
              <a:t>Wealth analysis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3550"/>
                                        </p:tgtEl>
                                        <p:attrNameLst>
                                          <p:attrName>style.visibility</p:attrName>
                                        </p:attrNameLst>
                                      </p:cBhvr>
                                      <p:to>
                                        <p:strVal val="visible"/>
                                      </p:to>
                                    </p:set>
                                    <p:animEffect transition="in" filter="dissolve">
                                      <p:cBhvr>
                                        <p:cTn id="7" dur="500"/>
                                        <p:tgtEl>
                                          <p:spTgt spid="1935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3551"/>
                                        </p:tgtEl>
                                        <p:attrNameLst>
                                          <p:attrName>style.visibility</p:attrName>
                                        </p:attrNameLst>
                                      </p:cBhvr>
                                      <p:to>
                                        <p:strVal val="visible"/>
                                      </p:to>
                                    </p:set>
                                    <p:animEffect transition="in" filter="dissolve">
                                      <p:cBhvr>
                                        <p:cTn id="12" dur="500"/>
                                        <p:tgtEl>
                                          <p:spTgt spid="193551"/>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935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3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5" grpId="0" animBg="1"/>
      <p:bldP spid="193549" grpId="0" animBg="1"/>
      <p:bldP spid="193550" grpId="0"/>
      <p:bldP spid="1935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wrap="none" anchor="ctr"/>
          <a:lstStyle/>
          <a:p>
            <a:pPr>
              <a:defRPr/>
            </a:pPr>
            <a:endParaRPr lang="en-ZA">
              <a:latin typeface="Times New Roman" pitchFamily="18" charset="0"/>
              <a:ea typeface="+mn-ea"/>
              <a:cs typeface="+mn-cs"/>
            </a:endParaRPr>
          </a:p>
        </p:txBody>
      </p:sp>
      <p:sp>
        <p:nvSpPr>
          <p:cNvPr id="37890" name="Text Box 3"/>
          <p:cNvSpPr txBox="1">
            <a:spLocks noChangeArrowheads="1"/>
          </p:cNvSpPr>
          <p:nvPr/>
        </p:nvSpPr>
        <p:spPr bwMode="auto">
          <a:xfrm>
            <a:off x="76200" y="304800"/>
            <a:ext cx="975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4000" b="1">
                <a:solidFill>
                  <a:srgbClr val="800000"/>
                </a:solidFill>
                <a:latin typeface="Arial" charset="0"/>
              </a:rPr>
              <a:t>Food Security Analysis</a:t>
            </a:r>
          </a:p>
        </p:txBody>
      </p:sp>
      <p:sp>
        <p:nvSpPr>
          <p:cNvPr id="37891" name="Text Box 4"/>
          <p:cNvSpPr txBox="1">
            <a:spLocks noChangeArrowheads="1"/>
          </p:cNvSpPr>
          <p:nvPr/>
        </p:nvSpPr>
        <p:spPr bwMode="auto">
          <a:xfrm>
            <a:off x="165100" y="6400800"/>
            <a:ext cx="3492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spcBef>
                <a:spcPct val="50000"/>
              </a:spcBef>
            </a:pPr>
            <a:r>
              <a:rPr lang="en-US" sz="1000" i="1">
                <a:solidFill>
                  <a:srgbClr val="4D4D4D"/>
                </a:solidFill>
                <a:latin typeface="Arial" charset="0"/>
              </a:rPr>
              <a:t>Introduction: Basic Food Security and Livelihood Concepts</a:t>
            </a:r>
          </a:p>
        </p:txBody>
      </p:sp>
      <p:sp>
        <p:nvSpPr>
          <p:cNvPr id="195590" name="Text Box 6"/>
          <p:cNvSpPr txBox="1">
            <a:spLocks noChangeArrowheads="1"/>
          </p:cNvSpPr>
          <p:nvPr/>
        </p:nvSpPr>
        <p:spPr bwMode="auto">
          <a:xfrm>
            <a:off x="1808163" y="2971800"/>
            <a:ext cx="66071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b="1">
                <a:solidFill>
                  <a:srgbClr val="000099"/>
                </a:solidFill>
                <a:latin typeface="Arial" charset="0"/>
              </a:rPr>
              <a:t>What causes changes in access?</a:t>
            </a:r>
          </a:p>
        </p:txBody>
      </p:sp>
      <p:sp>
        <p:nvSpPr>
          <p:cNvPr id="195591" name="Line 7"/>
          <p:cNvSpPr>
            <a:spLocks noChangeShapeType="1"/>
          </p:cNvSpPr>
          <p:nvPr/>
        </p:nvSpPr>
        <p:spPr bwMode="auto">
          <a:xfrm>
            <a:off x="0" y="2895600"/>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5592" name="Text Box 8"/>
          <p:cNvSpPr txBox="1">
            <a:spLocks noChangeArrowheads="1"/>
          </p:cNvSpPr>
          <p:nvPr/>
        </p:nvSpPr>
        <p:spPr bwMode="auto">
          <a:xfrm>
            <a:off x="685800" y="4038600"/>
            <a:ext cx="403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a:solidFill>
                  <a:srgbClr val="000099"/>
                </a:solidFill>
                <a:latin typeface="Arial" charset="0"/>
              </a:rPr>
              <a:t>Seasonal Variations</a:t>
            </a:r>
          </a:p>
        </p:txBody>
      </p:sp>
      <p:sp>
        <p:nvSpPr>
          <p:cNvPr id="195593" name="Text Box 9"/>
          <p:cNvSpPr txBox="1">
            <a:spLocks noChangeArrowheads="1"/>
          </p:cNvSpPr>
          <p:nvPr/>
        </p:nvSpPr>
        <p:spPr bwMode="auto">
          <a:xfrm>
            <a:off x="5410200" y="4038600"/>
            <a:ext cx="36226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a:solidFill>
                  <a:srgbClr val="000099"/>
                </a:solidFill>
                <a:latin typeface="Arial" charset="0"/>
              </a:rPr>
              <a:t>External Hazards</a:t>
            </a:r>
          </a:p>
        </p:txBody>
      </p:sp>
      <p:sp>
        <p:nvSpPr>
          <p:cNvPr id="195594" name="Line 10"/>
          <p:cNvSpPr>
            <a:spLocks noChangeShapeType="1"/>
          </p:cNvSpPr>
          <p:nvPr/>
        </p:nvSpPr>
        <p:spPr bwMode="auto">
          <a:xfrm flipH="1">
            <a:off x="3429000" y="3581400"/>
            <a:ext cx="3810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95595" name="Line 11"/>
          <p:cNvSpPr>
            <a:spLocks noChangeShapeType="1"/>
          </p:cNvSpPr>
          <p:nvPr/>
        </p:nvSpPr>
        <p:spPr bwMode="auto">
          <a:xfrm>
            <a:off x="5867400" y="3505200"/>
            <a:ext cx="6858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95596" name="Line 12"/>
          <p:cNvSpPr>
            <a:spLocks noChangeShapeType="1"/>
          </p:cNvSpPr>
          <p:nvPr/>
        </p:nvSpPr>
        <p:spPr bwMode="auto">
          <a:xfrm>
            <a:off x="4876800" y="41148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5598" name="Text Box 14"/>
          <p:cNvSpPr txBox="1">
            <a:spLocks noChangeArrowheads="1"/>
          </p:cNvSpPr>
          <p:nvPr/>
        </p:nvSpPr>
        <p:spPr bwMode="auto">
          <a:xfrm>
            <a:off x="685800" y="1219200"/>
            <a:ext cx="8839200" cy="1554163"/>
          </a:xfrm>
          <a:prstGeom prst="rect">
            <a:avLst/>
          </a:prstGeom>
          <a:noFill/>
          <a:ln w="9525">
            <a:noFill/>
            <a:miter lim="800000"/>
            <a:headEnd/>
            <a:tailEnd/>
          </a:ln>
          <a:effec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defRPr/>
            </a:pPr>
            <a:r>
              <a:rPr lang="en-US" sz="3200" b="1" smtClean="0">
                <a:solidFill>
                  <a:schemeClr val="bg2"/>
                </a:solidFill>
                <a:effectLst>
                  <a:outerShdw blurRad="38100" dist="38100" dir="2700000" algn="tl">
                    <a:srgbClr val="000000"/>
                  </a:outerShdw>
                </a:effectLst>
                <a:latin typeface="Arial" charset="0"/>
                <a:cs typeface="+mn-cs"/>
              </a:rPr>
              <a:t>Seasonal and year-to-year changes need to be taken into account: we need to be able to analyse the effects of unexpected changes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559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95594"/>
                                        </p:tgtEl>
                                        <p:attrNameLst>
                                          <p:attrName>style.visibility</p:attrName>
                                        </p:attrNameLst>
                                      </p:cBhvr>
                                      <p:to>
                                        <p:strVal val="visible"/>
                                      </p:to>
                                    </p:set>
                                    <p:animEffect transition="in" filter="dissolve">
                                      <p:cBhvr>
                                        <p:cTn id="13" dur="500"/>
                                        <p:tgtEl>
                                          <p:spTgt spid="19559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5592"/>
                                        </p:tgtEl>
                                        <p:attrNameLst>
                                          <p:attrName>style.visibility</p:attrName>
                                        </p:attrNameLst>
                                      </p:cBhvr>
                                      <p:to>
                                        <p:strVal val="visible"/>
                                      </p:to>
                                    </p:set>
                                    <p:animEffect transition="in" filter="dissolve">
                                      <p:cBhvr>
                                        <p:cTn id="16" dur="500"/>
                                        <p:tgtEl>
                                          <p:spTgt spid="19559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95593"/>
                                        </p:tgtEl>
                                        <p:attrNameLst>
                                          <p:attrName>style.visibility</p:attrName>
                                        </p:attrNameLst>
                                      </p:cBhvr>
                                      <p:to>
                                        <p:strVal val="visible"/>
                                      </p:to>
                                    </p:set>
                                    <p:animEffect transition="in" filter="dissolve">
                                      <p:cBhvr>
                                        <p:cTn id="21" dur="500"/>
                                        <p:tgtEl>
                                          <p:spTgt spid="19559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95595"/>
                                        </p:tgtEl>
                                        <p:attrNameLst>
                                          <p:attrName>style.visibility</p:attrName>
                                        </p:attrNameLst>
                                      </p:cBhvr>
                                      <p:to>
                                        <p:strVal val="visible"/>
                                      </p:to>
                                    </p:set>
                                    <p:animEffect transition="in" filter="dissolve">
                                      <p:cBhvr>
                                        <p:cTn id="24" dur="500"/>
                                        <p:tgtEl>
                                          <p:spTgt spid="19559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95596"/>
                                        </p:tgtEl>
                                        <p:attrNameLst>
                                          <p:attrName>style.visibility</p:attrName>
                                        </p:attrNameLst>
                                      </p:cBhvr>
                                      <p:to>
                                        <p:strVal val="visible"/>
                                      </p:to>
                                    </p:set>
                                    <p:animEffect transition="in" filter="dissolve">
                                      <p:cBhvr>
                                        <p:cTn id="27" dur="500"/>
                                        <p:tgtEl>
                                          <p:spTgt spid="195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0" grpId="0"/>
      <p:bldP spid="195591" grpId="0" animBg="1"/>
      <p:bldP spid="195592" grpId="0"/>
      <p:bldP spid="195593" grpId="0"/>
      <p:bldP spid="195594" grpId="0" animBg="1"/>
      <p:bldP spid="195595" grpId="0" animBg="1"/>
      <p:bldP spid="19559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wrap="none" anchor="ctr"/>
          <a:lstStyle/>
          <a:p>
            <a:pPr>
              <a:defRPr/>
            </a:pPr>
            <a:endParaRPr lang="en-ZA">
              <a:latin typeface="Times New Roman" pitchFamily="18" charset="0"/>
              <a:ea typeface="+mn-ea"/>
              <a:cs typeface="+mn-cs"/>
            </a:endParaRPr>
          </a:p>
        </p:txBody>
      </p:sp>
      <p:sp>
        <p:nvSpPr>
          <p:cNvPr id="39938" name="Text Box 3"/>
          <p:cNvSpPr txBox="1">
            <a:spLocks noChangeArrowheads="1"/>
          </p:cNvSpPr>
          <p:nvPr/>
        </p:nvSpPr>
        <p:spPr bwMode="auto">
          <a:xfrm>
            <a:off x="76200" y="304800"/>
            <a:ext cx="975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4000" b="1">
                <a:solidFill>
                  <a:srgbClr val="800000"/>
                </a:solidFill>
                <a:latin typeface="Arial" charset="0"/>
              </a:rPr>
              <a:t>Food Security Analysis</a:t>
            </a:r>
          </a:p>
        </p:txBody>
      </p:sp>
      <p:sp>
        <p:nvSpPr>
          <p:cNvPr id="39939" name="Text Box 4"/>
          <p:cNvSpPr txBox="1">
            <a:spLocks noChangeArrowheads="1"/>
          </p:cNvSpPr>
          <p:nvPr/>
        </p:nvSpPr>
        <p:spPr bwMode="auto">
          <a:xfrm>
            <a:off x="165100" y="6400800"/>
            <a:ext cx="3492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spcBef>
                <a:spcPct val="50000"/>
              </a:spcBef>
            </a:pPr>
            <a:r>
              <a:rPr lang="en-US" sz="1000" i="1">
                <a:solidFill>
                  <a:srgbClr val="4D4D4D"/>
                </a:solidFill>
                <a:latin typeface="Arial" charset="0"/>
              </a:rPr>
              <a:t>Introduction: Basic Food Security and Livelihood Concepts</a:t>
            </a:r>
          </a:p>
        </p:txBody>
      </p:sp>
      <p:sp>
        <p:nvSpPr>
          <p:cNvPr id="39940" name="Text Box 5"/>
          <p:cNvSpPr txBox="1">
            <a:spLocks noChangeArrowheads="1"/>
          </p:cNvSpPr>
          <p:nvPr/>
        </p:nvSpPr>
        <p:spPr bwMode="auto">
          <a:xfrm>
            <a:off x="1808163" y="2590800"/>
            <a:ext cx="66071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b="1">
                <a:solidFill>
                  <a:srgbClr val="000099"/>
                </a:solidFill>
                <a:latin typeface="Arial" charset="0"/>
              </a:rPr>
              <a:t>What causes changes in access?</a:t>
            </a:r>
          </a:p>
        </p:txBody>
      </p:sp>
      <p:sp>
        <p:nvSpPr>
          <p:cNvPr id="39941" name="Line 6"/>
          <p:cNvSpPr>
            <a:spLocks noChangeShapeType="1"/>
          </p:cNvSpPr>
          <p:nvPr/>
        </p:nvSpPr>
        <p:spPr bwMode="auto">
          <a:xfrm>
            <a:off x="0" y="2438400"/>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9942" name="Text Box 7"/>
          <p:cNvSpPr txBox="1">
            <a:spLocks noChangeArrowheads="1"/>
          </p:cNvSpPr>
          <p:nvPr/>
        </p:nvSpPr>
        <p:spPr bwMode="auto">
          <a:xfrm>
            <a:off x="685800" y="3657600"/>
            <a:ext cx="403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a:solidFill>
                  <a:srgbClr val="000099"/>
                </a:solidFill>
                <a:latin typeface="Arial" charset="0"/>
              </a:rPr>
              <a:t>Seasonal Variations</a:t>
            </a:r>
          </a:p>
        </p:txBody>
      </p:sp>
      <p:sp>
        <p:nvSpPr>
          <p:cNvPr id="39943" name="Text Box 8"/>
          <p:cNvSpPr txBox="1">
            <a:spLocks noChangeArrowheads="1"/>
          </p:cNvSpPr>
          <p:nvPr/>
        </p:nvSpPr>
        <p:spPr bwMode="auto">
          <a:xfrm>
            <a:off x="5410200" y="3657600"/>
            <a:ext cx="36226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a:solidFill>
                  <a:srgbClr val="000099"/>
                </a:solidFill>
                <a:latin typeface="Arial" charset="0"/>
              </a:rPr>
              <a:t>External Hazards</a:t>
            </a:r>
          </a:p>
        </p:txBody>
      </p:sp>
      <p:sp>
        <p:nvSpPr>
          <p:cNvPr id="39944" name="Line 9"/>
          <p:cNvSpPr>
            <a:spLocks noChangeShapeType="1"/>
          </p:cNvSpPr>
          <p:nvPr/>
        </p:nvSpPr>
        <p:spPr bwMode="auto">
          <a:xfrm flipH="1">
            <a:off x="3429000" y="3200400"/>
            <a:ext cx="3810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9945" name="Line 10"/>
          <p:cNvSpPr>
            <a:spLocks noChangeShapeType="1"/>
          </p:cNvSpPr>
          <p:nvPr/>
        </p:nvSpPr>
        <p:spPr bwMode="auto">
          <a:xfrm>
            <a:off x="5867400" y="3124200"/>
            <a:ext cx="6858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97643" name="Line 11"/>
          <p:cNvSpPr>
            <a:spLocks noChangeShapeType="1"/>
          </p:cNvSpPr>
          <p:nvPr/>
        </p:nvSpPr>
        <p:spPr bwMode="auto">
          <a:xfrm>
            <a:off x="4876800" y="3733800"/>
            <a:ext cx="0" cy="2819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7644" name="Text Box 12"/>
          <p:cNvSpPr txBox="1">
            <a:spLocks noChangeArrowheads="1"/>
          </p:cNvSpPr>
          <p:nvPr/>
        </p:nvSpPr>
        <p:spPr bwMode="auto">
          <a:xfrm>
            <a:off x="685800" y="1219200"/>
            <a:ext cx="8839200" cy="1187450"/>
          </a:xfrm>
          <a:prstGeom prst="rect">
            <a:avLst/>
          </a:prstGeom>
          <a:noFill/>
          <a:ln w="9525">
            <a:noFill/>
            <a:miter lim="800000"/>
            <a:headEnd/>
            <a:tailEnd/>
          </a:ln>
          <a:effec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defRPr/>
            </a:pPr>
            <a:r>
              <a:rPr lang="en-US" b="1" smtClean="0">
                <a:solidFill>
                  <a:schemeClr val="bg2"/>
                </a:solidFill>
                <a:effectLst>
                  <a:outerShdw blurRad="38100" dist="38100" dir="2700000" algn="tl">
                    <a:srgbClr val="000000"/>
                  </a:outerShdw>
                </a:effectLst>
                <a:latin typeface="Arial" charset="0"/>
                <a:cs typeface="+mn-cs"/>
              </a:rPr>
              <a:t>Seasonal and year-to-year changes need to be taken into account: we need to be able to analyse the effects of unexpected changes</a:t>
            </a:r>
          </a:p>
        </p:txBody>
      </p:sp>
      <p:sp>
        <p:nvSpPr>
          <p:cNvPr id="197645" name="Line 13"/>
          <p:cNvSpPr>
            <a:spLocks noChangeShapeType="1"/>
          </p:cNvSpPr>
          <p:nvPr/>
        </p:nvSpPr>
        <p:spPr bwMode="auto">
          <a:xfrm>
            <a:off x="0" y="4419600"/>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7646" name="Text Box 14"/>
          <p:cNvSpPr txBox="1">
            <a:spLocks noChangeArrowheads="1"/>
          </p:cNvSpPr>
          <p:nvPr/>
        </p:nvSpPr>
        <p:spPr bwMode="auto">
          <a:xfrm>
            <a:off x="838200" y="4648200"/>
            <a:ext cx="3581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a:latin typeface="Arial" charset="0"/>
              </a:rPr>
              <a:t>Analysis and incorporation of seasonality</a:t>
            </a:r>
          </a:p>
        </p:txBody>
      </p:sp>
      <p:sp>
        <p:nvSpPr>
          <p:cNvPr id="197647" name="Text Box 15"/>
          <p:cNvSpPr txBox="1">
            <a:spLocks noChangeArrowheads="1"/>
          </p:cNvSpPr>
          <p:nvPr/>
        </p:nvSpPr>
        <p:spPr bwMode="auto">
          <a:xfrm>
            <a:off x="5257800" y="4572000"/>
            <a:ext cx="4267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a:latin typeface="Arial" charset="0"/>
              </a:rPr>
              <a:t>Ability to model outcomes of multiple hazards: weather, market, conflict, political, health, etc.</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646"/>
                                        </p:tgtEl>
                                        <p:attrNameLst>
                                          <p:attrName>style.visibility</p:attrName>
                                        </p:attrNameLst>
                                      </p:cBhvr>
                                      <p:to>
                                        <p:strVal val="visible"/>
                                      </p:to>
                                    </p:set>
                                    <p:animEffect transition="in" filter="dissolve">
                                      <p:cBhvr>
                                        <p:cTn id="7" dur="500"/>
                                        <p:tgtEl>
                                          <p:spTgt spid="1976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7647"/>
                                        </p:tgtEl>
                                        <p:attrNameLst>
                                          <p:attrName>style.visibility</p:attrName>
                                        </p:attrNameLst>
                                      </p:cBhvr>
                                      <p:to>
                                        <p:strVal val="visible"/>
                                      </p:to>
                                    </p:set>
                                    <p:animEffect transition="in" filter="dissolve">
                                      <p:cBhvr>
                                        <p:cTn id="12" dur="500"/>
                                        <p:tgtEl>
                                          <p:spTgt spid="197647"/>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976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76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3" grpId="0" animBg="1"/>
      <p:bldP spid="197645" grpId="0" animBg="1"/>
      <p:bldP spid="197646" grpId="0"/>
      <p:bldP spid="1976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wrap="none" anchor="ctr"/>
          <a:lstStyle/>
          <a:p>
            <a:pPr>
              <a:defRPr/>
            </a:pPr>
            <a:endParaRPr lang="en-ZA">
              <a:latin typeface="Times New Roman" pitchFamily="18" charset="0"/>
              <a:ea typeface="+mn-ea"/>
              <a:cs typeface="+mn-cs"/>
            </a:endParaRPr>
          </a:p>
        </p:txBody>
      </p:sp>
      <p:sp>
        <p:nvSpPr>
          <p:cNvPr id="41986" name="Text Box 3"/>
          <p:cNvSpPr txBox="1">
            <a:spLocks noChangeArrowheads="1"/>
          </p:cNvSpPr>
          <p:nvPr/>
        </p:nvSpPr>
        <p:spPr bwMode="auto">
          <a:xfrm>
            <a:off x="76200" y="304800"/>
            <a:ext cx="975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4000" b="1">
                <a:solidFill>
                  <a:srgbClr val="800000"/>
                </a:solidFill>
                <a:latin typeface="Arial" charset="0"/>
              </a:rPr>
              <a:t>What are Livelihoods?</a:t>
            </a:r>
          </a:p>
        </p:txBody>
      </p:sp>
      <p:sp>
        <p:nvSpPr>
          <p:cNvPr id="41987" name="Text Box 4"/>
          <p:cNvSpPr txBox="1">
            <a:spLocks noChangeArrowheads="1"/>
          </p:cNvSpPr>
          <p:nvPr/>
        </p:nvSpPr>
        <p:spPr bwMode="auto">
          <a:xfrm>
            <a:off x="165100" y="6400800"/>
            <a:ext cx="3492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spcBef>
                <a:spcPct val="50000"/>
              </a:spcBef>
            </a:pPr>
            <a:r>
              <a:rPr lang="en-US" sz="1000" i="1">
                <a:solidFill>
                  <a:srgbClr val="4D4D4D"/>
                </a:solidFill>
                <a:latin typeface="Arial" charset="0"/>
              </a:rPr>
              <a:t>Introduction: Basic Food Security and Livelihood Concepts</a:t>
            </a:r>
          </a:p>
        </p:txBody>
      </p:sp>
      <p:sp>
        <p:nvSpPr>
          <p:cNvPr id="41988" name="Rectangle 5"/>
          <p:cNvSpPr>
            <a:spLocks noChangeArrowheads="1"/>
          </p:cNvSpPr>
          <p:nvPr/>
        </p:nvSpPr>
        <p:spPr bwMode="auto">
          <a:xfrm>
            <a:off x="152400" y="1143000"/>
            <a:ext cx="9372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3200">
                <a:latin typeface="Arial" charset="0"/>
              </a:rPr>
              <a:t>	The means by which households obtain and maintain access to essential resources to ensure their immediate and long-term survival. </a:t>
            </a:r>
          </a:p>
        </p:txBody>
      </p:sp>
      <p:graphicFrame>
        <p:nvGraphicFramePr>
          <p:cNvPr id="208902" name="Group 6"/>
          <p:cNvGraphicFramePr>
            <a:graphicFrameLocks noGrp="1"/>
          </p:cNvGraphicFramePr>
          <p:nvPr/>
        </p:nvGraphicFramePr>
        <p:xfrm>
          <a:off x="1219200" y="3276600"/>
          <a:ext cx="7772400" cy="604838"/>
        </p:xfrm>
        <a:graphic>
          <a:graphicData uri="http://schemas.openxmlformats.org/drawingml/2006/table">
            <a:tbl>
              <a:tblPr/>
              <a:tblGrid>
                <a:gridCol w="1600200"/>
                <a:gridCol w="6172200"/>
              </a:tblGrid>
              <a:tr h="6048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smtClean="0">
                          <a:ln>
                            <a:noFill/>
                          </a:ln>
                          <a:solidFill>
                            <a:srgbClr val="CC3300"/>
                          </a:solidFill>
                          <a:effectLst/>
                          <a:latin typeface="Arial" charset="0"/>
                          <a:ea typeface="Times New Roman" pitchFamily="18" charset="0"/>
                          <a:cs typeface="Arial" charset="0"/>
                        </a:rPr>
                        <a:t>Physical assets</a:t>
                      </a:r>
                      <a:endParaRPr kumimoji="0" lang="en-US" sz="1600" b="1" i="0" u="none" strike="noStrike" cap="none" normalizeH="0" baseline="0" smtClean="0">
                        <a:ln>
                          <a:noFill/>
                        </a:ln>
                        <a:solidFill>
                          <a:srgbClr val="CC3300"/>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ea typeface="Times New Roman" pitchFamily="18" charset="0"/>
                          <a:cs typeface="Arial" charset="0"/>
                        </a:rPr>
                        <a:t>farm equipment, seeds, tools, sewing machines, vehicles, livestock, houses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08910" name="Group 14"/>
          <p:cNvGraphicFramePr>
            <a:graphicFrameLocks noGrp="1"/>
          </p:cNvGraphicFramePr>
          <p:nvPr/>
        </p:nvGraphicFramePr>
        <p:xfrm>
          <a:off x="1219200" y="2917825"/>
          <a:ext cx="7772400" cy="354013"/>
        </p:xfrm>
        <a:graphic>
          <a:graphicData uri="http://schemas.openxmlformats.org/drawingml/2006/table">
            <a:tbl>
              <a:tblPr/>
              <a:tblGrid>
                <a:gridCol w="1600200"/>
                <a:gridCol w="6172200"/>
              </a:tblGrid>
              <a:tr h="3540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smtClean="0">
                          <a:ln>
                            <a:noFill/>
                          </a:ln>
                          <a:solidFill>
                            <a:srgbClr val="CC3300"/>
                          </a:solidFill>
                          <a:effectLst/>
                          <a:latin typeface="Arial" charset="0"/>
                          <a:ea typeface="Times New Roman" pitchFamily="18" charset="0"/>
                          <a:cs typeface="Arial" charset="0"/>
                        </a:rPr>
                        <a:t>Natural assets</a:t>
                      </a:r>
                      <a:endParaRPr kumimoji="0" lang="en-US" sz="1600" b="1" i="0" u="none" strike="noStrike" cap="none" normalizeH="0" baseline="0" smtClean="0">
                        <a:ln>
                          <a:noFill/>
                        </a:ln>
                        <a:solidFill>
                          <a:srgbClr val="CC3300"/>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ea typeface="Times New Roman" pitchFamily="18" charset="0"/>
                          <a:cs typeface="Arial" charset="0"/>
                        </a:rPr>
                        <a:t>agricultural and grazing land, water resources, timber, fish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08918" name="Group 22"/>
          <p:cNvGraphicFramePr>
            <a:graphicFrameLocks noGrp="1"/>
          </p:cNvGraphicFramePr>
          <p:nvPr/>
        </p:nvGraphicFramePr>
        <p:xfrm>
          <a:off x="1219200" y="3886200"/>
          <a:ext cx="7772400" cy="604838"/>
        </p:xfrm>
        <a:graphic>
          <a:graphicData uri="http://schemas.openxmlformats.org/drawingml/2006/table">
            <a:tbl>
              <a:tblPr/>
              <a:tblGrid>
                <a:gridCol w="1600200"/>
                <a:gridCol w="6172200"/>
              </a:tblGrid>
              <a:tr h="6048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smtClean="0">
                          <a:ln>
                            <a:noFill/>
                          </a:ln>
                          <a:solidFill>
                            <a:srgbClr val="CC3300"/>
                          </a:solidFill>
                          <a:effectLst/>
                          <a:latin typeface="Arial" charset="0"/>
                          <a:ea typeface="Times New Roman" pitchFamily="18" charset="0"/>
                          <a:cs typeface="Arial" charset="0"/>
                        </a:rPr>
                        <a:t>Human assets</a:t>
                      </a:r>
                      <a:endParaRPr kumimoji="0" lang="en-US" sz="1600" b="1" i="0" u="none" strike="noStrike" cap="none" normalizeH="0" baseline="0" smtClean="0">
                        <a:ln>
                          <a:noFill/>
                        </a:ln>
                        <a:solidFill>
                          <a:srgbClr val="CC3300"/>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ea typeface="Times New Roman" pitchFamily="18" charset="0"/>
                          <a:cs typeface="Arial" charset="0"/>
                        </a:rPr>
                        <a:t>labor power within a household, education, skills, vocational training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08926" name="Group 30"/>
          <p:cNvGraphicFramePr>
            <a:graphicFrameLocks noGrp="1"/>
          </p:cNvGraphicFramePr>
          <p:nvPr/>
        </p:nvGraphicFramePr>
        <p:xfrm>
          <a:off x="1219200" y="4495800"/>
          <a:ext cx="7772400" cy="604838"/>
        </p:xfrm>
        <a:graphic>
          <a:graphicData uri="http://schemas.openxmlformats.org/drawingml/2006/table">
            <a:tbl>
              <a:tblPr/>
              <a:tblGrid>
                <a:gridCol w="1600200"/>
                <a:gridCol w="6172200"/>
              </a:tblGrid>
              <a:tr h="6048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smtClean="0">
                          <a:ln>
                            <a:noFill/>
                          </a:ln>
                          <a:solidFill>
                            <a:srgbClr val="CC3300"/>
                          </a:solidFill>
                          <a:effectLst/>
                          <a:latin typeface="Arial" charset="0"/>
                          <a:ea typeface="Times New Roman" pitchFamily="18" charset="0"/>
                          <a:cs typeface="Arial" charset="0"/>
                        </a:rPr>
                        <a:t>Financial assets</a:t>
                      </a:r>
                      <a:endParaRPr kumimoji="0" lang="en-US" sz="1600" b="1" i="0" u="none" strike="noStrike" cap="none" normalizeH="0" baseline="0" smtClean="0">
                        <a:ln>
                          <a:noFill/>
                        </a:ln>
                        <a:solidFill>
                          <a:srgbClr val="CC3300"/>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ea typeface="Times New Roman" pitchFamily="18" charset="0"/>
                          <a:cs typeface="Arial" charset="0"/>
                        </a:rPr>
                        <a:t>wages, access to credit, savings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08934" name="Group 38"/>
          <p:cNvGraphicFramePr>
            <a:graphicFrameLocks noGrp="1"/>
          </p:cNvGraphicFramePr>
          <p:nvPr/>
        </p:nvGraphicFramePr>
        <p:xfrm>
          <a:off x="1219200" y="5105400"/>
          <a:ext cx="7772400" cy="430213"/>
        </p:xfrm>
        <a:graphic>
          <a:graphicData uri="http://schemas.openxmlformats.org/drawingml/2006/table">
            <a:tbl>
              <a:tblPr/>
              <a:tblGrid>
                <a:gridCol w="1600200"/>
                <a:gridCol w="6172200"/>
              </a:tblGrid>
              <a:tr h="4302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smtClean="0">
                          <a:ln>
                            <a:noFill/>
                          </a:ln>
                          <a:solidFill>
                            <a:srgbClr val="CC3300"/>
                          </a:solidFill>
                          <a:effectLst/>
                          <a:latin typeface="Arial" charset="0"/>
                          <a:ea typeface="Times New Roman" pitchFamily="18" charset="0"/>
                          <a:cs typeface="Arial" charset="0"/>
                        </a:rPr>
                        <a:t>Social assets</a:t>
                      </a:r>
                      <a:endParaRPr kumimoji="0" lang="en-US" sz="1600" b="1" i="0" u="none" strike="noStrike" cap="none" normalizeH="0" baseline="0" smtClean="0">
                        <a:ln>
                          <a:noFill/>
                        </a:ln>
                        <a:solidFill>
                          <a:srgbClr val="CC3300"/>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ea typeface="Times New Roman" pitchFamily="18" charset="0"/>
                          <a:cs typeface="Arial" charset="0"/>
                        </a:rPr>
                        <a:t>kinship structures, religious groups, neighborhood associations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08942" name="Group 46"/>
          <p:cNvGraphicFramePr>
            <a:graphicFrameLocks noGrp="1"/>
          </p:cNvGraphicFramePr>
          <p:nvPr/>
        </p:nvGraphicFramePr>
        <p:xfrm>
          <a:off x="1219200" y="5543550"/>
          <a:ext cx="7772400" cy="628650"/>
        </p:xfrm>
        <a:graphic>
          <a:graphicData uri="http://schemas.openxmlformats.org/drawingml/2006/table">
            <a:tbl>
              <a:tblPr/>
              <a:tblGrid>
                <a:gridCol w="1600200"/>
                <a:gridCol w="6172200"/>
              </a:tblGrid>
              <a:tr h="6286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smtClean="0">
                          <a:ln>
                            <a:noFill/>
                          </a:ln>
                          <a:solidFill>
                            <a:srgbClr val="CC3300"/>
                          </a:solidFill>
                          <a:effectLst/>
                          <a:latin typeface="Arial" charset="0"/>
                          <a:ea typeface="Times New Roman" pitchFamily="18" charset="0"/>
                          <a:cs typeface="Arial" charset="0"/>
                        </a:rPr>
                        <a:t>Political assets</a:t>
                      </a:r>
                      <a:endParaRPr kumimoji="0" lang="en-US" sz="1600" b="1" i="0" u="none" strike="noStrike" cap="none" normalizeH="0" baseline="0" smtClean="0">
                        <a:ln>
                          <a:noFill/>
                        </a:ln>
                        <a:solidFill>
                          <a:srgbClr val="CC3300"/>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ea typeface="Times New Roman" pitchFamily="18" charset="0"/>
                          <a:cs typeface="Arial" charset="0"/>
                        </a:rPr>
                        <a:t>citizenship, access to political leaders, recourse to a functioning legal system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89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89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89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89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89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08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wrap="none" anchor="ctr"/>
          <a:lstStyle/>
          <a:p>
            <a:pPr>
              <a:defRPr/>
            </a:pPr>
            <a:endParaRPr lang="en-ZA">
              <a:latin typeface="Times New Roman" pitchFamily="18" charset="0"/>
              <a:ea typeface="+mn-ea"/>
              <a:cs typeface="+mn-cs"/>
            </a:endParaRPr>
          </a:p>
        </p:txBody>
      </p:sp>
      <p:sp>
        <p:nvSpPr>
          <p:cNvPr id="44034" name="Text Box 3"/>
          <p:cNvSpPr txBox="1">
            <a:spLocks noChangeArrowheads="1"/>
          </p:cNvSpPr>
          <p:nvPr/>
        </p:nvSpPr>
        <p:spPr bwMode="auto">
          <a:xfrm>
            <a:off x="76200" y="304800"/>
            <a:ext cx="975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4000" b="1">
                <a:solidFill>
                  <a:srgbClr val="800000"/>
                </a:solidFill>
                <a:latin typeface="Arial" charset="0"/>
              </a:rPr>
              <a:t>What are Livelihoods?</a:t>
            </a:r>
          </a:p>
        </p:txBody>
      </p:sp>
      <p:sp>
        <p:nvSpPr>
          <p:cNvPr id="44035" name="Text Box 4"/>
          <p:cNvSpPr txBox="1">
            <a:spLocks noChangeArrowheads="1"/>
          </p:cNvSpPr>
          <p:nvPr/>
        </p:nvSpPr>
        <p:spPr bwMode="auto">
          <a:xfrm>
            <a:off x="165100" y="6400800"/>
            <a:ext cx="3492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spcBef>
                <a:spcPct val="50000"/>
              </a:spcBef>
            </a:pPr>
            <a:r>
              <a:rPr lang="en-US" sz="1000" i="1">
                <a:solidFill>
                  <a:srgbClr val="4D4D4D"/>
                </a:solidFill>
                <a:latin typeface="Arial" charset="0"/>
              </a:rPr>
              <a:t>Introduction: Basic Food Security and Livelihood Concepts</a:t>
            </a:r>
          </a:p>
        </p:txBody>
      </p:sp>
      <p:sp>
        <p:nvSpPr>
          <p:cNvPr id="44036" name="Rectangle 16"/>
          <p:cNvSpPr>
            <a:spLocks noChangeArrowheads="1"/>
          </p:cNvSpPr>
          <p:nvPr/>
        </p:nvSpPr>
        <p:spPr bwMode="auto">
          <a:xfrm>
            <a:off x="152400" y="1143000"/>
            <a:ext cx="9372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3200">
                <a:latin typeface="Arial" charset="0"/>
              </a:rPr>
              <a:t>	The means by which households obtain and maintain access to essential resources to ensure their immediate and long-term survival. </a:t>
            </a:r>
          </a:p>
        </p:txBody>
      </p:sp>
      <p:sp>
        <p:nvSpPr>
          <p:cNvPr id="199799" name="Text Box 119"/>
          <p:cNvSpPr txBox="1">
            <a:spLocks noChangeArrowheads="1"/>
          </p:cNvSpPr>
          <p:nvPr/>
        </p:nvSpPr>
        <p:spPr bwMode="auto">
          <a:xfrm>
            <a:off x="533400" y="4084638"/>
            <a:ext cx="861060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a:solidFill>
                  <a:srgbClr val="800000"/>
                </a:solidFill>
                <a:latin typeface="Arial" charset="0"/>
              </a:rPr>
              <a:t>Ensured </a:t>
            </a:r>
            <a:r>
              <a:rPr lang="en-US" sz="3200" b="1">
                <a:solidFill>
                  <a:srgbClr val="800000"/>
                </a:solidFill>
                <a:latin typeface="Arial" charset="0"/>
              </a:rPr>
              <a:t>access</a:t>
            </a:r>
            <a:r>
              <a:rPr lang="en-US" sz="3200">
                <a:solidFill>
                  <a:srgbClr val="800000"/>
                </a:solidFill>
                <a:latin typeface="Arial" charset="0"/>
              </a:rPr>
              <a:t> to </a:t>
            </a:r>
            <a:r>
              <a:rPr lang="en-US" sz="3200" b="1">
                <a:solidFill>
                  <a:srgbClr val="800000"/>
                </a:solidFill>
                <a:latin typeface="Arial" charset="0"/>
              </a:rPr>
              <a:t>sufficient </a:t>
            </a:r>
            <a:r>
              <a:rPr lang="en-US" sz="3200">
                <a:solidFill>
                  <a:srgbClr val="800000"/>
                </a:solidFill>
                <a:latin typeface="Arial" charset="0"/>
              </a:rPr>
              <a:t>resources to ensure immediate and long term survival for </a:t>
            </a:r>
            <a:r>
              <a:rPr lang="en-US" sz="3200" b="1">
                <a:solidFill>
                  <a:srgbClr val="800000"/>
                </a:solidFill>
                <a:latin typeface="Arial" charset="0"/>
              </a:rPr>
              <a:t>all people</a:t>
            </a:r>
            <a:r>
              <a:rPr lang="en-US" sz="3200">
                <a:solidFill>
                  <a:srgbClr val="800000"/>
                </a:solidFill>
                <a:latin typeface="Arial" charset="0"/>
              </a:rPr>
              <a:t> at all</a:t>
            </a:r>
            <a:r>
              <a:rPr lang="en-US" sz="3200" b="1">
                <a:solidFill>
                  <a:srgbClr val="800000"/>
                </a:solidFill>
                <a:latin typeface="Arial" charset="0"/>
              </a:rPr>
              <a:t> times</a:t>
            </a:r>
            <a:endParaRPr lang="en-US" sz="3200">
              <a:solidFill>
                <a:srgbClr val="800000"/>
              </a:solidFill>
            </a:endParaRPr>
          </a:p>
        </p:txBody>
      </p:sp>
      <p:sp>
        <p:nvSpPr>
          <p:cNvPr id="199800" name="Text Box 120"/>
          <p:cNvSpPr txBox="1">
            <a:spLocks noChangeArrowheads="1"/>
          </p:cNvSpPr>
          <p:nvPr/>
        </p:nvSpPr>
        <p:spPr bwMode="auto">
          <a:xfrm>
            <a:off x="244475" y="3154363"/>
            <a:ext cx="4403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i="1">
                <a:solidFill>
                  <a:srgbClr val="800000"/>
                </a:solidFill>
                <a:latin typeface="Arial" charset="0"/>
              </a:rPr>
              <a:t>Livelihood Security is…</a:t>
            </a:r>
          </a:p>
        </p:txBody>
      </p:sp>
      <p:sp>
        <p:nvSpPr>
          <p:cNvPr id="199801" name="Line 121"/>
          <p:cNvSpPr>
            <a:spLocks noChangeShapeType="1"/>
          </p:cNvSpPr>
          <p:nvPr/>
        </p:nvSpPr>
        <p:spPr bwMode="auto">
          <a:xfrm>
            <a:off x="152400" y="2971800"/>
            <a:ext cx="952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8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980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99799"/>
                                        </p:tgtEl>
                                        <p:attrNameLst>
                                          <p:attrName>style.visibility</p:attrName>
                                        </p:attrNameLst>
                                      </p:cBhvr>
                                      <p:to>
                                        <p:strVal val="visible"/>
                                      </p:to>
                                    </p:set>
                                    <p:animEffect transition="in" filter="dissolve">
                                      <p:cBhvr>
                                        <p:cTn id="13" dur="500"/>
                                        <p:tgtEl>
                                          <p:spTgt spid="199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99" grpId="0"/>
      <p:bldP spid="199800" grpId="0"/>
      <p:bldP spid="19980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3778" name="Group 2"/>
          <p:cNvGraphicFramePr>
            <a:graphicFrameLocks noGrp="1"/>
          </p:cNvGraphicFramePr>
          <p:nvPr/>
        </p:nvGraphicFramePr>
        <p:xfrm>
          <a:off x="577850" y="2105025"/>
          <a:ext cx="1981200" cy="812800"/>
        </p:xfrm>
        <a:graphic>
          <a:graphicData uri="http://schemas.openxmlformats.org/drawingml/2006/table">
            <a:tbl>
              <a:tblPr/>
              <a:tblGrid>
                <a:gridCol w="1981200"/>
              </a:tblGrid>
              <a:tr h="812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Human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6087" name="Object 8"/>
          <p:cNvGraphicFramePr>
            <a:graphicFrameLocks noChangeAspect="1"/>
          </p:cNvGraphicFramePr>
          <p:nvPr/>
        </p:nvGraphicFramePr>
        <p:xfrm>
          <a:off x="2724150" y="2438400"/>
          <a:ext cx="6604000" cy="4067175"/>
        </p:xfrm>
        <a:graphic>
          <a:graphicData uri="http://schemas.openxmlformats.org/presentationml/2006/ole">
            <mc:AlternateContent xmlns:mc="http://schemas.openxmlformats.org/markup-compatibility/2006">
              <mc:Choice xmlns:v="urn:schemas-microsoft-com:vml" Requires="v">
                <p:oleObj spid="_x0000_s46093" name="Chart" r:id="rId4" imgW="6108700" imgH="4076700" progId="MSGraph.Chart.8">
                  <p:embed followColorScheme="full"/>
                </p:oleObj>
              </mc:Choice>
              <mc:Fallback>
                <p:oleObj name="Chart" r:id="rId4" imgW="6108700" imgH="4076700" progId="MSGraph.Chart.8">
                  <p:embed followColorScheme="full"/>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150" y="2438400"/>
                        <a:ext cx="6604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03785" name="Text Box 9"/>
          <p:cNvSpPr txBox="1">
            <a:spLocks noChangeArrowheads="1"/>
          </p:cNvSpPr>
          <p:nvPr/>
        </p:nvSpPr>
        <p:spPr bwMode="auto">
          <a:xfrm>
            <a:off x="2889250" y="1828800"/>
            <a:ext cx="66913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b="1">
                <a:solidFill>
                  <a:srgbClr val="800000"/>
                </a:solidFill>
                <a:latin typeface="Arial" charset="0"/>
              </a:rPr>
              <a:t>Determines amount and type of labor available</a:t>
            </a:r>
          </a:p>
        </p:txBody>
      </p:sp>
      <p:sp>
        <p:nvSpPr>
          <p:cNvPr id="203786" name="Line 10"/>
          <p:cNvSpPr>
            <a:spLocks noChangeShapeType="1"/>
          </p:cNvSpPr>
          <p:nvPr/>
        </p:nvSpPr>
        <p:spPr bwMode="auto">
          <a:xfrm>
            <a:off x="2559050" y="2514600"/>
            <a:ext cx="1320800" cy="2819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03787" name="Line 11"/>
          <p:cNvSpPr>
            <a:spLocks noChangeShapeType="1"/>
          </p:cNvSpPr>
          <p:nvPr/>
        </p:nvSpPr>
        <p:spPr bwMode="auto">
          <a:xfrm>
            <a:off x="2559050" y="2514600"/>
            <a:ext cx="2806700" cy="1905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6091" name="Text Box 14"/>
          <p:cNvSpPr txBox="1">
            <a:spLocks noChangeArrowheads="1"/>
          </p:cNvSpPr>
          <p:nvPr/>
        </p:nvSpPr>
        <p:spPr bwMode="auto">
          <a:xfrm>
            <a:off x="76200" y="304800"/>
            <a:ext cx="975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4000" b="1">
                <a:solidFill>
                  <a:srgbClr val="800000"/>
                </a:solidFill>
                <a:latin typeface="Arial" charset="0"/>
              </a:rPr>
              <a:t>How can we analyse livelihoods?</a:t>
            </a:r>
          </a:p>
        </p:txBody>
      </p:sp>
      <p:sp>
        <p:nvSpPr>
          <p:cNvPr id="203791" name="Rectangle 15"/>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wrap="none" anchor="ctr"/>
          <a:lstStyle/>
          <a:p>
            <a:pPr>
              <a:defRPr/>
            </a:pPr>
            <a:endParaRPr lang="en-ZA">
              <a:latin typeface="Times New Roman" pitchFamily="18" charset="0"/>
              <a:ea typeface="+mn-ea"/>
              <a:cs typeface="+mn-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7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37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3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5" grpId="0"/>
      <p:bldP spid="203786" grpId="0" animBg="1"/>
      <p:bldP spid="20378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02" name="Group 2"/>
          <p:cNvGraphicFramePr>
            <a:graphicFrameLocks noGrp="1"/>
          </p:cNvGraphicFramePr>
          <p:nvPr/>
        </p:nvGraphicFramePr>
        <p:xfrm>
          <a:off x="577850" y="2105025"/>
          <a:ext cx="1981200" cy="1625600"/>
        </p:xfrm>
        <a:graphic>
          <a:graphicData uri="http://schemas.openxmlformats.org/drawingml/2006/table">
            <a:tbl>
              <a:tblPr/>
              <a:tblGrid>
                <a:gridCol w="1981200"/>
              </a:tblGrid>
              <a:tr h="812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Human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Physical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8137" name="Object 10"/>
          <p:cNvGraphicFramePr>
            <a:graphicFrameLocks noChangeAspect="1"/>
          </p:cNvGraphicFramePr>
          <p:nvPr/>
        </p:nvGraphicFramePr>
        <p:xfrm>
          <a:off x="2724150" y="2409825"/>
          <a:ext cx="6604000" cy="4067175"/>
        </p:xfrm>
        <a:graphic>
          <a:graphicData uri="http://schemas.openxmlformats.org/presentationml/2006/ole">
            <mc:AlternateContent xmlns:mc="http://schemas.openxmlformats.org/markup-compatibility/2006">
              <mc:Choice xmlns:v="urn:schemas-microsoft-com:vml" Requires="v">
                <p:oleObj spid="_x0000_s48144" name="Chart" r:id="rId4" imgW="6108700" imgH="4076700" progId="MSGraph.Chart.8">
                  <p:embed followColorScheme="full"/>
                </p:oleObj>
              </mc:Choice>
              <mc:Fallback>
                <p:oleObj name="Chart" r:id="rId4" imgW="6108700" imgH="4076700" progId="MSGraph.Chart.8">
                  <p:embed followColorScheme="full"/>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150" y="2409825"/>
                        <a:ext cx="6604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8138" name="Text Box 11"/>
          <p:cNvSpPr txBox="1">
            <a:spLocks noChangeArrowheads="1"/>
          </p:cNvSpPr>
          <p:nvPr/>
        </p:nvSpPr>
        <p:spPr bwMode="auto">
          <a:xfrm>
            <a:off x="2889250" y="1676400"/>
            <a:ext cx="66913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b="1">
                <a:solidFill>
                  <a:srgbClr val="800000"/>
                </a:solidFill>
                <a:latin typeface="Arial" charset="0"/>
              </a:rPr>
              <a:t>Determines limit to different levels of income from market sources</a:t>
            </a:r>
          </a:p>
        </p:txBody>
      </p:sp>
      <p:sp>
        <p:nvSpPr>
          <p:cNvPr id="48139" name="Line 12"/>
          <p:cNvSpPr>
            <a:spLocks noChangeShapeType="1"/>
          </p:cNvSpPr>
          <p:nvPr/>
        </p:nvSpPr>
        <p:spPr bwMode="auto">
          <a:xfrm>
            <a:off x="2590800" y="3276600"/>
            <a:ext cx="1600200" cy="1447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8140" name="Line 13"/>
          <p:cNvSpPr>
            <a:spLocks noChangeShapeType="1"/>
          </p:cNvSpPr>
          <p:nvPr/>
        </p:nvSpPr>
        <p:spPr bwMode="auto">
          <a:xfrm>
            <a:off x="2559050" y="3276600"/>
            <a:ext cx="2806700" cy="838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8141" name="Line 14"/>
          <p:cNvSpPr>
            <a:spLocks noChangeShapeType="1"/>
          </p:cNvSpPr>
          <p:nvPr/>
        </p:nvSpPr>
        <p:spPr bwMode="auto">
          <a:xfrm>
            <a:off x="2559050" y="3276600"/>
            <a:ext cx="454025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04818" name="Rectangle 18"/>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wrap="none" anchor="ctr"/>
          <a:lstStyle/>
          <a:p>
            <a:pPr>
              <a:defRPr/>
            </a:pPr>
            <a:endParaRPr lang="en-ZA">
              <a:latin typeface="Times New Roman" pitchFamily="18" charset="0"/>
              <a:ea typeface="+mn-ea"/>
              <a:cs typeface="+mn-cs"/>
            </a:endParaRPr>
          </a:p>
        </p:txBody>
      </p:sp>
      <p:sp>
        <p:nvSpPr>
          <p:cNvPr id="48143" name="Text Box 19"/>
          <p:cNvSpPr txBox="1">
            <a:spLocks noChangeArrowheads="1"/>
          </p:cNvSpPr>
          <p:nvPr/>
        </p:nvSpPr>
        <p:spPr bwMode="auto">
          <a:xfrm>
            <a:off x="76200" y="304800"/>
            <a:ext cx="975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4000" b="1">
                <a:solidFill>
                  <a:srgbClr val="800000"/>
                </a:solidFill>
                <a:latin typeface="Arial" charset="0"/>
              </a:rPr>
              <a:t>How can we analyse livelihoods?</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826" name="Group 2"/>
          <p:cNvGraphicFramePr>
            <a:graphicFrameLocks noGrp="1"/>
          </p:cNvGraphicFramePr>
          <p:nvPr/>
        </p:nvGraphicFramePr>
        <p:xfrm>
          <a:off x="577850" y="2105025"/>
          <a:ext cx="1981200" cy="2438400"/>
        </p:xfrm>
        <a:graphic>
          <a:graphicData uri="http://schemas.openxmlformats.org/drawingml/2006/table">
            <a:tbl>
              <a:tblPr/>
              <a:tblGrid>
                <a:gridCol w="1981200"/>
              </a:tblGrid>
              <a:tr h="812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Human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Physical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Social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0187" name="Object 12"/>
          <p:cNvGraphicFramePr>
            <a:graphicFrameLocks noChangeAspect="1"/>
          </p:cNvGraphicFramePr>
          <p:nvPr/>
        </p:nvGraphicFramePr>
        <p:xfrm>
          <a:off x="2724150" y="2409825"/>
          <a:ext cx="6604000" cy="4067175"/>
        </p:xfrm>
        <a:graphic>
          <a:graphicData uri="http://schemas.openxmlformats.org/presentationml/2006/ole">
            <mc:AlternateContent xmlns:mc="http://schemas.openxmlformats.org/markup-compatibility/2006">
              <mc:Choice xmlns:v="urn:schemas-microsoft-com:vml" Requires="v">
                <p:oleObj spid="_x0000_s50193" name="Chart" r:id="rId4" imgW="6108700" imgH="4076700" progId="MSGraph.Chart.8">
                  <p:embed followColorScheme="full"/>
                </p:oleObj>
              </mc:Choice>
              <mc:Fallback>
                <p:oleObj name="Chart" r:id="rId4" imgW="6108700" imgH="4076700" progId="MSGraph.Chart.8">
                  <p:embed followColorScheme="full"/>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150" y="2409825"/>
                        <a:ext cx="6604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0188" name="Text Box 13"/>
          <p:cNvSpPr txBox="1">
            <a:spLocks noChangeArrowheads="1"/>
          </p:cNvSpPr>
          <p:nvPr/>
        </p:nvSpPr>
        <p:spPr bwMode="auto">
          <a:xfrm>
            <a:off x="2889250" y="1676400"/>
            <a:ext cx="66913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b="1">
                <a:solidFill>
                  <a:srgbClr val="800000"/>
                </a:solidFill>
                <a:latin typeface="Arial" charset="0"/>
              </a:rPr>
              <a:t>Determines reciprocal exchange agreements (ag. labor and gifts, etc)</a:t>
            </a:r>
          </a:p>
        </p:txBody>
      </p:sp>
      <p:sp>
        <p:nvSpPr>
          <p:cNvPr id="50189" name="Line 14"/>
          <p:cNvSpPr>
            <a:spLocks noChangeShapeType="1"/>
          </p:cNvSpPr>
          <p:nvPr/>
        </p:nvSpPr>
        <p:spPr bwMode="auto">
          <a:xfrm>
            <a:off x="2559050" y="4038600"/>
            <a:ext cx="132715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0190" name="Line 15"/>
          <p:cNvSpPr>
            <a:spLocks noChangeShapeType="1"/>
          </p:cNvSpPr>
          <p:nvPr/>
        </p:nvSpPr>
        <p:spPr bwMode="auto">
          <a:xfrm>
            <a:off x="2559050" y="4038600"/>
            <a:ext cx="1320800" cy="1219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05843" name="Rectangle 19"/>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wrap="none" anchor="ctr"/>
          <a:lstStyle/>
          <a:p>
            <a:pPr>
              <a:defRPr/>
            </a:pPr>
            <a:endParaRPr lang="en-ZA">
              <a:latin typeface="Times New Roman" pitchFamily="18" charset="0"/>
              <a:ea typeface="+mn-ea"/>
              <a:cs typeface="+mn-cs"/>
            </a:endParaRPr>
          </a:p>
        </p:txBody>
      </p:sp>
      <p:sp>
        <p:nvSpPr>
          <p:cNvPr id="50192" name="Text Box 20"/>
          <p:cNvSpPr txBox="1">
            <a:spLocks noChangeArrowheads="1"/>
          </p:cNvSpPr>
          <p:nvPr/>
        </p:nvSpPr>
        <p:spPr bwMode="auto">
          <a:xfrm>
            <a:off x="76200" y="304800"/>
            <a:ext cx="975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4000" b="1">
                <a:solidFill>
                  <a:srgbClr val="800000"/>
                </a:solidFill>
                <a:latin typeface="Arial" charset="0"/>
              </a:rPr>
              <a:t>How can we analyse livelihoods?</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850" name="Group 2"/>
          <p:cNvGraphicFramePr>
            <a:graphicFrameLocks noGrp="1"/>
          </p:cNvGraphicFramePr>
          <p:nvPr/>
        </p:nvGraphicFramePr>
        <p:xfrm>
          <a:off x="577850" y="2105025"/>
          <a:ext cx="1981200" cy="3251200"/>
        </p:xfrm>
        <a:graphic>
          <a:graphicData uri="http://schemas.openxmlformats.org/drawingml/2006/table">
            <a:tbl>
              <a:tblPr/>
              <a:tblGrid>
                <a:gridCol w="1981200"/>
              </a:tblGrid>
              <a:tr h="812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Human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Physical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Social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Financial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2237" name="Object 14"/>
          <p:cNvGraphicFramePr>
            <a:graphicFrameLocks noChangeAspect="1"/>
          </p:cNvGraphicFramePr>
          <p:nvPr/>
        </p:nvGraphicFramePr>
        <p:xfrm>
          <a:off x="2724150" y="2409825"/>
          <a:ext cx="6604000" cy="4067175"/>
        </p:xfrm>
        <a:graphic>
          <a:graphicData uri="http://schemas.openxmlformats.org/presentationml/2006/ole">
            <mc:AlternateContent xmlns:mc="http://schemas.openxmlformats.org/markup-compatibility/2006">
              <mc:Choice xmlns:v="urn:schemas-microsoft-com:vml" Requires="v">
                <p:oleObj spid="_x0000_s52243" name="Chart" r:id="rId4" imgW="6108700" imgH="4076700" progId="MSGraph.Chart.8">
                  <p:embed followColorScheme="full"/>
                </p:oleObj>
              </mc:Choice>
              <mc:Fallback>
                <p:oleObj name="Chart" r:id="rId4" imgW="6108700" imgH="4076700" progId="MSGraph.Chart.8">
                  <p:embed followColorScheme="full"/>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150" y="2409825"/>
                        <a:ext cx="6604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2238" name="Text Box 15"/>
          <p:cNvSpPr txBox="1">
            <a:spLocks noChangeArrowheads="1"/>
          </p:cNvSpPr>
          <p:nvPr/>
        </p:nvSpPr>
        <p:spPr bwMode="auto">
          <a:xfrm>
            <a:off x="2889250" y="1676400"/>
            <a:ext cx="6691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b="1">
                <a:solidFill>
                  <a:srgbClr val="800000"/>
                </a:solidFill>
                <a:latin typeface="Arial" charset="0"/>
              </a:rPr>
              <a:t>Determines levels of investment and assets</a:t>
            </a:r>
          </a:p>
        </p:txBody>
      </p:sp>
      <p:sp>
        <p:nvSpPr>
          <p:cNvPr id="52239" name="Line 16"/>
          <p:cNvSpPr>
            <a:spLocks noChangeShapeType="1"/>
          </p:cNvSpPr>
          <p:nvPr/>
        </p:nvSpPr>
        <p:spPr bwMode="auto">
          <a:xfrm flipV="1">
            <a:off x="2559050" y="3429000"/>
            <a:ext cx="4044950" cy="1295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2240" name="Line 17"/>
          <p:cNvSpPr>
            <a:spLocks noChangeShapeType="1"/>
          </p:cNvSpPr>
          <p:nvPr/>
        </p:nvSpPr>
        <p:spPr bwMode="auto">
          <a:xfrm>
            <a:off x="2559050" y="4953000"/>
            <a:ext cx="28067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06869" name="Rectangle 21"/>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wrap="none" anchor="ctr"/>
          <a:lstStyle/>
          <a:p>
            <a:pPr>
              <a:defRPr/>
            </a:pPr>
            <a:endParaRPr lang="en-ZA">
              <a:latin typeface="Times New Roman" pitchFamily="18" charset="0"/>
              <a:ea typeface="+mn-ea"/>
              <a:cs typeface="+mn-cs"/>
            </a:endParaRPr>
          </a:p>
        </p:txBody>
      </p:sp>
      <p:sp>
        <p:nvSpPr>
          <p:cNvPr id="52242" name="Text Box 22"/>
          <p:cNvSpPr txBox="1">
            <a:spLocks noChangeArrowheads="1"/>
          </p:cNvSpPr>
          <p:nvPr/>
        </p:nvSpPr>
        <p:spPr bwMode="auto">
          <a:xfrm>
            <a:off x="76200" y="304800"/>
            <a:ext cx="975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4000" b="1">
                <a:solidFill>
                  <a:srgbClr val="800000"/>
                </a:solidFill>
                <a:latin typeface="Arial" charset="0"/>
              </a:rPr>
              <a:t>How can we analyse livelihoods?</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wrap="none" anchor="ctr"/>
          <a:lstStyle/>
          <a:p>
            <a:pPr>
              <a:defRPr/>
            </a:pPr>
            <a:endParaRPr lang="en-ZA">
              <a:latin typeface="Times New Roman" pitchFamily="18" charset="0"/>
              <a:ea typeface="+mn-ea"/>
              <a:cs typeface="+mn-cs"/>
            </a:endParaRPr>
          </a:p>
        </p:txBody>
      </p:sp>
      <p:sp>
        <p:nvSpPr>
          <p:cNvPr id="17410" name="Text Box 3"/>
          <p:cNvSpPr txBox="1">
            <a:spLocks noChangeArrowheads="1"/>
          </p:cNvSpPr>
          <p:nvPr/>
        </p:nvSpPr>
        <p:spPr bwMode="auto">
          <a:xfrm>
            <a:off x="76200" y="304800"/>
            <a:ext cx="975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4000" b="1">
                <a:solidFill>
                  <a:srgbClr val="800000"/>
                </a:solidFill>
                <a:latin typeface="Arial" charset="0"/>
              </a:rPr>
              <a:t>The Definition of Food Security</a:t>
            </a:r>
          </a:p>
        </p:txBody>
      </p:sp>
      <p:sp>
        <p:nvSpPr>
          <p:cNvPr id="17411" name="Text Box 4"/>
          <p:cNvSpPr txBox="1">
            <a:spLocks noChangeArrowheads="1"/>
          </p:cNvSpPr>
          <p:nvPr/>
        </p:nvSpPr>
        <p:spPr bwMode="auto">
          <a:xfrm>
            <a:off x="165100" y="6400800"/>
            <a:ext cx="3492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spcBef>
                <a:spcPct val="50000"/>
              </a:spcBef>
            </a:pPr>
            <a:r>
              <a:rPr lang="en-US" sz="1000" i="1">
                <a:solidFill>
                  <a:srgbClr val="4D4D4D"/>
                </a:solidFill>
                <a:latin typeface="Arial" charset="0"/>
              </a:rPr>
              <a:t>Introduction: Basic Food Security and Livelihood Concepts</a:t>
            </a:r>
          </a:p>
        </p:txBody>
      </p:sp>
      <p:sp>
        <p:nvSpPr>
          <p:cNvPr id="17412" name="Text Box 20"/>
          <p:cNvSpPr txBox="1">
            <a:spLocks noChangeArrowheads="1"/>
          </p:cNvSpPr>
          <p:nvPr/>
        </p:nvSpPr>
        <p:spPr bwMode="auto">
          <a:xfrm>
            <a:off x="25400" y="3284538"/>
            <a:ext cx="980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2800">
                <a:latin typeface="Arial" charset="0"/>
              </a:rPr>
              <a:t>Ensured </a:t>
            </a:r>
            <a:r>
              <a:rPr lang="en-US" sz="2800" b="1">
                <a:latin typeface="Arial" charset="0"/>
              </a:rPr>
              <a:t>access</a:t>
            </a:r>
            <a:r>
              <a:rPr lang="en-US" sz="2800">
                <a:latin typeface="Arial" charset="0"/>
              </a:rPr>
              <a:t> to </a:t>
            </a:r>
            <a:r>
              <a:rPr lang="en-US" sz="2800" b="1">
                <a:latin typeface="Arial" charset="0"/>
              </a:rPr>
              <a:t>sufficient </a:t>
            </a:r>
            <a:r>
              <a:rPr lang="en-US" sz="2800">
                <a:latin typeface="Arial" charset="0"/>
              </a:rPr>
              <a:t>food for </a:t>
            </a:r>
            <a:r>
              <a:rPr lang="en-US" sz="2800" b="1">
                <a:latin typeface="Arial" charset="0"/>
              </a:rPr>
              <a:t>all people</a:t>
            </a:r>
            <a:r>
              <a:rPr lang="en-US" sz="2800">
                <a:latin typeface="Arial" charset="0"/>
              </a:rPr>
              <a:t> at all</a:t>
            </a:r>
            <a:r>
              <a:rPr lang="en-US" sz="2800" b="1">
                <a:latin typeface="Arial" charset="0"/>
              </a:rPr>
              <a:t> times</a:t>
            </a:r>
            <a:endParaRPr lang="en-US" sz="2800"/>
          </a:p>
        </p:txBody>
      </p:sp>
      <p:sp>
        <p:nvSpPr>
          <p:cNvPr id="138261" name="Text Box 21"/>
          <p:cNvSpPr txBox="1">
            <a:spLocks noChangeArrowheads="1"/>
          </p:cNvSpPr>
          <p:nvPr/>
        </p:nvSpPr>
        <p:spPr bwMode="auto">
          <a:xfrm>
            <a:off x="533400" y="4038600"/>
            <a:ext cx="5105400" cy="1554163"/>
          </a:xfrm>
          <a:prstGeom prst="rect">
            <a:avLst/>
          </a:prstGeom>
          <a:noFill/>
          <a:ln w="9525">
            <a:noFill/>
            <a:miter lim="800000"/>
            <a:headEnd/>
            <a:tailEnd/>
          </a:ln>
          <a:effec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defRPr/>
            </a:pPr>
            <a:r>
              <a:rPr lang="en-US" sz="3200" b="1" smtClean="0">
                <a:solidFill>
                  <a:schemeClr val="bg2"/>
                </a:solidFill>
                <a:effectLst>
                  <a:outerShdw blurRad="38100" dist="38100" dir="2700000" algn="tl">
                    <a:srgbClr val="000000"/>
                  </a:outerShdw>
                </a:effectLst>
                <a:latin typeface="Arial" charset="0"/>
                <a:cs typeface="+mn-cs"/>
              </a:rPr>
              <a:t>Access is not about </a:t>
            </a:r>
            <a:r>
              <a:rPr lang="en-US" sz="3200" b="1" u="sng" smtClean="0">
                <a:solidFill>
                  <a:schemeClr val="bg2"/>
                </a:solidFill>
                <a:effectLst>
                  <a:outerShdw blurRad="38100" dist="38100" dir="2700000" algn="tl">
                    <a:srgbClr val="000000"/>
                  </a:outerShdw>
                </a:effectLst>
                <a:latin typeface="Arial" charset="0"/>
                <a:cs typeface="+mn-cs"/>
              </a:rPr>
              <a:t>what</a:t>
            </a:r>
            <a:r>
              <a:rPr lang="en-US" sz="3200" b="1" smtClean="0">
                <a:solidFill>
                  <a:schemeClr val="bg2"/>
                </a:solidFill>
                <a:effectLst>
                  <a:outerShdw blurRad="38100" dist="38100" dir="2700000" algn="tl">
                    <a:srgbClr val="000000"/>
                  </a:outerShdw>
                </a:effectLst>
                <a:latin typeface="Arial" charset="0"/>
                <a:cs typeface="+mn-cs"/>
              </a:rPr>
              <a:t> people eat, but </a:t>
            </a:r>
            <a:r>
              <a:rPr lang="en-US" sz="3200" b="1" u="sng" smtClean="0">
                <a:solidFill>
                  <a:schemeClr val="bg2"/>
                </a:solidFill>
                <a:effectLst>
                  <a:outerShdw blurRad="38100" dist="38100" dir="2700000" algn="tl">
                    <a:srgbClr val="000000"/>
                  </a:outerShdw>
                </a:effectLst>
                <a:latin typeface="Arial" charset="0"/>
                <a:cs typeface="+mn-cs"/>
              </a:rPr>
              <a:t>how</a:t>
            </a:r>
            <a:r>
              <a:rPr lang="en-US" sz="3200" b="1" smtClean="0">
                <a:solidFill>
                  <a:schemeClr val="bg2"/>
                </a:solidFill>
                <a:effectLst>
                  <a:outerShdw blurRad="38100" dist="38100" dir="2700000" algn="tl">
                    <a:srgbClr val="000000"/>
                  </a:outerShdw>
                </a:effectLst>
                <a:latin typeface="Arial" charset="0"/>
                <a:cs typeface="+mn-cs"/>
              </a:rPr>
              <a:t> they get it</a:t>
            </a:r>
          </a:p>
        </p:txBody>
      </p:sp>
      <p:sp>
        <p:nvSpPr>
          <p:cNvPr id="138269" name="Line 29"/>
          <p:cNvSpPr>
            <a:spLocks noChangeShapeType="1"/>
          </p:cNvSpPr>
          <p:nvPr/>
        </p:nvSpPr>
        <p:spPr bwMode="auto">
          <a:xfrm>
            <a:off x="2133600" y="3733800"/>
            <a:ext cx="0" cy="38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69"/>
                                        </p:tgtEl>
                                        <p:attrNameLst>
                                          <p:attrName>style.visibility</p:attrName>
                                        </p:attrNameLst>
                                      </p:cBhvr>
                                      <p:to>
                                        <p:strVal val="visible"/>
                                      </p:to>
                                    </p:set>
                                    <p:animEffect transition="in" filter="dissolve">
                                      <p:cBhvr>
                                        <p:cTn id="7" dur="500"/>
                                        <p:tgtEl>
                                          <p:spTgt spid="13826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8261"/>
                                        </p:tgtEl>
                                        <p:attrNameLst>
                                          <p:attrName>style.visibility</p:attrName>
                                        </p:attrNameLst>
                                      </p:cBhvr>
                                      <p:to>
                                        <p:strVal val="visible"/>
                                      </p:to>
                                    </p:set>
                                    <p:animEffect transition="in" filter="dissolve">
                                      <p:cBhvr>
                                        <p:cTn id="10" dur="500"/>
                                        <p:tgtEl>
                                          <p:spTgt spid="138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61" grpId="0"/>
      <p:bldP spid="13826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7874" name="Group 2"/>
          <p:cNvGraphicFramePr>
            <a:graphicFrameLocks noGrp="1"/>
          </p:cNvGraphicFramePr>
          <p:nvPr/>
        </p:nvGraphicFramePr>
        <p:xfrm>
          <a:off x="577850" y="2105025"/>
          <a:ext cx="1981200" cy="4064000"/>
        </p:xfrm>
        <a:graphic>
          <a:graphicData uri="http://schemas.openxmlformats.org/drawingml/2006/table">
            <a:tbl>
              <a:tblPr/>
              <a:tblGrid>
                <a:gridCol w="1981200"/>
              </a:tblGrid>
              <a:tr h="812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Human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Physical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Social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Financial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Natural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287" name="Object 16"/>
          <p:cNvGraphicFramePr>
            <a:graphicFrameLocks noChangeAspect="1"/>
          </p:cNvGraphicFramePr>
          <p:nvPr/>
        </p:nvGraphicFramePr>
        <p:xfrm>
          <a:off x="2724150" y="2409825"/>
          <a:ext cx="6604000" cy="4067175"/>
        </p:xfrm>
        <a:graphic>
          <a:graphicData uri="http://schemas.openxmlformats.org/presentationml/2006/ole">
            <mc:AlternateContent xmlns:mc="http://schemas.openxmlformats.org/markup-compatibility/2006">
              <mc:Choice xmlns:v="urn:schemas-microsoft-com:vml" Requires="v">
                <p:oleObj spid="_x0000_s54294" name="Chart" r:id="rId4" imgW="6108700" imgH="4076700" progId="MSGraph.Chart.8">
                  <p:embed followColorScheme="full"/>
                </p:oleObj>
              </mc:Choice>
              <mc:Fallback>
                <p:oleObj name="Chart" r:id="rId4" imgW="6108700" imgH="4076700" progId="MSGraph.Chart.8">
                  <p:embed followColorScheme="full"/>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150" y="2409825"/>
                        <a:ext cx="6604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4288" name="Text Box 17"/>
          <p:cNvSpPr txBox="1">
            <a:spLocks noChangeArrowheads="1"/>
          </p:cNvSpPr>
          <p:nvPr/>
        </p:nvSpPr>
        <p:spPr bwMode="auto">
          <a:xfrm>
            <a:off x="2889250" y="1676400"/>
            <a:ext cx="66913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b="1">
                <a:solidFill>
                  <a:srgbClr val="CC3300"/>
                </a:solidFill>
                <a:latin typeface="Arial" charset="0"/>
              </a:rPr>
              <a:t>Determines what and how much people can produce (crops/livestock)</a:t>
            </a:r>
          </a:p>
        </p:txBody>
      </p:sp>
      <p:sp>
        <p:nvSpPr>
          <p:cNvPr id="54289" name="Line 18"/>
          <p:cNvSpPr>
            <a:spLocks noChangeShapeType="1"/>
          </p:cNvSpPr>
          <p:nvPr/>
        </p:nvSpPr>
        <p:spPr bwMode="auto">
          <a:xfrm flipV="1">
            <a:off x="2559050" y="4114800"/>
            <a:ext cx="2806700" cy="1447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4290" name="Line 19"/>
          <p:cNvSpPr>
            <a:spLocks noChangeShapeType="1"/>
          </p:cNvSpPr>
          <p:nvPr/>
        </p:nvSpPr>
        <p:spPr bwMode="auto">
          <a:xfrm flipV="1">
            <a:off x="2559050" y="5638800"/>
            <a:ext cx="1733550" cy="76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4291" name="Line 22"/>
          <p:cNvSpPr>
            <a:spLocks noChangeShapeType="1"/>
          </p:cNvSpPr>
          <p:nvPr/>
        </p:nvSpPr>
        <p:spPr bwMode="auto">
          <a:xfrm flipV="1">
            <a:off x="2559050" y="4648200"/>
            <a:ext cx="4127500" cy="990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07896" name="Rectangle 24"/>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wrap="none" anchor="ctr"/>
          <a:lstStyle/>
          <a:p>
            <a:pPr>
              <a:defRPr/>
            </a:pPr>
            <a:endParaRPr lang="en-ZA">
              <a:latin typeface="Times New Roman" pitchFamily="18" charset="0"/>
              <a:ea typeface="+mn-ea"/>
              <a:cs typeface="+mn-cs"/>
            </a:endParaRPr>
          </a:p>
        </p:txBody>
      </p:sp>
      <p:sp>
        <p:nvSpPr>
          <p:cNvPr id="54293" name="Text Box 25"/>
          <p:cNvSpPr txBox="1">
            <a:spLocks noChangeArrowheads="1"/>
          </p:cNvSpPr>
          <p:nvPr/>
        </p:nvSpPr>
        <p:spPr bwMode="auto">
          <a:xfrm>
            <a:off x="76200" y="304800"/>
            <a:ext cx="975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4000" b="1">
                <a:solidFill>
                  <a:srgbClr val="800000"/>
                </a:solidFill>
                <a:latin typeface="Arial" charset="0"/>
              </a:rPr>
              <a:t>How can we analyse livelihoods?</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65" name="Rectangle 21"/>
          <p:cNvSpPr>
            <a:spLocks noChangeArrowheads="1"/>
          </p:cNvSpPr>
          <p:nvPr/>
        </p:nvSpPr>
        <p:spPr bwMode="auto">
          <a:xfrm>
            <a:off x="0" y="1447800"/>
            <a:ext cx="9906000" cy="152400"/>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wrap="none" anchor="ctr"/>
          <a:lstStyle/>
          <a:p>
            <a:pPr>
              <a:defRPr/>
            </a:pPr>
            <a:endParaRPr lang="en-ZA">
              <a:latin typeface="Times New Roman" pitchFamily="18" charset="0"/>
              <a:ea typeface="+mn-ea"/>
              <a:cs typeface="+mn-cs"/>
            </a:endParaRPr>
          </a:p>
        </p:txBody>
      </p:sp>
      <p:sp>
        <p:nvSpPr>
          <p:cNvPr id="56322" name="Text Box 22"/>
          <p:cNvSpPr txBox="1">
            <a:spLocks noChangeArrowheads="1"/>
          </p:cNvSpPr>
          <p:nvPr/>
        </p:nvSpPr>
        <p:spPr bwMode="auto">
          <a:xfrm>
            <a:off x="76200" y="152400"/>
            <a:ext cx="9753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4000" b="1">
                <a:solidFill>
                  <a:srgbClr val="800000"/>
                </a:solidFill>
                <a:latin typeface="Arial" charset="0"/>
              </a:rPr>
              <a:t>HEA and Food Security and Livelihood Analysis</a:t>
            </a:r>
          </a:p>
        </p:txBody>
      </p:sp>
      <p:sp>
        <p:nvSpPr>
          <p:cNvPr id="56323" name="Text Box 23"/>
          <p:cNvSpPr txBox="1">
            <a:spLocks noChangeArrowheads="1"/>
          </p:cNvSpPr>
          <p:nvPr/>
        </p:nvSpPr>
        <p:spPr bwMode="auto">
          <a:xfrm>
            <a:off x="576263" y="1752600"/>
            <a:ext cx="879633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a:latin typeface="Arial" charset="0"/>
              </a:rPr>
              <a:t>HEA concepts relevant to Food Security and Livelihood Analysis</a:t>
            </a:r>
          </a:p>
        </p:txBody>
      </p:sp>
      <p:sp>
        <p:nvSpPr>
          <p:cNvPr id="210968" name="Text Box 24"/>
          <p:cNvSpPr txBox="1">
            <a:spLocks noChangeArrowheads="1"/>
          </p:cNvSpPr>
          <p:nvPr/>
        </p:nvSpPr>
        <p:spPr bwMode="auto">
          <a:xfrm>
            <a:off x="304800" y="3200400"/>
            <a:ext cx="44196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06400" indent="-406400">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l">
              <a:spcBef>
                <a:spcPct val="50000"/>
              </a:spcBef>
              <a:buFontTx/>
              <a:buChar char="•"/>
            </a:pPr>
            <a:r>
              <a:rPr lang="en-US">
                <a:latin typeface="Arial" charset="0"/>
              </a:rPr>
              <a:t>Livelihood Zoning</a:t>
            </a:r>
          </a:p>
          <a:p>
            <a:pPr algn="l">
              <a:spcBef>
                <a:spcPct val="50000"/>
              </a:spcBef>
              <a:buFontTx/>
              <a:buChar char="•"/>
            </a:pPr>
            <a:r>
              <a:rPr lang="en-US">
                <a:latin typeface="Arial" charset="0"/>
              </a:rPr>
              <a:t>Wealth Breakdowns</a:t>
            </a:r>
          </a:p>
          <a:p>
            <a:pPr algn="l">
              <a:spcBef>
                <a:spcPct val="50000"/>
              </a:spcBef>
              <a:buFontTx/>
              <a:buChar char="•"/>
            </a:pPr>
            <a:r>
              <a:rPr lang="en-US">
                <a:latin typeface="Arial" charset="0"/>
              </a:rPr>
              <a:t>Baseline Livelihood Strategies</a:t>
            </a:r>
          </a:p>
          <a:p>
            <a:pPr algn="l">
              <a:spcBef>
                <a:spcPct val="50000"/>
              </a:spcBef>
              <a:buFontTx/>
              <a:buChar char="•"/>
            </a:pPr>
            <a:r>
              <a:rPr lang="en-US">
                <a:latin typeface="Arial" charset="0"/>
              </a:rPr>
              <a:t>Survival Threshold</a:t>
            </a:r>
            <a:endParaRPr lang="en-US" sz="3200">
              <a:latin typeface="Arial" charset="0"/>
            </a:endParaRPr>
          </a:p>
        </p:txBody>
      </p:sp>
      <p:sp>
        <p:nvSpPr>
          <p:cNvPr id="210969" name="Rectangle 25"/>
          <p:cNvSpPr>
            <a:spLocks noChangeArrowheads="1"/>
          </p:cNvSpPr>
          <p:nvPr/>
        </p:nvSpPr>
        <p:spPr bwMode="auto">
          <a:xfrm>
            <a:off x="4572000" y="3276600"/>
            <a:ext cx="49530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465138" algn="l">
              <a:buFontTx/>
              <a:buChar char="•"/>
            </a:pPr>
            <a:r>
              <a:rPr lang="en-US">
                <a:latin typeface="Arial" charset="0"/>
              </a:rPr>
              <a:t>Livelihood Protection Threshold</a:t>
            </a:r>
          </a:p>
          <a:p>
            <a:pPr indent="465138" algn="l">
              <a:buFontTx/>
              <a:buChar char="•"/>
            </a:pPr>
            <a:endParaRPr lang="en-US">
              <a:latin typeface="Arial" charset="0"/>
            </a:endParaRPr>
          </a:p>
          <a:p>
            <a:pPr indent="465138" algn="l">
              <a:buFontTx/>
              <a:buChar char="•"/>
            </a:pPr>
            <a:r>
              <a:rPr lang="en-US">
                <a:latin typeface="Arial" charset="0"/>
              </a:rPr>
              <a:t>Outcome Analysis</a:t>
            </a:r>
          </a:p>
          <a:p>
            <a:pPr indent="465138" algn="l">
              <a:buFontTx/>
              <a:buChar char="•"/>
            </a:pPr>
            <a:endParaRPr lang="en-US">
              <a:latin typeface="Arial" charset="0"/>
            </a:endParaRPr>
          </a:p>
          <a:p>
            <a:pPr indent="465138" algn="l">
              <a:buFontTx/>
              <a:buChar char="•"/>
            </a:pPr>
            <a:r>
              <a:rPr lang="en-US">
                <a:latin typeface="Arial" charset="0"/>
              </a:rPr>
              <a:t>Problem Specification</a:t>
            </a:r>
          </a:p>
        </p:txBody>
      </p:sp>
      <p:sp>
        <p:nvSpPr>
          <p:cNvPr id="56326" name="Line 26"/>
          <p:cNvSpPr>
            <a:spLocks noChangeShapeType="1"/>
          </p:cNvSpPr>
          <p:nvPr/>
        </p:nvSpPr>
        <p:spPr bwMode="auto">
          <a:xfrm>
            <a:off x="304800" y="2971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096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096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096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0969">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10969">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09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wrap="none" anchor="ctr"/>
          <a:lstStyle/>
          <a:p>
            <a:pPr>
              <a:defRPr/>
            </a:pPr>
            <a:endParaRPr lang="en-ZA">
              <a:latin typeface="Times New Roman" pitchFamily="18" charset="0"/>
              <a:ea typeface="+mn-ea"/>
              <a:cs typeface="+mn-cs"/>
            </a:endParaRPr>
          </a:p>
        </p:txBody>
      </p:sp>
      <p:sp>
        <p:nvSpPr>
          <p:cNvPr id="19458" name="Text Box 3"/>
          <p:cNvSpPr txBox="1">
            <a:spLocks noChangeArrowheads="1"/>
          </p:cNvSpPr>
          <p:nvPr/>
        </p:nvSpPr>
        <p:spPr bwMode="auto">
          <a:xfrm>
            <a:off x="76200" y="304800"/>
            <a:ext cx="975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4000" b="1">
                <a:solidFill>
                  <a:srgbClr val="800000"/>
                </a:solidFill>
                <a:latin typeface="Arial" charset="0"/>
              </a:rPr>
              <a:t>The Definition of Food Security</a:t>
            </a:r>
          </a:p>
        </p:txBody>
      </p:sp>
      <p:sp>
        <p:nvSpPr>
          <p:cNvPr id="19459" name="Text Box 4"/>
          <p:cNvSpPr txBox="1">
            <a:spLocks noChangeArrowheads="1"/>
          </p:cNvSpPr>
          <p:nvPr/>
        </p:nvSpPr>
        <p:spPr bwMode="auto">
          <a:xfrm>
            <a:off x="165100" y="6400800"/>
            <a:ext cx="3492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spcBef>
                <a:spcPct val="50000"/>
              </a:spcBef>
            </a:pPr>
            <a:r>
              <a:rPr lang="en-US" sz="1000" i="1">
                <a:solidFill>
                  <a:srgbClr val="4D4D4D"/>
                </a:solidFill>
                <a:latin typeface="Arial" charset="0"/>
              </a:rPr>
              <a:t>Introduction: Basic Food Security and Livelihood Concepts</a:t>
            </a:r>
          </a:p>
        </p:txBody>
      </p:sp>
      <p:sp>
        <p:nvSpPr>
          <p:cNvPr id="19460" name="Text Box 5"/>
          <p:cNvSpPr txBox="1">
            <a:spLocks noChangeArrowheads="1"/>
          </p:cNvSpPr>
          <p:nvPr/>
        </p:nvSpPr>
        <p:spPr bwMode="auto">
          <a:xfrm>
            <a:off x="25400" y="3284538"/>
            <a:ext cx="980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2800">
                <a:latin typeface="Arial" charset="0"/>
              </a:rPr>
              <a:t>Ensured </a:t>
            </a:r>
            <a:r>
              <a:rPr lang="en-US" sz="2800" b="1">
                <a:latin typeface="Arial" charset="0"/>
              </a:rPr>
              <a:t>access</a:t>
            </a:r>
            <a:r>
              <a:rPr lang="en-US" sz="2800">
                <a:latin typeface="Arial" charset="0"/>
              </a:rPr>
              <a:t> to </a:t>
            </a:r>
            <a:r>
              <a:rPr lang="en-US" sz="2800" b="1">
                <a:latin typeface="Arial" charset="0"/>
              </a:rPr>
              <a:t>sufficient </a:t>
            </a:r>
            <a:r>
              <a:rPr lang="en-US" sz="2800">
                <a:latin typeface="Arial" charset="0"/>
              </a:rPr>
              <a:t>food for </a:t>
            </a:r>
            <a:r>
              <a:rPr lang="en-US" sz="2800" b="1">
                <a:latin typeface="Arial" charset="0"/>
              </a:rPr>
              <a:t>all people</a:t>
            </a:r>
            <a:r>
              <a:rPr lang="en-US" sz="2800">
                <a:latin typeface="Arial" charset="0"/>
              </a:rPr>
              <a:t> at all</a:t>
            </a:r>
            <a:r>
              <a:rPr lang="en-US" sz="2800" b="1">
                <a:latin typeface="Arial" charset="0"/>
              </a:rPr>
              <a:t> times</a:t>
            </a:r>
            <a:endParaRPr lang="en-US" sz="2800"/>
          </a:p>
        </p:txBody>
      </p:sp>
      <p:sp>
        <p:nvSpPr>
          <p:cNvPr id="175111" name="Text Box 7"/>
          <p:cNvSpPr txBox="1">
            <a:spLocks noChangeArrowheads="1"/>
          </p:cNvSpPr>
          <p:nvPr/>
        </p:nvSpPr>
        <p:spPr bwMode="auto">
          <a:xfrm>
            <a:off x="609600" y="1219200"/>
            <a:ext cx="7848600" cy="1554163"/>
          </a:xfrm>
          <a:prstGeom prst="rect">
            <a:avLst/>
          </a:prstGeom>
          <a:noFill/>
          <a:ln w="9525">
            <a:noFill/>
            <a:miter lim="800000"/>
            <a:headEnd/>
            <a:tailEnd/>
          </a:ln>
          <a:effec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defRPr/>
            </a:pPr>
            <a:r>
              <a:rPr lang="en-US" sz="3200" b="1" smtClean="0">
                <a:solidFill>
                  <a:schemeClr val="bg2"/>
                </a:solidFill>
                <a:effectLst>
                  <a:outerShdw blurRad="38100" dist="38100" dir="2700000" algn="tl">
                    <a:srgbClr val="000000"/>
                  </a:outerShdw>
                </a:effectLst>
                <a:latin typeface="Arial" charset="0"/>
                <a:cs typeface="+mn-cs"/>
              </a:rPr>
              <a:t>To know whether it is </a:t>
            </a:r>
            <a:r>
              <a:rPr lang="ja-JP" altLang="en-US" sz="3200" b="1" smtClean="0">
                <a:solidFill>
                  <a:schemeClr val="bg2"/>
                </a:solidFill>
                <a:effectLst>
                  <a:outerShdw blurRad="38100" dist="38100" dir="2700000" algn="tl">
                    <a:srgbClr val="000000"/>
                  </a:outerShdw>
                </a:effectLst>
                <a:latin typeface="Arial" charset="0"/>
                <a:cs typeface="+mn-cs"/>
              </a:rPr>
              <a:t>‘</a:t>
            </a:r>
            <a:r>
              <a:rPr lang="en-US" sz="3200" b="1" smtClean="0">
                <a:solidFill>
                  <a:schemeClr val="bg2"/>
                </a:solidFill>
                <a:effectLst>
                  <a:outerShdw blurRad="38100" dist="38100" dir="2700000" algn="tl">
                    <a:srgbClr val="000000"/>
                  </a:outerShdw>
                </a:effectLst>
                <a:latin typeface="Arial" charset="0"/>
                <a:cs typeface="+mn-cs"/>
              </a:rPr>
              <a:t>enough</a:t>
            </a:r>
            <a:r>
              <a:rPr lang="ja-JP" altLang="en-US" sz="3200" b="1" smtClean="0">
                <a:solidFill>
                  <a:schemeClr val="bg2"/>
                </a:solidFill>
                <a:effectLst>
                  <a:outerShdw blurRad="38100" dist="38100" dir="2700000" algn="tl">
                    <a:srgbClr val="000000"/>
                  </a:outerShdw>
                </a:effectLst>
                <a:latin typeface="Arial" charset="0"/>
                <a:cs typeface="+mn-cs"/>
              </a:rPr>
              <a:t>’</a:t>
            </a:r>
            <a:r>
              <a:rPr lang="en-US" sz="3200" b="1" smtClean="0">
                <a:solidFill>
                  <a:schemeClr val="bg2"/>
                </a:solidFill>
                <a:effectLst>
                  <a:outerShdw blurRad="38100" dist="38100" dir="2700000" algn="tl">
                    <a:srgbClr val="000000"/>
                  </a:outerShdw>
                </a:effectLst>
                <a:latin typeface="Arial" charset="0"/>
                <a:cs typeface="+mn-cs"/>
              </a:rPr>
              <a:t>, we need quantified measures and a threshold against which to compare</a:t>
            </a:r>
          </a:p>
        </p:txBody>
      </p:sp>
      <p:sp>
        <p:nvSpPr>
          <p:cNvPr id="19462" name="Line 10"/>
          <p:cNvSpPr>
            <a:spLocks noChangeShapeType="1"/>
          </p:cNvSpPr>
          <p:nvPr/>
        </p:nvSpPr>
        <p:spPr bwMode="auto">
          <a:xfrm flipV="1">
            <a:off x="4038600" y="2743200"/>
            <a:ext cx="0" cy="609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wrap="none" anchor="ctr"/>
          <a:lstStyle/>
          <a:p>
            <a:pPr>
              <a:defRPr/>
            </a:pPr>
            <a:endParaRPr lang="en-ZA">
              <a:latin typeface="Times New Roman" pitchFamily="18" charset="0"/>
              <a:ea typeface="+mn-ea"/>
              <a:cs typeface="+mn-cs"/>
            </a:endParaRPr>
          </a:p>
        </p:txBody>
      </p:sp>
      <p:sp>
        <p:nvSpPr>
          <p:cNvPr id="21506" name="Text Box 3"/>
          <p:cNvSpPr txBox="1">
            <a:spLocks noChangeArrowheads="1"/>
          </p:cNvSpPr>
          <p:nvPr/>
        </p:nvSpPr>
        <p:spPr bwMode="auto">
          <a:xfrm>
            <a:off x="76200" y="304800"/>
            <a:ext cx="975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4000" b="1">
                <a:solidFill>
                  <a:srgbClr val="800000"/>
                </a:solidFill>
                <a:latin typeface="Arial" charset="0"/>
              </a:rPr>
              <a:t>The Definition of Food Security</a:t>
            </a:r>
          </a:p>
        </p:txBody>
      </p:sp>
      <p:sp>
        <p:nvSpPr>
          <p:cNvPr id="21507" name="Text Box 4"/>
          <p:cNvSpPr txBox="1">
            <a:spLocks noChangeArrowheads="1"/>
          </p:cNvSpPr>
          <p:nvPr/>
        </p:nvSpPr>
        <p:spPr bwMode="auto">
          <a:xfrm>
            <a:off x="165100" y="6400800"/>
            <a:ext cx="3492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spcBef>
                <a:spcPct val="50000"/>
              </a:spcBef>
            </a:pPr>
            <a:r>
              <a:rPr lang="en-US" sz="1000" i="1">
                <a:solidFill>
                  <a:srgbClr val="4D4D4D"/>
                </a:solidFill>
                <a:latin typeface="Arial" charset="0"/>
              </a:rPr>
              <a:t>Introduction: Basic Food Security and Livelihood Concepts</a:t>
            </a:r>
          </a:p>
        </p:txBody>
      </p:sp>
      <p:sp>
        <p:nvSpPr>
          <p:cNvPr id="21508" name="Text Box 5"/>
          <p:cNvSpPr txBox="1">
            <a:spLocks noChangeArrowheads="1"/>
          </p:cNvSpPr>
          <p:nvPr/>
        </p:nvSpPr>
        <p:spPr bwMode="auto">
          <a:xfrm>
            <a:off x="25400" y="3284538"/>
            <a:ext cx="980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2800">
                <a:latin typeface="Arial" charset="0"/>
              </a:rPr>
              <a:t>Ensured </a:t>
            </a:r>
            <a:r>
              <a:rPr lang="en-US" sz="2800" b="1">
                <a:latin typeface="Arial" charset="0"/>
              </a:rPr>
              <a:t>access</a:t>
            </a:r>
            <a:r>
              <a:rPr lang="en-US" sz="2800">
                <a:latin typeface="Arial" charset="0"/>
              </a:rPr>
              <a:t> to </a:t>
            </a:r>
            <a:r>
              <a:rPr lang="en-US" sz="2800" b="1">
                <a:latin typeface="Arial" charset="0"/>
              </a:rPr>
              <a:t>sufficient </a:t>
            </a:r>
            <a:r>
              <a:rPr lang="en-US" sz="2800">
                <a:latin typeface="Arial" charset="0"/>
              </a:rPr>
              <a:t>food for </a:t>
            </a:r>
            <a:r>
              <a:rPr lang="en-US" sz="2800" b="1">
                <a:latin typeface="Arial" charset="0"/>
              </a:rPr>
              <a:t>all people</a:t>
            </a:r>
            <a:r>
              <a:rPr lang="en-US" sz="2800">
                <a:latin typeface="Arial" charset="0"/>
              </a:rPr>
              <a:t> at all</a:t>
            </a:r>
            <a:r>
              <a:rPr lang="en-US" sz="2800" b="1">
                <a:latin typeface="Arial" charset="0"/>
              </a:rPr>
              <a:t> times</a:t>
            </a:r>
            <a:endParaRPr lang="en-US" sz="2800"/>
          </a:p>
        </p:txBody>
      </p:sp>
      <p:sp>
        <p:nvSpPr>
          <p:cNvPr id="177160" name="Text Box 8"/>
          <p:cNvSpPr txBox="1">
            <a:spLocks noChangeArrowheads="1"/>
          </p:cNvSpPr>
          <p:nvPr/>
        </p:nvSpPr>
        <p:spPr bwMode="auto">
          <a:xfrm>
            <a:off x="1676400" y="4267200"/>
            <a:ext cx="8001000" cy="1554163"/>
          </a:xfrm>
          <a:prstGeom prst="rect">
            <a:avLst/>
          </a:prstGeom>
          <a:noFill/>
          <a:ln w="9525">
            <a:noFill/>
            <a:miter lim="800000"/>
            <a:headEnd/>
            <a:tailEnd/>
          </a:ln>
          <a:effec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defRPr/>
            </a:pPr>
            <a:r>
              <a:rPr lang="en-US" sz="3200" b="1" smtClean="0">
                <a:solidFill>
                  <a:schemeClr val="bg2"/>
                </a:solidFill>
                <a:effectLst>
                  <a:outerShdw blurRad="38100" dist="38100" dir="2700000" algn="tl">
                    <a:srgbClr val="000000"/>
                  </a:outerShdw>
                </a:effectLst>
                <a:latin typeface="Arial" charset="0"/>
                <a:cs typeface="+mn-cs"/>
              </a:rPr>
              <a:t>Not all people have the same access: we need to be able to group people into common </a:t>
            </a:r>
            <a:r>
              <a:rPr lang="ja-JP" altLang="en-US" sz="3200" b="1" smtClean="0">
                <a:solidFill>
                  <a:schemeClr val="bg2"/>
                </a:solidFill>
                <a:effectLst>
                  <a:outerShdw blurRad="38100" dist="38100" dir="2700000" algn="tl">
                    <a:srgbClr val="000000"/>
                  </a:outerShdw>
                </a:effectLst>
                <a:latin typeface="Arial" charset="0"/>
                <a:cs typeface="+mn-cs"/>
              </a:rPr>
              <a:t>‘</a:t>
            </a:r>
            <a:r>
              <a:rPr lang="en-US" sz="3200" b="1" smtClean="0">
                <a:solidFill>
                  <a:schemeClr val="bg2"/>
                </a:solidFill>
                <a:effectLst>
                  <a:outerShdw blurRad="38100" dist="38100" dir="2700000" algn="tl">
                    <a:srgbClr val="000000"/>
                  </a:outerShdw>
                </a:effectLst>
                <a:latin typeface="Arial" charset="0"/>
                <a:cs typeface="+mn-cs"/>
              </a:rPr>
              <a:t>access</a:t>
            </a:r>
            <a:r>
              <a:rPr lang="ja-JP" altLang="en-US" sz="3200" b="1" smtClean="0">
                <a:solidFill>
                  <a:schemeClr val="bg2"/>
                </a:solidFill>
                <a:effectLst>
                  <a:outerShdw blurRad="38100" dist="38100" dir="2700000" algn="tl">
                    <a:srgbClr val="000000"/>
                  </a:outerShdw>
                </a:effectLst>
                <a:latin typeface="Arial" charset="0"/>
                <a:cs typeface="+mn-cs"/>
              </a:rPr>
              <a:t>’</a:t>
            </a:r>
            <a:r>
              <a:rPr lang="en-US" sz="3200" b="1" smtClean="0">
                <a:solidFill>
                  <a:schemeClr val="bg2"/>
                </a:solidFill>
                <a:effectLst>
                  <a:outerShdw blurRad="38100" dist="38100" dir="2700000" algn="tl">
                    <a:srgbClr val="000000"/>
                  </a:outerShdw>
                </a:effectLst>
                <a:latin typeface="Arial" charset="0"/>
                <a:cs typeface="+mn-cs"/>
              </a:rPr>
              <a:t> units</a:t>
            </a:r>
          </a:p>
        </p:txBody>
      </p:sp>
      <p:sp>
        <p:nvSpPr>
          <p:cNvPr id="21510" name="Line 10"/>
          <p:cNvSpPr>
            <a:spLocks noChangeShapeType="1"/>
          </p:cNvSpPr>
          <p:nvPr/>
        </p:nvSpPr>
        <p:spPr bwMode="auto">
          <a:xfrm>
            <a:off x="7010400" y="3733800"/>
            <a:ext cx="0" cy="609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wrap="none" anchor="ctr"/>
          <a:lstStyle/>
          <a:p>
            <a:pPr>
              <a:defRPr/>
            </a:pPr>
            <a:endParaRPr lang="en-ZA">
              <a:latin typeface="Times New Roman" pitchFamily="18" charset="0"/>
              <a:ea typeface="+mn-ea"/>
              <a:cs typeface="+mn-cs"/>
            </a:endParaRPr>
          </a:p>
        </p:txBody>
      </p:sp>
      <p:sp>
        <p:nvSpPr>
          <p:cNvPr id="23554" name="Text Box 3"/>
          <p:cNvSpPr txBox="1">
            <a:spLocks noChangeArrowheads="1"/>
          </p:cNvSpPr>
          <p:nvPr/>
        </p:nvSpPr>
        <p:spPr bwMode="auto">
          <a:xfrm>
            <a:off x="76200" y="304800"/>
            <a:ext cx="975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4000" b="1">
                <a:solidFill>
                  <a:srgbClr val="800000"/>
                </a:solidFill>
                <a:latin typeface="Arial" charset="0"/>
              </a:rPr>
              <a:t>The Definition of Food Security</a:t>
            </a:r>
          </a:p>
        </p:txBody>
      </p:sp>
      <p:sp>
        <p:nvSpPr>
          <p:cNvPr id="23555" name="Text Box 4"/>
          <p:cNvSpPr txBox="1">
            <a:spLocks noChangeArrowheads="1"/>
          </p:cNvSpPr>
          <p:nvPr/>
        </p:nvSpPr>
        <p:spPr bwMode="auto">
          <a:xfrm>
            <a:off x="165100" y="6400800"/>
            <a:ext cx="3492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spcBef>
                <a:spcPct val="50000"/>
              </a:spcBef>
            </a:pPr>
            <a:r>
              <a:rPr lang="en-US" sz="1000" i="1">
                <a:solidFill>
                  <a:srgbClr val="4D4D4D"/>
                </a:solidFill>
                <a:latin typeface="Arial" charset="0"/>
              </a:rPr>
              <a:t>Introduction: Basic Food Security and Livelihood Concepts</a:t>
            </a:r>
          </a:p>
        </p:txBody>
      </p:sp>
      <p:sp>
        <p:nvSpPr>
          <p:cNvPr id="23556" name="Text Box 5"/>
          <p:cNvSpPr txBox="1">
            <a:spLocks noChangeArrowheads="1"/>
          </p:cNvSpPr>
          <p:nvPr/>
        </p:nvSpPr>
        <p:spPr bwMode="auto">
          <a:xfrm>
            <a:off x="25400" y="3284538"/>
            <a:ext cx="980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2800">
                <a:latin typeface="Arial" charset="0"/>
              </a:rPr>
              <a:t>Ensured </a:t>
            </a:r>
            <a:r>
              <a:rPr lang="en-US" sz="2800" b="1">
                <a:latin typeface="Arial" charset="0"/>
              </a:rPr>
              <a:t>access</a:t>
            </a:r>
            <a:r>
              <a:rPr lang="en-US" sz="2800">
                <a:latin typeface="Arial" charset="0"/>
              </a:rPr>
              <a:t> to </a:t>
            </a:r>
            <a:r>
              <a:rPr lang="en-US" sz="2800" b="1">
                <a:latin typeface="Arial" charset="0"/>
              </a:rPr>
              <a:t>sufficient </a:t>
            </a:r>
            <a:r>
              <a:rPr lang="en-US" sz="2800">
                <a:latin typeface="Arial" charset="0"/>
              </a:rPr>
              <a:t>food for </a:t>
            </a:r>
            <a:r>
              <a:rPr lang="en-US" sz="2800" b="1">
                <a:latin typeface="Arial" charset="0"/>
              </a:rPr>
              <a:t>all people</a:t>
            </a:r>
            <a:r>
              <a:rPr lang="en-US" sz="2800">
                <a:latin typeface="Arial" charset="0"/>
              </a:rPr>
              <a:t> at all</a:t>
            </a:r>
            <a:r>
              <a:rPr lang="en-US" sz="2800" b="1">
                <a:latin typeface="Arial" charset="0"/>
              </a:rPr>
              <a:t> times</a:t>
            </a:r>
            <a:endParaRPr lang="en-US" sz="2800"/>
          </a:p>
        </p:txBody>
      </p:sp>
      <p:sp>
        <p:nvSpPr>
          <p:cNvPr id="179209" name="Text Box 9"/>
          <p:cNvSpPr txBox="1">
            <a:spLocks noChangeArrowheads="1"/>
          </p:cNvSpPr>
          <p:nvPr/>
        </p:nvSpPr>
        <p:spPr bwMode="auto">
          <a:xfrm>
            <a:off x="685800" y="1219200"/>
            <a:ext cx="8839200" cy="1554163"/>
          </a:xfrm>
          <a:prstGeom prst="rect">
            <a:avLst/>
          </a:prstGeom>
          <a:noFill/>
          <a:ln w="9525">
            <a:noFill/>
            <a:miter lim="800000"/>
            <a:headEnd/>
            <a:tailEnd/>
          </a:ln>
          <a:effec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defRPr/>
            </a:pPr>
            <a:r>
              <a:rPr lang="en-US" sz="3200" b="1" smtClean="0">
                <a:solidFill>
                  <a:schemeClr val="bg2"/>
                </a:solidFill>
                <a:effectLst>
                  <a:outerShdw blurRad="38100" dist="38100" dir="2700000" algn="tl">
                    <a:srgbClr val="000000"/>
                  </a:outerShdw>
                </a:effectLst>
                <a:latin typeface="Arial" charset="0"/>
                <a:cs typeface="+mn-cs"/>
              </a:rPr>
              <a:t>Seasonal and year-to-year changes need to be taken into account: we need to be able to analyse the effects of unexpected changes</a:t>
            </a:r>
          </a:p>
        </p:txBody>
      </p:sp>
      <p:sp>
        <p:nvSpPr>
          <p:cNvPr id="23558" name="Line 10"/>
          <p:cNvSpPr>
            <a:spLocks noChangeShapeType="1"/>
          </p:cNvSpPr>
          <p:nvPr/>
        </p:nvSpPr>
        <p:spPr bwMode="auto">
          <a:xfrm flipH="1" flipV="1">
            <a:off x="8382000" y="2895600"/>
            <a:ext cx="838200" cy="533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wrap="none" anchor="ctr"/>
          <a:lstStyle/>
          <a:p>
            <a:pPr>
              <a:defRPr/>
            </a:pPr>
            <a:endParaRPr lang="en-ZA">
              <a:latin typeface="Times New Roman" pitchFamily="18" charset="0"/>
              <a:ea typeface="+mn-ea"/>
              <a:cs typeface="+mn-cs"/>
            </a:endParaRPr>
          </a:p>
        </p:txBody>
      </p:sp>
      <p:sp>
        <p:nvSpPr>
          <p:cNvPr id="25602" name="Text Box 3"/>
          <p:cNvSpPr txBox="1">
            <a:spLocks noChangeArrowheads="1"/>
          </p:cNvSpPr>
          <p:nvPr/>
        </p:nvSpPr>
        <p:spPr bwMode="auto">
          <a:xfrm>
            <a:off x="76200" y="304800"/>
            <a:ext cx="975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4000" b="1">
                <a:solidFill>
                  <a:srgbClr val="800000"/>
                </a:solidFill>
                <a:latin typeface="Arial" charset="0"/>
              </a:rPr>
              <a:t>Food Security Analysis</a:t>
            </a:r>
          </a:p>
        </p:txBody>
      </p:sp>
      <p:sp>
        <p:nvSpPr>
          <p:cNvPr id="25603" name="Text Box 4"/>
          <p:cNvSpPr txBox="1">
            <a:spLocks noChangeArrowheads="1"/>
          </p:cNvSpPr>
          <p:nvPr/>
        </p:nvSpPr>
        <p:spPr bwMode="auto">
          <a:xfrm>
            <a:off x="165100" y="6400800"/>
            <a:ext cx="3492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spcBef>
                <a:spcPct val="50000"/>
              </a:spcBef>
            </a:pPr>
            <a:r>
              <a:rPr lang="en-US" sz="1000" i="1">
                <a:solidFill>
                  <a:srgbClr val="4D4D4D"/>
                </a:solidFill>
                <a:latin typeface="Arial" charset="0"/>
              </a:rPr>
              <a:t>Introduction: Basic Food Security and Livelihood Concepts</a:t>
            </a:r>
          </a:p>
        </p:txBody>
      </p:sp>
      <p:sp>
        <p:nvSpPr>
          <p:cNvPr id="181258" name="Text Box 10"/>
          <p:cNvSpPr txBox="1">
            <a:spLocks noChangeArrowheads="1"/>
          </p:cNvSpPr>
          <p:nvPr/>
        </p:nvSpPr>
        <p:spPr bwMode="auto">
          <a:xfrm>
            <a:off x="1905000" y="1295400"/>
            <a:ext cx="6172200" cy="1066800"/>
          </a:xfrm>
          <a:prstGeom prst="rect">
            <a:avLst/>
          </a:prstGeom>
          <a:noFill/>
          <a:ln w="9525">
            <a:noFill/>
            <a:miter lim="800000"/>
            <a:headEnd/>
            <a:tailEnd/>
          </a:ln>
          <a:effec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defRPr/>
            </a:pPr>
            <a:r>
              <a:rPr lang="en-US" sz="3200" b="1" smtClean="0">
                <a:solidFill>
                  <a:schemeClr val="bg2"/>
                </a:solidFill>
                <a:effectLst>
                  <a:outerShdw blurRad="38100" dist="38100" dir="2700000" algn="tl">
                    <a:srgbClr val="000000"/>
                  </a:outerShdw>
                </a:effectLst>
                <a:latin typeface="Arial" charset="0"/>
                <a:cs typeface="+mn-cs"/>
              </a:rPr>
              <a:t>Access is not about </a:t>
            </a:r>
            <a:r>
              <a:rPr lang="en-US" sz="3200" b="1" u="sng" smtClean="0">
                <a:solidFill>
                  <a:schemeClr val="bg2"/>
                </a:solidFill>
                <a:effectLst>
                  <a:outerShdw blurRad="38100" dist="38100" dir="2700000" algn="tl">
                    <a:srgbClr val="000000"/>
                  </a:outerShdw>
                </a:effectLst>
                <a:latin typeface="Arial" charset="0"/>
                <a:cs typeface="+mn-cs"/>
              </a:rPr>
              <a:t>what</a:t>
            </a:r>
            <a:r>
              <a:rPr lang="en-US" sz="3200" b="1" smtClean="0">
                <a:solidFill>
                  <a:schemeClr val="bg2"/>
                </a:solidFill>
                <a:effectLst>
                  <a:outerShdw blurRad="38100" dist="38100" dir="2700000" algn="tl">
                    <a:srgbClr val="000000"/>
                  </a:outerShdw>
                </a:effectLst>
                <a:latin typeface="Arial" charset="0"/>
                <a:cs typeface="+mn-cs"/>
              </a:rPr>
              <a:t> people eat, but </a:t>
            </a:r>
            <a:r>
              <a:rPr lang="en-US" sz="3200" b="1" u="sng" smtClean="0">
                <a:solidFill>
                  <a:schemeClr val="bg2"/>
                </a:solidFill>
                <a:effectLst>
                  <a:outerShdw blurRad="38100" dist="38100" dir="2700000" algn="tl">
                    <a:srgbClr val="000000"/>
                  </a:outerShdw>
                </a:effectLst>
                <a:latin typeface="Arial" charset="0"/>
                <a:cs typeface="+mn-cs"/>
              </a:rPr>
              <a:t>how</a:t>
            </a:r>
            <a:r>
              <a:rPr lang="en-US" sz="3200" b="1" smtClean="0">
                <a:solidFill>
                  <a:schemeClr val="bg2"/>
                </a:solidFill>
                <a:effectLst>
                  <a:outerShdw blurRad="38100" dist="38100" dir="2700000" algn="tl">
                    <a:srgbClr val="000000"/>
                  </a:outerShdw>
                </a:effectLst>
                <a:latin typeface="Arial" charset="0"/>
                <a:cs typeface="+mn-cs"/>
              </a:rPr>
              <a:t> they get it</a:t>
            </a:r>
          </a:p>
        </p:txBody>
      </p:sp>
      <p:sp>
        <p:nvSpPr>
          <p:cNvPr id="181259" name="Text Box 11"/>
          <p:cNvSpPr txBox="1">
            <a:spLocks noChangeArrowheads="1"/>
          </p:cNvSpPr>
          <p:nvPr/>
        </p:nvSpPr>
        <p:spPr bwMode="auto">
          <a:xfrm>
            <a:off x="2347913" y="2743200"/>
            <a:ext cx="50276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b="1">
                <a:solidFill>
                  <a:srgbClr val="000099"/>
                </a:solidFill>
                <a:latin typeface="Arial" charset="0"/>
              </a:rPr>
              <a:t>How do people get food?</a:t>
            </a:r>
          </a:p>
        </p:txBody>
      </p:sp>
      <p:sp>
        <p:nvSpPr>
          <p:cNvPr id="181260" name="Text Box 12"/>
          <p:cNvSpPr txBox="1">
            <a:spLocks noChangeArrowheads="1"/>
          </p:cNvSpPr>
          <p:nvPr/>
        </p:nvSpPr>
        <p:spPr bwMode="auto">
          <a:xfrm>
            <a:off x="457200" y="4114800"/>
            <a:ext cx="27844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a:solidFill>
                  <a:srgbClr val="000099"/>
                </a:solidFill>
                <a:latin typeface="Arial" charset="0"/>
              </a:rPr>
              <a:t>They produce or collect it</a:t>
            </a:r>
          </a:p>
        </p:txBody>
      </p:sp>
      <p:sp>
        <p:nvSpPr>
          <p:cNvPr id="181261" name="Text Box 13"/>
          <p:cNvSpPr txBox="1">
            <a:spLocks noChangeArrowheads="1"/>
          </p:cNvSpPr>
          <p:nvPr/>
        </p:nvSpPr>
        <p:spPr bwMode="auto">
          <a:xfrm>
            <a:off x="3581400" y="4114800"/>
            <a:ext cx="2971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a:solidFill>
                  <a:srgbClr val="000099"/>
                </a:solidFill>
                <a:latin typeface="Arial" charset="0"/>
              </a:rPr>
              <a:t>They buy it or barter for it</a:t>
            </a:r>
          </a:p>
        </p:txBody>
      </p:sp>
      <p:sp>
        <p:nvSpPr>
          <p:cNvPr id="181262" name="Text Box 14"/>
          <p:cNvSpPr txBox="1">
            <a:spLocks noChangeArrowheads="1"/>
          </p:cNvSpPr>
          <p:nvPr/>
        </p:nvSpPr>
        <p:spPr bwMode="auto">
          <a:xfrm>
            <a:off x="6781800" y="4114800"/>
            <a:ext cx="2971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a:solidFill>
                  <a:srgbClr val="000099"/>
                </a:solidFill>
                <a:latin typeface="Arial" charset="0"/>
              </a:rPr>
              <a:t>They receive it as a gift</a:t>
            </a:r>
          </a:p>
        </p:txBody>
      </p:sp>
      <p:sp>
        <p:nvSpPr>
          <p:cNvPr id="181263" name="Line 15"/>
          <p:cNvSpPr>
            <a:spLocks noChangeShapeType="1"/>
          </p:cNvSpPr>
          <p:nvPr/>
        </p:nvSpPr>
        <p:spPr bwMode="auto">
          <a:xfrm>
            <a:off x="0" y="2514600"/>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1264" name="Line 16"/>
          <p:cNvSpPr>
            <a:spLocks noChangeShapeType="1"/>
          </p:cNvSpPr>
          <p:nvPr/>
        </p:nvSpPr>
        <p:spPr bwMode="auto">
          <a:xfrm>
            <a:off x="3429000" y="43434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1266" name="Line 18"/>
          <p:cNvSpPr>
            <a:spLocks noChangeShapeType="1"/>
          </p:cNvSpPr>
          <p:nvPr/>
        </p:nvSpPr>
        <p:spPr bwMode="auto">
          <a:xfrm>
            <a:off x="6629400" y="4267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1267" name="Line 19"/>
          <p:cNvSpPr>
            <a:spLocks noChangeShapeType="1"/>
          </p:cNvSpPr>
          <p:nvPr/>
        </p:nvSpPr>
        <p:spPr bwMode="auto">
          <a:xfrm flipH="1">
            <a:off x="2362200" y="3352800"/>
            <a:ext cx="11430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81268" name="Line 20"/>
          <p:cNvSpPr>
            <a:spLocks noChangeShapeType="1"/>
          </p:cNvSpPr>
          <p:nvPr/>
        </p:nvSpPr>
        <p:spPr bwMode="auto">
          <a:xfrm>
            <a:off x="4800600" y="3352800"/>
            <a:ext cx="0" cy="609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81269" name="Line 21"/>
          <p:cNvSpPr>
            <a:spLocks noChangeShapeType="1"/>
          </p:cNvSpPr>
          <p:nvPr/>
        </p:nvSpPr>
        <p:spPr bwMode="auto">
          <a:xfrm>
            <a:off x="6248400" y="3352800"/>
            <a:ext cx="14478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2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125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81267"/>
                                        </p:tgtEl>
                                        <p:attrNameLst>
                                          <p:attrName>style.visibility</p:attrName>
                                        </p:attrNameLst>
                                      </p:cBhvr>
                                      <p:to>
                                        <p:strVal val="visible"/>
                                      </p:to>
                                    </p:set>
                                    <p:animEffect transition="in" filter="dissolve">
                                      <p:cBhvr>
                                        <p:cTn id="13" dur="500"/>
                                        <p:tgtEl>
                                          <p:spTgt spid="18126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81260"/>
                                        </p:tgtEl>
                                        <p:attrNameLst>
                                          <p:attrName>style.visibility</p:attrName>
                                        </p:attrNameLst>
                                      </p:cBhvr>
                                      <p:to>
                                        <p:strVal val="visible"/>
                                      </p:to>
                                    </p:set>
                                    <p:animEffect transition="in" filter="dissolve">
                                      <p:cBhvr>
                                        <p:cTn id="16" dur="500"/>
                                        <p:tgtEl>
                                          <p:spTgt spid="1812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81268"/>
                                        </p:tgtEl>
                                        <p:attrNameLst>
                                          <p:attrName>style.visibility</p:attrName>
                                        </p:attrNameLst>
                                      </p:cBhvr>
                                      <p:to>
                                        <p:strVal val="visible"/>
                                      </p:to>
                                    </p:set>
                                    <p:animEffect transition="in" filter="dissolve">
                                      <p:cBhvr>
                                        <p:cTn id="21" dur="500"/>
                                        <p:tgtEl>
                                          <p:spTgt spid="18126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81261"/>
                                        </p:tgtEl>
                                        <p:attrNameLst>
                                          <p:attrName>style.visibility</p:attrName>
                                        </p:attrNameLst>
                                      </p:cBhvr>
                                      <p:to>
                                        <p:strVal val="visible"/>
                                      </p:to>
                                    </p:set>
                                    <p:animEffect transition="in" filter="dissolve">
                                      <p:cBhvr>
                                        <p:cTn id="24" dur="500"/>
                                        <p:tgtEl>
                                          <p:spTgt spid="18126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81264"/>
                                        </p:tgtEl>
                                        <p:attrNameLst>
                                          <p:attrName>style.visibility</p:attrName>
                                        </p:attrNameLst>
                                      </p:cBhvr>
                                      <p:to>
                                        <p:strVal val="visible"/>
                                      </p:to>
                                    </p:set>
                                    <p:animEffect transition="in" filter="dissolve">
                                      <p:cBhvr>
                                        <p:cTn id="27" dur="500"/>
                                        <p:tgtEl>
                                          <p:spTgt spid="1812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1269"/>
                                        </p:tgtEl>
                                        <p:attrNameLst>
                                          <p:attrName>style.visibility</p:attrName>
                                        </p:attrNameLst>
                                      </p:cBhvr>
                                      <p:to>
                                        <p:strVal val="visible"/>
                                      </p:to>
                                    </p:set>
                                    <p:animEffect transition="in" filter="dissolve">
                                      <p:cBhvr>
                                        <p:cTn id="32" dur="500"/>
                                        <p:tgtEl>
                                          <p:spTgt spid="18126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81262"/>
                                        </p:tgtEl>
                                        <p:attrNameLst>
                                          <p:attrName>style.visibility</p:attrName>
                                        </p:attrNameLst>
                                      </p:cBhvr>
                                      <p:to>
                                        <p:strVal val="visible"/>
                                      </p:to>
                                    </p:set>
                                    <p:animEffect transition="in" filter="dissolve">
                                      <p:cBhvr>
                                        <p:cTn id="35" dur="500"/>
                                        <p:tgtEl>
                                          <p:spTgt spid="18126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81266"/>
                                        </p:tgtEl>
                                        <p:attrNameLst>
                                          <p:attrName>style.visibility</p:attrName>
                                        </p:attrNameLst>
                                      </p:cBhvr>
                                      <p:to>
                                        <p:strVal val="visible"/>
                                      </p:to>
                                    </p:set>
                                    <p:animEffect transition="in" filter="dissolve">
                                      <p:cBhvr>
                                        <p:cTn id="38" dur="500"/>
                                        <p:tgtEl>
                                          <p:spTgt spid="18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9" grpId="0"/>
      <p:bldP spid="181260" grpId="0"/>
      <p:bldP spid="181261" grpId="0"/>
      <p:bldP spid="181262" grpId="0"/>
      <p:bldP spid="181263" grpId="0" animBg="1"/>
      <p:bldP spid="181264" grpId="0" animBg="1"/>
      <p:bldP spid="181266" grpId="0" animBg="1"/>
      <p:bldP spid="181267" grpId="0" animBg="1"/>
      <p:bldP spid="181268" grpId="0" animBg="1"/>
      <p:bldP spid="1812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wrap="none" anchor="ctr"/>
          <a:lstStyle/>
          <a:p>
            <a:pPr>
              <a:defRPr/>
            </a:pPr>
            <a:endParaRPr lang="en-ZA">
              <a:latin typeface="Times New Roman" pitchFamily="18" charset="0"/>
              <a:ea typeface="+mn-ea"/>
              <a:cs typeface="+mn-cs"/>
            </a:endParaRPr>
          </a:p>
        </p:txBody>
      </p:sp>
      <p:sp>
        <p:nvSpPr>
          <p:cNvPr id="27650" name="Text Box 3"/>
          <p:cNvSpPr txBox="1">
            <a:spLocks noChangeArrowheads="1"/>
          </p:cNvSpPr>
          <p:nvPr/>
        </p:nvSpPr>
        <p:spPr bwMode="auto">
          <a:xfrm>
            <a:off x="76200" y="304800"/>
            <a:ext cx="975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4000" b="1">
                <a:solidFill>
                  <a:srgbClr val="800000"/>
                </a:solidFill>
                <a:latin typeface="Arial" charset="0"/>
              </a:rPr>
              <a:t>Food Security Analysis</a:t>
            </a:r>
          </a:p>
        </p:txBody>
      </p:sp>
      <p:sp>
        <p:nvSpPr>
          <p:cNvPr id="27651" name="Text Box 4"/>
          <p:cNvSpPr txBox="1">
            <a:spLocks noChangeArrowheads="1"/>
          </p:cNvSpPr>
          <p:nvPr/>
        </p:nvSpPr>
        <p:spPr bwMode="auto">
          <a:xfrm>
            <a:off x="165100" y="6400800"/>
            <a:ext cx="3492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spcBef>
                <a:spcPct val="50000"/>
              </a:spcBef>
            </a:pPr>
            <a:r>
              <a:rPr lang="en-US" sz="1000" i="1">
                <a:solidFill>
                  <a:srgbClr val="4D4D4D"/>
                </a:solidFill>
                <a:latin typeface="Arial" charset="0"/>
              </a:rPr>
              <a:t>Introduction: Basic Food Security and Livelihood Concepts</a:t>
            </a:r>
          </a:p>
        </p:txBody>
      </p:sp>
      <p:sp>
        <p:nvSpPr>
          <p:cNvPr id="185349" name="Text Box 5"/>
          <p:cNvSpPr txBox="1">
            <a:spLocks noChangeArrowheads="1"/>
          </p:cNvSpPr>
          <p:nvPr/>
        </p:nvSpPr>
        <p:spPr bwMode="auto">
          <a:xfrm>
            <a:off x="1905000" y="1295400"/>
            <a:ext cx="6400800" cy="366713"/>
          </a:xfrm>
          <a:prstGeom prst="rect">
            <a:avLst/>
          </a:prstGeom>
          <a:noFill/>
          <a:ln w="9525">
            <a:noFill/>
            <a:miter lim="800000"/>
            <a:headEnd/>
            <a:tailEnd/>
          </a:ln>
          <a:effec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defRPr/>
            </a:pPr>
            <a:r>
              <a:rPr lang="en-US" sz="1800" b="1" smtClean="0">
                <a:solidFill>
                  <a:schemeClr val="bg2"/>
                </a:solidFill>
                <a:effectLst>
                  <a:outerShdw blurRad="38100" dist="38100" dir="2700000" algn="tl">
                    <a:srgbClr val="000000"/>
                  </a:outerShdw>
                </a:effectLst>
                <a:latin typeface="Arial" charset="0"/>
                <a:cs typeface="+mn-cs"/>
              </a:rPr>
              <a:t>Access is not about </a:t>
            </a:r>
            <a:r>
              <a:rPr lang="en-US" sz="1800" b="1" u="sng" smtClean="0">
                <a:solidFill>
                  <a:schemeClr val="bg2"/>
                </a:solidFill>
                <a:effectLst>
                  <a:outerShdw blurRad="38100" dist="38100" dir="2700000" algn="tl">
                    <a:srgbClr val="000000"/>
                  </a:outerShdw>
                </a:effectLst>
                <a:latin typeface="Arial" charset="0"/>
                <a:cs typeface="+mn-cs"/>
              </a:rPr>
              <a:t>what</a:t>
            </a:r>
            <a:r>
              <a:rPr lang="en-US" sz="1800" b="1" smtClean="0">
                <a:solidFill>
                  <a:schemeClr val="bg2"/>
                </a:solidFill>
                <a:effectLst>
                  <a:outerShdw blurRad="38100" dist="38100" dir="2700000" algn="tl">
                    <a:srgbClr val="000000"/>
                  </a:outerShdw>
                </a:effectLst>
                <a:latin typeface="Arial" charset="0"/>
                <a:cs typeface="+mn-cs"/>
              </a:rPr>
              <a:t> people eat, but </a:t>
            </a:r>
            <a:r>
              <a:rPr lang="en-US" sz="1800" b="1" u="sng" smtClean="0">
                <a:solidFill>
                  <a:schemeClr val="bg2"/>
                </a:solidFill>
                <a:effectLst>
                  <a:outerShdw blurRad="38100" dist="38100" dir="2700000" algn="tl">
                    <a:srgbClr val="000000"/>
                  </a:outerShdw>
                </a:effectLst>
                <a:latin typeface="Arial" charset="0"/>
                <a:cs typeface="+mn-cs"/>
              </a:rPr>
              <a:t>how</a:t>
            </a:r>
            <a:r>
              <a:rPr lang="en-US" sz="1800" b="1" smtClean="0">
                <a:solidFill>
                  <a:schemeClr val="bg2"/>
                </a:solidFill>
                <a:effectLst>
                  <a:outerShdw blurRad="38100" dist="38100" dir="2700000" algn="tl">
                    <a:srgbClr val="000000"/>
                  </a:outerShdw>
                </a:effectLst>
                <a:latin typeface="Arial" charset="0"/>
                <a:cs typeface="+mn-cs"/>
              </a:rPr>
              <a:t> they get it</a:t>
            </a:r>
          </a:p>
        </p:txBody>
      </p:sp>
      <p:sp>
        <p:nvSpPr>
          <p:cNvPr id="27653" name="Text Box 6"/>
          <p:cNvSpPr txBox="1">
            <a:spLocks noChangeArrowheads="1"/>
          </p:cNvSpPr>
          <p:nvPr/>
        </p:nvSpPr>
        <p:spPr bwMode="auto">
          <a:xfrm>
            <a:off x="2643188" y="2030413"/>
            <a:ext cx="4435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b="1">
                <a:solidFill>
                  <a:srgbClr val="000099"/>
                </a:solidFill>
                <a:latin typeface="Arial" charset="0"/>
              </a:rPr>
              <a:t>How do people get food?</a:t>
            </a:r>
          </a:p>
        </p:txBody>
      </p:sp>
      <p:sp>
        <p:nvSpPr>
          <p:cNvPr id="27654" name="Text Box 7"/>
          <p:cNvSpPr txBox="1">
            <a:spLocks noChangeArrowheads="1"/>
          </p:cNvSpPr>
          <p:nvPr/>
        </p:nvSpPr>
        <p:spPr bwMode="auto">
          <a:xfrm>
            <a:off x="152400" y="3397250"/>
            <a:ext cx="3200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a:solidFill>
                  <a:srgbClr val="000099"/>
                </a:solidFill>
                <a:latin typeface="Arial" charset="0"/>
              </a:rPr>
              <a:t>They produce or collect it</a:t>
            </a:r>
          </a:p>
        </p:txBody>
      </p:sp>
      <p:sp>
        <p:nvSpPr>
          <p:cNvPr id="27655" name="Text Box 8"/>
          <p:cNvSpPr txBox="1">
            <a:spLocks noChangeArrowheads="1"/>
          </p:cNvSpPr>
          <p:nvPr/>
        </p:nvSpPr>
        <p:spPr bwMode="auto">
          <a:xfrm>
            <a:off x="3581400" y="3352800"/>
            <a:ext cx="2971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a:solidFill>
                  <a:srgbClr val="000099"/>
                </a:solidFill>
                <a:latin typeface="Arial" charset="0"/>
              </a:rPr>
              <a:t>They buy it or barter for it</a:t>
            </a:r>
          </a:p>
        </p:txBody>
      </p:sp>
      <p:sp>
        <p:nvSpPr>
          <p:cNvPr id="27656" name="Text Box 9"/>
          <p:cNvSpPr txBox="1">
            <a:spLocks noChangeArrowheads="1"/>
          </p:cNvSpPr>
          <p:nvPr/>
        </p:nvSpPr>
        <p:spPr bwMode="auto">
          <a:xfrm>
            <a:off x="6781800" y="3352800"/>
            <a:ext cx="2971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a:solidFill>
                  <a:srgbClr val="000099"/>
                </a:solidFill>
                <a:latin typeface="Arial" charset="0"/>
              </a:rPr>
              <a:t>They receive it as a gift</a:t>
            </a:r>
          </a:p>
        </p:txBody>
      </p:sp>
      <p:sp>
        <p:nvSpPr>
          <p:cNvPr id="27657" name="Line 10"/>
          <p:cNvSpPr>
            <a:spLocks noChangeShapeType="1"/>
          </p:cNvSpPr>
          <p:nvPr/>
        </p:nvSpPr>
        <p:spPr bwMode="auto">
          <a:xfrm>
            <a:off x="0" y="1752600"/>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5355" name="Line 11"/>
          <p:cNvSpPr>
            <a:spLocks noChangeShapeType="1"/>
          </p:cNvSpPr>
          <p:nvPr/>
        </p:nvSpPr>
        <p:spPr bwMode="auto">
          <a:xfrm>
            <a:off x="3657600" y="3581400"/>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5356" name="Line 12"/>
          <p:cNvSpPr>
            <a:spLocks noChangeShapeType="1"/>
          </p:cNvSpPr>
          <p:nvPr/>
        </p:nvSpPr>
        <p:spPr bwMode="auto">
          <a:xfrm>
            <a:off x="6629400" y="3505200"/>
            <a:ext cx="0" cy="3048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660" name="Line 13"/>
          <p:cNvSpPr>
            <a:spLocks noChangeShapeType="1"/>
          </p:cNvSpPr>
          <p:nvPr/>
        </p:nvSpPr>
        <p:spPr bwMode="auto">
          <a:xfrm flipH="1">
            <a:off x="2362200" y="2590800"/>
            <a:ext cx="11430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7661" name="Line 14"/>
          <p:cNvSpPr>
            <a:spLocks noChangeShapeType="1"/>
          </p:cNvSpPr>
          <p:nvPr/>
        </p:nvSpPr>
        <p:spPr bwMode="auto">
          <a:xfrm>
            <a:off x="4800600" y="2590800"/>
            <a:ext cx="0" cy="609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7662" name="Line 15"/>
          <p:cNvSpPr>
            <a:spLocks noChangeShapeType="1"/>
          </p:cNvSpPr>
          <p:nvPr/>
        </p:nvSpPr>
        <p:spPr bwMode="auto">
          <a:xfrm>
            <a:off x="6248400" y="2590800"/>
            <a:ext cx="14478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85360" name="Line 16"/>
          <p:cNvSpPr>
            <a:spLocks noChangeShapeType="1"/>
          </p:cNvSpPr>
          <p:nvPr/>
        </p:nvSpPr>
        <p:spPr bwMode="auto">
          <a:xfrm>
            <a:off x="0" y="4343400"/>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5361" name="Text Box 17"/>
          <p:cNvSpPr txBox="1">
            <a:spLocks noChangeArrowheads="1"/>
          </p:cNvSpPr>
          <p:nvPr/>
        </p:nvSpPr>
        <p:spPr bwMode="auto">
          <a:xfrm>
            <a:off x="57150" y="4541838"/>
            <a:ext cx="17113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atin typeface="Arial" charset="0"/>
              </a:rPr>
              <a:t>Agricultural</a:t>
            </a:r>
          </a:p>
          <a:p>
            <a:r>
              <a:rPr lang="en-US">
                <a:latin typeface="Arial" charset="0"/>
              </a:rPr>
              <a:t>Livestock</a:t>
            </a:r>
          </a:p>
          <a:p>
            <a:r>
              <a:rPr lang="en-US">
                <a:latin typeface="Arial" charset="0"/>
              </a:rPr>
              <a:t>Fishing</a:t>
            </a:r>
          </a:p>
          <a:p>
            <a:r>
              <a:rPr lang="en-US">
                <a:latin typeface="Arial" charset="0"/>
              </a:rPr>
              <a:t>Wild Food</a:t>
            </a:r>
          </a:p>
        </p:txBody>
      </p:sp>
      <p:sp>
        <p:nvSpPr>
          <p:cNvPr id="185362" name="Text Box 18"/>
          <p:cNvSpPr txBox="1">
            <a:spLocks noChangeArrowheads="1"/>
          </p:cNvSpPr>
          <p:nvPr/>
        </p:nvSpPr>
        <p:spPr bwMode="auto">
          <a:xfrm>
            <a:off x="1905000" y="4953000"/>
            <a:ext cx="1676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atin typeface="Arial" charset="0"/>
              </a:rPr>
              <a:t>Production systems</a:t>
            </a:r>
          </a:p>
        </p:txBody>
      </p:sp>
      <p:sp>
        <p:nvSpPr>
          <p:cNvPr id="185363" name="AutoShape 19"/>
          <p:cNvSpPr>
            <a:spLocks/>
          </p:cNvSpPr>
          <p:nvPr/>
        </p:nvSpPr>
        <p:spPr bwMode="auto">
          <a:xfrm>
            <a:off x="1752600" y="4572000"/>
            <a:ext cx="228600" cy="1524000"/>
          </a:xfrm>
          <a:prstGeom prst="rightBrace">
            <a:avLst>
              <a:gd name="adj1" fmla="val 5555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ZA"/>
          </a:p>
        </p:txBody>
      </p:sp>
      <p:sp>
        <p:nvSpPr>
          <p:cNvPr id="185364" name="Text Box 20"/>
          <p:cNvSpPr txBox="1">
            <a:spLocks noChangeArrowheads="1"/>
          </p:cNvSpPr>
          <p:nvPr/>
        </p:nvSpPr>
        <p:spPr bwMode="auto">
          <a:xfrm>
            <a:off x="4267200" y="4495800"/>
            <a:ext cx="1676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atin typeface="Arial" charset="0"/>
              </a:rPr>
              <a:t>Marketing and exchange systems</a:t>
            </a:r>
          </a:p>
        </p:txBody>
      </p:sp>
      <p:sp>
        <p:nvSpPr>
          <p:cNvPr id="185365" name="Text Box 21"/>
          <p:cNvSpPr txBox="1">
            <a:spLocks noChangeArrowheads="1"/>
          </p:cNvSpPr>
          <p:nvPr/>
        </p:nvSpPr>
        <p:spPr bwMode="auto">
          <a:xfrm>
            <a:off x="6934200" y="4343400"/>
            <a:ext cx="2819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atin typeface="Arial" charset="0"/>
              </a:rPr>
              <a:t>Entitlement systems:          local social rights/obligations; government support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5361"/>
                                        </p:tgtEl>
                                        <p:attrNameLst>
                                          <p:attrName>style.visibility</p:attrName>
                                        </p:attrNameLst>
                                      </p:cBhvr>
                                      <p:to>
                                        <p:strVal val="visible"/>
                                      </p:to>
                                    </p:set>
                                    <p:animEffect transition="in" filter="dissolve">
                                      <p:cBhvr>
                                        <p:cTn id="7" dur="500"/>
                                        <p:tgtEl>
                                          <p:spTgt spid="18536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85363"/>
                                        </p:tgtEl>
                                        <p:attrNameLst>
                                          <p:attrName>style.visibility</p:attrName>
                                        </p:attrNameLst>
                                      </p:cBhvr>
                                      <p:to>
                                        <p:strVal val="visible"/>
                                      </p:to>
                                    </p:set>
                                    <p:animEffect transition="in" filter="dissolve">
                                      <p:cBhvr>
                                        <p:cTn id="10" dur="500"/>
                                        <p:tgtEl>
                                          <p:spTgt spid="18536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5362"/>
                                        </p:tgtEl>
                                        <p:attrNameLst>
                                          <p:attrName>style.visibility</p:attrName>
                                        </p:attrNameLst>
                                      </p:cBhvr>
                                      <p:to>
                                        <p:strVal val="visible"/>
                                      </p:to>
                                    </p:set>
                                    <p:animEffect transition="in" filter="dissolve">
                                      <p:cBhvr>
                                        <p:cTn id="13" dur="500"/>
                                        <p:tgtEl>
                                          <p:spTgt spid="18536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85364"/>
                                        </p:tgtEl>
                                        <p:attrNameLst>
                                          <p:attrName>style.visibility</p:attrName>
                                        </p:attrNameLst>
                                      </p:cBhvr>
                                      <p:to>
                                        <p:strVal val="visible"/>
                                      </p:to>
                                    </p:set>
                                    <p:animEffect transition="in" filter="dissolve">
                                      <p:cBhvr>
                                        <p:cTn id="18" dur="500"/>
                                        <p:tgtEl>
                                          <p:spTgt spid="18536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85365"/>
                                        </p:tgtEl>
                                        <p:attrNameLst>
                                          <p:attrName>style.visibility</p:attrName>
                                        </p:attrNameLst>
                                      </p:cBhvr>
                                      <p:to>
                                        <p:strVal val="visible"/>
                                      </p:to>
                                    </p:set>
                                    <p:animEffect transition="in" filter="dissolve">
                                      <p:cBhvr>
                                        <p:cTn id="23" dur="500"/>
                                        <p:tgtEl>
                                          <p:spTgt spid="185365"/>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8535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8536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85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5" grpId="0" animBg="1"/>
      <p:bldP spid="185356" grpId="0" animBg="1"/>
      <p:bldP spid="185360" grpId="0" animBg="1"/>
      <p:bldP spid="185361" grpId="0"/>
      <p:bldP spid="185362" grpId="0"/>
      <p:bldP spid="185363" grpId="0" animBg="1"/>
      <p:bldP spid="185364" grpId="0"/>
      <p:bldP spid="18536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wrap="none" anchor="ctr"/>
          <a:lstStyle/>
          <a:p>
            <a:pPr>
              <a:defRPr/>
            </a:pPr>
            <a:endParaRPr lang="en-ZA">
              <a:latin typeface="Times New Roman" pitchFamily="18" charset="0"/>
              <a:ea typeface="+mn-ea"/>
              <a:cs typeface="+mn-cs"/>
            </a:endParaRPr>
          </a:p>
        </p:txBody>
      </p:sp>
      <p:sp>
        <p:nvSpPr>
          <p:cNvPr id="29698" name="Text Box 3"/>
          <p:cNvSpPr txBox="1">
            <a:spLocks noChangeArrowheads="1"/>
          </p:cNvSpPr>
          <p:nvPr/>
        </p:nvSpPr>
        <p:spPr bwMode="auto">
          <a:xfrm>
            <a:off x="76200" y="304800"/>
            <a:ext cx="975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4000" b="1">
                <a:solidFill>
                  <a:srgbClr val="800000"/>
                </a:solidFill>
                <a:latin typeface="Arial" charset="0"/>
              </a:rPr>
              <a:t>Food Security Analysis</a:t>
            </a:r>
          </a:p>
        </p:txBody>
      </p:sp>
      <p:sp>
        <p:nvSpPr>
          <p:cNvPr id="29699" name="Text Box 4"/>
          <p:cNvSpPr txBox="1">
            <a:spLocks noChangeArrowheads="1"/>
          </p:cNvSpPr>
          <p:nvPr/>
        </p:nvSpPr>
        <p:spPr bwMode="auto">
          <a:xfrm>
            <a:off x="165100" y="6400800"/>
            <a:ext cx="3492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spcBef>
                <a:spcPct val="50000"/>
              </a:spcBef>
            </a:pPr>
            <a:r>
              <a:rPr lang="en-US" sz="1000" i="1">
                <a:solidFill>
                  <a:srgbClr val="4D4D4D"/>
                </a:solidFill>
                <a:latin typeface="Arial" charset="0"/>
              </a:rPr>
              <a:t>Introduction: Basic Food Security and Livelihood Concepts</a:t>
            </a:r>
          </a:p>
        </p:txBody>
      </p:sp>
      <p:sp>
        <p:nvSpPr>
          <p:cNvPr id="187414" name="Text Box 22"/>
          <p:cNvSpPr txBox="1">
            <a:spLocks noChangeArrowheads="1"/>
          </p:cNvSpPr>
          <p:nvPr/>
        </p:nvSpPr>
        <p:spPr bwMode="auto">
          <a:xfrm>
            <a:off x="1143000" y="1219200"/>
            <a:ext cx="7848600" cy="1554163"/>
          </a:xfrm>
          <a:prstGeom prst="rect">
            <a:avLst/>
          </a:prstGeom>
          <a:noFill/>
          <a:ln w="9525">
            <a:noFill/>
            <a:miter lim="800000"/>
            <a:headEnd/>
            <a:tailEnd/>
          </a:ln>
          <a:effec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defRPr/>
            </a:pPr>
            <a:r>
              <a:rPr lang="en-US" sz="3200" b="1" smtClean="0">
                <a:solidFill>
                  <a:schemeClr val="bg2"/>
                </a:solidFill>
                <a:effectLst>
                  <a:outerShdw blurRad="38100" dist="38100" dir="2700000" algn="tl">
                    <a:srgbClr val="000000"/>
                  </a:outerShdw>
                </a:effectLst>
                <a:latin typeface="Arial" charset="0"/>
                <a:cs typeface="+mn-cs"/>
              </a:rPr>
              <a:t>To know whether it is </a:t>
            </a:r>
            <a:r>
              <a:rPr lang="ja-JP" altLang="en-US" sz="3200" b="1" smtClean="0">
                <a:solidFill>
                  <a:schemeClr val="bg2"/>
                </a:solidFill>
                <a:effectLst>
                  <a:outerShdw blurRad="38100" dist="38100" dir="2700000" algn="tl">
                    <a:srgbClr val="000000"/>
                  </a:outerShdw>
                </a:effectLst>
                <a:latin typeface="Arial" charset="0"/>
                <a:cs typeface="+mn-cs"/>
              </a:rPr>
              <a:t>‘</a:t>
            </a:r>
            <a:r>
              <a:rPr lang="en-US" sz="3200" b="1" smtClean="0">
                <a:solidFill>
                  <a:schemeClr val="bg2"/>
                </a:solidFill>
                <a:effectLst>
                  <a:outerShdw blurRad="38100" dist="38100" dir="2700000" algn="tl">
                    <a:srgbClr val="000000"/>
                  </a:outerShdw>
                </a:effectLst>
                <a:latin typeface="Arial" charset="0"/>
                <a:cs typeface="+mn-cs"/>
              </a:rPr>
              <a:t>enough</a:t>
            </a:r>
            <a:r>
              <a:rPr lang="ja-JP" altLang="en-US" sz="3200" b="1" smtClean="0">
                <a:solidFill>
                  <a:schemeClr val="bg2"/>
                </a:solidFill>
                <a:effectLst>
                  <a:outerShdw blurRad="38100" dist="38100" dir="2700000" algn="tl">
                    <a:srgbClr val="000000"/>
                  </a:outerShdw>
                </a:effectLst>
                <a:latin typeface="Arial" charset="0"/>
                <a:cs typeface="+mn-cs"/>
              </a:rPr>
              <a:t>’</a:t>
            </a:r>
            <a:r>
              <a:rPr lang="en-US" sz="3200" b="1" smtClean="0">
                <a:solidFill>
                  <a:schemeClr val="bg2"/>
                </a:solidFill>
                <a:effectLst>
                  <a:outerShdw blurRad="38100" dist="38100" dir="2700000" algn="tl">
                    <a:srgbClr val="000000"/>
                  </a:outerShdw>
                </a:effectLst>
                <a:latin typeface="Arial" charset="0"/>
                <a:cs typeface="+mn-cs"/>
              </a:rPr>
              <a:t>, we need quantified measures and a threshold against which to compare</a:t>
            </a:r>
          </a:p>
        </p:txBody>
      </p:sp>
      <p:sp>
        <p:nvSpPr>
          <p:cNvPr id="187415" name="Text Box 23"/>
          <p:cNvSpPr txBox="1">
            <a:spLocks noChangeArrowheads="1"/>
          </p:cNvSpPr>
          <p:nvPr/>
        </p:nvSpPr>
        <p:spPr bwMode="auto">
          <a:xfrm>
            <a:off x="3381375" y="2971800"/>
            <a:ext cx="34512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b="1">
                <a:solidFill>
                  <a:srgbClr val="000099"/>
                </a:solidFill>
                <a:latin typeface="Arial" charset="0"/>
              </a:rPr>
              <a:t>What is enough?</a:t>
            </a:r>
          </a:p>
        </p:txBody>
      </p:sp>
      <p:sp>
        <p:nvSpPr>
          <p:cNvPr id="187416" name="Line 24"/>
          <p:cNvSpPr>
            <a:spLocks noChangeShapeType="1"/>
          </p:cNvSpPr>
          <p:nvPr/>
        </p:nvSpPr>
        <p:spPr bwMode="auto">
          <a:xfrm>
            <a:off x="0" y="2895600"/>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7417" name="Text Box 25"/>
          <p:cNvSpPr txBox="1">
            <a:spLocks noChangeArrowheads="1"/>
          </p:cNvSpPr>
          <p:nvPr/>
        </p:nvSpPr>
        <p:spPr bwMode="auto">
          <a:xfrm>
            <a:off x="1676400" y="4038600"/>
            <a:ext cx="27844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a:solidFill>
                  <a:srgbClr val="000099"/>
                </a:solidFill>
                <a:latin typeface="Arial" charset="0"/>
              </a:rPr>
              <a:t>8800 Kilojoules</a:t>
            </a:r>
          </a:p>
        </p:txBody>
      </p:sp>
      <p:sp>
        <p:nvSpPr>
          <p:cNvPr id="187418" name="Text Box 26"/>
          <p:cNvSpPr txBox="1">
            <a:spLocks noChangeArrowheads="1"/>
          </p:cNvSpPr>
          <p:nvPr/>
        </p:nvSpPr>
        <p:spPr bwMode="auto">
          <a:xfrm>
            <a:off x="5749925" y="3962400"/>
            <a:ext cx="27844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a:solidFill>
                  <a:srgbClr val="000099"/>
                </a:solidFill>
                <a:latin typeface="Arial" charset="0"/>
              </a:rPr>
              <a:t>A diverse and balanced diet</a:t>
            </a:r>
          </a:p>
        </p:txBody>
      </p:sp>
      <p:sp>
        <p:nvSpPr>
          <p:cNvPr id="29705" name="Line 27"/>
          <p:cNvSpPr>
            <a:spLocks noChangeShapeType="1"/>
          </p:cNvSpPr>
          <p:nvPr/>
        </p:nvSpPr>
        <p:spPr bwMode="auto">
          <a:xfrm flipH="1">
            <a:off x="3429000" y="3581400"/>
            <a:ext cx="3810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87420" name="Line 28"/>
          <p:cNvSpPr>
            <a:spLocks noChangeShapeType="1"/>
          </p:cNvSpPr>
          <p:nvPr/>
        </p:nvSpPr>
        <p:spPr bwMode="auto">
          <a:xfrm>
            <a:off x="5867400" y="3505200"/>
            <a:ext cx="6858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87421" name="Line 29"/>
          <p:cNvSpPr>
            <a:spLocks noChangeShapeType="1"/>
          </p:cNvSpPr>
          <p:nvPr/>
        </p:nvSpPr>
        <p:spPr bwMode="auto">
          <a:xfrm>
            <a:off x="4876800" y="41148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4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741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87417"/>
                                        </p:tgtEl>
                                        <p:attrNameLst>
                                          <p:attrName>style.visibility</p:attrName>
                                        </p:attrNameLst>
                                      </p:cBhvr>
                                      <p:to>
                                        <p:strVal val="visible"/>
                                      </p:to>
                                    </p:set>
                                    <p:animEffect transition="in" filter="dissolve">
                                      <p:cBhvr>
                                        <p:cTn id="13" dur="500"/>
                                        <p:tgtEl>
                                          <p:spTgt spid="18741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87418"/>
                                        </p:tgtEl>
                                        <p:attrNameLst>
                                          <p:attrName>style.visibility</p:attrName>
                                        </p:attrNameLst>
                                      </p:cBhvr>
                                      <p:to>
                                        <p:strVal val="visible"/>
                                      </p:to>
                                    </p:set>
                                    <p:animEffect transition="in" filter="dissolve">
                                      <p:cBhvr>
                                        <p:cTn id="18" dur="500"/>
                                        <p:tgtEl>
                                          <p:spTgt spid="18741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7421"/>
                                        </p:tgtEl>
                                        <p:attrNameLst>
                                          <p:attrName>style.visibility</p:attrName>
                                        </p:attrNameLst>
                                      </p:cBhvr>
                                      <p:to>
                                        <p:strVal val="visible"/>
                                      </p:to>
                                    </p:set>
                                    <p:animEffect transition="in" filter="dissolve">
                                      <p:cBhvr>
                                        <p:cTn id="21" dur="500"/>
                                        <p:tgtEl>
                                          <p:spTgt spid="187421"/>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87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15" grpId="0"/>
      <p:bldP spid="187416" grpId="0" animBg="1"/>
      <p:bldP spid="187417" grpId="0"/>
      <p:bldP spid="187418" grpId="0"/>
      <p:bldP spid="187420" grpId="0" animBg="1"/>
      <p:bldP spid="1874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ChangeArrowheads="1"/>
          </p:cNvSpPr>
          <p:nvPr/>
        </p:nvSpPr>
        <p:spPr bwMode="auto">
          <a:xfrm>
            <a:off x="0" y="914400"/>
            <a:ext cx="9906000" cy="152400"/>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wrap="none" anchor="ctr"/>
          <a:lstStyle/>
          <a:p>
            <a:pPr>
              <a:defRPr/>
            </a:pPr>
            <a:endParaRPr lang="en-ZA">
              <a:latin typeface="Times New Roman" pitchFamily="18" charset="0"/>
              <a:ea typeface="+mn-ea"/>
              <a:cs typeface="+mn-cs"/>
            </a:endParaRPr>
          </a:p>
        </p:txBody>
      </p:sp>
      <p:sp>
        <p:nvSpPr>
          <p:cNvPr id="31746" name="Text Box 3"/>
          <p:cNvSpPr txBox="1">
            <a:spLocks noChangeArrowheads="1"/>
          </p:cNvSpPr>
          <p:nvPr/>
        </p:nvSpPr>
        <p:spPr bwMode="auto">
          <a:xfrm>
            <a:off x="76200" y="304800"/>
            <a:ext cx="975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4000" b="1">
                <a:solidFill>
                  <a:srgbClr val="800000"/>
                </a:solidFill>
                <a:latin typeface="Arial" charset="0"/>
              </a:rPr>
              <a:t>Food Security Analysis</a:t>
            </a:r>
          </a:p>
        </p:txBody>
      </p:sp>
      <p:sp>
        <p:nvSpPr>
          <p:cNvPr id="31747" name="Text Box 4"/>
          <p:cNvSpPr txBox="1">
            <a:spLocks noChangeArrowheads="1"/>
          </p:cNvSpPr>
          <p:nvPr/>
        </p:nvSpPr>
        <p:spPr bwMode="auto">
          <a:xfrm>
            <a:off x="165100" y="6400800"/>
            <a:ext cx="3492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spcBef>
                <a:spcPct val="50000"/>
              </a:spcBef>
            </a:pPr>
            <a:r>
              <a:rPr lang="en-US" sz="1000" i="1">
                <a:solidFill>
                  <a:srgbClr val="4D4D4D"/>
                </a:solidFill>
                <a:latin typeface="Arial" charset="0"/>
              </a:rPr>
              <a:t>Introduction: Basic Food Security and Livelihood Concepts</a:t>
            </a:r>
          </a:p>
        </p:txBody>
      </p:sp>
      <p:sp>
        <p:nvSpPr>
          <p:cNvPr id="189445" name="Text Box 5"/>
          <p:cNvSpPr txBox="1">
            <a:spLocks noChangeArrowheads="1"/>
          </p:cNvSpPr>
          <p:nvPr/>
        </p:nvSpPr>
        <p:spPr bwMode="auto">
          <a:xfrm>
            <a:off x="1143000" y="1219200"/>
            <a:ext cx="7848600" cy="822325"/>
          </a:xfrm>
          <a:prstGeom prst="rect">
            <a:avLst/>
          </a:prstGeom>
          <a:noFill/>
          <a:ln w="9525">
            <a:noFill/>
            <a:miter lim="800000"/>
            <a:headEnd/>
            <a:tailEnd/>
          </a:ln>
          <a:effec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defRPr/>
            </a:pPr>
            <a:r>
              <a:rPr lang="en-US" b="1" smtClean="0">
                <a:solidFill>
                  <a:schemeClr val="bg2"/>
                </a:solidFill>
                <a:effectLst>
                  <a:outerShdw blurRad="38100" dist="38100" dir="2700000" algn="tl">
                    <a:srgbClr val="000000"/>
                  </a:outerShdw>
                </a:effectLst>
                <a:latin typeface="Arial" charset="0"/>
                <a:cs typeface="+mn-cs"/>
              </a:rPr>
              <a:t>To know whether it is </a:t>
            </a:r>
            <a:r>
              <a:rPr lang="ja-JP" altLang="en-US" b="1" smtClean="0">
                <a:solidFill>
                  <a:schemeClr val="bg2"/>
                </a:solidFill>
                <a:effectLst>
                  <a:outerShdw blurRad="38100" dist="38100" dir="2700000" algn="tl">
                    <a:srgbClr val="000000"/>
                  </a:outerShdw>
                </a:effectLst>
                <a:latin typeface="Arial" charset="0"/>
                <a:cs typeface="+mn-cs"/>
              </a:rPr>
              <a:t>‘</a:t>
            </a:r>
            <a:r>
              <a:rPr lang="en-US" b="1" smtClean="0">
                <a:solidFill>
                  <a:schemeClr val="bg2"/>
                </a:solidFill>
                <a:effectLst>
                  <a:outerShdw blurRad="38100" dist="38100" dir="2700000" algn="tl">
                    <a:srgbClr val="000000"/>
                  </a:outerShdw>
                </a:effectLst>
                <a:latin typeface="Arial" charset="0"/>
                <a:cs typeface="+mn-cs"/>
              </a:rPr>
              <a:t>enough</a:t>
            </a:r>
            <a:r>
              <a:rPr lang="ja-JP" altLang="en-US" b="1" smtClean="0">
                <a:solidFill>
                  <a:schemeClr val="bg2"/>
                </a:solidFill>
                <a:effectLst>
                  <a:outerShdw blurRad="38100" dist="38100" dir="2700000" algn="tl">
                    <a:srgbClr val="000000"/>
                  </a:outerShdw>
                </a:effectLst>
                <a:latin typeface="Arial" charset="0"/>
                <a:cs typeface="+mn-cs"/>
              </a:rPr>
              <a:t>’</a:t>
            </a:r>
            <a:r>
              <a:rPr lang="en-US" b="1" smtClean="0">
                <a:solidFill>
                  <a:schemeClr val="bg2"/>
                </a:solidFill>
                <a:effectLst>
                  <a:outerShdw blurRad="38100" dist="38100" dir="2700000" algn="tl">
                    <a:srgbClr val="000000"/>
                  </a:outerShdw>
                </a:effectLst>
                <a:latin typeface="Arial" charset="0"/>
                <a:cs typeface="+mn-cs"/>
              </a:rPr>
              <a:t>, we need quantified measures and a threshold against which to compare</a:t>
            </a:r>
          </a:p>
        </p:txBody>
      </p:sp>
      <p:sp>
        <p:nvSpPr>
          <p:cNvPr id="31749" name="Text Box 6"/>
          <p:cNvSpPr txBox="1">
            <a:spLocks noChangeArrowheads="1"/>
          </p:cNvSpPr>
          <p:nvPr/>
        </p:nvSpPr>
        <p:spPr bwMode="auto">
          <a:xfrm>
            <a:off x="3381375" y="2209800"/>
            <a:ext cx="34512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b="1">
                <a:solidFill>
                  <a:srgbClr val="000099"/>
                </a:solidFill>
                <a:latin typeface="Arial" charset="0"/>
              </a:rPr>
              <a:t>What is enough?</a:t>
            </a:r>
          </a:p>
        </p:txBody>
      </p:sp>
      <p:sp>
        <p:nvSpPr>
          <p:cNvPr id="31750" name="Line 7"/>
          <p:cNvSpPr>
            <a:spLocks noChangeShapeType="1"/>
          </p:cNvSpPr>
          <p:nvPr/>
        </p:nvSpPr>
        <p:spPr bwMode="auto">
          <a:xfrm>
            <a:off x="0" y="2057400"/>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751" name="Text Box 8"/>
          <p:cNvSpPr txBox="1">
            <a:spLocks noChangeArrowheads="1"/>
          </p:cNvSpPr>
          <p:nvPr/>
        </p:nvSpPr>
        <p:spPr bwMode="auto">
          <a:xfrm>
            <a:off x="1676400" y="3352800"/>
            <a:ext cx="27844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a:solidFill>
                  <a:srgbClr val="000099"/>
                </a:solidFill>
                <a:latin typeface="Arial" charset="0"/>
              </a:rPr>
              <a:t>8800 Kilojoules</a:t>
            </a:r>
          </a:p>
        </p:txBody>
      </p:sp>
      <p:sp>
        <p:nvSpPr>
          <p:cNvPr id="31752" name="Text Box 9"/>
          <p:cNvSpPr txBox="1">
            <a:spLocks noChangeArrowheads="1"/>
          </p:cNvSpPr>
          <p:nvPr/>
        </p:nvSpPr>
        <p:spPr bwMode="auto">
          <a:xfrm>
            <a:off x="5749925" y="3352800"/>
            <a:ext cx="27844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3200">
                <a:solidFill>
                  <a:srgbClr val="000099"/>
                </a:solidFill>
                <a:latin typeface="Arial" charset="0"/>
              </a:rPr>
              <a:t>A diverse and balanced diet</a:t>
            </a:r>
          </a:p>
        </p:txBody>
      </p:sp>
      <p:sp>
        <p:nvSpPr>
          <p:cNvPr id="31753" name="Line 10"/>
          <p:cNvSpPr>
            <a:spLocks noChangeShapeType="1"/>
          </p:cNvSpPr>
          <p:nvPr/>
        </p:nvSpPr>
        <p:spPr bwMode="auto">
          <a:xfrm flipH="1">
            <a:off x="3429000" y="2743200"/>
            <a:ext cx="3810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1754" name="Line 11"/>
          <p:cNvSpPr>
            <a:spLocks noChangeShapeType="1"/>
          </p:cNvSpPr>
          <p:nvPr/>
        </p:nvSpPr>
        <p:spPr bwMode="auto">
          <a:xfrm>
            <a:off x="5867400" y="2743200"/>
            <a:ext cx="6858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89452" name="Line 12"/>
          <p:cNvSpPr>
            <a:spLocks noChangeShapeType="1"/>
          </p:cNvSpPr>
          <p:nvPr/>
        </p:nvSpPr>
        <p:spPr bwMode="auto">
          <a:xfrm>
            <a:off x="0" y="4495800"/>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9453" name="Line 13"/>
          <p:cNvSpPr>
            <a:spLocks noChangeShapeType="1"/>
          </p:cNvSpPr>
          <p:nvPr/>
        </p:nvSpPr>
        <p:spPr bwMode="auto">
          <a:xfrm>
            <a:off x="4953000" y="35052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9454" name="Text Box 14"/>
          <p:cNvSpPr txBox="1">
            <a:spLocks noChangeArrowheads="1"/>
          </p:cNvSpPr>
          <p:nvPr/>
        </p:nvSpPr>
        <p:spPr bwMode="auto">
          <a:xfrm>
            <a:off x="457200" y="4648200"/>
            <a:ext cx="4267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a:latin typeface="Arial" charset="0"/>
              </a:rPr>
              <a:t>Quantification of all food and income and expenditure sources</a:t>
            </a:r>
          </a:p>
        </p:txBody>
      </p:sp>
      <p:sp>
        <p:nvSpPr>
          <p:cNvPr id="189455" name="Text Box 15"/>
          <p:cNvSpPr txBox="1">
            <a:spLocks noChangeArrowheads="1"/>
          </p:cNvSpPr>
          <p:nvPr/>
        </p:nvSpPr>
        <p:spPr bwMode="auto">
          <a:xfrm>
            <a:off x="5181600" y="4800600"/>
            <a:ext cx="426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a:latin typeface="Arial" charset="0"/>
              </a:rPr>
              <a:t>Nutritional analysis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9454"/>
                                        </p:tgtEl>
                                        <p:attrNameLst>
                                          <p:attrName>style.visibility</p:attrName>
                                        </p:attrNameLst>
                                      </p:cBhvr>
                                      <p:to>
                                        <p:strVal val="visible"/>
                                      </p:to>
                                    </p:set>
                                    <p:animEffect transition="in" filter="dissolve">
                                      <p:cBhvr>
                                        <p:cTn id="7" dur="500"/>
                                        <p:tgtEl>
                                          <p:spTgt spid="1894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9455"/>
                                        </p:tgtEl>
                                        <p:attrNameLst>
                                          <p:attrName>style.visibility</p:attrName>
                                        </p:attrNameLst>
                                      </p:cBhvr>
                                      <p:to>
                                        <p:strVal val="visible"/>
                                      </p:to>
                                    </p:set>
                                    <p:animEffect transition="in" filter="dissolve">
                                      <p:cBhvr>
                                        <p:cTn id="12" dur="500"/>
                                        <p:tgtEl>
                                          <p:spTgt spid="189455"/>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894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9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2" grpId="0" animBg="1"/>
      <p:bldP spid="189453" grpId="0" animBg="1"/>
      <p:bldP spid="189454" grpId="0"/>
      <p:bldP spid="189455"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6290</TotalTime>
  <Words>2085</Words>
  <Application>Microsoft Macintosh PowerPoint</Application>
  <PresentationFormat>A4 Paper (210x297 mm)</PresentationFormat>
  <Paragraphs>231</Paragraphs>
  <Slides>21</Slides>
  <Notes>21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Times New Roman</vt:lpstr>
      <vt:lpstr>ＭＳ Ｐゴシック</vt:lpstr>
      <vt:lpstr>Arial</vt:lpstr>
      <vt:lpstr>Default Design</vt:lpstr>
      <vt:lpstr>Microsoft Graph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Chemonics International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TBoudreau</dc:creator>
  <cp:lastModifiedBy>Charles Rethman</cp:lastModifiedBy>
  <cp:revision>194</cp:revision>
  <cp:lastPrinted>2016-02-18T11:03:16Z</cp:lastPrinted>
  <dcterms:created xsi:type="dcterms:W3CDTF">2001-02-19T18:45:22Z</dcterms:created>
  <dcterms:modified xsi:type="dcterms:W3CDTF">2016-10-17T10:40:38Z</dcterms:modified>
</cp:coreProperties>
</file>