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3" r:id="rId2"/>
    <p:sldId id="256" r:id="rId3"/>
    <p:sldId id="275" r:id="rId4"/>
    <p:sldId id="280" r:id="rId5"/>
    <p:sldId id="257" r:id="rId6"/>
    <p:sldId id="276" r:id="rId7"/>
    <p:sldId id="279" r:id="rId8"/>
    <p:sldId id="282" r:id="rId9"/>
    <p:sldId id="284" r:id="rId10"/>
    <p:sldId id="278" r:id="rId11"/>
    <p:sldId id="261" r:id="rId12"/>
    <p:sldId id="277" r:id="rId13"/>
    <p:sldId id="262" r:id="rId14"/>
    <p:sldId id="263" r:id="rId15"/>
    <p:sldId id="265" r:id="rId16"/>
    <p:sldId id="264" r:id="rId17"/>
    <p:sldId id="266" r:id="rId18"/>
    <p:sldId id="269" r:id="rId19"/>
    <p:sldId id="267" r:id="rId20"/>
    <p:sldId id="270" r:id="rId21"/>
    <p:sldId id="272" r:id="rId22"/>
    <p:sldId id="273" r:id="rId23"/>
    <p:sldId id="274" r:id="rId24"/>
    <p:sldId id="285" r:id="rId25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800080"/>
    <a:srgbClr val="DDDDDD"/>
    <a:srgbClr val="0000CC"/>
    <a:srgbClr val="FBFBFF"/>
    <a:srgbClr val="F7F7FF"/>
    <a:srgbClr val="F3F3FF"/>
    <a:srgbClr val="EBEB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6B9620D3-751D-7741-AEA4-E322B6E95A66}" type="datetime2">
              <a:rPr lang="en-ZA"/>
              <a:pPr>
                <a:defRPr/>
              </a:pPr>
              <a:t>Monday 17 October 16</a:t>
            </a:fld>
            <a:endParaRPr lang="en-GB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HEA Framework Introduction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D363F71-7F00-C445-A314-F6C04C5940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9888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19301CC6-366B-0447-961A-EF16791C21D2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HEA Framework Introduction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C2546EA-8630-3E45-AA48-0792C91F7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5176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7D1619-F8B2-2940-8F74-C4CE3D9EADF0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 Framework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621FC00-49C2-E244-AB83-A32A4151AD39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57C06B-6C55-F14D-97AA-A1F1557F0430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 Framework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8588658-871C-384C-A07A-2CABFBEEFD22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AA6797-F66D-5D41-8B42-EE07EA43CB8C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 Framework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7DB4F17-2A7B-C74E-9C98-2652B362697D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5AF99F-ECA2-D846-8231-D6783CF1ED3C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 Framework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840D0DB-E254-FF46-A20D-F5314D98E3A8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7430A3-9AA3-1F47-ABBE-9D5FACFB4B76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 Framework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7D1D624-7C0C-DD4E-ABF2-29306C203A37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FF16EE-49A0-DB40-B76B-B400D0F37E5D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Not so much a method of information gathering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 Framework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1CCCC02-2F96-6342-8F50-736B7DB78B99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7515C-E160-FB4B-9DF2-88B03A6AD8D0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 Framework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A285530-DC26-184E-B4BE-066FD99A7A77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9DD5F-A5AB-DC45-9FD8-E65379DC92E9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36B8-8D2F-7B4D-93EB-D07DB0D7C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3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2F661-9268-A54D-8402-3B66C7C210DD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172C9-37B8-F049-BFAD-5F42CBAF1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48BC9-935D-4C43-AA86-5EA7EA72E2F8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6AF66-120F-6748-B11F-E63A7B566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5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F2B85-7C20-3842-81D9-84F98E0141D2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3C23E-79EE-AD41-A0BE-E1CC75560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05549-C136-8042-9115-CFAB71378370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AB65-C3C9-BD4A-A607-F9DFB5137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0AB0A-4B53-A248-B22B-BDC86616B451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DB01A-F503-D24C-9B19-3B9A07BF0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01964-09C0-D845-8058-E243D4C52D20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F9214-3A60-0444-AADF-1F91C98AA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BF793-2A97-D74C-8E29-16960987B0F8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7306A-8390-F143-AAF6-FD5FF5012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FDD00-B007-8546-A6E1-5D06CD09F430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CA515-F9E5-4A47-9DD3-1CB29C7A8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9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E551A-FB91-1B44-B63A-CA73EAC79047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54018-CF83-E841-8BA7-3CD83D394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0886A-D24B-614B-80D0-6E2054CCEB80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E4D3D-DB7F-EF46-A98F-B4A2A4DBB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fld id="{14F7878A-CFCB-C541-9E91-B5E1FF13BCC1}" type="datetime2">
              <a:rPr lang="en-ZA"/>
              <a:pPr>
                <a:defRPr/>
              </a:pPr>
              <a:t>Monday 17 October 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4F441413-54A3-5449-AABB-862F3014B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>
            <a:spLocks noChangeArrowheads="1"/>
          </p:cNvSpPr>
          <p:nvPr/>
        </p:nvSpPr>
        <p:spPr bwMode="auto">
          <a:xfrm>
            <a:off x="381000" y="2743200"/>
            <a:ext cx="8610600" cy="2133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7772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MODULE 1: INTRODUCTION TO THE HEA FRAMEWORK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15240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 rot="5400000">
            <a:off x="-3124200" y="3352800"/>
            <a:ext cx="6858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457200" y="3429000"/>
            <a:ext cx="8420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 b="1">
                <a:solidFill>
                  <a:schemeClr val="bg1"/>
                </a:solidFill>
              </a:rPr>
              <a:t>Session 2. HEA Framework Introduction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 descr="overview framework 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2035175"/>
            <a:ext cx="622935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0" y="381000"/>
            <a:ext cx="891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HEA Framework: Overview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1143000" y="1981200"/>
            <a:ext cx="6248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3886200" y="2590800"/>
            <a:ext cx="3200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HEA starts with an understanding of how households normally live….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 descr="overview framework 2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038350"/>
            <a:ext cx="6224587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ext Box 6"/>
          <p:cNvSpPr txBox="1">
            <a:spLocks noChangeArrowheads="1"/>
          </p:cNvSpPr>
          <p:nvPr/>
        </p:nvSpPr>
        <p:spPr bwMode="auto">
          <a:xfrm>
            <a:off x="0" y="381000"/>
            <a:ext cx="891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HEA Framework: Overview</a:t>
            </a:r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1143000" y="1981200"/>
            <a:ext cx="6248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3657600" y="2057400"/>
            <a:ext cx="3657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…then it incorporates the impact of a shock….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3" descr="overview framework 3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032000"/>
            <a:ext cx="6234112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676400" y="38862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352800" y="35814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Survival Threshold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752600" y="3124200"/>
            <a:ext cx="541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438400" y="28194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Livelihoods Protection Threshold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6324600" y="24384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978525" y="3124200"/>
            <a:ext cx="727075" cy="381000"/>
            <a:chOff x="3766" y="1968"/>
            <a:chExt cx="458" cy="240"/>
          </a:xfrm>
        </p:grpSpPr>
        <p:sp>
          <p:nvSpPr>
            <p:cNvPr id="32781" name="Text Box 19"/>
            <p:cNvSpPr txBox="1">
              <a:spLocks noChangeArrowheads="1"/>
            </p:cNvSpPr>
            <p:nvPr/>
          </p:nvSpPr>
          <p:spPr bwMode="auto">
            <a:xfrm>
              <a:off x="3792" y="1968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Gap</a:t>
              </a:r>
            </a:p>
          </p:txBody>
        </p:sp>
        <p:sp>
          <p:nvSpPr>
            <p:cNvPr id="32782" name="Oval 18"/>
            <p:cNvSpPr>
              <a:spLocks noChangeArrowheads="1"/>
            </p:cNvSpPr>
            <p:nvPr/>
          </p:nvSpPr>
          <p:spPr bwMode="auto">
            <a:xfrm>
              <a:off x="3766" y="1968"/>
              <a:ext cx="432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</p:grpSp>
      <p:sp>
        <p:nvSpPr>
          <p:cNvPr id="32776" name="Text Box 22"/>
          <p:cNvSpPr txBox="1">
            <a:spLocks noChangeArrowheads="1"/>
          </p:cNvSpPr>
          <p:nvPr/>
        </p:nvSpPr>
        <p:spPr bwMode="auto">
          <a:xfrm>
            <a:off x="0" y="381000"/>
            <a:ext cx="891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HEA Framework: Overview</a:t>
            </a:r>
          </a:p>
        </p:txBody>
      </p:sp>
      <p:sp>
        <p:nvSpPr>
          <p:cNvPr id="32777" name="Rectangle 23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2778" name="Rectangle 25"/>
          <p:cNvSpPr>
            <a:spLocks noChangeArrowheads="1"/>
          </p:cNvSpPr>
          <p:nvPr/>
        </p:nvSpPr>
        <p:spPr bwMode="auto">
          <a:xfrm>
            <a:off x="1143000" y="1981200"/>
            <a:ext cx="6248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3352800" y="1981200"/>
            <a:ext cx="3657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/>
              <a:t>…and finally looks at how people might be able to cope.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4495800" y="1295400"/>
            <a:ext cx="3962400" cy="1190625"/>
          </a:xfrm>
          <a:prstGeom prst="rect">
            <a:avLst/>
          </a:prstGeom>
          <a:solidFill>
            <a:srgbClr val="FE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rgbClr val="800000"/>
                </a:solidFill>
              </a:rPr>
              <a:t>The analysis suggests that post-shock, households will not be able to maintain their normal livelihood assets without assistance.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/>
      <p:bldP spid="28678" grpId="0" animBg="1"/>
      <p:bldP spid="28679" grpId="0"/>
      <p:bldP spid="28688" grpId="0" animBg="1"/>
      <p:bldP spid="28698" grpId="0"/>
      <p:bldP spid="286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5" descr="overview framework 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9900"/>
            <a:ext cx="69342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7"/>
          <p:cNvSpPr>
            <a:spLocks noChangeArrowheads="1"/>
          </p:cNvSpPr>
          <p:nvPr/>
        </p:nvSpPr>
        <p:spPr bwMode="auto">
          <a:xfrm>
            <a:off x="1676400" y="2514600"/>
            <a:ext cx="1676400" cy="3243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3795" name="Text Box 6"/>
          <p:cNvSpPr txBox="1">
            <a:spLocks noChangeArrowheads="1"/>
          </p:cNvSpPr>
          <p:nvPr/>
        </p:nvSpPr>
        <p:spPr bwMode="auto">
          <a:xfrm>
            <a:off x="1752600" y="2057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BASELINE</a:t>
            </a:r>
          </a:p>
        </p:txBody>
      </p:sp>
      <p:sp>
        <p:nvSpPr>
          <p:cNvPr id="33796" name="Text Box 8"/>
          <p:cNvSpPr txBox="1">
            <a:spLocks noChangeArrowheads="1"/>
          </p:cNvSpPr>
          <p:nvPr/>
        </p:nvSpPr>
        <p:spPr bwMode="auto">
          <a:xfrm>
            <a:off x="76200" y="3810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rgbClr val="800000"/>
                </a:solidFill>
              </a:rPr>
              <a:t>HEA Framework Overview: Components</a:t>
            </a:r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838200" y="1676400"/>
            <a:ext cx="70104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3799" name="Text Box 11"/>
          <p:cNvSpPr txBox="1">
            <a:spLocks noChangeArrowheads="1"/>
          </p:cNvSpPr>
          <p:nvPr/>
        </p:nvSpPr>
        <p:spPr bwMode="auto">
          <a:xfrm>
            <a:off x="1752600" y="1050925"/>
            <a:ext cx="2359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In sum….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6" descr="overview framework 2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1488"/>
            <a:ext cx="6937375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 Box 5"/>
          <p:cNvSpPr txBox="1">
            <a:spLocks noChangeArrowheads="1"/>
          </p:cNvSpPr>
          <p:nvPr/>
        </p:nvSpPr>
        <p:spPr bwMode="auto">
          <a:xfrm>
            <a:off x="1752600" y="2057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BASELINE</a:t>
            </a:r>
          </a:p>
        </p:txBody>
      </p:sp>
      <p:sp>
        <p:nvSpPr>
          <p:cNvPr id="34819" name="Text Box 7"/>
          <p:cNvSpPr txBox="1">
            <a:spLocks noChangeArrowheads="1"/>
          </p:cNvSpPr>
          <p:nvPr/>
        </p:nvSpPr>
        <p:spPr bwMode="auto">
          <a:xfrm>
            <a:off x="3657600" y="20415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HAZARD</a:t>
            </a:r>
          </a:p>
        </p:txBody>
      </p:sp>
      <p:sp>
        <p:nvSpPr>
          <p:cNvPr id="34820" name="Text Box 8"/>
          <p:cNvSpPr txBox="1">
            <a:spLocks noChangeArrowheads="1"/>
          </p:cNvSpPr>
          <p:nvPr/>
        </p:nvSpPr>
        <p:spPr bwMode="auto">
          <a:xfrm>
            <a:off x="3276600" y="1981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+</a:t>
            </a:r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1676400" y="2514600"/>
            <a:ext cx="1676400" cy="304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4822" name="Rectangle 10"/>
          <p:cNvSpPr>
            <a:spLocks noChangeArrowheads="1"/>
          </p:cNvSpPr>
          <p:nvPr/>
        </p:nvSpPr>
        <p:spPr bwMode="auto">
          <a:xfrm>
            <a:off x="3352800" y="2514600"/>
            <a:ext cx="1752600" cy="304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76200" y="3810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rgbClr val="800000"/>
                </a:solidFill>
              </a:rPr>
              <a:t>HEA Framework Overview: Components</a:t>
            </a:r>
          </a:p>
        </p:txBody>
      </p:sp>
      <p:sp>
        <p:nvSpPr>
          <p:cNvPr id="34824" name="Rectangle 12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4825" name="Rectangle 13"/>
          <p:cNvSpPr>
            <a:spLocks noChangeArrowheads="1"/>
          </p:cNvSpPr>
          <p:nvPr/>
        </p:nvSpPr>
        <p:spPr bwMode="auto">
          <a:xfrm>
            <a:off x="838200" y="1676400"/>
            <a:ext cx="70104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1752600" y="1050925"/>
            <a:ext cx="2359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In sum….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 descr="overview framework 2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1488"/>
            <a:ext cx="6937375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752600" y="2057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BASELINE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3657600" y="20415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HAZARD</a:t>
            </a: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3276600" y="1981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+</a:t>
            </a:r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1676400" y="2514600"/>
            <a:ext cx="1676400" cy="304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3352800" y="2514600"/>
            <a:ext cx="1752600" cy="304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4953000" y="204946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COPING</a:t>
            </a:r>
          </a:p>
        </p:txBody>
      </p:sp>
      <p:sp>
        <p:nvSpPr>
          <p:cNvPr id="35848" name="Text Box 10"/>
          <p:cNvSpPr txBox="1">
            <a:spLocks noChangeArrowheads="1"/>
          </p:cNvSpPr>
          <p:nvPr/>
        </p:nvSpPr>
        <p:spPr bwMode="auto">
          <a:xfrm>
            <a:off x="4760913" y="19954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+</a:t>
            </a:r>
          </a:p>
        </p:txBody>
      </p:sp>
      <p:graphicFrame>
        <p:nvGraphicFramePr>
          <p:cNvPr id="35849" name="Object 11"/>
          <p:cNvGraphicFramePr>
            <a:graphicFrameLocks noChangeAspect="1"/>
          </p:cNvGraphicFramePr>
          <p:nvPr/>
        </p:nvGraphicFramePr>
        <p:xfrm>
          <a:off x="5029200" y="4800600"/>
          <a:ext cx="1219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Visio" r:id="rId4" imgW="965200" imgH="850900" progId="Visio.Drawing.11">
                  <p:embed/>
                </p:oleObj>
              </mc:Choice>
              <mc:Fallback>
                <p:oleObj name="Visio" r:id="rId4" imgW="965200" imgH="85090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5661"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12192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5105400" y="2514600"/>
            <a:ext cx="1066800" cy="304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76200" y="3810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rgbClr val="800000"/>
                </a:solidFill>
              </a:rPr>
              <a:t>HEA Framework Overview: Components</a:t>
            </a:r>
          </a:p>
        </p:txBody>
      </p:sp>
      <p:sp>
        <p:nvSpPr>
          <p:cNvPr id="35852" name="Rectangle 14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5853" name="Rectangle 15"/>
          <p:cNvSpPr>
            <a:spLocks noChangeArrowheads="1"/>
          </p:cNvSpPr>
          <p:nvPr/>
        </p:nvSpPr>
        <p:spPr bwMode="auto">
          <a:xfrm>
            <a:off x="838200" y="1676400"/>
            <a:ext cx="70104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5854" name="Text Box 16"/>
          <p:cNvSpPr txBox="1">
            <a:spLocks noChangeArrowheads="1"/>
          </p:cNvSpPr>
          <p:nvPr/>
        </p:nvSpPr>
        <p:spPr bwMode="auto">
          <a:xfrm>
            <a:off x="1752600" y="1050925"/>
            <a:ext cx="2359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In sum….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8" descr="overview framework 3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741488"/>
            <a:ext cx="6937375" cy="494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Text Box 5"/>
          <p:cNvSpPr txBox="1">
            <a:spLocks noChangeArrowheads="1"/>
          </p:cNvSpPr>
          <p:nvPr/>
        </p:nvSpPr>
        <p:spPr bwMode="auto">
          <a:xfrm>
            <a:off x="1752600" y="2057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BASELINE</a:t>
            </a:r>
          </a:p>
        </p:txBody>
      </p:sp>
      <p:sp>
        <p:nvSpPr>
          <p:cNvPr id="36867" name="Text Box 6"/>
          <p:cNvSpPr txBox="1">
            <a:spLocks noChangeArrowheads="1"/>
          </p:cNvSpPr>
          <p:nvPr/>
        </p:nvSpPr>
        <p:spPr bwMode="auto">
          <a:xfrm>
            <a:off x="3576638" y="20415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HAZARD</a:t>
            </a:r>
          </a:p>
        </p:txBody>
      </p:sp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3209925" y="19939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+</a:t>
            </a:r>
          </a:p>
        </p:txBody>
      </p:sp>
      <p:sp>
        <p:nvSpPr>
          <p:cNvPr id="36869" name="Text Box 9"/>
          <p:cNvSpPr txBox="1">
            <a:spLocks noChangeArrowheads="1"/>
          </p:cNvSpPr>
          <p:nvPr/>
        </p:nvSpPr>
        <p:spPr bwMode="auto">
          <a:xfrm>
            <a:off x="4889500" y="204946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COPING</a:t>
            </a:r>
          </a:p>
        </p:txBody>
      </p: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6122988" y="20447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OUTCOME</a:t>
            </a:r>
          </a:p>
        </p:txBody>
      </p:sp>
      <p:sp>
        <p:nvSpPr>
          <p:cNvPr id="36871" name="Text Box 11"/>
          <p:cNvSpPr txBox="1">
            <a:spLocks noChangeArrowheads="1"/>
          </p:cNvSpPr>
          <p:nvPr/>
        </p:nvSpPr>
        <p:spPr bwMode="auto">
          <a:xfrm>
            <a:off x="4697413" y="19954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+</a:t>
            </a:r>
          </a:p>
        </p:txBody>
      </p:sp>
      <p:sp>
        <p:nvSpPr>
          <p:cNvPr id="36872" name="Text Box 12"/>
          <p:cNvSpPr txBox="1">
            <a:spLocks noChangeArrowheads="1"/>
          </p:cNvSpPr>
          <p:nvPr/>
        </p:nvSpPr>
        <p:spPr bwMode="auto">
          <a:xfrm>
            <a:off x="5921375" y="20081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=</a:t>
            </a:r>
          </a:p>
        </p:txBody>
      </p:sp>
      <p:sp>
        <p:nvSpPr>
          <p:cNvPr id="36873" name="Text Box 17"/>
          <p:cNvSpPr txBox="1">
            <a:spLocks noChangeArrowheads="1"/>
          </p:cNvSpPr>
          <p:nvPr/>
        </p:nvSpPr>
        <p:spPr bwMode="auto">
          <a:xfrm>
            <a:off x="76200" y="3810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rgbClr val="800000"/>
                </a:solidFill>
              </a:rPr>
              <a:t>HEA Framework Overview: Components</a:t>
            </a:r>
          </a:p>
        </p:txBody>
      </p:sp>
      <p:sp>
        <p:nvSpPr>
          <p:cNvPr id="36874" name="Rectangle 18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6875" name="Rectangle 20"/>
          <p:cNvSpPr>
            <a:spLocks noChangeArrowheads="1"/>
          </p:cNvSpPr>
          <p:nvPr/>
        </p:nvSpPr>
        <p:spPr bwMode="auto">
          <a:xfrm>
            <a:off x="6019800" y="2514600"/>
            <a:ext cx="1143000" cy="304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6876" name="Rectangle 21"/>
          <p:cNvSpPr>
            <a:spLocks noChangeArrowheads="1"/>
          </p:cNvSpPr>
          <p:nvPr/>
        </p:nvSpPr>
        <p:spPr bwMode="auto">
          <a:xfrm>
            <a:off x="1676400" y="2514600"/>
            <a:ext cx="1676400" cy="304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6877" name="Rectangle 22"/>
          <p:cNvSpPr>
            <a:spLocks noChangeArrowheads="1"/>
          </p:cNvSpPr>
          <p:nvPr/>
        </p:nvSpPr>
        <p:spPr bwMode="auto">
          <a:xfrm>
            <a:off x="3352800" y="2514600"/>
            <a:ext cx="1752600" cy="304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6878" name="Rectangle 23"/>
          <p:cNvSpPr>
            <a:spLocks noChangeArrowheads="1"/>
          </p:cNvSpPr>
          <p:nvPr/>
        </p:nvSpPr>
        <p:spPr bwMode="auto">
          <a:xfrm>
            <a:off x="5105400" y="2514600"/>
            <a:ext cx="914400" cy="304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6879" name="Rectangle 24"/>
          <p:cNvSpPr>
            <a:spLocks noChangeArrowheads="1"/>
          </p:cNvSpPr>
          <p:nvPr/>
        </p:nvSpPr>
        <p:spPr bwMode="auto">
          <a:xfrm>
            <a:off x="838200" y="1676400"/>
            <a:ext cx="70104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6880" name="Text Box 25"/>
          <p:cNvSpPr txBox="1">
            <a:spLocks noChangeArrowheads="1"/>
          </p:cNvSpPr>
          <p:nvPr/>
        </p:nvSpPr>
        <p:spPr bwMode="auto">
          <a:xfrm>
            <a:off x="1752600" y="1050925"/>
            <a:ext cx="2359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In sum….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9"/>
          <p:cNvSpPr>
            <a:spLocks noChangeArrowheads="1"/>
          </p:cNvSpPr>
          <p:nvPr/>
        </p:nvSpPr>
        <p:spPr bwMode="auto">
          <a:xfrm>
            <a:off x="153988" y="3581400"/>
            <a:ext cx="8920162" cy="265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37890" name="Rectangle 28"/>
          <p:cNvSpPr>
            <a:spLocks noChangeArrowheads="1"/>
          </p:cNvSpPr>
          <p:nvPr/>
        </p:nvSpPr>
        <p:spPr bwMode="auto">
          <a:xfrm>
            <a:off x="152400" y="3103563"/>
            <a:ext cx="8921750" cy="47783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37891" name="Text Box 18"/>
          <p:cNvSpPr txBox="1">
            <a:spLocks noChangeArrowheads="1"/>
          </p:cNvSpPr>
          <p:nvPr/>
        </p:nvSpPr>
        <p:spPr bwMode="auto">
          <a:xfrm>
            <a:off x="914400" y="321468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BASELINE</a:t>
            </a:r>
          </a:p>
        </p:txBody>
      </p:sp>
      <p:sp>
        <p:nvSpPr>
          <p:cNvPr id="37892" name="Text Box 19"/>
          <p:cNvSpPr txBox="1">
            <a:spLocks noChangeArrowheads="1"/>
          </p:cNvSpPr>
          <p:nvPr/>
        </p:nvSpPr>
        <p:spPr bwMode="auto">
          <a:xfrm>
            <a:off x="4464050" y="3198813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HAZARD</a:t>
            </a:r>
          </a:p>
        </p:txBody>
      </p:sp>
      <p:sp>
        <p:nvSpPr>
          <p:cNvPr id="37893" name="Text Box 20"/>
          <p:cNvSpPr txBox="1">
            <a:spLocks noChangeArrowheads="1"/>
          </p:cNvSpPr>
          <p:nvPr/>
        </p:nvSpPr>
        <p:spPr bwMode="auto">
          <a:xfrm>
            <a:off x="2438400" y="31384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7894" name="Text Box 21"/>
          <p:cNvSpPr txBox="1">
            <a:spLocks noChangeArrowheads="1"/>
          </p:cNvSpPr>
          <p:nvPr/>
        </p:nvSpPr>
        <p:spPr bwMode="auto">
          <a:xfrm>
            <a:off x="5776913" y="320675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COPING</a:t>
            </a:r>
          </a:p>
        </p:txBody>
      </p:sp>
      <p:sp>
        <p:nvSpPr>
          <p:cNvPr id="37895" name="Text Box 22"/>
          <p:cNvSpPr txBox="1">
            <a:spLocks noChangeArrowheads="1"/>
          </p:cNvSpPr>
          <p:nvPr/>
        </p:nvSpPr>
        <p:spPr bwMode="auto">
          <a:xfrm>
            <a:off x="7010400" y="320198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OUTCOME</a:t>
            </a:r>
          </a:p>
        </p:txBody>
      </p:sp>
      <p:sp>
        <p:nvSpPr>
          <p:cNvPr id="37896" name="Text Box 23"/>
          <p:cNvSpPr txBox="1">
            <a:spLocks noChangeArrowheads="1"/>
          </p:cNvSpPr>
          <p:nvPr/>
        </p:nvSpPr>
        <p:spPr bwMode="auto">
          <a:xfrm>
            <a:off x="5584825" y="31527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7897" name="Text Box 24"/>
          <p:cNvSpPr txBox="1">
            <a:spLocks noChangeArrowheads="1"/>
          </p:cNvSpPr>
          <p:nvPr/>
        </p:nvSpPr>
        <p:spPr bwMode="auto">
          <a:xfrm>
            <a:off x="6808788" y="31654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37898" name="Text Box 25"/>
          <p:cNvSpPr txBox="1">
            <a:spLocks noChangeArrowheads="1"/>
          </p:cNvSpPr>
          <p:nvPr/>
        </p:nvSpPr>
        <p:spPr bwMode="auto">
          <a:xfrm>
            <a:off x="76200" y="3810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rgbClr val="800000"/>
                </a:solidFill>
              </a:rPr>
              <a:t>HEA Framework Overview: Components</a:t>
            </a:r>
          </a:p>
        </p:txBody>
      </p:sp>
      <p:sp>
        <p:nvSpPr>
          <p:cNvPr id="37899" name="Rectangle 26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37900" name="Text Box 27"/>
          <p:cNvSpPr txBox="1">
            <a:spLocks noChangeArrowheads="1"/>
          </p:cNvSpPr>
          <p:nvPr/>
        </p:nvSpPr>
        <p:spPr bwMode="auto">
          <a:xfrm>
            <a:off x="381000" y="1600200"/>
            <a:ext cx="8229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/>
              <a:t>In practice this process is broken into six steps</a:t>
            </a:r>
          </a:p>
        </p:txBody>
      </p:sp>
      <p:grpSp>
        <p:nvGrpSpPr>
          <p:cNvPr id="37901" name="Group 31"/>
          <p:cNvGrpSpPr>
            <a:grpSpLocks/>
          </p:cNvGrpSpPr>
          <p:nvPr/>
        </p:nvGrpSpPr>
        <p:grpSpPr bwMode="auto">
          <a:xfrm>
            <a:off x="381000" y="3657600"/>
            <a:ext cx="8534400" cy="2362200"/>
            <a:chOff x="180" y="1800"/>
            <a:chExt cx="11204" cy="2720"/>
          </a:xfrm>
        </p:grpSpPr>
        <p:pic>
          <p:nvPicPr>
            <p:cNvPr id="37902" name="Picture 32" descr="HEA steps 4 through 6 with threshold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" y="1851"/>
              <a:ext cx="5984" cy="2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3" name="Picture 33" descr="HEA steps 1 through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" y="1800"/>
              <a:ext cx="5040" cy="2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4114800" y="1447800"/>
            <a:ext cx="4800600" cy="1981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4191000" y="1447800"/>
            <a:ext cx="4800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="1">
                <a:solidFill>
                  <a:schemeClr val="accent2"/>
                </a:solidFill>
              </a:rPr>
              <a:t>What it does: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Defines areas within which people share broadly the same patterns of livelihood</a:t>
            </a:r>
            <a:endParaRPr lang="en-US" sz="2800">
              <a:solidFill>
                <a:srgbClr val="800000"/>
              </a:solidFill>
            </a:endParaRP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4114800" y="3429000"/>
            <a:ext cx="4800600" cy="325278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04875" y="1905000"/>
            <a:ext cx="282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BASELINE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600200" y="2438400"/>
          <a:ext cx="171132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Visio" r:id="rId3" imgW="1358900" imgH="3149600" progId="Visio.Drawing.11">
                  <p:embed/>
                </p:oleObj>
              </mc:Choice>
              <mc:Fallback>
                <p:oleObj name="Visio" r:id="rId3" imgW="1358900" imgH="314960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1711325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038600" y="3581400"/>
            <a:ext cx="48768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="1">
                <a:solidFill>
                  <a:schemeClr val="accent2"/>
                </a:solidFill>
              </a:rPr>
              <a:t>Why it is necessary: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Allows you to target geographically 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&amp;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to customize indicators for livelihoods monitoring systems</a:t>
            </a:r>
            <a:endParaRPr lang="en-US" sz="2800">
              <a:solidFill>
                <a:srgbClr val="800000"/>
              </a:solidFill>
            </a:endParaRPr>
          </a:p>
        </p:txBody>
      </p:sp>
      <p:sp>
        <p:nvSpPr>
          <p:cNvPr id="38919" name="Text Box 14"/>
          <p:cNvSpPr txBox="1">
            <a:spLocks noChangeArrowheads="1"/>
          </p:cNvSpPr>
          <p:nvPr/>
        </p:nvSpPr>
        <p:spPr bwMode="auto">
          <a:xfrm>
            <a:off x="228600" y="3352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Step 1:</a:t>
            </a:r>
          </a:p>
        </p:txBody>
      </p:sp>
      <p:sp>
        <p:nvSpPr>
          <p:cNvPr id="38920" name="Text Box 15"/>
          <p:cNvSpPr txBox="1">
            <a:spLocks noChangeArrowheads="1"/>
          </p:cNvSpPr>
          <p:nvPr/>
        </p:nvSpPr>
        <p:spPr bwMode="auto">
          <a:xfrm>
            <a:off x="76200" y="3810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rgbClr val="800000"/>
                </a:solidFill>
              </a:rPr>
              <a:t>HEA Framework Overview: Components</a:t>
            </a:r>
          </a:p>
        </p:txBody>
      </p:sp>
      <p:sp>
        <p:nvSpPr>
          <p:cNvPr id="38921" name="Rectangle 16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1175E-6 L 0.05833 -3.3117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 animBg="1"/>
      <p:bldP spid="17420" grpId="0"/>
      <p:bldP spid="17426" grpId="0" animBg="1"/>
      <p:bldP spid="17411" grpId="0"/>
      <p:bldP spid="17411" grpId="1"/>
      <p:bldP spid="174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5029200" y="1274763"/>
            <a:ext cx="4030663" cy="2608262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029200" y="3886200"/>
            <a:ext cx="4030663" cy="28384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39939" name="Text Box 14"/>
          <p:cNvSpPr txBox="1">
            <a:spLocks noChangeArrowheads="1"/>
          </p:cNvSpPr>
          <p:nvPr/>
        </p:nvSpPr>
        <p:spPr bwMode="auto">
          <a:xfrm>
            <a:off x="1981200" y="21336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/>
              <a:t>BASELINE</a:t>
            </a:r>
          </a:p>
        </p:txBody>
      </p:sp>
      <p:sp>
        <p:nvSpPr>
          <p:cNvPr id="39940" name="Text Box 15"/>
          <p:cNvSpPr txBox="1">
            <a:spLocks noChangeArrowheads="1"/>
          </p:cNvSpPr>
          <p:nvPr/>
        </p:nvSpPr>
        <p:spPr bwMode="auto">
          <a:xfrm>
            <a:off x="76200" y="3352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Step 2: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029200" y="1447800"/>
            <a:ext cx="3962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="1">
                <a:solidFill>
                  <a:schemeClr val="accent2"/>
                </a:solidFill>
              </a:rPr>
              <a:t>What it does: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Groups people together using local definitions of wealth and quantifies their livelihood assets </a:t>
            </a:r>
            <a:endParaRPr lang="en-US" sz="2800">
              <a:solidFill>
                <a:srgbClr val="800000"/>
              </a:solidFill>
            </a:endParaRP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808538" y="4051300"/>
            <a:ext cx="43434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="1">
                <a:solidFill>
                  <a:schemeClr val="accent2"/>
                </a:solidFill>
              </a:rPr>
              <a:t>Why it is necessary: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Allows you to disaggregate the population and indicate who (and how many) need assistance</a:t>
            </a:r>
            <a:endParaRPr lang="en-US" sz="2800">
              <a:solidFill>
                <a:srgbClr val="800000"/>
              </a:solidFill>
            </a:endParaRPr>
          </a:p>
        </p:txBody>
      </p:sp>
      <p:sp>
        <p:nvSpPr>
          <p:cNvPr id="39943" name="Text Box 20"/>
          <p:cNvSpPr txBox="1">
            <a:spLocks noChangeArrowheads="1"/>
          </p:cNvSpPr>
          <p:nvPr/>
        </p:nvSpPr>
        <p:spPr bwMode="auto">
          <a:xfrm>
            <a:off x="76200" y="3810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rgbClr val="800000"/>
                </a:solidFill>
              </a:rPr>
              <a:t>HEA Framework Overview: Components</a:t>
            </a:r>
          </a:p>
        </p:txBody>
      </p:sp>
      <p:sp>
        <p:nvSpPr>
          <p:cNvPr id="39944" name="Rectangle 21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graphicFrame>
        <p:nvGraphicFramePr>
          <p:cNvPr id="39945" name="Object 25"/>
          <p:cNvGraphicFramePr>
            <a:graphicFrameLocks noChangeAspect="1"/>
          </p:cNvGraphicFramePr>
          <p:nvPr/>
        </p:nvGraphicFramePr>
        <p:xfrm>
          <a:off x="1219200" y="2667000"/>
          <a:ext cx="3689350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Visio" r:id="rId3" imgW="3695700" imgH="3149600" progId="Visio.Drawing.11">
                  <p:embed/>
                </p:oleObj>
              </mc:Choice>
              <mc:Fallback>
                <p:oleObj name="Visio" r:id="rId3" imgW="3695700" imgH="3149600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3689350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CCCCFF">
                                    <a:alpha val="29999"/>
                                  </a:srgbClr>
                                </a:gs>
                                <a:gs pos="100000">
                                  <a:srgbClr val="FFFFFF">
                                    <a:alpha val="0"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3" grpId="0" animBg="1"/>
      <p:bldP spid="15382" grpId="0" animBg="1"/>
      <p:bldP spid="15377" grpId="0"/>
      <p:bldP spid="153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7"/>
          <p:cNvSpPr txBox="1">
            <a:spLocks noChangeArrowheads="1"/>
          </p:cNvSpPr>
          <p:nvPr/>
        </p:nvSpPr>
        <p:spPr bwMode="auto">
          <a:xfrm>
            <a:off x="685800" y="3810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HEA Framework Overview: Origins</a:t>
            </a:r>
          </a:p>
        </p:txBody>
      </p:sp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838200" y="2362200"/>
            <a:ext cx="7391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GB" sz="3600"/>
              <a:t>HEA was developed in the early 1990s by Save the Children in order to improve the ability to predict short-term changes in access to food.  </a:t>
            </a: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876800" y="1219200"/>
            <a:ext cx="4114800" cy="2362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876800" y="3581400"/>
            <a:ext cx="4114800" cy="31432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228600" y="3352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Step 3: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800600" y="1295400"/>
            <a:ext cx="4267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="1">
                <a:solidFill>
                  <a:schemeClr val="accent2"/>
                </a:solidFill>
              </a:rPr>
              <a:t>What it does: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Quantifies sources of food and income, and expenditure patterns</a:t>
            </a:r>
            <a:r>
              <a:rPr lang="en-US" sz="2800">
                <a:solidFill>
                  <a:srgbClr val="800000"/>
                </a:solidFill>
              </a:rPr>
              <a:t> using </a:t>
            </a:r>
            <a:r>
              <a:rPr lang="ja-JP" altLang="en-US" sz="2800">
                <a:solidFill>
                  <a:srgbClr val="800000"/>
                </a:solidFill>
              </a:rPr>
              <a:t>‘</a:t>
            </a:r>
            <a:r>
              <a:rPr lang="en-US" altLang="ja-JP" sz="2800">
                <a:solidFill>
                  <a:srgbClr val="800000"/>
                </a:solidFill>
              </a:rPr>
              <a:t>common currency</a:t>
            </a:r>
            <a:r>
              <a:rPr lang="ja-JP" altLang="en-US" sz="2800">
                <a:solidFill>
                  <a:srgbClr val="800000"/>
                </a:solidFill>
              </a:rPr>
              <a:t>’</a:t>
            </a:r>
            <a:endParaRPr lang="en-US" sz="2800">
              <a:solidFill>
                <a:srgbClr val="800000"/>
              </a:solidFill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876800" y="3581400"/>
            <a:ext cx="40386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="1">
                <a:solidFill>
                  <a:schemeClr val="accent2"/>
                </a:solidFill>
              </a:rPr>
              <a:t>Why it is necessary: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Enables comparisons across wealth groups, zones and countries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 &amp; 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provides starting point for outcome analysis</a:t>
            </a:r>
            <a:endParaRPr lang="en-US" sz="2800">
              <a:solidFill>
                <a:srgbClr val="800000"/>
              </a:solidFill>
            </a:endParaRPr>
          </a:p>
        </p:txBody>
      </p: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1828800" y="21336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/>
              <a:t>BASELINE</a:t>
            </a:r>
          </a:p>
        </p:txBody>
      </p:sp>
      <p:sp>
        <p:nvSpPr>
          <p:cNvPr id="40967" name="Text Box 11"/>
          <p:cNvSpPr txBox="1">
            <a:spLocks noChangeArrowheads="1"/>
          </p:cNvSpPr>
          <p:nvPr/>
        </p:nvSpPr>
        <p:spPr bwMode="auto">
          <a:xfrm>
            <a:off x="76200" y="3810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rgbClr val="800000"/>
                </a:solidFill>
              </a:rPr>
              <a:t>HEA Framework Overview: Components</a:t>
            </a:r>
          </a:p>
        </p:txBody>
      </p:sp>
      <p:sp>
        <p:nvSpPr>
          <p:cNvPr id="40968" name="Rectangle 12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pic>
        <p:nvPicPr>
          <p:cNvPr id="4096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1" t="34438" r="6876" b="22855"/>
          <a:stretch>
            <a:fillRect/>
          </a:stretch>
        </p:blipFill>
        <p:spPr bwMode="auto">
          <a:xfrm>
            <a:off x="1371600" y="2819400"/>
            <a:ext cx="32766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" grpId="0" animBg="1"/>
      <p:bldP spid="18445" grpId="0" animBg="1"/>
      <p:bldP spid="18438" grpId="0"/>
      <p:bldP spid="184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800600" y="1371600"/>
            <a:ext cx="4191000" cy="243998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800600" y="3797300"/>
            <a:ext cx="4191000" cy="280828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28600" y="3352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Step 4: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953000" y="1447800"/>
            <a:ext cx="3962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="1">
                <a:solidFill>
                  <a:schemeClr val="accent2"/>
                </a:solidFill>
              </a:rPr>
              <a:t>What it does: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Translates a hazard into economic consequences at household level</a:t>
            </a:r>
            <a:r>
              <a:rPr lang="en-US" sz="280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648200" y="3962400"/>
            <a:ext cx="4191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="1">
                <a:solidFill>
                  <a:schemeClr val="accent2"/>
                </a:solidFill>
              </a:rPr>
              <a:t>Why it is necessary: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Allows you to mathematically link the shock to each relevant livelihood strategy</a:t>
            </a:r>
            <a:r>
              <a:rPr lang="en-US" sz="280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62000" y="21336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/>
              <a:t>OUTCOME ANALYSIS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524000" y="2895600"/>
          <a:ext cx="248761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Visio" r:id="rId3" imgW="2146300" imgH="3149600" progId="Visio.Drawing.11">
                  <p:embed/>
                </p:oleObj>
              </mc:Choice>
              <mc:Fallback>
                <p:oleObj name="Visio" r:id="rId3" imgW="2146300" imgH="31496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2487613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76200" y="3810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rgbClr val="800000"/>
                </a:solidFill>
              </a:rPr>
              <a:t>HEA Framework Overview: Components</a:t>
            </a:r>
          </a:p>
        </p:txBody>
      </p:sp>
      <p:sp>
        <p:nvSpPr>
          <p:cNvPr id="41993" name="Rectangle 10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animBg="1"/>
      <p:bldP spid="21515" grpId="0" animBg="1"/>
      <p:bldP spid="21508" grpId="0"/>
      <p:bldP spid="21509" grpId="0"/>
      <p:bldP spid="215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721225" y="1331913"/>
            <a:ext cx="4267200" cy="19367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724400" y="3276600"/>
            <a:ext cx="4267200" cy="35147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28600" y="3352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Step 5: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800600" y="1371600"/>
            <a:ext cx="4114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="1">
                <a:solidFill>
                  <a:schemeClr val="accent2"/>
                </a:solidFill>
              </a:rPr>
              <a:t>What it does: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Assesses the ability of households to respond to the hazard</a:t>
            </a:r>
            <a:r>
              <a:rPr lang="en-US" sz="280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800600" y="3276600"/>
            <a:ext cx="41910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="1">
                <a:solidFill>
                  <a:schemeClr val="accent2"/>
                </a:solidFill>
              </a:rPr>
              <a:t>Why it is necessary: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Determines the amount of external assistance required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&amp;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Highlights monitoring indicators for testing prediction</a:t>
            </a:r>
            <a:endParaRPr lang="en-US" sz="2800">
              <a:solidFill>
                <a:srgbClr val="800000"/>
              </a:solidFill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/>
              <a:t>OUTCOME ANALYSIS</a:t>
            </a:r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76200" y="3810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rgbClr val="800000"/>
                </a:solidFill>
              </a:rPr>
              <a:t>HEA Framework Overview: Components</a:t>
            </a:r>
          </a:p>
        </p:txBody>
      </p:sp>
      <p:sp>
        <p:nvSpPr>
          <p:cNvPr id="43016" name="Rectangle 11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pic>
        <p:nvPicPr>
          <p:cNvPr id="4301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2" t="39667" r="35234" b="17438"/>
          <a:stretch>
            <a:fillRect/>
          </a:stretch>
        </p:blipFill>
        <p:spPr bwMode="auto">
          <a:xfrm>
            <a:off x="1582738" y="2743200"/>
            <a:ext cx="24606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animBg="1"/>
      <p:bldP spid="22540" grpId="0" animBg="1"/>
      <p:bldP spid="22532" grpId="0"/>
      <p:bldP spid="22533" grpId="0"/>
      <p:bldP spid="225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24"/>
          <p:cNvGrpSpPr>
            <a:grpSpLocks/>
          </p:cNvGrpSpPr>
          <p:nvPr/>
        </p:nvGrpSpPr>
        <p:grpSpPr bwMode="auto">
          <a:xfrm>
            <a:off x="1371600" y="2895600"/>
            <a:ext cx="3276600" cy="3162300"/>
            <a:chOff x="864" y="1824"/>
            <a:chExt cx="2064" cy="1992"/>
          </a:xfrm>
        </p:grpSpPr>
        <p:grpSp>
          <p:nvGrpSpPr>
            <p:cNvPr id="44045" name="Group 22"/>
            <p:cNvGrpSpPr>
              <a:grpSpLocks/>
            </p:cNvGrpSpPr>
            <p:nvPr/>
          </p:nvGrpSpPr>
          <p:grpSpPr bwMode="auto">
            <a:xfrm>
              <a:off x="864" y="1824"/>
              <a:ext cx="2064" cy="1992"/>
              <a:chOff x="864" y="1824"/>
              <a:chExt cx="2064" cy="1992"/>
            </a:xfrm>
          </p:grpSpPr>
          <p:pic>
            <p:nvPicPr>
              <p:cNvPr id="44047" name="Picture 12" descr="HEA step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74"/>
              <a:stretch>
                <a:fillRect/>
              </a:stretch>
            </p:blipFill>
            <p:spPr bwMode="auto">
              <a:xfrm>
                <a:off x="864" y="1824"/>
                <a:ext cx="1993" cy="1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8" name="Text Box 16"/>
              <p:cNvSpPr txBox="1">
                <a:spLocks noChangeArrowheads="1"/>
              </p:cNvSpPr>
              <p:nvPr/>
            </p:nvSpPr>
            <p:spPr bwMode="auto">
              <a:xfrm>
                <a:off x="1200" y="2288"/>
                <a:ext cx="17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sz="1200" b="1" smtClean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+mn-cs"/>
                  </a:rPr>
                  <a:t>Livelihoods Protection Threshold</a:t>
                </a:r>
              </a:p>
            </p:txBody>
          </p:sp>
          <p:sp>
            <p:nvSpPr>
              <p:cNvPr id="44049" name="Rectangle 21"/>
              <p:cNvSpPr>
                <a:spLocks noChangeArrowheads="1"/>
              </p:cNvSpPr>
              <p:nvPr/>
            </p:nvSpPr>
            <p:spPr bwMode="auto">
              <a:xfrm>
                <a:off x="1392" y="1968"/>
                <a:ext cx="1056" cy="192"/>
              </a:xfrm>
              <a:prstGeom prst="rect">
                <a:avLst/>
              </a:pr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ZA"/>
              </a:p>
            </p:txBody>
          </p:sp>
        </p:grpSp>
        <p:sp>
          <p:nvSpPr>
            <p:cNvPr id="44046" name="Text Box 23"/>
            <p:cNvSpPr txBox="1">
              <a:spLocks noChangeArrowheads="1"/>
            </p:cNvSpPr>
            <p:nvPr/>
          </p:nvSpPr>
          <p:spPr bwMode="auto">
            <a:xfrm>
              <a:off x="1296" y="1968"/>
              <a:ext cx="129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b="1">
                  <a:solidFill>
                    <a:srgbClr val="0000CC"/>
                  </a:solidFill>
                </a:rPr>
                <a:t>Predicted Outcome</a:t>
              </a:r>
            </a:p>
          </p:txBody>
        </p:sp>
      </p:grp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799013" y="1219200"/>
            <a:ext cx="4267200" cy="234791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791075" y="3571875"/>
            <a:ext cx="4267200" cy="31432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228600" y="3352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Step 6: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876800" y="1295400"/>
            <a:ext cx="4114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="1">
                <a:solidFill>
                  <a:schemeClr val="accent2"/>
                </a:solidFill>
              </a:rPr>
              <a:t>What it does: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Predicts the outcome of the hazard in relation to </a:t>
            </a:r>
            <a:r>
              <a:rPr lang="en-GB" sz="2800" i="1" u="sng">
                <a:solidFill>
                  <a:srgbClr val="800000"/>
                </a:solidFill>
              </a:rPr>
              <a:t>livelihood protection</a:t>
            </a:r>
            <a:r>
              <a:rPr lang="en-GB" sz="2800">
                <a:solidFill>
                  <a:srgbClr val="800000"/>
                </a:solidFill>
              </a:rPr>
              <a:t> and </a:t>
            </a:r>
            <a:r>
              <a:rPr lang="en-GB" sz="2800" i="1" u="sng">
                <a:solidFill>
                  <a:srgbClr val="800000"/>
                </a:solidFill>
              </a:rPr>
              <a:t>survival</a:t>
            </a:r>
            <a:r>
              <a:rPr lang="en-GB" sz="2800">
                <a:solidFill>
                  <a:srgbClr val="800000"/>
                </a:solidFill>
              </a:rPr>
              <a:t> thresholds</a:t>
            </a:r>
            <a:endParaRPr lang="en-US" sz="2800">
              <a:solidFill>
                <a:srgbClr val="800000"/>
              </a:solidFill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781550" y="3571875"/>
            <a:ext cx="41910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="1">
                <a:solidFill>
                  <a:schemeClr val="accent2"/>
                </a:solidFill>
              </a:rPr>
              <a:t>Why it is necessary:</a:t>
            </a:r>
          </a:p>
          <a:p>
            <a:pPr algn="ctr" eaLnBrk="1" hangingPunct="1"/>
            <a:r>
              <a:rPr lang="en-GB" sz="2800">
                <a:solidFill>
                  <a:srgbClr val="800000"/>
                </a:solidFill>
              </a:rPr>
              <a:t>Allows you to determine whether people need external assistance in order to survive and/or to maintain their livelihood assets</a:t>
            </a:r>
            <a:endParaRPr lang="en-US" sz="2800">
              <a:solidFill>
                <a:srgbClr val="800000"/>
              </a:solidFill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/>
              <a:t>OUTCOME ANALYSIS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76200" y="3810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rgbClr val="800000"/>
                </a:solidFill>
              </a:rPr>
              <a:t>HEA Framework Overview: Components</a:t>
            </a: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1981200" y="4343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905000" y="4081463"/>
            <a:ext cx="1600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Survival Threshold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1981200" y="3897313"/>
            <a:ext cx="22971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1" grpId="0" animBg="1"/>
      <p:bldP spid="23569" grpId="0" animBg="1"/>
      <p:bldP spid="23556" grpId="0"/>
      <p:bldP spid="23557" grpId="0"/>
      <p:bldP spid="23558" grpId="0"/>
      <p:bldP spid="23565" grpId="0" animBg="1"/>
      <p:bldP spid="23566" grpId="0"/>
      <p:bldP spid="235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6200" y="1295400"/>
            <a:ext cx="8915400" cy="5334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685800" y="3810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In sum, the HEA Framework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87630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3550" indent="-4635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Char char="Ø"/>
            </a:pPr>
            <a:r>
              <a:rPr lang="en-US" sz="3200"/>
              <a:t>Allows for a systematic analysis of the predicted effects of a hazard or multiple hazards on household livelihood assets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</a:pPr>
            <a:r>
              <a:rPr lang="en-US" sz="3200"/>
              <a:t>Provides a system for comparing poverty levels and prioritising needs across areas 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</a:pPr>
            <a:r>
              <a:rPr lang="en-US" sz="3200"/>
              <a:t>Can be re-used year after year, saving money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</a:pPr>
            <a:r>
              <a:rPr lang="en-US" sz="3200"/>
              <a:t>Highlights a range of appropriate responses (not just food)</a:t>
            </a: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762000" y="2514600"/>
            <a:ext cx="75438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HEA Framework Overview: Origins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19200" y="2514600"/>
            <a:ext cx="685800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3550" indent="-4635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Char char="Ø"/>
            </a:pPr>
            <a:r>
              <a:rPr lang="en-US" sz="3200">
                <a:solidFill>
                  <a:srgbClr val="800000"/>
                </a:solidFill>
              </a:rPr>
              <a:t>Quantify the problem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</a:pPr>
            <a:r>
              <a:rPr lang="en-US" sz="3200">
                <a:solidFill>
                  <a:srgbClr val="800000"/>
                </a:solidFill>
              </a:rPr>
              <a:t>Allow for comparisons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</a:pPr>
            <a:r>
              <a:rPr lang="en-US" sz="3200">
                <a:solidFill>
                  <a:srgbClr val="800000"/>
                </a:solidFill>
              </a:rPr>
              <a:t>Provide reliable results for large populations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</a:pPr>
            <a:r>
              <a:rPr lang="en-US" sz="3200">
                <a:solidFill>
                  <a:srgbClr val="800000"/>
                </a:solidFill>
              </a:rPr>
              <a:t>Point to appropriate responses</a:t>
            </a:r>
          </a:p>
          <a:p>
            <a:pPr eaLnBrk="1" hangingPunct="1">
              <a:spcBef>
                <a:spcPct val="50000"/>
              </a:spcBef>
              <a:buFont typeface="Wingdings" charset="0"/>
              <a:buChar char="Ø"/>
            </a:pPr>
            <a:r>
              <a:rPr lang="en-US" sz="3200">
                <a:solidFill>
                  <a:srgbClr val="800000"/>
                </a:solidFill>
              </a:rPr>
              <a:t>Be predictive</a:t>
            </a: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609600" y="1309688"/>
            <a:ext cx="7772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GB" sz="3600"/>
              <a:t>HEA’s inception was in response to a demand for an approach that could: </a:t>
            </a:r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HEA Framework Overview: Origins</a:t>
            </a: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838200" y="1752600"/>
            <a:ext cx="7391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GB" sz="3600"/>
              <a:t>Other agencies, such as F.E.G., FEWS NET, ACF and Oxfam, have since worked on the development of HEA, making it useful in a wide range of settings. 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ChangeArrowheads="1"/>
          </p:cNvSpPr>
          <p:nvPr/>
        </p:nvSpPr>
        <p:spPr bwMode="auto">
          <a:xfrm>
            <a:off x="381000" y="1689100"/>
            <a:ext cx="8458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GB" sz="3600"/>
              <a:t>An understanding of livelihoods is at the heart of HEA – leading to its application beyond emergency food needs</a:t>
            </a:r>
            <a:r>
              <a:rPr lang="en-US" sz="3600"/>
              <a:t> </a:t>
            </a:r>
          </a:p>
        </p:txBody>
      </p:sp>
      <p:sp>
        <p:nvSpPr>
          <p:cNvPr id="23554" name="Text Box 7"/>
          <p:cNvSpPr txBox="1">
            <a:spLocks noChangeArrowheads="1"/>
          </p:cNvSpPr>
          <p:nvPr/>
        </p:nvSpPr>
        <p:spPr bwMode="auto">
          <a:xfrm>
            <a:off x="0" y="381000"/>
            <a:ext cx="891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HEA Framework: Uses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4038600"/>
            <a:ext cx="1524000" cy="1447800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Disaster </a:t>
            </a:r>
          </a:p>
          <a:p>
            <a:pPr algn="ctr"/>
            <a:r>
              <a:rPr lang="en-US" sz="2400"/>
              <a:t>Response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524000" y="4038600"/>
            <a:ext cx="1524000" cy="1447800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Rehabili-</a:t>
            </a:r>
          </a:p>
          <a:p>
            <a:pPr algn="ctr"/>
            <a:r>
              <a:rPr lang="en-US" sz="2400"/>
              <a:t>tation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2971800" y="4038600"/>
            <a:ext cx="1981200" cy="1447800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Early </a:t>
            </a:r>
          </a:p>
          <a:p>
            <a:pPr algn="ctr"/>
            <a:r>
              <a:rPr lang="en-US" sz="2400"/>
              <a:t>Warning &amp;</a:t>
            </a:r>
          </a:p>
          <a:p>
            <a:pPr algn="ctr"/>
            <a:r>
              <a:rPr lang="en-US" sz="2400"/>
              <a:t>Scenario </a:t>
            </a:r>
          </a:p>
          <a:p>
            <a:pPr algn="ctr"/>
            <a:r>
              <a:rPr lang="en-US" sz="2400"/>
              <a:t>Analysis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4953000" y="4038600"/>
            <a:ext cx="1828800" cy="1447800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Development </a:t>
            </a:r>
          </a:p>
          <a:p>
            <a:pPr algn="ctr"/>
            <a:r>
              <a:rPr lang="en-US" sz="2400"/>
              <a:t>Planning</a:t>
            </a:r>
          </a:p>
        </p:txBody>
      </p:sp>
      <p:sp>
        <p:nvSpPr>
          <p:cNvPr id="23559" name="Rectangle 17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6781800" y="4038600"/>
            <a:ext cx="2362200" cy="1447800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Monitoring and </a:t>
            </a:r>
          </a:p>
          <a:p>
            <a:pPr algn="ctr"/>
            <a:r>
              <a:rPr lang="en-US" sz="2400"/>
              <a:t>Evaluation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33" grpId="0" animBg="1"/>
      <p:bldP spid="5134" grpId="0" animBg="1"/>
      <p:bldP spid="5136" grpId="0" animBg="1"/>
      <p:bldP spid="51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HEA Framework Overview: Uses</a:t>
            </a:r>
          </a:p>
        </p:txBody>
      </p:sp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  <p:pic>
        <p:nvPicPr>
          <p:cNvPr id="24579" name="Picture 7" descr="HEA cove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6324600" cy="5278438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04800" y="1981200"/>
            <a:ext cx="2133600" cy="3140075"/>
          </a:xfrm>
          <a:prstGeom prst="rect">
            <a:avLst/>
          </a:prstGeom>
          <a:solidFill>
            <a:srgbClr val="333399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333399"/>
                </a:solidFill>
                <a:effectDag name="">
                  <a:cont type="tree" name="">
                    <a:effect ref="fillLine"/>
                    <a:outerShdw dist="38100" dir="13500000" algn="br">
                      <a:srgbClr val="7F7FE5"/>
                    </a:outerShdw>
                  </a:cont>
                  <a:cont type="tree" name="">
                    <a:effect ref="fillLine"/>
                    <a:outerShdw dist="38100" dir="2700000" algn="tl">
                      <a:srgbClr val="1E1E5B"/>
                    </a:outerShdw>
                  </a:cont>
                  <a:effect ref="fillLine"/>
                </a:effectDag>
                <a:ea typeface="+mn-ea"/>
                <a:cs typeface="+mn-cs"/>
              </a:rPr>
              <a:t>Where has HEA  been used?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3"/>
          <p:cNvSpPr txBox="1">
            <a:spLocks noChangeArrowheads="1"/>
          </p:cNvSpPr>
          <p:nvPr/>
        </p:nvSpPr>
        <p:spPr bwMode="auto">
          <a:xfrm>
            <a:off x="0" y="381000"/>
            <a:ext cx="891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HEA Framework: Overview</a:t>
            </a:r>
          </a:p>
        </p:txBody>
      </p:sp>
      <p:sp>
        <p:nvSpPr>
          <p:cNvPr id="26626" name="Rectangle 12"/>
          <p:cNvSpPr>
            <a:spLocks noChangeArrowheads="1"/>
          </p:cNvSpPr>
          <p:nvPr/>
        </p:nvSpPr>
        <p:spPr bwMode="auto">
          <a:xfrm>
            <a:off x="990600" y="2043113"/>
            <a:ext cx="6781800" cy="27114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GB" sz="4000">
              <a:solidFill>
                <a:schemeClr val="bg1"/>
              </a:solidFill>
            </a:endParaRPr>
          </a:p>
          <a:p>
            <a:pPr algn="ctr"/>
            <a:r>
              <a:rPr lang="en-GB" sz="4400">
                <a:solidFill>
                  <a:schemeClr val="bg1"/>
                </a:solidFill>
              </a:rPr>
              <a:t>HEA is an </a:t>
            </a:r>
            <a:r>
              <a:rPr lang="en-GB" sz="4400" u="sng">
                <a:solidFill>
                  <a:schemeClr val="bg1"/>
                </a:solidFill>
              </a:rPr>
              <a:t>analytical framework</a:t>
            </a:r>
          </a:p>
          <a:p>
            <a:pPr algn="ctr"/>
            <a:endParaRPr lang="en-US" sz="4400" u="sng">
              <a:solidFill>
                <a:schemeClr val="bg1"/>
              </a:solidFill>
            </a:endParaRPr>
          </a:p>
        </p:txBody>
      </p:sp>
      <p:sp>
        <p:nvSpPr>
          <p:cNvPr id="26627" name="Rectangle 16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304800" y="2133600"/>
            <a:ext cx="8458200" cy="13700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tint val="72941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tint val="72941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ZA">
              <a:ea typeface="+mn-ea"/>
              <a:cs typeface="+mn-cs"/>
            </a:endParaRPr>
          </a:p>
        </p:txBody>
      </p:sp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304800" y="1371600"/>
            <a:ext cx="8458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04800" y="4876800"/>
            <a:ext cx="8458200" cy="1454150"/>
          </a:xfrm>
          <a:prstGeom prst="rect">
            <a:avLst/>
          </a:prstGeom>
          <a:gradFill rotWithShape="1">
            <a:gsLst>
              <a:gs pos="0">
                <a:srgbClr val="424242"/>
              </a:gs>
              <a:gs pos="50000">
                <a:srgbClr val="111111"/>
              </a:gs>
              <a:gs pos="100000">
                <a:srgbClr val="42424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04800" y="3430588"/>
            <a:ext cx="8458200" cy="1446212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tint val="72941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tint val="72941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ZA">
              <a:ea typeface="+mn-ea"/>
              <a:cs typeface="+mn-cs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0" y="381000"/>
            <a:ext cx="891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HEA Framework: Overview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1000" y="1393825"/>
            <a:ext cx="83058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633413" indent="-633413" algn="ctr">
              <a:defRPr/>
            </a:pPr>
            <a:r>
              <a:rPr lang="en-GB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The HEA Analytical Framework</a:t>
            </a:r>
          </a:p>
          <a:p>
            <a:pPr marL="633413" indent="-633413" algn="ctr">
              <a:defRPr/>
            </a:pPr>
            <a:endParaRPr lang="en-GB" sz="14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  <a:cs typeface="+mn-cs"/>
            </a:endParaRPr>
          </a:p>
          <a:p>
            <a:pPr marL="633413" indent="-633413">
              <a:buFontTx/>
              <a:buChar char="•"/>
              <a:defRPr/>
            </a:pPr>
            <a:r>
              <a:rPr lang="en-US" sz="3600">
                <a:solidFill>
                  <a:schemeClr val="bg1"/>
                </a:solidFill>
                <a:ea typeface="+mn-ea"/>
                <a:cs typeface="+mn-cs"/>
              </a:rPr>
              <a:t>Defines the information that needs to be gathered</a:t>
            </a:r>
          </a:p>
          <a:p>
            <a:pPr marL="633413" indent="-633413">
              <a:buFontTx/>
              <a:buChar char="•"/>
              <a:defRPr/>
            </a:pPr>
            <a:endParaRPr lang="en-US">
              <a:solidFill>
                <a:schemeClr val="bg1"/>
              </a:solidFill>
              <a:ea typeface="+mn-ea"/>
              <a:cs typeface="+mn-cs"/>
            </a:endParaRPr>
          </a:p>
          <a:p>
            <a:pPr marL="633413" indent="-633413">
              <a:buFontTx/>
              <a:buChar char="•"/>
              <a:defRPr/>
            </a:pPr>
            <a:r>
              <a:rPr lang="en-US" sz="3600">
                <a:solidFill>
                  <a:schemeClr val="bg1"/>
                </a:solidFill>
                <a:ea typeface="+mn-ea"/>
                <a:cs typeface="+mn-cs"/>
              </a:rPr>
              <a:t>Specifies the way in which it should be analysed</a:t>
            </a:r>
            <a:r>
              <a:rPr lang="en-US" sz="3600">
                <a:ea typeface="+mn-ea"/>
                <a:cs typeface="+mn-cs"/>
              </a:rPr>
              <a:t> </a:t>
            </a:r>
          </a:p>
          <a:p>
            <a:pPr marL="633413" indent="-633413">
              <a:buFontTx/>
              <a:buChar char="•"/>
              <a:defRPr/>
            </a:pPr>
            <a:endParaRPr lang="en-US">
              <a:ea typeface="+mn-ea"/>
              <a:cs typeface="+mn-cs"/>
            </a:endParaRPr>
          </a:p>
          <a:p>
            <a:pPr marL="633413" indent="-633413">
              <a:buFontTx/>
              <a:buChar char="•"/>
              <a:defRPr/>
            </a:pPr>
            <a:r>
              <a:rPr lang="en-US" sz="3600">
                <a:solidFill>
                  <a:schemeClr val="bg1"/>
                </a:solidFill>
                <a:ea typeface="+mn-ea"/>
                <a:cs typeface="+mn-cs"/>
              </a:rPr>
              <a:t>Answers a particular set of questions linked to response</a:t>
            </a: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 animBg="1"/>
      <p:bldP spid="34824" grpId="0" animBg="1"/>
      <p:bldP spid="348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ChangeArrowheads="1"/>
          </p:cNvSpPr>
          <p:nvPr/>
        </p:nvSpPr>
        <p:spPr bwMode="auto">
          <a:xfrm>
            <a:off x="304800" y="1295400"/>
            <a:ext cx="8458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04800" y="1981200"/>
            <a:ext cx="8458200" cy="1454150"/>
          </a:xfrm>
          <a:prstGeom prst="rect">
            <a:avLst/>
          </a:prstGeom>
          <a:gradFill rotWithShape="1">
            <a:gsLst>
              <a:gs pos="0">
                <a:srgbClr val="424242"/>
              </a:gs>
              <a:gs pos="50000">
                <a:srgbClr val="111111"/>
              </a:gs>
              <a:gs pos="100000">
                <a:srgbClr val="42424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304800" y="3429000"/>
            <a:ext cx="8458200" cy="2743200"/>
          </a:xfrm>
          <a:prstGeom prst="rect">
            <a:avLst/>
          </a:prstGeom>
          <a:gradFill rotWithShape="1">
            <a:gsLst>
              <a:gs pos="0">
                <a:srgbClr val="424242"/>
              </a:gs>
              <a:gs pos="50000">
                <a:srgbClr val="111111"/>
              </a:gs>
              <a:gs pos="100000">
                <a:srgbClr val="42424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ZA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04800" y="1244600"/>
            <a:ext cx="83058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633413" indent="-633413" algn="ctr">
              <a:defRPr/>
            </a:pPr>
            <a:r>
              <a:rPr lang="en-GB" sz="4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The HEA Analytical Framework</a:t>
            </a:r>
          </a:p>
          <a:p>
            <a:pPr marL="633413" indent="-633413" algn="ctr">
              <a:defRPr/>
            </a:pPr>
            <a:endParaRPr lang="en-GB" sz="14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  <a:cs typeface="+mn-cs"/>
            </a:endParaRPr>
          </a:p>
          <a:p>
            <a:pPr marL="633413" indent="-633413">
              <a:buFontTx/>
              <a:buChar char="•"/>
              <a:defRPr/>
            </a:pPr>
            <a:r>
              <a:rPr lang="en-US" sz="3600">
                <a:solidFill>
                  <a:schemeClr val="bg1"/>
                </a:solidFill>
                <a:ea typeface="+mn-ea"/>
                <a:cs typeface="+mn-cs"/>
              </a:rPr>
              <a:t>Does not limit HOW field information is gathered</a:t>
            </a:r>
          </a:p>
          <a:p>
            <a:pPr marL="633413" indent="-633413">
              <a:buFontTx/>
              <a:buChar char="•"/>
              <a:defRPr/>
            </a:pPr>
            <a:endParaRPr lang="en-US" sz="3600">
              <a:ea typeface="+mn-ea"/>
              <a:cs typeface="+mn-cs"/>
            </a:endParaRPr>
          </a:p>
          <a:p>
            <a:pPr marL="633413" indent="-633413">
              <a:buFontTx/>
              <a:buChar char="•"/>
              <a:defRPr/>
            </a:pPr>
            <a:r>
              <a:rPr lang="en-US" sz="3600">
                <a:solidFill>
                  <a:schemeClr val="bg1"/>
                </a:solidFill>
                <a:ea typeface="+mn-ea"/>
                <a:cs typeface="+mn-cs"/>
              </a:rPr>
              <a:t>Can be implemented using a number of different field methods, including both HH questionnaires and RRA</a:t>
            </a:r>
          </a:p>
          <a:p>
            <a:pPr marL="633413" indent="-633413">
              <a:buFontTx/>
              <a:buChar char="•"/>
              <a:defRPr/>
            </a:pPr>
            <a:endParaRPr lang="en-US" sz="360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0" y="381000"/>
            <a:ext cx="891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</a:rPr>
              <a:t>HEA Framework: Overview</a:t>
            </a: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Z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4301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CCCCFF">
                <a:alpha val="30000"/>
              </a:srgbClr>
            </a:gs>
            <a:gs pos="100000">
              <a:srgbClr val="CCCCFF">
                <a:gamma/>
                <a:tint val="0"/>
                <a:invGamma/>
                <a:alpha val="0"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CCCCFF">
                <a:alpha val="30000"/>
              </a:srgbClr>
            </a:gs>
            <a:gs pos="100000">
              <a:srgbClr val="CCCCFF">
                <a:gamma/>
                <a:tint val="0"/>
                <a:invGamma/>
                <a:alpha val="0"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7019</TotalTime>
  <Words>783</Words>
  <Application>Microsoft Macintosh PowerPoint</Application>
  <PresentationFormat>On-screen Show (4:3)</PresentationFormat>
  <Paragraphs>167</Paragraphs>
  <Slides>24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ＭＳ Ｐゴシック</vt:lpstr>
      <vt:lpstr>Wingdings</vt:lpstr>
      <vt:lpstr>Default Design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Food Economy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HEA Framework</dc:title>
  <dc:creator>Tanya Boudreau</dc:creator>
  <cp:lastModifiedBy>Charles Rethman</cp:lastModifiedBy>
  <cp:revision>60</cp:revision>
  <cp:lastPrinted>2016-02-18T11:05:55Z</cp:lastPrinted>
  <dcterms:created xsi:type="dcterms:W3CDTF">2006-12-12T18:35:16Z</dcterms:created>
  <dcterms:modified xsi:type="dcterms:W3CDTF">2016-10-17T10:41:09Z</dcterms:modified>
</cp:coreProperties>
</file>