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313" r:id="rId2"/>
    <p:sldId id="322" r:id="rId3"/>
    <p:sldId id="317" r:id="rId4"/>
    <p:sldId id="316" r:id="rId5"/>
    <p:sldId id="323" r:id="rId6"/>
    <p:sldId id="318" r:id="rId7"/>
    <p:sldId id="319" r:id="rId8"/>
    <p:sldId id="320" r:id="rId9"/>
    <p:sldId id="328" r:id="rId10"/>
    <p:sldId id="324" r:id="rId11"/>
    <p:sldId id="326" r:id="rId12"/>
    <p:sldId id="329" r:id="rId13"/>
    <p:sldId id="327" r:id="rId14"/>
    <p:sldId id="325" r:id="rId15"/>
    <p:sldId id="330" r:id="rId16"/>
    <p:sldId id="331" r:id="rId17"/>
    <p:sldId id="332" r:id="rId18"/>
    <p:sldId id="333" r:id="rId19"/>
    <p:sldId id="334" r:id="rId20"/>
    <p:sldId id="337" r:id="rId21"/>
    <p:sldId id="335" r:id="rId22"/>
    <p:sldId id="338" r:id="rId23"/>
    <p:sldId id="339" r:id="rId24"/>
    <p:sldId id="336" r:id="rId25"/>
  </p:sldIdLst>
  <p:sldSz cx="9906000" cy="6858000" type="A4"/>
  <p:notesSz cx="6834188" cy="9979025"/>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EAEAEA"/>
    <a:srgbClr val="DDDDDD"/>
    <a:srgbClr val="000099"/>
    <a:srgbClr val="800000"/>
    <a:srgbClr val="FFFFCC"/>
    <a:srgbClr val="9900FF"/>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560" y="-111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518" y="-90"/>
      </p:cViewPr>
      <p:guideLst>
        <p:guide orient="horz" pos="3142"/>
        <p:guide pos="215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b="1">
                <a:cs typeface="+mn-cs"/>
              </a:defRPr>
            </a:lvl1pPr>
          </a:lstStyle>
          <a:p>
            <a:pPr>
              <a:defRPr/>
            </a:pPr>
            <a:endParaRPr lang="en-GB"/>
          </a:p>
        </p:txBody>
      </p:sp>
      <p:sp>
        <p:nvSpPr>
          <p:cNvPr id="27651" name="Rectangle 3"/>
          <p:cNvSpPr>
            <a:spLocks noGrp="1" noChangeArrowheads="1"/>
          </p:cNvSpPr>
          <p:nvPr>
            <p:ph type="dt" sz="quarter" idx="1"/>
          </p:nvPr>
        </p:nvSpPr>
        <p:spPr bwMode="auto">
          <a:xfrm>
            <a:off x="3871913" y="0"/>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1" smtClean="0">
                <a:cs typeface="+mn-cs"/>
              </a:defRPr>
            </a:lvl1pPr>
          </a:lstStyle>
          <a:p>
            <a:pPr>
              <a:defRPr/>
            </a:pPr>
            <a:fld id="{050CB108-BB18-7540-B9D9-1AD9CD54958A}" type="datetime3">
              <a:rPr lang="en-ZA"/>
              <a:pPr>
                <a:defRPr/>
              </a:pPr>
              <a:t>17 October 2016</a:t>
            </a:fld>
            <a:endParaRPr lang="en-GB"/>
          </a:p>
        </p:txBody>
      </p:sp>
      <p:sp>
        <p:nvSpPr>
          <p:cNvPr id="27652" name="Rectangle 4"/>
          <p:cNvSpPr>
            <a:spLocks noGrp="1" noChangeArrowheads="1"/>
          </p:cNvSpPr>
          <p:nvPr>
            <p:ph type="ftr" sz="quarter" idx="2"/>
          </p:nvPr>
        </p:nvSpPr>
        <p:spPr bwMode="auto">
          <a:xfrm>
            <a:off x="0" y="9515475"/>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smtClean="0">
                <a:cs typeface="+mn-cs"/>
              </a:defRPr>
            </a:lvl1pPr>
          </a:lstStyle>
          <a:p>
            <a:pPr>
              <a:defRPr/>
            </a:pPr>
            <a:r>
              <a:rPr lang="en-GB"/>
              <a:t>Introduction to the Field Process</a:t>
            </a:r>
          </a:p>
        </p:txBody>
      </p:sp>
      <p:sp>
        <p:nvSpPr>
          <p:cNvPr id="27653" name="Rectangle 5"/>
          <p:cNvSpPr>
            <a:spLocks noGrp="1" noChangeArrowheads="1"/>
          </p:cNvSpPr>
          <p:nvPr>
            <p:ph type="sldNum" sz="quarter" idx="3"/>
          </p:nvPr>
        </p:nvSpPr>
        <p:spPr bwMode="auto">
          <a:xfrm>
            <a:off x="3871913" y="9515475"/>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1">
                <a:cs typeface="+mn-cs"/>
              </a:defRPr>
            </a:lvl1pPr>
          </a:lstStyle>
          <a:p>
            <a:pPr>
              <a:defRPr/>
            </a:pPr>
            <a:fld id="{96484A02-610A-2740-9E3A-B788BAB9F372}" type="slidenum">
              <a:rPr lang="en-GB"/>
              <a:pPr>
                <a:defRPr/>
              </a:pPr>
              <a:t>‹#›</a:t>
            </a:fld>
            <a:endParaRPr lang="en-GB"/>
          </a:p>
        </p:txBody>
      </p:sp>
    </p:spTree>
    <p:extLst>
      <p:ext uri="{BB962C8B-B14F-4D97-AF65-F5344CB8AC3E}">
        <p14:creationId xmlns:p14="http://schemas.microsoft.com/office/powerpoint/2010/main" val="13852246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b="1">
                <a:cs typeface="+mn-cs"/>
              </a:defRPr>
            </a:lvl1pPr>
          </a:lstStyle>
          <a:p>
            <a:pPr>
              <a:defRPr/>
            </a:pPr>
            <a:endParaRPr lang="en-GB"/>
          </a:p>
        </p:txBody>
      </p:sp>
      <p:sp>
        <p:nvSpPr>
          <p:cNvPr id="28675" name="Rectangle 3"/>
          <p:cNvSpPr>
            <a:spLocks noGrp="1" noChangeArrowheads="1"/>
          </p:cNvSpPr>
          <p:nvPr>
            <p:ph type="dt" idx="1"/>
          </p:nvPr>
        </p:nvSpPr>
        <p:spPr bwMode="auto">
          <a:xfrm>
            <a:off x="3871913" y="0"/>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1" smtClean="0">
                <a:cs typeface="+mn-cs"/>
              </a:defRPr>
            </a:lvl1pPr>
          </a:lstStyle>
          <a:p>
            <a:pPr>
              <a:defRPr/>
            </a:pPr>
            <a:fld id="{4989EC04-C941-9544-AA62-EB357A732382}" type="datetime3">
              <a:rPr lang="en-ZA"/>
              <a:pPr>
                <a:defRPr/>
              </a:pPr>
              <a:t>17 October 2016</a:t>
            </a:fld>
            <a:endParaRPr lang="en-GB"/>
          </a:p>
        </p:txBody>
      </p:sp>
      <p:sp>
        <p:nvSpPr>
          <p:cNvPr id="28676" name="Rectangle 4"/>
          <p:cNvSpPr>
            <a:spLocks noGrp="1" noRot="1" noChangeAspect="1" noChangeArrowheads="1" noTextEdit="1"/>
          </p:cNvSpPr>
          <p:nvPr>
            <p:ph type="sldImg" idx="2"/>
          </p:nvPr>
        </p:nvSpPr>
        <p:spPr bwMode="auto">
          <a:xfrm>
            <a:off x="728663"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1225" y="4714875"/>
            <a:ext cx="5011738"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8678" name="Rectangle 6"/>
          <p:cNvSpPr>
            <a:spLocks noGrp="1" noChangeArrowheads="1"/>
          </p:cNvSpPr>
          <p:nvPr>
            <p:ph type="ftr" sz="quarter" idx="4"/>
          </p:nvPr>
        </p:nvSpPr>
        <p:spPr bwMode="auto">
          <a:xfrm>
            <a:off x="0" y="9515475"/>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b="1" smtClean="0">
                <a:cs typeface="+mn-cs"/>
              </a:defRPr>
            </a:lvl1pPr>
          </a:lstStyle>
          <a:p>
            <a:pPr>
              <a:defRPr/>
            </a:pPr>
            <a:r>
              <a:rPr lang="en-GB"/>
              <a:t>Introduction to the Field Process</a:t>
            </a:r>
          </a:p>
        </p:txBody>
      </p:sp>
      <p:sp>
        <p:nvSpPr>
          <p:cNvPr id="28679" name="Rectangle 7"/>
          <p:cNvSpPr>
            <a:spLocks noGrp="1" noChangeArrowheads="1"/>
          </p:cNvSpPr>
          <p:nvPr>
            <p:ph type="sldNum" sz="quarter" idx="5"/>
          </p:nvPr>
        </p:nvSpPr>
        <p:spPr bwMode="auto">
          <a:xfrm>
            <a:off x="3871913" y="9515475"/>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1">
                <a:cs typeface="+mn-cs"/>
              </a:defRPr>
            </a:lvl1pPr>
          </a:lstStyle>
          <a:p>
            <a:pPr>
              <a:defRPr/>
            </a:pPr>
            <a:fld id="{576AB3B3-B242-3D43-A4AE-7AFDA5B290B7}" type="slidenum">
              <a:rPr lang="en-GB"/>
              <a:pPr>
                <a:defRPr/>
              </a:pPr>
              <a:t>‹#›</a:t>
            </a:fld>
            <a:endParaRPr lang="en-GB"/>
          </a:p>
        </p:txBody>
      </p:sp>
    </p:spTree>
    <p:extLst>
      <p:ext uri="{BB962C8B-B14F-4D97-AF65-F5344CB8AC3E}">
        <p14:creationId xmlns:p14="http://schemas.microsoft.com/office/powerpoint/2010/main" val="19605805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A13A9AC7-81FA-F945-ABDF-9DCA8756DFA6}" type="slidenum">
              <a:rPr lang="en-GB"/>
              <a:pPr>
                <a:defRPr/>
              </a:pPr>
              <a:t>1</a:t>
            </a:fld>
            <a:endParaRPr lang="en-GB"/>
          </a:p>
        </p:txBody>
      </p:sp>
      <p:sp>
        <p:nvSpPr>
          <p:cNvPr id="8192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a:xfrm>
            <a:off x="684213" y="4740275"/>
            <a:ext cx="5465762"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5F9D7533-E1FA-F048-8156-D03000A58680}" type="datetime3">
              <a:rPr lang="en-ZA"/>
              <a:pPr>
                <a:defRPr/>
              </a:pPr>
              <a:t>17 October 2016</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1B047F4B-C695-8E41-A2FB-63490001A307}" type="slidenum">
              <a:rPr lang="en-GB"/>
              <a:pPr>
                <a:defRPr/>
              </a:pPr>
              <a:t>10</a:t>
            </a:fld>
            <a:endParaRPr lang="en-GB"/>
          </a:p>
        </p:txBody>
      </p:sp>
      <p:sp>
        <p:nvSpPr>
          <p:cNvPr id="14336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43363"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F27CFEAC-6348-884A-9F7C-E38FD764195B}" type="datetime3">
              <a:rPr lang="en-ZA"/>
              <a:pPr>
                <a:defRPr/>
              </a:pPr>
              <a:t>17 October 2016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DFD7D93A-C5E4-FD45-B327-855ED77CDE22}" type="slidenum">
              <a:rPr lang="en-GB"/>
              <a:pPr>
                <a:defRPr/>
              </a:pPr>
              <a:t>11</a:t>
            </a:fld>
            <a:endParaRPr lang="en-GB"/>
          </a:p>
        </p:txBody>
      </p:sp>
      <p:sp>
        <p:nvSpPr>
          <p:cNvPr id="147458"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47459"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A463D6AF-380D-DD4E-81E4-285E3AEECCAA}" type="datetime3">
              <a:rPr lang="en-ZA"/>
              <a:pPr>
                <a:defRPr/>
              </a:pPr>
              <a:t>17 October 2016</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DB897784-73FD-1946-85F8-3BC682A4A563}" type="slidenum">
              <a:rPr lang="en-GB"/>
              <a:pPr>
                <a:defRPr/>
              </a:pPr>
              <a:t>12</a:t>
            </a:fld>
            <a:endParaRPr lang="en-GB"/>
          </a:p>
        </p:txBody>
      </p:sp>
      <p:sp>
        <p:nvSpPr>
          <p:cNvPr id="15360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53603" name="Rectangle 3"/>
          <p:cNvSpPr>
            <a:spLocks noGrp="1" noChangeArrowheads="1"/>
          </p:cNvSpPr>
          <p:nvPr>
            <p:ph type="body" idx="1"/>
          </p:nvPr>
        </p:nvSpPr>
        <p:spPr>
          <a:xfrm>
            <a:off x="911225" y="4740275"/>
            <a:ext cx="5011738" cy="4489450"/>
          </a:xfrm>
        </p:spPr>
        <p:txBody>
          <a:bodyPr/>
          <a:lstStyle/>
          <a:p>
            <a:pPr>
              <a:defRPr/>
            </a:pPr>
            <a:r>
              <a:rPr lang="en-GB" smtClean="0">
                <a:cs typeface="+mn-cs"/>
              </a:rPr>
              <a:t>(see Session 3 – ensuring Quality in the Field and Session 16 and 17 for more on these analysis tools)</a:t>
            </a:r>
            <a:endParaRPr lang="en-US" smtClean="0">
              <a:cs typeface="+mn-cs"/>
            </a:endParaRPr>
          </a:p>
        </p:txBody>
      </p:sp>
      <p:sp>
        <p:nvSpPr>
          <p:cNvPr id="2" name="Date Placeholder 1"/>
          <p:cNvSpPr>
            <a:spLocks noGrp="1"/>
          </p:cNvSpPr>
          <p:nvPr>
            <p:ph type="dt" sz="quarter" idx="1"/>
          </p:nvPr>
        </p:nvSpPr>
        <p:spPr/>
        <p:txBody>
          <a:bodyPr/>
          <a:lstStyle/>
          <a:p>
            <a:pPr>
              <a:defRPr/>
            </a:pPr>
            <a:fld id="{955F54BB-549C-6A48-9C4F-BB1B868B6872}" type="datetime3">
              <a:rPr lang="en-ZA"/>
              <a:pPr>
                <a:defRPr/>
              </a:pPr>
              <a:t>17 October 2016</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8AB8FF59-4ED3-724E-B5B3-05C47E7032F0}" type="slidenum">
              <a:rPr lang="en-GB"/>
              <a:pPr>
                <a:defRPr/>
              </a:pPr>
              <a:t>13</a:t>
            </a:fld>
            <a:endParaRPr lang="en-GB"/>
          </a:p>
        </p:txBody>
      </p:sp>
      <p:sp>
        <p:nvSpPr>
          <p:cNvPr id="14950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49507"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190B929A-FAA9-C048-9547-094188220A03}" type="datetime3">
              <a:rPr lang="en-ZA"/>
              <a:pPr>
                <a:defRPr/>
              </a:pPr>
              <a:t>17 October 2016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EB06CA1F-798A-C24B-8F85-1CB19800FF5F}" type="slidenum">
              <a:rPr lang="en-GB"/>
              <a:pPr>
                <a:defRPr/>
              </a:pPr>
              <a:t>14</a:t>
            </a:fld>
            <a:endParaRPr lang="en-GB"/>
          </a:p>
        </p:txBody>
      </p:sp>
      <p:sp>
        <p:nvSpPr>
          <p:cNvPr id="145410"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45411" name="Rectangle 3"/>
          <p:cNvSpPr>
            <a:spLocks noGrp="1" noChangeArrowheads="1"/>
          </p:cNvSpPr>
          <p:nvPr>
            <p:ph type="body" idx="1"/>
          </p:nvPr>
        </p:nvSpPr>
        <p:spPr>
          <a:xfrm>
            <a:off x="911225" y="4740275"/>
            <a:ext cx="5011738" cy="4489450"/>
          </a:xfrm>
        </p:spPr>
        <p:txBody>
          <a:bodyPr/>
          <a:lstStyle/>
          <a:p>
            <a:pPr>
              <a:defRPr/>
            </a:pPr>
            <a:r>
              <a:rPr lang="en-GB" smtClean="0">
                <a:cs typeface="+mn-cs"/>
              </a:rPr>
              <a:t>There are broadly two methods of sampling – random, in which every sample unit such as the household has an equal chance of being selected - and purposive, in which sample units are selected on the basis of their known characteristics, these being thought to make them representative of the group as a whole. Suppose, for example, that a sample of villages to visit is being prepared for a particular area. All the village names can effectively be put into a hat, and a sample selected at random. Alternatively, the surveyor may select villages on the basis of the known characteristics of each village. </a:t>
            </a:r>
          </a:p>
          <a:p>
            <a:pPr>
              <a:defRPr/>
            </a:pPr>
            <a:r>
              <a:rPr lang="en-GB" smtClean="0">
                <a:cs typeface="+mn-cs"/>
              </a:rPr>
              <a:t>In household sample surveys, random sampling is usually used to select the sample. This method gives the best chance of obtaining a sample that is truly representative, provided that two things are available: a complete list of locations to sample, such as villages for a rural survey; and accurate data on the population of each unit sampled. If this information is not available, or is incomplete or inaccurate or out-of-date (as is often the case), then the representativeness of the sample is adversely affected. </a:t>
            </a:r>
            <a:endParaRPr lang="en-US" smtClean="0">
              <a:cs typeface="+mn-cs"/>
            </a:endParaRPr>
          </a:p>
        </p:txBody>
      </p:sp>
      <p:sp>
        <p:nvSpPr>
          <p:cNvPr id="2" name="Date Placeholder 1"/>
          <p:cNvSpPr>
            <a:spLocks noGrp="1"/>
          </p:cNvSpPr>
          <p:nvPr>
            <p:ph type="dt" sz="quarter" idx="1"/>
          </p:nvPr>
        </p:nvSpPr>
        <p:spPr/>
        <p:txBody>
          <a:bodyPr/>
          <a:lstStyle/>
          <a:p>
            <a:pPr>
              <a:defRPr/>
            </a:pPr>
            <a:fld id="{A8BB15C0-270E-A743-88AA-2C2A7BF28544}" type="datetime3">
              <a:rPr lang="en-ZA"/>
              <a:pPr>
                <a:defRPr/>
              </a:pPr>
              <a:t>17 October 2016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B95B24FC-31E5-9246-83D6-2CE2057F06C4}" type="slidenum">
              <a:rPr lang="en-GB"/>
              <a:pPr>
                <a:defRPr/>
              </a:pPr>
              <a:t>15</a:t>
            </a:fld>
            <a:endParaRPr lang="en-GB"/>
          </a:p>
        </p:txBody>
      </p:sp>
      <p:sp>
        <p:nvSpPr>
          <p:cNvPr id="155650"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xfrm>
            <a:off x="911225" y="4740275"/>
            <a:ext cx="5011738" cy="4489450"/>
          </a:xfrm>
        </p:spPr>
        <p:txBody>
          <a:bodyPr/>
          <a:lstStyle/>
          <a:p>
            <a:pPr>
              <a:defRPr/>
            </a:pPr>
            <a:r>
              <a:rPr lang="en-GB" smtClean="0">
                <a:cs typeface="+mn-cs"/>
              </a:rPr>
              <a:t>Obtaining a result that is representative of a given group or population as a whole is a major challenge in any type of assessment, requiring the selection of a sample that is representative and not biased in any way, for example by including only villages that are close to the main road, or those that have been most severely affected by a recent problem such as drought or conflict.</a:t>
            </a:r>
          </a:p>
          <a:p>
            <a:pPr>
              <a:defRPr/>
            </a:pPr>
            <a:endParaRPr lang="en-GB" smtClean="0">
              <a:cs typeface="+mn-cs"/>
            </a:endParaRPr>
          </a:p>
          <a:p>
            <a:pPr>
              <a:defRPr/>
            </a:pPr>
            <a:r>
              <a:rPr lang="en-GB" smtClean="0">
                <a:cs typeface="+mn-cs"/>
              </a:rPr>
              <a:t>There are broadly two methods of sampling – random, in which every sample unit such as the household has an equal chance of being selected - and purposive, in which sample units are selected on the basis of their known characteristics, these being thought to make them representative of the group as a whole. Suppose, for example, that a sample of villages to visit is being prepared for a particular area. All the village names can effectively be put into a hat, and a sample selected at random. Alternatively, the surveyor may select villages on the basis of the known characteristics of each village. </a:t>
            </a:r>
          </a:p>
          <a:p>
            <a:pPr>
              <a:defRPr/>
            </a:pPr>
            <a:r>
              <a:rPr lang="en-GB" smtClean="0">
                <a:cs typeface="+mn-cs"/>
              </a:rPr>
              <a:t>In household sample surveys, random sampling is usually used to select the sample. This method gives the best chance of obtaining a sample that is truly representative, provided that two things are available: a complete list of locations to sample, such as villages for a rural survey; and accurate data on the population of each unit sampled. If this information is not available, or is incomplete or inaccurate or out-of-date (as is often the case), then the representativeness of the sample is adversely affected. </a:t>
            </a:r>
          </a:p>
          <a:p>
            <a:pPr>
              <a:defRPr/>
            </a:pPr>
            <a:endParaRPr lang="en-GB" smtClean="0">
              <a:cs typeface="+mn-cs"/>
            </a:endParaRPr>
          </a:p>
          <a:p>
            <a:pPr>
              <a:defRPr/>
            </a:pPr>
            <a:r>
              <a:rPr lang="en-GB" smtClean="0">
                <a:cs typeface="+mn-cs"/>
              </a:rPr>
              <a:t>In an HEA assessment, representativeness is ensured through the purposive sampling of areas and groups considered to be relatively homogeneous in terms of livelihood. People are grouped together who share common livelihood patterns, firstly through the delineation of livelihood zones (areas within which people share similar options for obtaining food and income) and secondly through disaggregation into wealth groups (within which people share similar strategies for obtaining food and income). In consultation with key informants, villages considered to be typical of the livelihood zone, and within these villages men and women from households considered to be typical of particular wealth groups are selected. These representatives are interviewed until the investigator judges that a reasonably consistent picture has emerged for that group. It has been our experience that, through the process of grouping like with like, this can often be achieved with a rather smaller sample size than in the case of a more general random sample survey.</a:t>
            </a:r>
            <a:endParaRPr lang="en-US" smtClean="0">
              <a:cs typeface="+mn-cs"/>
            </a:endParaRPr>
          </a:p>
        </p:txBody>
      </p:sp>
      <p:sp>
        <p:nvSpPr>
          <p:cNvPr id="2" name="Date Placeholder 1"/>
          <p:cNvSpPr>
            <a:spLocks noGrp="1"/>
          </p:cNvSpPr>
          <p:nvPr>
            <p:ph type="dt" sz="quarter" idx="1"/>
          </p:nvPr>
        </p:nvSpPr>
        <p:spPr/>
        <p:txBody>
          <a:bodyPr/>
          <a:lstStyle/>
          <a:p>
            <a:pPr>
              <a:defRPr/>
            </a:pPr>
            <a:fld id="{DAE0AB78-F4AB-EC45-AEA8-DF2D930B2A84}" type="datetime3">
              <a:rPr lang="en-ZA"/>
              <a:pPr>
                <a:defRPr/>
              </a:pPr>
              <a:t>17 October 2016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CC51D668-3BEE-F745-AA45-06C713E346A3}" type="slidenum">
              <a:rPr lang="en-GB"/>
              <a:pPr>
                <a:defRPr/>
              </a:pPr>
              <a:t>16</a:t>
            </a:fld>
            <a:endParaRPr lang="en-GB"/>
          </a:p>
        </p:txBody>
      </p:sp>
      <p:sp>
        <p:nvSpPr>
          <p:cNvPr id="157698"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a:xfrm>
            <a:off x="911225" y="4740275"/>
            <a:ext cx="5011738" cy="4489450"/>
          </a:xfrm>
        </p:spPr>
        <p:txBody>
          <a:bodyPr/>
          <a:lstStyle/>
          <a:p>
            <a:pPr>
              <a:defRPr/>
            </a:pPr>
            <a:r>
              <a:rPr lang="en-GB" smtClean="0">
                <a:cs typeface="+mn-cs"/>
              </a:rPr>
              <a:t>Obtaining a result that is representative of a given group or population as a whole is a major challenge in any type of assessment, requiring the selection of a sample that is representative and not biased in any way, for example by including only villages that are close to the main road, or those that have been most severely affected by a recent problem such as drought or conflict.</a:t>
            </a:r>
          </a:p>
          <a:p>
            <a:pPr>
              <a:defRPr/>
            </a:pPr>
            <a:endParaRPr lang="en-GB" smtClean="0">
              <a:cs typeface="+mn-cs"/>
            </a:endParaRPr>
          </a:p>
          <a:p>
            <a:pPr>
              <a:defRPr/>
            </a:pPr>
            <a:r>
              <a:rPr lang="en-GB" smtClean="0">
                <a:cs typeface="+mn-cs"/>
              </a:rPr>
              <a:t>There are broadly two methods of sampling – random, in which every sample unit such as the household has an equal chance of being selected - and purposive, in which sample units are selected on the basis of their known characteristics, these being thought to make them representative of the group as a whole. Suppose, for example, that a sample of villages to visit is being prepared for a particular area. All the village names can effectively be put into a hat, and a sample selected at random. Alternatively, the surveyor may select villages on the basis of the known characteristics of each village. </a:t>
            </a:r>
          </a:p>
          <a:p>
            <a:pPr>
              <a:defRPr/>
            </a:pPr>
            <a:r>
              <a:rPr lang="en-GB" smtClean="0">
                <a:cs typeface="+mn-cs"/>
              </a:rPr>
              <a:t>In household sample surveys, random sampling is usually used to select the sample. This method gives the best chance of obtaining a sample that is truly representative, provided that two things are available: a complete list of locations to sample, such as villages for a rural survey; and accurate data on the population of each unit sampled. If this information is not available, or is incomplete or inaccurate or out-of-date (as is often the case), then the representativeness of the sample is adversely affected. </a:t>
            </a:r>
          </a:p>
          <a:p>
            <a:pPr>
              <a:defRPr/>
            </a:pPr>
            <a:endParaRPr lang="en-GB" smtClean="0">
              <a:cs typeface="+mn-cs"/>
            </a:endParaRPr>
          </a:p>
          <a:p>
            <a:pPr>
              <a:defRPr/>
            </a:pPr>
            <a:r>
              <a:rPr lang="en-GB" smtClean="0">
                <a:cs typeface="+mn-cs"/>
              </a:rPr>
              <a:t>In an HEA assessment, representativeness is ensured through the purposive sampling of areas and groups considered to be relatively homogeneous in terms of livelihood. People are grouped together who share common livelihood patterns, firstly through the delineation of livelihood zones (areas within which people share similar options for obtaining food and income) and secondly through disaggregation into wealth groups (within which people share similar strategies for obtaining food and income). In consultation with key informants, villages considered to be typical of the livelihood zone, and within these villages men and women from households considered to be typical of particular wealth groups are selected. These representatives are interviewed until the investigator judges that a reasonably consistent picture has emerged for that group. It has been our experience that, through the process of grouping like with like, this can often be achieved with a rather smaller sample size than in the case of a more general random sample survey.</a:t>
            </a:r>
            <a:endParaRPr lang="en-US" smtClean="0">
              <a:cs typeface="+mn-cs"/>
            </a:endParaRPr>
          </a:p>
        </p:txBody>
      </p:sp>
      <p:sp>
        <p:nvSpPr>
          <p:cNvPr id="2" name="Date Placeholder 1"/>
          <p:cNvSpPr>
            <a:spLocks noGrp="1"/>
          </p:cNvSpPr>
          <p:nvPr>
            <p:ph type="dt" sz="quarter" idx="1"/>
          </p:nvPr>
        </p:nvSpPr>
        <p:spPr/>
        <p:txBody>
          <a:bodyPr/>
          <a:lstStyle/>
          <a:p>
            <a:pPr>
              <a:defRPr/>
            </a:pPr>
            <a:fld id="{79E55FD2-C742-A146-B4C3-0754B0F20C8F}" type="datetime3">
              <a:rPr lang="en-ZA"/>
              <a:pPr>
                <a:defRPr/>
              </a:pPr>
              <a:t>17 October 2016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44C314B2-A72F-A445-9CA1-73DC3FD33265}" type="slidenum">
              <a:rPr lang="en-GB"/>
              <a:pPr>
                <a:defRPr/>
              </a:pPr>
              <a:t>17</a:t>
            </a:fld>
            <a:endParaRPr lang="en-GB"/>
          </a:p>
        </p:txBody>
      </p:sp>
      <p:sp>
        <p:nvSpPr>
          <p:cNvPr id="15974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59747" name="Rectangle 3"/>
          <p:cNvSpPr>
            <a:spLocks noGrp="1" noChangeArrowheads="1"/>
          </p:cNvSpPr>
          <p:nvPr>
            <p:ph type="body" idx="1"/>
          </p:nvPr>
        </p:nvSpPr>
        <p:spPr>
          <a:xfrm>
            <a:off x="911225" y="4740275"/>
            <a:ext cx="5011738" cy="4489450"/>
          </a:xfrm>
        </p:spPr>
        <p:txBody>
          <a:bodyPr/>
          <a:lstStyle/>
          <a:p>
            <a:pPr>
              <a:defRPr/>
            </a:pPr>
            <a:r>
              <a:rPr lang="en-GB" smtClean="0">
                <a:cs typeface="+mn-cs"/>
              </a:rPr>
              <a:t>he most important factor to consider is the number of interviews undertaken with each wealth group. Practical experience indicates that for a comprehensive baseline assessment 8-12 interviews should be completed for each wealth group per livelihood zone. This will normally entail visiting between 8-12 villages per zone. It is usually desirable for at least two interviewers to work together (to allow for the minimum of triangulation between different investigators), and since one interviewer can typically visit one village in a day, it follows that 4-6 days must be spent working at village level. Additional time is required for interviews at higher administrative levels, for analysis (2-3 days in the field) and for travel, so that it is not unreasonable to expect 2 experienced interviewers to complete a comprehensive assessment of one livelihood zone within 10-14 days, depending upon local circumstances on the ground. </a:t>
            </a:r>
            <a:endParaRPr lang="en-US" smtClean="0">
              <a:cs typeface="+mn-cs"/>
            </a:endParaRPr>
          </a:p>
        </p:txBody>
      </p:sp>
      <p:sp>
        <p:nvSpPr>
          <p:cNvPr id="2" name="Date Placeholder 1"/>
          <p:cNvSpPr>
            <a:spLocks noGrp="1"/>
          </p:cNvSpPr>
          <p:nvPr>
            <p:ph type="dt" sz="quarter" idx="1"/>
          </p:nvPr>
        </p:nvSpPr>
        <p:spPr/>
        <p:txBody>
          <a:bodyPr/>
          <a:lstStyle/>
          <a:p>
            <a:pPr>
              <a:defRPr/>
            </a:pPr>
            <a:fld id="{EAE723F5-125F-104C-BF2A-ABB768119372}" type="datetime3">
              <a:rPr lang="en-ZA"/>
              <a:pPr>
                <a:defRPr/>
              </a:pPr>
              <a:t>17 October 2016</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0F72CF2D-2750-4042-9859-BD7039DF7FFC}" type="slidenum">
              <a:rPr lang="en-GB"/>
              <a:pPr>
                <a:defRPr/>
              </a:pPr>
              <a:t>18</a:t>
            </a:fld>
            <a:endParaRPr lang="en-GB"/>
          </a:p>
        </p:txBody>
      </p:sp>
      <p:sp>
        <p:nvSpPr>
          <p:cNvPr id="161794"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61795" name="Rectangle 3"/>
          <p:cNvSpPr>
            <a:spLocks noGrp="1" noChangeArrowheads="1"/>
          </p:cNvSpPr>
          <p:nvPr>
            <p:ph type="body" idx="1"/>
          </p:nvPr>
        </p:nvSpPr>
        <p:spPr>
          <a:xfrm>
            <a:off x="911225" y="4740275"/>
            <a:ext cx="5011738" cy="4489450"/>
          </a:xfrm>
        </p:spPr>
        <p:txBody>
          <a:bodyPr/>
          <a:lstStyle/>
          <a:p>
            <a:pPr>
              <a:defRPr/>
            </a:pPr>
            <a:r>
              <a:rPr lang="en-GB" smtClean="0">
                <a:cs typeface="+mn-cs"/>
              </a:rPr>
              <a:t>he most important factor to consider is the number of interviews undertaken with each wealth group. Practical experience indicates that for a comprehensive baseline assessment 8-12 interviews should be completed for each wealth group per livelihood zone. This will normally entail visiting between 8-12 villages per zone. It is usually desirable for at least two interviewers to work together (to allow for the minimum of triangulation between different investigators), and since one interviewer can typically visit one village in a day, it follows that 4-6 days must be spent working at village level. Additional time is required for interviews at higher administrative levels, for analysis (2-3 days in the field) and for travel, so that it is not unreasonable to expect 2 experienced interviewers to complete a comprehensive assessment of one livelihood zone within 10-14 days, depending upon local circumstances on the ground. </a:t>
            </a:r>
            <a:endParaRPr lang="en-US" smtClean="0">
              <a:cs typeface="+mn-cs"/>
            </a:endParaRPr>
          </a:p>
        </p:txBody>
      </p:sp>
      <p:sp>
        <p:nvSpPr>
          <p:cNvPr id="2" name="Date Placeholder 1"/>
          <p:cNvSpPr>
            <a:spLocks noGrp="1"/>
          </p:cNvSpPr>
          <p:nvPr>
            <p:ph type="dt" sz="quarter" idx="1"/>
          </p:nvPr>
        </p:nvSpPr>
        <p:spPr/>
        <p:txBody>
          <a:bodyPr/>
          <a:lstStyle/>
          <a:p>
            <a:pPr>
              <a:defRPr/>
            </a:pPr>
            <a:fld id="{D80D08D3-C8EF-BF4E-9CA5-99E9D67F68C9}" type="datetime3">
              <a:rPr lang="en-ZA"/>
              <a:pPr>
                <a:defRPr/>
              </a:pPr>
              <a:t>17 October 2016</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243F8970-D004-404B-85DD-1506D41C4ACF}" type="slidenum">
              <a:rPr lang="en-GB"/>
              <a:pPr>
                <a:defRPr/>
              </a:pPr>
              <a:t>19</a:t>
            </a:fld>
            <a:endParaRPr lang="en-GB"/>
          </a:p>
        </p:txBody>
      </p:sp>
      <p:sp>
        <p:nvSpPr>
          <p:cNvPr id="16384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63843"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E508A19D-07DC-E447-8A19-FACC4E28F228}" type="datetime3">
              <a:rPr lang="en-ZA"/>
              <a:pPr>
                <a:defRPr/>
              </a:pPr>
              <a:t>17 October 2016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3B53E5C5-EA59-7447-923B-A2FE48A04D11}" type="slidenum">
              <a:rPr lang="en-GB"/>
              <a:pPr>
                <a:defRPr/>
              </a:pPr>
              <a:t>2</a:t>
            </a:fld>
            <a:endParaRPr lang="en-GB"/>
          </a:p>
        </p:txBody>
      </p:sp>
      <p:sp>
        <p:nvSpPr>
          <p:cNvPr id="13926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39267"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D7EF353D-846B-434E-AE70-7397D3718CFC}" type="datetime3">
              <a:rPr lang="en-ZA"/>
              <a:pPr>
                <a:defRPr/>
              </a:pPr>
              <a:t>17 October 2016</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D7DBC4C4-4344-7341-B349-2065C1DC3426}" type="slidenum">
              <a:rPr lang="en-GB"/>
              <a:pPr>
                <a:defRPr/>
              </a:pPr>
              <a:t>20</a:t>
            </a:fld>
            <a:endParaRPr lang="en-GB"/>
          </a:p>
        </p:txBody>
      </p:sp>
      <p:sp>
        <p:nvSpPr>
          <p:cNvPr id="16998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69987"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99E23362-200B-C84E-ADAD-76D75373F890}" type="datetime3">
              <a:rPr lang="en-ZA"/>
              <a:pPr>
                <a:defRPr/>
              </a:pPr>
              <a:t>17 October 2016</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A654A162-6E00-6642-81AD-47C2265EF91F}" type="slidenum">
              <a:rPr lang="en-GB"/>
              <a:pPr>
                <a:defRPr/>
              </a:pPr>
              <a:t>21</a:t>
            </a:fld>
            <a:endParaRPr lang="en-GB"/>
          </a:p>
        </p:txBody>
      </p:sp>
      <p:sp>
        <p:nvSpPr>
          <p:cNvPr id="165890"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65891"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B8AC4043-5AE1-7D48-A4E6-0366DEE2E0A0}" type="datetime3">
              <a:rPr lang="en-ZA"/>
              <a:pPr>
                <a:defRPr/>
              </a:pPr>
              <a:t>17 October 2016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981ED0C3-6953-6F4E-AAC3-EC3560349AC9}" type="slidenum">
              <a:rPr lang="en-GB"/>
              <a:pPr>
                <a:defRPr/>
              </a:pPr>
              <a:t>22</a:t>
            </a:fld>
            <a:endParaRPr lang="en-GB"/>
          </a:p>
        </p:txBody>
      </p:sp>
      <p:sp>
        <p:nvSpPr>
          <p:cNvPr id="172034"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72035"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83CA8DEC-40AD-C04F-8D1C-11BDF2A4ACA8}" type="datetime3">
              <a:rPr lang="en-ZA"/>
              <a:pPr>
                <a:defRPr/>
              </a:pPr>
              <a:t>17 October 2016</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C71A6F62-C988-F945-8791-25A23A908B2D}" type="slidenum">
              <a:rPr lang="en-GB"/>
              <a:pPr>
                <a:defRPr/>
              </a:pPr>
              <a:t>23</a:t>
            </a:fld>
            <a:endParaRPr lang="en-GB"/>
          </a:p>
        </p:txBody>
      </p:sp>
      <p:sp>
        <p:nvSpPr>
          <p:cNvPr id="17408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74083"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E706983D-2DE6-8043-AC42-6867CAB8177E}" type="datetime3">
              <a:rPr lang="en-ZA"/>
              <a:pPr>
                <a:defRPr/>
              </a:pPr>
              <a:t>17 October 2016</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B65C7C6A-0250-3649-A2BC-6377C43F6926}" type="slidenum">
              <a:rPr lang="en-GB"/>
              <a:pPr>
                <a:defRPr/>
              </a:pPr>
              <a:t>24</a:t>
            </a:fld>
            <a:endParaRPr lang="en-GB"/>
          </a:p>
        </p:txBody>
      </p:sp>
      <p:sp>
        <p:nvSpPr>
          <p:cNvPr id="167938"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67939"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DFD870BE-E019-3F41-A806-E034DA854B2A}" type="datetime3">
              <a:rPr lang="en-ZA"/>
              <a:pPr>
                <a:defRPr/>
              </a:pPr>
              <a:t>17 October 2016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ADC261D0-E31A-1540-9F46-83E20F8724A0}" type="slidenum">
              <a:rPr lang="en-GB"/>
              <a:pPr>
                <a:defRPr/>
              </a:pPr>
              <a:t>3</a:t>
            </a:fld>
            <a:endParaRPr lang="en-GB"/>
          </a:p>
        </p:txBody>
      </p:sp>
      <p:sp>
        <p:nvSpPr>
          <p:cNvPr id="12902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F61EF87D-3D87-CC4F-B6A2-026EDECA63F8}" type="datetime3">
              <a:rPr lang="en-ZA"/>
              <a:pPr>
                <a:defRPr/>
              </a:pPr>
              <a:t>17 October 2016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229D9DE7-8F14-A749-BBEE-92483A125CF6}" type="slidenum">
              <a:rPr lang="en-GB"/>
              <a:pPr>
                <a:defRPr/>
              </a:pPr>
              <a:t>4</a:t>
            </a:fld>
            <a:endParaRPr lang="en-GB"/>
          </a:p>
        </p:txBody>
      </p:sp>
      <p:sp>
        <p:nvSpPr>
          <p:cNvPr id="88066"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2F16D63D-2241-714A-856A-8480A5B44F7C}" type="datetime3">
              <a:rPr lang="en-ZA"/>
              <a:pPr>
                <a:defRPr/>
              </a:pPr>
              <a:t>17 October 2016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A112835C-B596-2045-A44F-D2F9404B917D}" type="slidenum">
              <a:rPr lang="en-GB"/>
              <a:pPr>
                <a:defRPr/>
              </a:pPr>
              <a:t>5</a:t>
            </a:fld>
            <a:endParaRPr lang="en-GB"/>
          </a:p>
        </p:txBody>
      </p:sp>
      <p:sp>
        <p:nvSpPr>
          <p:cNvPr id="141314"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41315"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790CC9B3-D9F6-654E-A86F-E625DBF3D365}" type="datetime3">
              <a:rPr lang="en-ZA"/>
              <a:pPr>
                <a:defRPr/>
              </a:pPr>
              <a:t>17 October 2016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698CEFFC-F593-BC4F-A43D-62552CED9E7A}" type="slidenum">
              <a:rPr lang="en-GB"/>
              <a:pPr>
                <a:defRPr/>
              </a:pPr>
              <a:t>6</a:t>
            </a:fld>
            <a:endParaRPr lang="en-GB"/>
          </a:p>
        </p:txBody>
      </p:sp>
      <p:sp>
        <p:nvSpPr>
          <p:cNvPr id="131074"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a:xfrm>
            <a:off x="911225" y="4740275"/>
            <a:ext cx="5011738" cy="4489450"/>
          </a:xfrm>
        </p:spPr>
        <p:txBody>
          <a:bodyPr/>
          <a:lstStyle/>
          <a:p>
            <a:pPr>
              <a:defRPr/>
            </a:pPr>
            <a:r>
              <a:rPr lang="en-GB" smtClean="0">
                <a:cs typeface="+mn-cs"/>
              </a:rPr>
              <a:t>HEA aims to provide decision makers with the information they require, in the time frame they need it, with enough rigour and validity to inspire action. Given these objectives, rapid appraisal tends to be used rather than sample surveys because it has proved to be a fast and relatively inexpensive way of gathering reliable data on livelihoods. </a:t>
            </a:r>
          </a:p>
          <a:p>
            <a:pPr>
              <a:defRPr/>
            </a:pPr>
            <a:r>
              <a:rPr lang="en-GB" smtClean="0">
                <a:cs typeface="+mn-cs"/>
              </a:rPr>
              <a:t>In a rapid appraisal, data collection and analysis are continuous processes undertaken throughout the field work and a rapid appraisal team is typically able to present its main findings and conclusions shortly after completing the field work. </a:t>
            </a:r>
          </a:p>
          <a:p>
            <a:pPr>
              <a:defRPr/>
            </a:pPr>
            <a:r>
              <a:rPr lang="en-GB" smtClean="0">
                <a:cs typeface="+mn-cs"/>
              </a:rPr>
              <a:t>Sample surveys tend to take longer. Prior to the field work, the construction of the sample frames required for a statistically valid analysis may take some time, especially when the required information (lists of villages or population data, for example) is incomplete, inaccurate or out of date. Cleaning and processing of field data may also be time consuming, with the result that sample survey results are rarely available until at least a month (and often much longer) after the completion of the field work. </a:t>
            </a:r>
          </a:p>
          <a:p>
            <a:pPr>
              <a:defRPr/>
            </a:pPr>
            <a:r>
              <a:rPr lang="en-GB" smtClean="0">
                <a:cs typeface="+mn-cs"/>
              </a:rPr>
              <a:t>Rapid appraisals tend also to be less costly than sample surveys, in which the larger sample size tends to push up both the transport and staff costs. However, while fewer people are involved in a rapid appraisal, their unit cost tends to be higher because this type of assessment requires a higher calibre of field staff; nobody in a rural appraisal team is simply a form filler; in HEA, the baseline analysis is to a great extent carried out in the field by the field workers themselves.</a:t>
            </a:r>
          </a:p>
          <a:p>
            <a:pPr>
              <a:defRPr/>
            </a:pPr>
            <a:r>
              <a:rPr lang="en-GB" smtClean="0">
                <a:cs typeface="+mn-cs"/>
              </a:rPr>
              <a:t>But staff calibre and training are also key factors in ensuring the success of a questionnaire-based sample survey. Information gathered in this way is as susceptible to inaccurate reporting by interviewees as any other; the difference is that the sample enables a statistical analysis of the precision of the data collected. </a:t>
            </a:r>
          </a:p>
          <a:p>
            <a:pPr>
              <a:defRPr/>
            </a:pPr>
            <a:r>
              <a:rPr lang="en-GB" smtClean="0">
                <a:cs typeface="+mn-cs"/>
              </a:rPr>
              <a:t>Investigators in any kind of survey have to understand the basics of the subject they are enquiring into, otherwise the questions are likely to be posed badly. They also have to understand how to do the minimum of basic cross-checking and they have to be sufficiently committed to the exercise to not simply sit under a tree and fill in the interview formats themselves. In other words, the pertinent point is not that HEA methods themselves require high quality and trained staff, but that high calibre staff are needed by any method that seeks to provide valid and convincing data on livelihoods. </a:t>
            </a:r>
            <a:endParaRPr lang="en-US" smtClean="0">
              <a:cs typeface="+mn-cs"/>
            </a:endParaRPr>
          </a:p>
        </p:txBody>
      </p:sp>
      <p:sp>
        <p:nvSpPr>
          <p:cNvPr id="2" name="Date Placeholder 1"/>
          <p:cNvSpPr>
            <a:spLocks noGrp="1"/>
          </p:cNvSpPr>
          <p:nvPr>
            <p:ph type="dt" sz="quarter" idx="1"/>
          </p:nvPr>
        </p:nvSpPr>
        <p:spPr/>
        <p:txBody>
          <a:bodyPr/>
          <a:lstStyle/>
          <a:p>
            <a:pPr>
              <a:defRPr/>
            </a:pPr>
            <a:fld id="{C60EECD3-B612-7149-A3B0-C0D8461CDC4E}" type="datetime3">
              <a:rPr lang="en-ZA"/>
              <a:pPr>
                <a:defRPr/>
              </a:pPr>
              <a:t>17 October 2016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B2173290-C48E-8A4D-98BC-617DF455B0BA}" type="slidenum">
              <a:rPr lang="en-GB"/>
              <a:pPr>
                <a:defRPr/>
              </a:pPr>
              <a:t>7</a:t>
            </a:fld>
            <a:endParaRPr lang="en-GB"/>
          </a:p>
        </p:txBody>
      </p:sp>
      <p:sp>
        <p:nvSpPr>
          <p:cNvPr id="133122"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a:xfrm>
            <a:off x="911225" y="4740275"/>
            <a:ext cx="5011738" cy="4489450"/>
          </a:xfrm>
        </p:spPr>
        <p:txBody>
          <a:bodyPr/>
          <a:lstStyle/>
          <a:p>
            <a:pPr>
              <a:defRPr/>
            </a:pPr>
            <a:r>
              <a:rPr lang="en-GB" smtClean="0">
                <a:cs typeface="+mn-cs"/>
              </a:rPr>
              <a:t>HEA aims to provide decision makers with the information they require, in the time frame they need it, with enough rigour and validity to inspire action. Given these objectives, rapid appraisal tends to be used rather than sample surveys because it has proved to be a fast and relatively inexpensive way of gathering reliable data on livelihoods. </a:t>
            </a:r>
          </a:p>
          <a:p>
            <a:pPr>
              <a:defRPr/>
            </a:pPr>
            <a:r>
              <a:rPr lang="en-GB" smtClean="0">
                <a:cs typeface="+mn-cs"/>
              </a:rPr>
              <a:t>In a rapid appraisal, data collection and analysis are continuous processes undertaken throughout the field work and a rapid appraisal team is typically able to present its main findings and conclusions shortly after completing the field work. </a:t>
            </a:r>
          </a:p>
          <a:p>
            <a:pPr>
              <a:defRPr/>
            </a:pPr>
            <a:r>
              <a:rPr lang="en-GB" smtClean="0">
                <a:cs typeface="+mn-cs"/>
              </a:rPr>
              <a:t>Sample surveys tend to take longer. Prior to the field work, the construction of the sample frames required for a statistically valid analysis may take some time, especially when the required information (lists of villages or population data, for example) is incomplete, inaccurate or out of date. Cleaning and processing of field data may also be time consuming, with the result that sample survey results are rarely available until at least a month (and often much longer) after the completion of the field work. </a:t>
            </a:r>
          </a:p>
          <a:p>
            <a:pPr>
              <a:defRPr/>
            </a:pPr>
            <a:r>
              <a:rPr lang="en-GB" smtClean="0">
                <a:cs typeface="+mn-cs"/>
              </a:rPr>
              <a:t>Rapid appraisals tend also to be less costly than sample surveys, in which the larger sample size tends to push up both the transport and staff costs. However, while fewer people are involved in a rapid appraisal, their unit cost tends to be higher because this type of assessment requires a higher calibre of field staff; nobody in a rural appraisal team is simply a form filler; in HEA, the baseline analysis is to a great extent carried out in the field by the field workers themselves.</a:t>
            </a:r>
          </a:p>
          <a:p>
            <a:pPr>
              <a:defRPr/>
            </a:pPr>
            <a:r>
              <a:rPr lang="en-GB" smtClean="0">
                <a:cs typeface="+mn-cs"/>
              </a:rPr>
              <a:t>But staff calibre and training are also key factors in ensuring the success of a questionnaire-based sample survey. Information gathered in this way is as susceptible to inaccurate reporting by interviewees as any other; the difference is that the sample enables a statistical analysis of the precision of the data collected. </a:t>
            </a:r>
          </a:p>
          <a:p>
            <a:pPr>
              <a:defRPr/>
            </a:pPr>
            <a:r>
              <a:rPr lang="en-GB" smtClean="0">
                <a:cs typeface="+mn-cs"/>
              </a:rPr>
              <a:t>Investigators in any kind of survey have to understand the basics of the subject they are enquiring into, otherwise the questions are likely to be posed badly. They also have to understand how to do the minimum of basic cross-checking and they have to be sufficiently committed to the exercise to not simply sit under a tree and fill in the interview formats themselves. In other words, the pertinent point is not that HEA methods themselves require high quality and trained staff, but that high calibre staff are needed by any method that seeks to provide valid and convincing data on livelihoods. </a:t>
            </a:r>
            <a:endParaRPr lang="en-US" smtClean="0">
              <a:cs typeface="+mn-cs"/>
            </a:endParaRPr>
          </a:p>
        </p:txBody>
      </p:sp>
      <p:sp>
        <p:nvSpPr>
          <p:cNvPr id="2" name="Date Placeholder 1"/>
          <p:cNvSpPr>
            <a:spLocks noGrp="1"/>
          </p:cNvSpPr>
          <p:nvPr>
            <p:ph type="dt" sz="quarter" idx="1"/>
          </p:nvPr>
        </p:nvSpPr>
        <p:spPr/>
        <p:txBody>
          <a:bodyPr/>
          <a:lstStyle/>
          <a:p>
            <a:pPr>
              <a:defRPr/>
            </a:pPr>
            <a:fld id="{61282750-3941-CD42-A10B-2D66E26C1F33}" type="datetime3">
              <a:rPr lang="en-ZA"/>
              <a:pPr>
                <a:defRPr/>
              </a:pPr>
              <a:t>17 October 2016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692D6C24-2660-A348-BAA2-B8C579D29531}" type="slidenum">
              <a:rPr lang="en-GB"/>
              <a:pPr>
                <a:defRPr/>
              </a:pPr>
              <a:t>8</a:t>
            </a:fld>
            <a:endParaRPr lang="en-GB"/>
          </a:p>
        </p:txBody>
      </p:sp>
      <p:sp>
        <p:nvSpPr>
          <p:cNvPr id="135170"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35171" name="Rectangle 3"/>
          <p:cNvSpPr>
            <a:spLocks noGrp="1" noChangeArrowheads="1"/>
          </p:cNvSpPr>
          <p:nvPr>
            <p:ph type="body" idx="1"/>
          </p:nvPr>
        </p:nvSpPr>
        <p:spPr>
          <a:xfrm>
            <a:off x="911225" y="4740275"/>
            <a:ext cx="5011738" cy="4489450"/>
          </a:xfrm>
        </p:spPr>
        <p:txBody>
          <a:bodyPr/>
          <a:lstStyle/>
          <a:p>
            <a:pPr>
              <a:defRPr/>
            </a:pPr>
            <a:r>
              <a:rPr lang="en-GB" smtClean="0">
                <a:cs typeface="+mn-cs"/>
              </a:rPr>
              <a:t>But what of the assumption that quantitative information can only be relied on when validated statistically through the use of a large and random sample? </a:t>
            </a:r>
            <a:endParaRPr lang="en-US" smtClean="0">
              <a:cs typeface="+mn-cs"/>
            </a:endParaRPr>
          </a:p>
        </p:txBody>
      </p:sp>
      <p:sp>
        <p:nvSpPr>
          <p:cNvPr id="2" name="Date Placeholder 1"/>
          <p:cNvSpPr>
            <a:spLocks noGrp="1"/>
          </p:cNvSpPr>
          <p:nvPr>
            <p:ph type="dt" sz="quarter" idx="1"/>
          </p:nvPr>
        </p:nvSpPr>
        <p:spPr/>
        <p:txBody>
          <a:bodyPr/>
          <a:lstStyle/>
          <a:p>
            <a:pPr>
              <a:defRPr/>
            </a:pPr>
            <a:fld id="{4D9DE63A-6EF9-8849-B5ED-9B09294E92A8}" type="datetime3">
              <a:rPr lang="en-ZA"/>
              <a:pPr>
                <a:defRPr/>
              </a:pPr>
              <a:t>17 October 2016</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p:txBody>
          <a:bodyPr/>
          <a:lstStyle/>
          <a:p>
            <a:pPr>
              <a:defRPr/>
            </a:pPr>
            <a:r>
              <a:rPr lang="en-GB"/>
              <a:t>Introduction to the Field Process</a:t>
            </a:r>
            <a:endParaRPr lang="en-GB"/>
          </a:p>
        </p:txBody>
      </p:sp>
      <p:sp>
        <p:nvSpPr>
          <p:cNvPr id="6" name="Rectangle 7"/>
          <p:cNvSpPr>
            <a:spLocks noGrp="1" noChangeArrowheads="1"/>
          </p:cNvSpPr>
          <p:nvPr>
            <p:ph type="sldNum" sz="quarter" idx="5"/>
          </p:nvPr>
        </p:nvSpPr>
        <p:spPr/>
        <p:txBody>
          <a:bodyPr/>
          <a:lstStyle/>
          <a:p>
            <a:pPr>
              <a:defRPr/>
            </a:pPr>
            <a:fld id="{592A5D56-4370-9D4C-A4CE-15C797280BD7}" type="slidenum">
              <a:rPr lang="en-GB"/>
              <a:pPr>
                <a:defRPr/>
              </a:pPr>
              <a:t>9</a:t>
            </a:fld>
            <a:endParaRPr lang="en-GB"/>
          </a:p>
        </p:txBody>
      </p:sp>
      <p:sp>
        <p:nvSpPr>
          <p:cNvPr id="151554" name="Rectangle 2"/>
          <p:cNvSpPr>
            <a:spLocks noGrp="1" noRot="1" noChangeAspect="1" noChangeArrowheads="1" noTextEdit="1"/>
          </p:cNvSpPr>
          <p:nvPr>
            <p:ph type="sldImg"/>
          </p:nvPr>
        </p:nvSpPr>
        <p:spPr>
          <a:xfrm>
            <a:off x="717550" y="749300"/>
            <a:ext cx="5400675" cy="3740150"/>
          </a:xfrm>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xfrm>
            <a:off x="911225" y="4740275"/>
            <a:ext cx="5011738" cy="4489450"/>
          </a:xfrm>
        </p:spPr>
        <p:txBody>
          <a:bodyPr/>
          <a:lstStyle/>
          <a:p>
            <a:pPr>
              <a:defRPr/>
            </a:pPr>
            <a:endParaRPr lang="en-GB" smtClean="0">
              <a:cs typeface="+mn-cs"/>
            </a:endParaRPr>
          </a:p>
        </p:txBody>
      </p:sp>
      <p:sp>
        <p:nvSpPr>
          <p:cNvPr id="2" name="Date Placeholder 1"/>
          <p:cNvSpPr>
            <a:spLocks noGrp="1"/>
          </p:cNvSpPr>
          <p:nvPr>
            <p:ph type="dt" sz="quarter" idx="1"/>
          </p:nvPr>
        </p:nvSpPr>
        <p:spPr/>
        <p:txBody>
          <a:bodyPr/>
          <a:lstStyle/>
          <a:p>
            <a:pPr>
              <a:defRPr/>
            </a:pPr>
            <a:fld id="{3D204339-C4F0-E84B-82B0-16EE34197164}" type="datetime3">
              <a:rPr lang="en-ZA"/>
              <a:pPr>
                <a:defRPr/>
              </a:pPr>
              <a:t>17 October 2016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2B502-4402-AD44-8C94-FF9546E262D7}" type="slidenum">
              <a:rPr lang="en-US"/>
              <a:pPr>
                <a:defRPr/>
              </a:pPr>
              <a:t>‹#›</a:t>
            </a:fld>
            <a:endParaRPr lang="en-US"/>
          </a:p>
        </p:txBody>
      </p:sp>
    </p:spTree>
    <p:extLst>
      <p:ext uri="{BB962C8B-B14F-4D97-AF65-F5344CB8AC3E}">
        <p14:creationId xmlns:p14="http://schemas.microsoft.com/office/powerpoint/2010/main" val="221706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3B3F47-B299-3A4D-8D0D-D0CEB80BCE67}" type="slidenum">
              <a:rPr lang="en-US"/>
              <a:pPr>
                <a:defRPr/>
              </a:pPr>
              <a:t>‹#›</a:t>
            </a:fld>
            <a:endParaRPr lang="en-US"/>
          </a:p>
        </p:txBody>
      </p:sp>
    </p:spTree>
    <p:extLst>
      <p:ext uri="{BB962C8B-B14F-4D97-AF65-F5344CB8AC3E}">
        <p14:creationId xmlns:p14="http://schemas.microsoft.com/office/powerpoint/2010/main" val="313379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498461-0648-564A-AF6D-BA8D82876311}" type="slidenum">
              <a:rPr lang="en-US"/>
              <a:pPr>
                <a:defRPr/>
              </a:pPr>
              <a:t>‹#›</a:t>
            </a:fld>
            <a:endParaRPr lang="en-US"/>
          </a:p>
        </p:txBody>
      </p:sp>
    </p:spTree>
    <p:extLst>
      <p:ext uri="{BB962C8B-B14F-4D97-AF65-F5344CB8AC3E}">
        <p14:creationId xmlns:p14="http://schemas.microsoft.com/office/powerpoint/2010/main" val="36355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EA6D2F-7DF4-244C-9AF3-7B6C3DB58B26}" type="slidenum">
              <a:rPr lang="en-US"/>
              <a:pPr>
                <a:defRPr/>
              </a:pPr>
              <a:t>‹#›</a:t>
            </a:fld>
            <a:endParaRPr lang="en-US"/>
          </a:p>
        </p:txBody>
      </p:sp>
    </p:spTree>
    <p:extLst>
      <p:ext uri="{BB962C8B-B14F-4D97-AF65-F5344CB8AC3E}">
        <p14:creationId xmlns:p14="http://schemas.microsoft.com/office/powerpoint/2010/main" val="4249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BFC7BE-7363-D847-8199-1061F5AC6D99}" type="slidenum">
              <a:rPr lang="en-US"/>
              <a:pPr>
                <a:defRPr/>
              </a:pPr>
              <a:t>‹#›</a:t>
            </a:fld>
            <a:endParaRPr lang="en-US"/>
          </a:p>
        </p:txBody>
      </p:sp>
    </p:spTree>
    <p:extLst>
      <p:ext uri="{BB962C8B-B14F-4D97-AF65-F5344CB8AC3E}">
        <p14:creationId xmlns:p14="http://schemas.microsoft.com/office/powerpoint/2010/main" val="390946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8A1276-EF9C-AB4E-B5A5-7F7088787CAE}" type="slidenum">
              <a:rPr lang="en-US"/>
              <a:pPr>
                <a:defRPr/>
              </a:pPr>
              <a:t>‹#›</a:t>
            </a:fld>
            <a:endParaRPr lang="en-US"/>
          </a:p>
        </p:txBody>
      </p:sp>
    </p:spTree>
    <p:extLst>
      <p:ext uri="{BB962C8B-B14F-4D97-AF65-F5344CB8AC3E}">
        <p14:creationId xmlns:p14="http://schemas.microsoft.com/office/powerpoint/2010/main" val="31113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03ACF3-B7AF-6146-80DC-B3DAAC8C42CE}" type="slidenum">
              <a:rPr lang="en-US"/>
              <a:pPr>
                <a:defRPr/>
              </a:pPr>
              <a:t>‹#›</a:t>
            </a:fld>
            <a:endParaRPr lang="en-US"/>
          </a:p>
        </p:txBody>
      </p:sp>
    </p:spTree>
    <p:extLst>
      <p:ext uri="{BB962C8B-B14F-4D97-AF65-F5344CB8AC3E}">
        <p14:creationId xmlns:p14="http://schemas.microsoft.com/office/powerpoint/2010/main" val="3475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197215-4CD9-5745-A499-4F52A54EF982}" type="slidenum">
              <a:rPr lang="en-US"/>
              <a:pPr>
                <a:defRPr/>
              </a:pPr>
              <a:t>‹#›</a:t>
            </a:fld>
            <a:endParaRPr lang="en-US"/>
          </a:p>
        </p:txBody>
      </p:sp>
    </p:spTree>
    <p:extLst>
      <p:ext uri="{BB962C8B-B14F-4D97-AF65-F5344CB8AC3E}">
        <p14:creationId xmlns:p14="http://schemas.microsoft.com/office/powerpoint/2010/main" val="191509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872844B-8B38-AD48-952F-BCB657784FAF}" type="slidenum">
              <a:rPr lang="en-US"/>
              <a:pPr>
                <a:defRPr/>
              </a:pPr>
              <a:t>‹#›</a:t>
            </a:fld>
            <a:endParaRPr lang="en-US"/>
          </a:p>
        </p:txBody>
      </p:sp>
    </p:spTree>
    <p:extLst>
      <p:ext uri="{BB962C8B-B14F-4D97-AF65-F5344CB8AC3E}">
        <p14:creationId xmlns:p14="http://schemas.microsoft.com/office/powerpoint/2010/main" val="385834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11691-D4FD-094C-9D2D-49FF4B22306C}" type="slidenum">
              <a:rPr lang="en-US"/>
              <a:pPr>
                <a:defRPr/>
              </a:pPr>
              <a:t>‹#›</a:t>
            </a:fld>
            <a:endParaRPr lang="en-US"/>
          </a:p>
        </p:txBody>
      </p:sp>
    </p:spTree>
    <p:extLst>
      <p:ext uri="{BB962C8B-B14F-4D97-AF65-F5344CB8AC3E}">
        <p14:creationId xmlns:p14="http://schemas.microsoft.com/office/powerpoint/2010/main" val="3041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47F0A4-1FAB-9E42-A8C0-A22F96FAFF59}" type="slidenum">
              <a:rPr lang="en-US"/>
              <a:pPr>
                <a:defRPr/>
              </a:pPr>
              <a:t>‹#›</a:t>
            </a:fld>
            <a:endParaRPr lang="en-US"/>
          </a:p>
        </p:txBody>
      </p:sp>
    </p:spTree>
    <p:extLst>
      <p:ext uri="{BB962C8B-B14F-4D97-AF65-F5344CB8AC3E}">
        <p14:creationId xmlns:p14="http://schemas.microsoft.com/office/powerpoint/2010/main" val="3311332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43B6B4C6-4496-C448-9188-1259C3BD04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charset="0"/>
          <a:ea typeface="ＭＳ Ｐゴシック" charset="0"/>
        </a:defRPr>
      </a:lvl6pPr>
      <a:lvl7pPr marL="914400" algn="ctr" rtl="0" eaLnBrk="0" fontAlgn="base" hangingPunct="0">
        <a:spcBef>
          <a:spcPct val="0"/>
        </a:spcBef>
        <a:spcAft>
          <a:spcPct val="0"/>
        </a:spcAft>
        <a:defRPr sz="4400">
          <a:solidFill>
            <a:schemeClr val="tx2"/>
          </a:solidFill>
          <a:latin typeface="Times New Roman" charset="0"/>
          <a:ea typeface="ＭＳ Ｐゴシック" charset="0"/>
        </a:defRPr>
      </a:lvl7pPr>
      <a:lvl8pPr marL="1371600" algn="ctr" rtl="0" eaLnBrk="0" fontAlgn="base" hangingPunct="0">
        <a:spcBef>
          <a:spcPct val="0"/>
        </a:spcBef>
        <a:spcAft>
          <a:spcPct val="0"/>
        </a:spcAft>
        <a:defRPr sz="4400">
          <a:solidFill>
            <a:schemeClr val="tx2"/>
          </a:solidFill>
          <a:latin typeface="Times New Roman" charset="0"/>
          <a:ea typeface="ＭＳ Ｐゴシック" charset="0"/>
        </a:defRPr>
      </a:lvl8pPr>
      <a:lvl9pPr marL="1828800" algn="ctr" rtl="0" eaLnBrk="0" fontAlgn="base" hangingPunct="0">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8" Type="http://schemas.openxmlformats.org/officeDocument/2006/relationships/oleObject" Target="../embeddings/oleObject3.bin"/><Relationship Id="rId9"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12750" y="3276600"/>
            <a:ext cx="9328150" cy="1752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ZA">
              <a:cs typeface="+mn-cs"/>
            </a:endParaRPr>
          </a:p>
        </p:txBody>
      </p:sp>
      <p:sp>
        <p:nvSpPr>
          <p:cNvPr id="80899" name="Rectangle 3"/>
          <p:cNvSpPr>
            <a:spLocks noChangeArrowheads="1"/>
          </p:cNvSpPr>
          <p:nvPr/>
        </p:nvSpPr>
        <p:spPr bwMode="auto">
          <a:xfrm>
            <a:off x="0" y="1981200"/>
            <a:ext cx="9906000" cy="152400"/>
          </a:xfrm>
          <a:prstGeom prst="rect">
            <a:avLst/>
          </a:prstGeom>
          <a:gradFill rotWithShape="1">
            <a:gsLst>
              <a:gs pos="0">
                <a:srgbClr val="969696"/>
              </a:gs>
              <a:gs pos="100000">
                <a:srgbClr val="96969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80900" name="Rectangle 4"/>
          <p:cNvSpPr>
            <a:spLocks noChangeArrowheads="1"/>
          </p:cNvSpPr>
          <p:nvPr/>
        </p:nvSpPr>
        <p:spPr bwMode="auto">
          <a:xfrm rot="5400000">
            <a:off x="-3098800" y="3346450"/>
            <a:ext cx="6858000" cy="165100"/>
          </a:xfrm>
          <a:prstGeom prst="rect">
            <a:avLst/>
          </a:prstGeom>
          <a:gradFill rotWithShape="0">
            <a:gsLst>
              <a:gs pos="0">
                <a:srgbClr val="DDDDDD"/>
              </a:gs>
              <a:gs pos="100000">
                <a:srgbClr val="DDDDDD">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80901" name="Text Box 5"/>
          <p:cNvSpPr txBox="1">
            <a:spLocks noChangeArrowheads="1"/>
          </p:cNvSpPr>
          <p:nvPr/>
        </p:nvSpPr>
        <p:spPr bwMode="auto">
          <a:xfrm>
            <a:off x="990600" y="3505200"/>
            <a:ext cx="84201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chemeClr val="bg1"/>
                </a:solidFill>
                <a:latin typeface="Arial" charset="0"/>
                <a:cs typeface="+mn-cs"/>
              </a:rPr>
              <a:t>Session 1: Introduction to the Field Process</a:t>
            </a:r>
          </a:p>
        </p:txBody>
      </p:sp>
      <p:sp>
        <p:nvSpPr>
          <p:cNvPr id="80902" name="Text Box 6"/>
          <p:cNvSpPr txBox="1">
            <a:spLocks noChangeArrowheads="1"/>
          </p:cNvSpPr>
          <p:nvPr/>
        </p:nvSpPr>
        <p:spPr bwMode="auto">
          <a:xfrm>
            <a:off x="412750" y="730250"/>
            <a:ext cx="9410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3600" b="1">
                <a:solidFill>
                  <a:srgbClr val="800000"/>
                </a:solidFill>
                <a:latin typeface="Arial" charset="0"/>
                <a:cs typeface="+mn-cs"/>
              </a:rPr>
              <a:t>MODULE 2: BASELINE ASSESSMENT</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 name="Text Box 17"/>
          <p:cNvSpPr txBox="1">
            <a:spLocks noChangeArrowheads="1"/>
          </p:cNvSpPr>
          <p:nvPr/>
        </p:nvSpPr>
        <p:spPr bwMode="auto">
          <a:xfrm>
            <a:off x="381000" y="12192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Accuracy</a:t>
            </a:r>
          </a:p>
        </p:txBody>
      </p:sp>
      <p:sp>
        <p:nvSpPr>
          <p:cNvPr id="14233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2339"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42340"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42346" name="Rectangle 10"/>
          <p:cNvSpPr>
            <a:spLocks noChangeArrowheads="1"/>
          </p:cNvSpPr>
          <p:nvPr/>
        </p:nvSpPr>
        <p:spPr bwMode="auto">
          <a:xfrm>
            <a:off x="228600" y="3352800"/>
            <a:ext cx="922020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457200" indent="-457200" algn="l">
              <a:buFontTx/>
              <a:buChar char="•"/>
              <a:defRPr/>
            </a:pPr>
            <a:r>
              <a:rPr lang="en-GB" sz="3600">
                <a:latin typeface="Arial" charset="0"/>
                <a:ea typeface="Times New Roman" charset="0"/>
                <a:cs typeface="Arial" charset="0"/>
              </a:rPr>
              <a:t>A higher volume of lower quality data </a:t>
            </a:r>
          </a:p>
          <a:p>
            <a:pPr marL="457200" indent="-457200" algn="l">
              <a:buFontTx/>
              <a:buChar char="•"/>
              <a:defRPr/>
            </a:pPr>
            <a:r>
              <a:rPr lang="en-GB" sz="3600">
                <a:latin typeface="Arial" charset="0"/>
                <a:ea typeface="Times New Roman" charset="0"/>
                <a:cs typeface="Arial" charset="0"/>
              </a:rPr>
              <a:t>A lower volume of higher quality data</a:t>
            </a:r>
            <a:endParaRPr lang="en-GB" sz="1400">
              <a:latin typeface="Arial" charset="0"/>
              <a:ea typeface="Times New Roman" charset="0"/>
              <a:cs typeface="Arial" charset="0"/>
            </a:endParaRPr>
          </a:p>
        </p:txBody>
      </p:sp>
      <p:sp>
        <p:nvSpPr>
          <p:cNvPr id="142350" name="Rectangle 14"/>
          <p:cNvSpPr>
            <a:spLocks noChangeArrowheads="1"/>
          </p:cNvSpPr>
          <p:nvPr/>
        </p:nvSpPr>
        <p:spPr bwMode="auto">
          <a:xfrm>
            <a:off x="196850" y="4724400"/>
            <a:ext cx="902335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3600">
                <a:solidFill>
                  <a:srgbClr val="CC0000"/>
                </a:solidFill>
                <a:latin typeface="Arial" charset="0"/>
                <a:cs typeface="+mn-cs"/>
              </a:rPr>
              <a:t>Rapid appraisal techniques aim to maximise the quality of each interview</a:t>
            </a:r>
          </a:p>
        </p:txBody>
      </p:sp>
      <p:sp>
        <p:nvSpPr>
          <p:cNvPr id="142351" name="Rectangle 15"/>
          <p:cNvSpPr>
            <a:spLocks noChangeArrowheads="1"/>
          </p:cNvSpPr>
          <p:nvPr/>
        </p:nvSpPr>
        <p:spPr bwMode="auto">
          <a:xfrm>
            <a:off x="304800" y="2085975"/>
            <a:ext cx="868680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3600">
                <a:latin typeface="Arial" charset="0"/>
                <a:cs typeface="+mn-cs"/>
              </a:rPr>
              <a:t>Resource limits tend to mean a choice has to be made between:</a:t>
            </a:r>
          </a:p>
        </p:txBody>
      </p:sp>
      <p:sp>
        <p:nvSpPr>
          <p:cNvPr id="142352" name="Line 16"/>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6435"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46436"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46442" name="Line 10"/>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6443" name="Rectangle 11"/>
          <p:cNvSpPr>
            <a:spLocks noChangeArrowheads="1"/>
          </p:cNvSpPr>
          <p:nvPr/>
        </p:nvSpPr>
        <p:spPr bwMode="auto">
          <a:xfrm>
            <a:off x="381000" y="2667000"/>
            <a:ext cx="8991600" cy="2838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3600">
                <a:latin typeface="Arial" charset="0"/>
                <a:cs typeface="+mn-cs"/>
              </a:rPr>
              <a:t>Rapid Appraisal techniques allow for </a:t>
            </a:r>
            <a:r>
              <a:rPr lang="en-GB" sz="3600">
                <a:solidFill>
                  <a:schemeClr val="accent2"/>
                </a:solidFill>
                <a:latin typeface="Arial" charset="0"/>
                <a:cs typeface="+mn-cs"/>
              </a:rPr>
              <a:t>cross-checking within and between interviews</a:t>
            </a:r>
            <a:r>
              <a:rPr lang="en-GB" sz="3600">
                <a:latin typeface="Arial" charset="0"/>
                <a:cs typeface="+mn-cs"/>
              </a:rPr>
              <a:t> so that the data are internally consistent and contribute to a picture in which ‘things add up’ both quantitatively and logically</a:t>
            </a:r>
            <a:endParaRPr lang="en-US" sz="3600">
              <a:latin typeface="Arial" charset="0"/>
              <a:cs typeface="+mn-cs"/>
            </a:endParaRPr>
          </a:p>
        </p:txBody>
      </p:sp>
      <p:sp>
        <p:nvSpPr>
          <p:cNvPr id="146445" name="Text Box 13"/>
          <p:cNvSpPr txBox="1">
            <a:spLocks noChangeArrowheads="1"/>
          </p:cNvSpPr>
          <p:nvPr/>
        </p:nvSpPr>
        <p:spPr bwMode="auto">
          <a:xfrm>
            <a:off x="381000" y="12192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Accuracy</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2579"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52580"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52582" name="Rectangle 6"/>
          <p:cNvSpPr>
            <a:spLocks noChangeArrowheads="1"/>
          </p:cNvSpPr>
          <p:nvPr/>
        </p:nvSpPr>
        <p:spPr bwMode="auto">
          <a:xfrm>
            <a:off x="381000" y="2514600"/>
            <a:ext cx="8839200" cy="3387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GB" sz="3600">
                <a:latin typeface="Arial" charset="0"/>
                <a:cs typeface="+mn-cs"/>
              </a:rPr>
              <a:t>In HEA, the standardized cross-checks built into the three stages of analysis and the Baseline Storage Sheet provide critical </a:t>
            </a:r>
            <a:r>
              <a:rPr lang="en-GB" sz="3600">
                <a:solidFill>
                  <a:schemeClr val="accent2"/>
                </a:solidFill>
                <a:latin typeface="Arial" charset="0"/>
                <a:cs typeface="+mn-cs"/>
              </a:rPr>
              <a:t>quality control measures</a:t>
            </a:r>
            <a:r>
              <a:rPr lang="en-GB" sz="3600">
                <a:latin typeface="Arial" charset="0"/>
                <a:cs typeface="+mn-cs"/>
              </a:rPr>
              <a:t>. These measures are made possible by the flexibility and follow up allowed for in rapid appraisals.</a:t>
            </a:r>
          </a:p>
        </p:txBody>
      </p:sp>
      <p:sp>
        <p:nvSpPr>
          <p:cNvPr id="152583" name="Line 7"/>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2585" name="Text Box 9"/>
          <p:cNvSpPr txBox="1">
            <a:spLocks noChangeArrowheads="1"/>
          </p:cNvSpPr>
          <p:nvPr/>
        </p:nvSpPr>
        <p:spPr bwMode="auto">
          <a:xfrm>
            <a:off x="381000" y="12192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Accuracy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8483"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48484"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48487" name="Line 7"/>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8489" name="Rectangle 9"/>
          <p:cNvSpPr>
            <a:spLocks noChangeArrowheads="1"/>
          </p:cNvSpPr>
          <p:nvPr/>
        </p:nvSpPr>
        <p:spPr bwMode="auto">
          <a:xfrm>
            <a:off x="228600" y="2743200"/>
            <a:ext cx="9023350" cy="2530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4000">
                <a:latin typeface="Arial" charset="0"/>
                <a:cs typeface="+mn-cs"/>
              </a:rPr>
              <a:t>This is a key factor in </a:t>
            </a:r>
            <a:r>
              <a:rPr lang="en-GB" sz="4000">
                <a:solidFill>
                  <a:schemeClr val="accent2"/>
                </a:solidFill>
                <a:latin typeface="Arial" charset="0"/>
                <a:cs typeface="+mn-cs"/>
              </a:rPr>
              <a:t>minimising</a:t>
            </a:r>
            <a:r>
              <a:rPr lang="en-GB" sz="4000">
                <a:latin typeface="Arial" charset="0"/>
                <a:cs typeface="+mn-cs"/>
              </a:rPr>
              <a:t> the </a:t>
            </a:r>
            <a:r>
              <a:rPr lang="en-GB" sz="4000">
                <a:solidFill>
                  <a:schemeClr val="accent2"/>
                </a:solidFill>
                <a:latin typeface="Arial" charset="0"/>
                <a:cs typeface="+mn-cs"/>
              </a:rPr>
              <a:t>errors</a:t>
            </a:r>
            <a:r>
              <a:rPr lang="en-GB" sz="4000">
                <a:latin typeface="Arial" charset="0"/>
                <a:cs typeface="+mn-cs"/>
              </a:rPr>
              <a:t> arising from the </a:t>
            </a:r>
            <a:r>
              <a:rPr lang="en-GB" sz="4000">
                <a:solidFill>
                  <a:schemeClr val="accent2"/>
                </a:solidFill>
                <a:latin typeface="Arial" charset="0"/>
                <a:cs typeface="+mn-cs"/>
              </a:rPr>
              <a:t>subjectivity</a:t>
            </a:r>
            <a:r>
              <a:rPr lang="en-GB" sz="4000">
                <a:latin typeface="Arial" charset="0"/>
                <a:cs typeface="+mn-cs"/>
              </a:rPr>
              <a:t> of responses or the </a:t>
            </a:r>
            <a:r>
              <a:rPr lang="en-GB" sz="4000">
                <a:solidFill>
                  <a:schemeClr val="accent2"/>
                </a:solidFill>
                <a:latin typeface="Arial" charset="0"/>
                <a:cs typeface="+mn-cs"/>
              </a:rPr>
              <a:t>ambiguity</a:t>
            </a:r>
            <a:r>
              <a:rPr lang="en-GB" sz="4000">
                <a:latin typeface="Arial" charset="0"/>
                <a:cs typeface="+mn-cs"/>
              </a:rPr>
              <a:t> of questions</a:t>
            </a:r>
            <a:r>
              <a:rPr lang="en-US" sz="4000">
                <a:latin typeface="Arial" charset="0"/>
                <a:cs typeface="+mn-cs"/>
              </a:rPr>
              <a:t> </a:t>
            </a:r>
          </a:p>
        </p:txBody>
      </p:sp>
      <p:sp>
        <p:nvSpPr>
          <p:cNvPr id="148490" name="Text Box 10"/>
          <p:cNvSpPr txBox="1">
            <a:spLocks noChangeArrowheads="1"/>
          </p:cNvSpPr>
          <p:nvPr/>
        </p:nvSpPr>
        <p:spPr bwMode="auto">
          <a:xfrm>
            <a:off x="381000" y="12192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Accuracy</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00" name="Rectangle 16"/>
          <p:cNvSpPr>
            <a:spLocks noChangeArrowheads="1"/>
          </p:cNvSpPr>
          <p:nvPr/>
        </p:nvSpPr>
        <p:spPr bwMode="auto">
          <a:xfrm>
            <a:off x="63500" y="3048000"/>
            <a:ext cx="9766300" cy="320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438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4387"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44388"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44389" name="Text Box 5"/>
          <p:cNvSpPr txBox="1">
            <a:spLocks noChangeArrowheads="1"/>
          </p:cNvSpPr>
          <p:nvPr/>
        </p:nvSpPr>
        <p:spPr bwMode="auto">
          <a:xfrm>
            <a:off x="277813" y="1219200"/>
            <a:ext cx="4675187"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Representativeness</a:t>
            </a:r>
          </a:p>
        </p:txBody>
      </p:sp>
      <p:sp>
        <p:nvSpPr>
          <p:cNvPr id="144393" name="Text Box 9"/>
          <p:cNvSpPr txBox="1">
            <a:spLocks noChangeArrowheads="1"/>
          </p:cNvSpPr>
          <p:nvPr/>
        </p:nvSpPr>
        <p:spPr bwMode="auto">
          <a:xfrm>
            <a:off x="3544888" y="2160588"/>
            <a:ext cx="2468562"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latin typeface="Arial" charset="0"/>
                <a:cs typeface="+mn-cs"/>
              </a:rPr>
              <a:t>Sampling</a:t>
            </a:r>
          </a:p>
        </p:txBody>
      </p:sp>
      <p:sp>
        <p:nvSpPr>
          <p:cNvPr id="144394" name="Text Box 10"/>
          <p:cNvSpPr txBox="1">
            <a:spLocks noChangeArrowheads="1"/>
          </p:cNvSpPr>
          <p:nvPr/>
        </p:nvSpPr>
        <p:spPr bwMode="auto">
          <a:xfrm>
            <a:off x="76200" y="3367088"/>
            <a:ext cx="1752600"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662113" indent="-1662113" algn="l">
              <a:defRPr sz="2400">
                <a:solidFill>
                  <a:schemeClr val="tx1"/>
                </a:solidFill>
                <a:latin typeface="Times New Roman" charset="0"/>
                <a:ea typeface="ＭＳ Ｐゴシック" charset="0"/>
              </a:defRPr>
            </a:lvl1pPr>
            <a:lvl2pPr marL="2400300" algn="l">
              <a:defRPr sz="2400">
                <a:solidFill>
                  <a:schemeClr val="tx1"/>
                </a:solidFill>
                <a:latin typeface="Times New Roman" charset="0"/>
                <a:ea typeface="ＭＳ Ｐゴシック" charset="0"/>
              </a:defRPr>
            </a:lvl2pPr>
            <a:lvl3pPr marL="2514600" algn="l">
              <a:defRPr sz="2400">
                <a:solidFill>
                  <a:schemeClr val="tx1"/>
                </a:solidFill>
                <a:latin typeface="Times New Roman" charset="0"/>
                <a:ea typeface="ＭＳ Ｐゴシック" charset="0"/>
              </a:defRPr>
            </a:lvl3pPr>
            <a:lvl4pPr marL="2628900" algn="l">
              <a:defRPr sz="2400">
                <a:solidFill>
                  <a:schemeClr val="tx1"/>
                </a:solidFill>
                <a:latin typeface="Times New Roman" charset="0"/>
                <a:ea typeface="ＭＳ Ｐゴシック" charset="0"/>
              </a:defRPr>
            </a:lvl4pPr>
            <a:lvl5pPr marL="2743200" algn="l">
              <a:defRPr sz="2400">
                <a:solidFill>
                  <a:schemeClr val="tx1"/>
                </a:solidFill>
                <a:latin typeface="Times New Roman" charset="0"/>
                <a:ea typeface="ＭＳ Ｐゴシック" charset="0"/>
              </a:defRPr>
            </a:lvl5pPr>
            <a:lvl6pPr marL="3200400" eaLnBrk="0" fontAlgn="base" hangingPunct="0">
              <a:spcBef>
                <a:spcPct val="0"/>
              </a:spcBef>
              <a:spcAft>
                <a:spcPct val="0"/>
              </a:spcAft>
              <a:defRPr sz="2400">
                <a:solidFill>
                  <a:schemeClr val="tx1"/>
                </a:solidFill>
                <a:latin typeface="Times New Roman" charset="0"/>
                <a:ea typeface="ＭＳ Ｐゴシック" charset="0"/>
              </a:defRPr>
            </a:lvl6pPr>
            <a:lvl7pPr marL="3657600" eaLnBrk="0" fontAlgn="base" hangingPunct="0">
              <a:spcBef>
                <a:spcPct val="0"/>
              </a:spcBef>
              <a:spcAft>
                <a:spcPct val="0"/>
              </a:spcAft>
              <a:defRPr sz="2400">
                <a:solidFill>
                  <a:schemeClr val="tx1"/>
                </a:solidFill>
                <a:latin typeface="Times New Roman" charset="0"/>
                <a:ea typeface="ＭＳ Ｐゴシック" charset="0"/>
              </a:defRPr>
            </a:lvl7pPr>
            <a:lvl8pPr marL="4114800" eaLnBrk="0" fontAlgn="base" hangingPunct="0">
              <a:spcBef>
                <a:spcPct val="0"/>
              </a:spcBef>
              <a:spcAft>
                <a:spcPct val="0"/>
              </a:spcAft>
              <a:defRPr sz="2400">
                <a:solidFill>
                  <a:schemeClr val="tx1"/>
                </a:solidFill>
                <a:latin typeface="Times New Roman" charset="0"/>
                <a:ea typeface="ＭＳ Ｐゴシック" charset="0"/>
              </a:defRPr>
            </a:lvl8pPr>
            <a:lvl9pPr marL="45720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CC0000"/>
                </a:solidFill>
                <a:latin typeface="Arial" charset="0"/>
                <a:cs typeface="+mn-cs"/>
              </a:rPr>
              <a:t>Random</a:t>
            </a:r>
          </a:p>
        </p:txBody>
      </p:sp>
      <p:sp>
        <p:nvSpPr>
          <p:cNvPr id="144395" name="Text Box 11"/>
          <p:cNvSpPr txBox="1">
            <a:spLocks noChangeArrowheads="1"/>
          </p:cNvSpPr>
          <p:nvPr/>
        </p:nvSpPr>
        <p:spPr bwMode="auto">
          <a:xfrm>
            <a:off x="76200" y="4572000"/>
            <a:ext cx="190500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939925" indent="-1939925" algn="l">
              <a:defRPr sz="2400">
                <a:solidFill>
                  <a:schemeClr val="tx1"/>
                </a:solidFill>
                <a:latin typeface="Times New Roman" charset="0"/>
                <a:ea typeface="ＭＳ Ｐゴシック" charset="0"/>
              </a:defRPr>
            </a:lvl1pPr>
            <a:lvl2pPr marL="2289175" algn="l">
              <a:defRPr sz="2400">
                <a:solidFill>
                  <a:schemeClr val="tx1"/>
                </a:solidFill>
                <a:latin typeface="Times New Roman" charset="0"/>
                <a:ea typeface="ＭＳ Ｐゴシック" charset="0"/>
              </a:defRPr>
            </a:lvl2pPr>
            <a:lvl3pPr marL="2403475" algn="l">
              <a:defRPr sz="2400">
                <a:solidFill>
                  <a:schemeClr val="tx1"/>
                </a:solidFill>
                <a:latin typeface="Times New Roman" charset="0"/>
                <a:ea typeface="ＭＳ Ｐゴシック" charset="0"/>
              </a:defRPr>
            </a:lvl3pPr>
            <a:lvl4pPr marL="2517775" algn="l">
              <a:defRPr sz="2400">
                <a:solidFill>
                  <a:schemeClr val="tx1"/>
                </a:solidFill>
                <a:latin typeface="Times New Roman" charset="0"/>
                <a:ea typeface="ＭＳ Ｐゴシック" charset="0"/>
              </a:defRPr>
            </a:lvl4pPr>
            <a:lvl5pPr marL="2632075" algn="l">
              <a:defRPr sz="2400">
                <a:solidFill>
                  <a:schemeClr val="tx1"/>
                </a:solidFill>
                <a:latin typeface="Times New Roman" charset="0"/>
                <a:ea typeface="ＭＳ Ｐゴシック" charset="0"/>
              </a:defRPr>
            </a:lvl5pPr>
            <a:lvl6pPr marL="3089275" eaLnBrk="0" fontAlgn="base" hangingPunct="0">
              <a:spcBef>
                <a:spcPct val="0"/>
              </a:spcBef>
              <a:spcAft>
                <a:spcPct val="0"/>
              </a:spcAft>
              <a:defRPr sz="2400">
                <a:solidFill>
                  <a:schemeClr val="tx1"/>
                </a:solidFill>
                <a:latin typeface="Times New Roman" charset="0"/>
                <a:ea typeface="ＭＳ Ｐゴシック" charset="0"/>
              </a:defRPr>
            </a:lvl6pPr>
            <a:lvl7pPr marL="3546475" eaLnBrk="0" fontAlgn="base" hangingPunct="0">
              <a:spcBef>
                <a:spcPct val="0"/>
              </a:spcBef>
              <a:spcAft>
                <a:spcPct val="0"/>
              </a:spcAft>
              <a:defRPr sz="2400">
                <a:solidFill>
                  <a:schemeClr val="tx1"/>
                </a:solidFill>
                <a:latin typeface="Times New Roman" charset="0"/>
                <a:ea typeface="ＭＳ Ｐゴシック" charset="0"/>
              </a:defRPr>
            </a:lvl7pPr>
            <a:lvl8pPr marL="4003675" eaLnBrk="0" fontAlgn="base" hangingPunct="0">
              <a:spcBef>
                <a:spcPct val="0"/>
              </a:spcBef>
              <a:spcAft>
                <a:spcPct val="0"/>
              </a:spcAft>
              <a:defRPr sz="2400">
                <a:solidFill>
                  <a:schemeClr val="tx1"/>
                </a:solidFill>
                <a:latin typeface="Times New Roman" charset="0"/>
                <a:ea typeface="ＭＳ Ｐゴシック" charset="0"/>
              </a:defRPr>
            </a:lvl8pPr>
            <a:lvl9pPr marL="4460875"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CC0000"/>
                </a:solidFill>
                <a:latin typeface="Arial" charset="0"/>
                <a:cs typeface="+mn-cs"/>
              </a:rPr>
              <a:t>Purposive</a:t>
            </a:r>
          </a:p>
        </p:txBody>
      </p:sp>
      <p:sp>
        <p:nvSpPr>
          <p:cNvPr id="144396" name="Line 12"/>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4397" name="Rectangle 13"/>
          <p:cNvSpPr>
            <a:spLocks noChangeArrowheads="1"/>
          </p:cNvSpPr>
          <p:nvPr/>
        </p:nvSpPr>
        <p:spPr bwMode="auto">
          <a:xfrm>
            <a:off x="2209800" y="3124200"/>
            <a:ext cx="7070725" cy="946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2800" i="1">
                <a:solidFill>
                  <a:srgbClr val="CC0000"/>
                </a:solidFill>
                <a:latin typeface="Arial" charset="0"/>
                <a:cs typeface="+mn-cs"/>
              </a:rPr>
              <a:t>every sample unit such as the household has an equal chance of being selected</a:t>
            </a:r>
            <a:r>
              <a:rPr lang="en-GB" sz="2800" i="1">
                <a:latin typeface="Arial" charset="0"/>
                <a:cs typeface="+mn-cs"/>
              </a:rPr>
              <a:t> </a:t>
            </a:r>
            <a:endParaRPr lang="en-US" sz="2800" i="1">
              <a:latin typeface="Arial" charset="0"/>
              <a:cs typeface="+mn-cs"/>
            </a:endParaRPr>
          </a:p>
        </p:txBody>
      </p:sp>
      <p:sp>
        <p:nvSpPr>
          <p:cNvPr id="144398" name="Rectangle 14"/>
          <p:cNvSpPr>
            <a:spLocks noChangeArrowheads="1"/>
          </p:cNvSpPr>
          <p:nvPr/>
        </p:nvSpPr>
        <p:spPr bwMode="auto">
          <a:xfrm>
            <a:off x="2133600" y="4343400"/>
            <a:ext cx="7526338" cy="180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2800" i="1">
                <a:solidFill>
                  <a:srgbClr val="CC0000"/>
                </a:solidFill>
                <a:latin typeface="Arial" charset="0"/>
                <a:cs typeface="+mn-cs"/>
              </a:rPr>
              <a:t>sample units are selected on the basis of their known characteristics, these being thought to make them representative of the group as a whole</a:t>
            </a:r>
            <a:endParaRPr lang="en-US" sz="2800" i="1">
              <a:solidFill>
                <a:srgbClr val="CC0000"/>
              </a:solidFill>
              <a:latin typeface="Arial" charset="0"/>
              <a:cs typeface="+mn-cs"/>
            </a:endParaRPr>
          </a:p>
        </p:txBody>
      </p:sp>
      <p:sp>
        <p:nvSpPr>
          <p:cNvPr id="144399" name="Line 15"/>
          <p:cNvSpPr>
            <a:spLocks noChangeShapeType="1"/>
          </p:cNvSpPr>
          <p:nvPr/>
        </p:nvSpPr>
        <p:spPr bwMode="auto">
          <a:xfrm>
            <a:off x="76200" y="4267200"/>
            <a:ext cx="975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43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4397"/>
                                        </p:tgtEl>
                                        <p:attrNameLst>
                                          <p:attrName>style.visibility</p:attrName>
                                        </p:attrNameLst>
                                      </p:cBhvr>
                                      <p:to>
                                        <p:strVal val="visible"/>
                                      </p:to>
                                    </p:set>
                                    <p:animEffect transition="in" filter="blinds(horizontal)">
                                      <p:cBhvr>
                                        <p:cTn id="21" dur="500"/>
                                        <p:tgtEl>
                                          <p:spTgt spid="1443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4398"/>
                                        </p:tgtEl>
                                        <p:attrNameLst>
                                          <p:attrName>style.visibility</p:attrName>
                                        </p:attrNameLst>
                                      </p:cBhvr>
                                      <p:to>
                                        <p:strVal val="visible"/>
                                      </p:to>
                                    </p:set>
                                    <p:animEffect transition="in" filter="blinds(horizontal)">
                                      <p:cBhvr>
                                        <p:cTn id="26" dur="500"/>
                                        <p:tgtEl>
                                          <p:spTgt spid="144398"/>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4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0" grpId="0" animBg="1"/>
      <p:bldP spid="144393" grpId="0"/>
      <p:bldP spid="144394" grpId="0"/>
      <p:bldP spid="144395" grpId="0"/>
      <p:bldP spid="144397" grpId="0"/>
      <p:bldP spid="1443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8" name="Rectangle 14"/>
          <p:cNvSpPr>
            <a:spLocks noChangeArrowheads="1"/>
          </p:cNvSpPr>
          <p:nvPr/>
        </p:nvSpPr>
        <p:spPr bwMode="auto">
          <a:xfrm>
            <a:off x="63500" y="2928938"/>
            <a:ext cx="9766300" cy="33956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462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4627"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54628"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54630" name="Text Box 6"/>
          <p:cNvSpPr txBox="1">
            <a:spLocks noChangeArrowheads="1"/>
          </p:cNvSpPr>
          <p:nvPr/>
        </p:nvSpPr>
        <p:spPr bwMode="auto">
          <a:xfrm>
            <a:off x="3544888" y="2160588"/>
            <a:ext cx="2468562"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b="1">
                <a:latin typeface="Arial" charset="0"/>
                <a:cs typeface="+mn-cs"/>
              </a:rPr>
              <a:t>Sampling</a:t>
            </a:r>
          </a:p>
        </p:txBody>
      </p:sp>
      <p:sp>
        <p:nvSpPr>
          <p:cNvPr id="154631" name="Text Box 7"/>
          <p:cNvSpPr txBox="1">
            <a:spLocks noChangeArrowheads="1"/>
          </p:cNvSpPr>
          <p:nvPr/>
        </p:nvSpPr>
        <p:spPr bwMode="auto">
          <a:xfrm>
            <a:off x="76200" y="3124200"/>
            <a:ext cx="175260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662113" indent="-1662113" algn="l">
              <a:defRPr sz="2400">
                <a:solidFill>
                  <a:schemeClr val="tx1"/>
                </a:solidFill>
                <a:latin typeface="Times New Roman" charset="0"/>
                <a:ea typeface="ＭＳ Ｐゴシック" charset="0"/>
              </a:defRPr>
            </a:lvl1pPr>
            <a:lvl2pPr marL="2400300" algn="l">
              <a:defRPr sz="2400">
                <a:solidFill>
                  <a:schemeClr val="tx1"/>
                </a:solidFill>
                <a:latin typeface="Times New Roman" charset="0"/>
                <a:ea typeface="ＭＳ Ｐゴシック" charset="0"/>
              </a:defRPr>
            </a:lvl2pPr>
            <a:lvl3pPr marL="2514600" algn="l">
              <a:defRPr sz="2400">
                <a:solidFill>
                  <a:schemeClr val="tx1"/>
                </a:solidFill>
                <a:latin typeface="Times New Roman" charset="0"/>
                <a:ea typeface="ＭＳ Ｐゴシック" charset="0"/>
              </a:defRPr>
            </a:lvl3pPr>
            <a:lvl4pPr marL="2628900" algn="l">
              <a:defRPr sz="2400">
                <a:solidFill>
                  <a:schemeClr val="tx1"/>
                </a:solidFill>
                <a:latin typeface="Times New Roman" charset="0"/>
                <a:ea typeface="ＭＳ Ｐゴシック" charset="0"/>
              </a:defRPr>
            </a:lvl4pPr>
            <a:lvl5pPr marL="2743200" algn="l">
              <a:defRPr sz="2400">
                <a:solidFill>
                  <a:schemeClr val="tx1"/>
                </a:solidFill>
                <a:latin typeface="Times New Roman" charset="0"/>
                <a:ea typeface="ＭＳ Ｐゴシック" charset="0"/>
              </a:defRPr>
            </a:lvl5pPr>
            <a:lvl6pPr marL="3200400" eaLnBrk="0" fontAlgn="base" hangingPunct="0">
              <a:spcBef>
                <a:spcPct val="0"/>
              </a:spcBef>
              <a:spcAft>
                <a:spcPct val="0"/>
              </a:spcAft>
              <a:defRPr sz="2400">
                <a:solidFill>
                  <a:schemeClr val="tx1"/>
                </a:solidFill>
                <a:latin typeface="Times New Roman" charset="0"/>
                <a:ea typeface="ＭＳ Ｐゴシック" charset="0"/>
              </a:defRPr>
            </a:lvl6pPr>
            <a:lvl7pPr marL="3657600" eaLnBrk="0" fontAlgn="base" hangingPunct="0">
              <a:spcBef>
                <a:spcPct val="0"/>
              </a:spcBef>
              <a:spcAft>
                <a:spcPct val="0"/>
              </a:spcAft>
              <a:defRPr sz="2400">
                <a:solidFill>
                  <a:schemeClr val="tx1"/>
                </a:solidFill>
                <a:latin typeface="Times New Roman" charset="0"/>
                <a:ea typeface="ＭＳ Ｐゴシック" charset="0"/>
              </a:defRPr>
            </a:lvl7pPr>
            <a:lvl8pPr marL="4114800" eaLnBrk="0" fontAlgn="base" hangingPunct="0">
              <a:spcBef>
                <a:spcPct val="0"/>
              </a:spcBef>
              <a:spcAft>
                <a:spcPct val="0"/>
              </a:spcAft>
              <a:defRPr sz="2400">
                <a:solidFill>
                  <a:schemeClr val="tx1"/>
                </a:solidFill>
                <a:latin typeface="Times New Roman" charset="0"/>
                <a:ea typeface="ＭＳ Ｐゴシック" charset="0"/>
              </a:defRPr>
            </a:lvl8pPr>
            <a:lvl9pPr marL="45720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CC0000"/>
                </a:solidFill>
                <a:latin typeface="Arial" charset="0"/>
                <a:cs typeface="+mn-cs"/>
              </a:rPr>
              <a:t>Random</a:t>
            </a:r>
          </a:p>
        </p:txBody>
      </p:sp>
      <p:sp>
        <p:nvSpPr>
          <p:cNvPr id="154632" name="Text Box 8"/>
          <p:cNvSpPr txBox="1">
            <a:spLocks noChangeArrowheads="1"/>
          </p:cNvSpPr>
          <p:nvPr/>
        </p:nvSpPr>
        <p:spPr bwMode="auto">
          <a:xfrm>
            <a:off x="152400" y="4891088"/>
            <a:ext cx="1905000"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939925" indent="-1939925" algn="l">
              <a:defRPr sz="2400">
                <a:solidFill>
                  <a:schemeClr val="tx1"/>
                </a:solidFill>
                <a:latin typeface="Times New Roman" charset="0"/>
                <a:ea typeface="ＭＳ Ｐゴシック" charset="0"/>
              </a:defRPr>
            </a:lvl1pPr>
            <a:lvl2pPr marL="2289175" algn="l">
              <a:defRPr sz="2400">
                <a:solidFill>
                  <a:schemeClr val="tx1"/>
                </a:solidFill>
                <a:latin typeface="Times New Roman" charset="0"/>
                <a:ea typeface="ＭＳ Ｐゴシック" charset="0"/>
              </a:defRPr>
            </a:lvl2pPr>
            <a:lvl3pPr marL="2403475" algn="l">
              <a:defRPr sz="2400">
                <a:solidFill>
                  <a:schemeClr val="tx1"/>
                </a:solidFill>
                <a:latin typeface="Times New Roman" charset="0"/>
                <a:ea typeface="ＭＳ Ｐゴシック" charset="0"/>
              </a:defRPr>
            </a:lvl3pPr>
            <a:lvl4pPr marL="2517775" algn="l">
              <a:defRPr sz="2400">
                <a:solidFill>
                  <a:schemeClr val="tx1"/>
                </a:solidFill>
                <a:latin typeface="Times New Roman" charset="0"/>
                <a:ea typeface="ＭＳ Ｐゴシック" charset="0"/>
              </a:defRPr>
            </a:lvl4pPr>
            <a:lvl5pPr marL="2632075" algn="l">
              <a:defRPr sz="2400">
                <a:solidFill>
                  <a:schemeClr val="tx1"/>
                </a:solidFill>
                <a:latin typeface="Times New Roman" charset="0"/>
                <a:ea typeface="ＭＳ Ｐゴシック" charset="0"/>
              </a:defRPr>
            </a:lvl5pPr>
            <a:lvl6pPr marL="3089275" eaLnBrk="0" fontAlgn="base" hangingPunct="0">
              <a:spcBef>
                <a:spcPct val="0"/>
              </a:spcBef>
              <a:spcAft>
                <a:spcPct val="0"/>
              </a:spcAft>
              <a:defRPr sz="2400">
                <a:solidFill>
                  <a:schemeClr val="tx1"/>
                </a:solidFill>
                <a:latin typeface="Times New Roman" charset="0"/>
                <a:ea typeface="ＭＳ Ｐゴシック" charset="0"/>
              </a:defRPr>
            </a:lvl6pPr>
            <a:lvl7pPr marL="3546475" eaLnBrk="0" fontAlgn="base" hangingPunct="0">
              <a:spcBef>
                <a:spcPct val="0"/>
              </a:spcBef>
              <a:spcAft>
                <a:spcPct val="0"/>
              </a:spcAft>
              <a:defRPr sz="2400">
                <a:solidFill>
                  <a:schemeClr val="tx1"/>
                </a:solidFill>
                <a:latin typeface="Times New Roman" charset="0"/>
                <a:ea typeface="ＭＳ Ｐゴシック" charset="0"/>
              </a:defRPr>
            </a:lvl7pPr>
            <a:lvl8pPr marL="4003675" eaLnBrk="0" fontAlgn="base" hangingPunct="0">
              <a:spcBef>
                <a:spcPct val="0"/>
              </a:spcBef>
              <a:spcAft>
                <a:spcPct val="0"/>
              </a:spcAft>
              <a:defRPr sz="2400">
                <a:solidFill>
                  <a:schemeClr val="tx1"/>
                </a:solidFill>
                <a:latin typeface="Times New Roman" charset="0"/>
                <a:ea typeface="ＭＳ Ｐゴシック" charset="0"/>
              </a:defRPr>
            </a:lvl8pPr>
            <a:lvl9pPr marL="4460875"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CC0000"/>
                </a:solidFill>
                <a:latin typeface="Arial" charset="0"/>
                <a:cs typeface="+mn-cs"/>
              </a:rPr>
              <a:t>Purposive</a:t>
            </a:r>
          </a:p>
        </p:txBody>
      </p:sp>
      <p:sp>
        <p:nvSpPr>
          <p:cNvPr id="154633" name="Line 9"/>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4634" name="Rectangle 10"/>
          <p:cNvSpPr>
            <a:spLocks noChangeArrowheads="1"/>
          </p:cNvSpPr>
          <p:nvPr/>
        </p:nvSpPr>
        <p:spPr bwMode="auto">
          <a:xfrm>
            <a:off x="2057400" y="2924175"/>
            <a:ext cx="7391400" cy="1800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2800" i="1">
                <a:solidFill>
                  <a:srgbClr val="CC0000"/>
                </a:solidFill>
                <a:latin typeface="Arial" charset="0"/>
                <a:cs typeface="+mn-cs"/>
              </a:rPr>
              <a:t>Need a complete list of locations to sample, such as villages for a rural survey; and accurate data on the population of each unit sampled to achieve representative results</a:t>
            </a:r>
            <a:endParaRPr lang="en-US" sz="2800" i="1">
              <a:solidFill>
                <a:srgbClr val="CC0000"/>
              </a:solidFill>
              <a:latin typeface="Arial" charset="0"/>
              <a:cs typeface="+mn-cs"/>
            </a:endParaRPr>
          </a:p>
        </p:txBody>
      </p:sp>
      <p:sp>
        <p:nvSpPr>
          <p:cNvPr id="154635" name="Rectangle 11"/>
          <p:cNvSpPr>
            <a:spLocks noChangeArrowheads="1"/>
          </p:cNvSpPr>
          <p:nvPr/>
        </p:nvSpPr>
        <p:spPr bwMode="auto">
          <a:xfrm>
            <a:off x="2057400" y="4876800"/>
            <a:ext cx="6629400" cy="13731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2800" i="1">
                <a:solidFill>
                  <a:srgbClr val="CC0000"/>
                </a:solidFill>
                <a:latin typeface="Arial" charset="0"/>
                <a:cs typeface="+mn-cs"/>
              </a:rPr>
              <a:t>Need to have a good starting point for understanding the characteristics that define homogeneity</a:t>
            </a:r>
            <a:endParaRPr lang="en-US" sz="2800" i="1">
              <a:solidFill>
                <a:srgbClr val="CC0000"/>
              </a:solidFill>
              <a:latin typeface="Arial" charset="0"/>
              <a:cs typeface="+mn-cs"/>
            </a:endParaRPr>
          </a:p>
        </p:txBody>
      </p:sp>
      <p:sp>
        <p:nvSpPr>
          <p:cNvPr id="154636" name="Line 12"/>
          <p:cNvSpPr>
            <a:spLocks noChangeShapeType="1"/>
          </p:cNvSpPr>
          <p:nvPr/>
        </p:nvSpPr>
        <p:spPr bwMode="auto">
          <a:xfrm>
            <a:off x="63500" y="4770438"/>
            <a:ext cx="9766300" cy="30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4637" name="Text Box 13"/>
          <p:cNvSpPr txBox="1">
            <a:spLocks noChangeArrowheads="1"/>
          </p:cNvSpPr>
          <p:nvPr/>
        </p:nvSpPr>
        <p:spPr bwMode="auto">
          <a:xfrm>
            <a:off x="277813" y="1219200"/>
            <a:ext cx="4675187"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Representativeness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4"/>
                                        </p:tgtEl>
                                        <p:attrNameLst>
                                          <p:attrName>style.visibility</p:attrName>
                                        </p:attrNameLst>
                                      </p:cBhvr>
                                      <p:to>
                                        <p:strVal val="visible"/>
                                      </p:to>
                                    </p:set>
                                    <p:animEffect transition="in" filter="blinds(horizontal)">
                                      <p:cBhvr>
                                        <p:cTn id="7" dur="500"/>
                                        <p:tgtEl>
                                          <p:spTgt spid="154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35"/>
                                        </p:tgtEl>
                                        <p:attrNameLst>
                                          <p:attrName>style.visibility</p:attrName>
                                        </p:attrNameLst>
                                      </p:cBhvr>
                                      <p:to>
                                        <p:strVal val="visible"/>
                                      </p:to>
                                    </p:set>
                                    <p:animEffect transition="in" filter="blinds(horizontal)">
                                      <p:cBhvr>
                                        <p:cTn id="12" dur="500"/>
                                        <p:tgtEl>
                                          <p:spTgt spid="15463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54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8" grpId="0" animBg="1"/>
      <p:bldP spid="154634" grpId="0"/>
      <p:bldP spid="1546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6675"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56676"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56681" name="Line 9"/>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6684" name="Text Box 12"/>
          <p:cNvSpPr txBox="1">
            <a:spLocks noChangeArrowheads="1"/>
          </p:cNvSpPr>
          <p:nvPr/>
        </p:nvSpPr>
        <p:spPr bwMode="auto">
          <a:xfrm>
            <a:off x="228600" y="2514600"/>
            <a:ext cx="6629400" cy="3387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latin typeface="Arial" charset="0"/>
                <a:cs typeface="+mn-cs"/>
              </a:rPr>
              <a:t>In HEA Baseline Assessments, </a:t>
            </a:r>
            <a:r>
              <a:rPr lang="en-GB" sz="3600">
                <a:latin typeface="Arial" charset="0"/>
                <a:cs typeface="+mn-cs"/>
              </a:rPr>
              <a:t>representativeness is ensured through the </a:t>
            </a:r>
            <a:r>
              <a:rPr lang="en-GB" sz="3600">
                <a:solidFill>
                  <a:schemeClr val="accent2"/>
                </a:solidFill>
                <a:latin typeface="Arial" charset="0"/>
                <a:cs typeface="+mn-cs"/>
              </a:rPr>
              <a:t>purposive sampling</a:t>
            </a:r>
            <a:r>
              <a:rPr lang="en-GB" sz="3600">
                <a:latin typeface="Arial" charset="0"/>
                <a:cs typeface="+mn-cs"/>
              </a:rPr>
              <a:t> of areas and groups considered to be relatively homogeneous in terms of livelihood</a:t>
            </a:r>
            <a:endParaRPr lang="en-US" sz="3600">
              <a:latin typeface="Arial" charset="0"/>
              <a:cs typeface="+mn-cs"/>
            </a:endParaRPr>
          </a:p>
        </p:txBody>
      </p:sp>
      <p:sp>
        <p:nvSpPr>
          <p:cNvPr id="156685" name="Line 13"/>
          <p:cNvSpPr>
            <a:spLocks noChangeShapeType="1"/>
          </p:cNvSpPr>
          <p:nvPr/>
        </p:nvSpPr>
        <p:spPr bwMode="auto">
          <a:xfrm flipV="1">
            <a:off x="6934200" y="3352800"/>
            <a:ext cx="6096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6686" name="Line 14"/>
          <p:cNvSpPr>
            <a:spLocks noChangeShapeType="1"/>
          </p:cNvSpPr>
          <p:nvPr/>
        </p:nvSpPr>
        <p:spPr bwMode="auto">
          <a:xfrm>
            <a:off x="6934200" y="4267200"/>
            <a:ext cx="76200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6687" name="Text Box 15"/>
          <p:cNvSpPr txBox="1">
            <a:spLocks noChangeArrowheads="1"/>
          </p:cNvSpPr>
          <p:nvPr/>
        </p:nvSpPr>
        <p:spPr bwMode="auto">
          <a:xfrm>
            <a:off x="7543800" y="2895600"/>
            <a:ext cx="1925638" cy="946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a:solidFill>
                  <a:srgbClr val="CC0000"/>
                </a:solidFill>
                <a:latin typeface="Arial" charset="0"/>
                <a:cs typeface="+mn-cs"/>
              </a:rPr>
              <a:t>Livelihood Zones</a:t>
            </a:r>
          </a:p>
        </p:txBody>
      </p:sp>
      <p:sp>
        <p:nvSpPr>
          <p:cNvPr id="156688" name="Text Box 16"/>
          <p:cNvSpPr txBox="1">
            <a:spLocks noChangeArrowheads="1"/>
          </p:cNvSpPr>
          <p:nvPr/>
        </p:nvSpPr>
        <p:spPr bwMode="auto">
          <a:xfrm>
            <a:off x="7523163" y="4191000"/>
            <a:ext cx="1925637" cy="946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a:solidFill>
                  <a:srgbClr val="CC0000"/>
                </a:solidFill>
                <a:latin typeface="Arial" charset="0"/>
                <a:cs typeface="+mn-cs"/>
              </a:rPr>
              <a:t>Wealth Groups</a:t>
            </a:r>
          </a:p>
        </p:txBody>
      </p:sp>
      <p:sp>
        <p:nvSpPr>
          <p:cNvPr id="156689" name="Text Box 17"/>
          <p:cNvSpPr txBox="1">
            <a:spLocks noChangeArrowheads="1"/>
          </p:cNvSpPr>
          <p:nvPr/>
        </p:nvSpPr>
        <p:spPr bwMode="auto">
          <a:xfrm>
            <a:off x="277813" y="1219200"/>
            <a:ext cx="4675187"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Representativeness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6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6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7" grpId="0"/>
      <p:bldP spid="1566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8723"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58724"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58726" name="Line 6"/>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8732" name="Text Box 12"/>
          <p:cNvSpPr txBox="1">
            <a:spLocks noChangeArrowheads="1"/>
          </p:cNvSpPr>
          <p:nvPr/>
        </p:nvSpPr>
        <p:spPr bwMode="auto">
          <a:xfrm>
            <a:off x="152400" y="2362200"/>
            <a:ext cx="941070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latin typeface="Arial" charset="0"/>
                <a:cs typeface="+mn-cs"/>
              </a:rPr>
              <a:t>8 – 12 interviews should be done per wealth group per livelihood zone</a:t>
            </a:r>
          </a:p>
        </p:txBody>
      </p:sp>
      <p:sp>
        <p:nvSpPr>
          <p:cNvPr id="158733" name="Text Box 13"/>
          <p:cNvSpPr txBox="1">
            <a:spLocks noChangeArrowheads="1"/>
          </p:cNvSpPr>
          <p:nvPr/>
        </p:nvSpPr>
        <p:spPr bwMode="auto">
          <a:xfrm>
            <a:off x="38100" y="3733800"/>
            <a:ext cx="941070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latin typeface="Arial" charset="0"/>
                <a:cs typeface="+mn-cs"/>
              </a:rPr>
              <a:t>8 – 12 villages should be visited per zone</a:t>
            </a:r>
          </a:p>
        </p:txBody>
      </p:sp>
      <p:sp>
        <p:nvSpPr>
          <p:cNvPr id="158736" name="Text Box 16"/>
          <p:cNvSpPr txBox="1">
            <a:spLocks noChangeArrowheads="1"/>
          </p:cNvSpPr>
          <p:nvPr/>
        </p:nvSpPr>
        <p:spPr bwMode="auto">
          <a:xfrm>
            <a:off x="152400" y="4495800"/>
            <a:ext cx="9410700" cy="1739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latin typeface="Arial" charset="0"/>
                <a:cs typeface="+mn-cs"/>
              </a:rPr>
              <a:t>This makes a total of 32 – 48 household representative interviews (with around 4 people interviewed in each sitting)</a:t>
            </a:r>
          </a:p>
        </p:txBody>
      </p:sp>
      <p:sp>
        <p:nvSpPr>
          <p:cNvPr id="158737" name="Text Box 17"/>
          <p:cNvSpPr txBox="1">
            <a:spLocks noChangeArrowheads="1"/>
          </p:cNvSpPr>
          <p:nvPr/>
        </p:nvSpPr>
        <p:spPr bwMode="auto">
          <a:xfrm>
            <a:off x="277813" y="1219200"/>
            <a:ext cx="4675187"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Representativeness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p:bldP spid="1587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0771"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60772"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60774" name="Line 6"/>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0777" name="Text Box 9"/>
          <p:cNvSpPr txBox="1">
            <a:spLocks noChangeArrowheads="1"/>
          </p:cNvSpPr>
          <p:nvPr/>
        </p:nvSpPr>
        <p:spPr bwMode="auto">
          <a:xfrm>
            <a:off x="228600" y="2971800"/>
            <a:ext cx="9410700" cy="2530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4000">
                <a:latin typeface="Arial" charset="0"/>
                <a:cs typeface="+mn-cs"/>
              </a:rPr>
              <a:t>One livelihood zone typically takes 10 – 14 days to cover in a baseline assessment with two experienced interviewers</a:t>
            </a:r>
          </a:p>
        </p:txBody>
      </p:sp>
      <p:sp>
        <p:nvSpPr>
          <p:cNvPr id="160778" name="Text Box 10"/>
          <p:cNvSpPr txBox="1">
            <a:spLocks noChangeArrowheads="1"/>
          </p:cNvSpPr>
          <p:nvPr/>
        </p:nvSpPr>
        <p:spPr bwMode="auto">
          <a:xfrm>
            <a:off x="277813" y="1219200"/>
            <a:ext cx="4675187"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Representativeness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2819"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are the levels of enquiry?</a:t>
            </a:r>
          </a:p>
        </p:txBody>
      </p:sp>
      <p:sp>
        <p:nvSpPr>
          <p:cNvPr id="162820"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pic>
        <p:nvPicPr>
          <p:cNvPr id="52228" name="Picture 9" descr="graphic of geographic levels withou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3146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6" name="Line 10"/>
          <p:cNvSpPr>
            <a:spLocks noChangeShapeType="1"/>
          </p:cNvSpPr>
          <p:nvPr/>
        </p:nvSpPr>
        <p:spPr bwMode="auto">
          <a:xfrm>
            <a:off x="4267200" y="25146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2827" name="Text Box 11"/>
          <p:cNvSpPr txBox="1">
            <a:spLocks noChangeArrowheads="1"/>
          </p:cNvSpPr>
          <p:nvPr/>
        </p:nvSpPr>
        <p:spPr bwMode="auto">
          <a:xfrm>
            <a:off x="6038850" y="2178050"/>
            <a:ext cx="280035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latin typeface="Arial" charset="0"/>
                <a:cs typeface="+mn-cs"/>
              </a:rPr>
              <a:t>District Level</a:t>
            </a:r>
          </a:p>
        </p:txBody>
      </p:sp>
      <p:sp>
        <p:nvSpPr>
          <p:cNvPr id="162828" name="Text Box 12"/>
          <p:cNvSpPr txBox="1">
            <a:spLocks noChangeArrowheads="1"/>
          </p:cNvSpPr>
          <p:nvPr/>
        </p:nvSpPr>
        <p:spPr bwMode="auto">
          <a:xfrm>
            <a:off x="6064250" y="3962400"/>
            <a:ext cx="277495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latin typeface="Arial" charset="0"/>
                <a:cs typeface="+mn-cs"/>
              </a:rPr>
              <a:t>Village Level</a:t>
            </a:r>
          </a:p>
        </p:txBody>
      </p:sp>
      <p:sp>
        <p:nvSpPr>
          <p:cNvPr id="162829" name="Line 13"/>
          <p:cNvSpPr>
            <a:spLocks noChangeShapeType="1"/>
          </p:cNvSpPr>
          <p:nvPr/>
        </p:nvSpPr>
        <p:spPr bwMode="auto">
          <a:xfrm>
            <a:off x="4267200" y="42672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2830" name="Line 14"/>
          <p:cNvSpPr>
            <a:spLocks noChangeShapeType="1"/>
          </p:cNvSpPr>
          <p:nvPr/>
        </p:nvSpPr>
        <p:spPr bwMode="auto">
          <a:xfrm>
            <a:off x="4267200" y="54102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2831" name="Text Box 15"/>
          <p:cNvSpPr txBox="1">
            <a:spLocks noChangeArrowheads="1"/>
          </p:cNvSpPr>
          <p:nvPr/>
        </p:nvSpPr>
        <p:spPr bwMode="auto">
          <a:xfrm>
            <a:off x="6089650" y="5105400"/>
            <a:ext cx="358775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latin typeface="Arial" charset="0"/>
                <a:cs typeface="+mn-cs"/>
              </a:rPr>
              <a:t>Household Level</a:t>
            </a:r>
          </a:p>
        </p:txBody>
      </p:sp>
      <p:sp>
        <p:nvSpPr>
          <p:cNvPr id="162832" name="Line 16"/>
          <p:cNvSpPr>
            <a:spLocks noChangeShapeType="1"/>
          </p:cNvSpPr>
          <p:nvPr/>
        </p:nvSpPr>
        <p:spPr bwMode="auto">
          <a:xfrm>
            <a:off x="7391400" y="2819400"/>
            <a:ext cx="0" cy="1143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2833" name="Line 17"/>
          <p:cNvSpPr>
            <a:spLocks noChangeShapeType="1"/>
          </p:cNvSpPr>
          <p:nvPr/>
        </p:nvSpPr>
        <p:spPr bwMode="auto">
          <a:xfrm>
            <a:off x="7391400" y="46482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8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28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8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28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28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28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7" grpId="0"/>
      <p:bldP spid="162828" grpId="0"/>
      <p:bldP spid="1628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2" name="Rectangle 12"/>
          <p:cNvSpPr>
            <a:spLocks noChangeArrowheads="1"/>
          </p:cNvSpPr>
          <p:nvPr/>
        </p:nvSpPr>
        <p:spPr bwMode="auto">
          <a:xfrm>
            <a:off x="5181600" y="4267200"/>
            <a:ext cx="4572000" cy="2133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824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8243"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Field Methods are available?</a:t>
            </a:r>
          </a:p>
        </p:txBody>
      </p:sp>
      <p:sp>
        <p:nvSpPr>
          <p:cNvPr id="138244"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38248" name="Text Box 8"/>
          <p:cNvSpPr txBox="1">
            <a:spLocks noChangeArrowheads="1"/>
          </p:cNvSpPr>
          <p:nvPr/>
        </p:nvSpPr>
        <p:spPr bwMode="auto">
          <a:xfrm>
            <a:off x="323850" y="1416050"/>
            <a:ext cx="340995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latin typeface="Arial" charset="0"/>
                <a:cs typeface="+mn-cs"/>
              </a:rPr>
              <a:t>Rapid Appraisal</a:t>
            </a:r>
          </a:p>
        </p:txBody>
      </p:sp>
      <p:sp>
        <p:nvSpPr>
          <p:cNvPr id="138249" name="Text Box 9"/>
          <p:cNvSpPr txBox="1">
            <a:spLocks noChangeArrowheads="1"/>
          </p:cNvSpPr>
          <p:nvPr/>
        </p:nvSpPr>
        <p:spPr bwMode="auto">
          <a:xfrm>
            <a:off x="5784850" y="1447800"/>
            <a:ext cx="3282950" cy="641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a:latin typeface="Arial" charset="0"/>
                <a:cs typeface="+mn-cs"/>
              </a:rPr>
              <a:t>Sample Survey</a:t>
            </a:r>
          </a:p>
        </p:txBody>
      </p:sp>
      <p:sp>
        <p:nvSpPr>
          <p:cNvPr id="138250" name="Rectangle 10"/>
          <p:cNvSpPr>
            <a:spLocks noChangeArrowheads="1"/>
          </p:cNvSpPr>
          <p:nvPr/>
        </p:nvSpPr>
        <p:spPr bwMode="auto">
          <a:xfrm>
            <a:off x="5181600" y="2133600"/>
            <a:ext cx="4419600" cy="2041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GB" sz="3200">
                <a:latin typeface="Arial" charset="0"/>
                <a:cs typeface="+mn-cs"/>
              </a:rPr>
              <a:t>Valued for the </a:t>
            </a:r>
            <a:r>
              <a:rPr lang="en-GB" sz="3200" u="sng">
                <a:solidFill>
                  <a:srgbClr val="000099"/>
                </a:solidFill>
                <a:latin typeface="Arial" charset="0"/>
                <a:cs typeface="+mn-cs"/>
              </a:rPr>
              <a:t>level of detail</a:t>
            </a:r>
            <a:r>
              <a:rPr lang="en-GB" sz="3200">
                <a:latin typeface="Arial" charset="0"/>
                <a:cs typeface="+mn-cs"/>
              </a:rPr>
              <a:t> in the data collected, </a:t>
            </a:r>
            <a:r>
              <a:rPr lang="en-GB" sz="3200" u="sng">
                <a:solidFill>
                  <a:srgbClr val="000099"/>
                </a:solidFill>
                <a:latin typeface="Arial" charset="0"/>
                <a:cs typeface="+mn-cs"/>
              </a:rPr>
              <a:t>precision</a:t>
            </a:r>
            <a:r>
              <a:rPr lang="en-GB" sz="3200">
                <a:latin typeface="Arial" charset="0"/>
                <a:cs typeface="+mn-cs"/>
              </a:rPr>
              <a:t>, and </a:t>
            </a:r>
            <a:r>
              <a:rPr lang="en-GB" sz="3200" u="sng">
                <a:solidFill>
                  <a:srgbClr val="000099"/>
                </a:solidFill>
                <a:latin typeface="Arial" charset="0"/>
                <a:cs typeface="+mn-cs"/>
              </a:rPr>
              <a:t>representativeness</a:t>
            </a:r>
            <a:endParaRPr lang="en-GB" sz="3200">
              <a:latin typeface="Arial" charset="0"/>
              <a:cs typeface="+mn-cs"/>
            </a:endParaRPr>
          </a:p>
        </p:txBody>
      </p:sp>
      <p:sp>
        <p:nvSpPr>
          <p:cNvPr id="138251" name="Rectangle 11"/>
          <p:cNvSpPr>
            <a:spLocks noChangeArrowheads="1"/>
          </p:cNvSpPr>
          <p:nvPr/>
        </p:nvSpPr>
        <p:spPr bwMode="auto">
          <a:xfrm>
            <a:off x="5410200" y="4283075"/>
            <a:ext cx="4953000" cy="2041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algn="l">
              <a:buFontTx/>
              <a:buChar char="•"/>
              <a:defRPr/>
            </a:pPr>
            <a:r>
              <a:rPr lang="en-GB" sz="3200">
                <a:solidFill>
                  <a:schemeClr val="bg1"/>
                </a:solidFill>
                <a:latin typeface="Arial" charset="0"/>
                <a:cs typeface="+mn-cs"/>
              </a:rPr>
              <a:t>Household level </a:t>
            </a:r>
          </a:p>
          <a:p>
            <a:pPr marL="457200" indent="-457200" algn="l">
              <a:buFontTx/>
              <a:buChar char="•"/>
              <a:defRPr/>
            </a:pPr>
            <a:r>
              <a:rPr lang="en-GB" sz="3200">
                <a:solidFill>
                  <a:schemeClr val="bg1"/>
                </a:solidFill>
                <a:latin typeface="Arial" charset="0"/>
                <a:cs typeface="+mn-cs"/>
              </a:rPr>
              <a:t>Standardised questionnaire </a:t>
            </a:r>
          </a:p>
          <a:p>
            <a:pPr marL="457200" indent="-457200" algn="l">
              <a:buFontTx/>
              <a:buChar char="•"/>
              <a:defRPr/>
            </a:pPr>
            <a:r>
              <a:rPr lang="en-GB" sz="3200">
                <a:solidFill>
                  <a:schemeClr val="bg1"/>
                </a:solidFill>
                <a:latin typeface="Arial" charset="0"/>
                <a:cs typeface="+mn-cs"/>
              </a:rPr>
              <a:t>Large number of hhs</a:t>
            </a:r>
            <a:endParaRPr lang="en-US" sz="3200">
              <a:solidFill>
                <a:schemeClr val="bg1"/>
              </a:solidFill>
              <a:latin typeface="Arial" charset="0"/>
              <a:cs typeface="+mn-cs"/>
            </a:endParaRPr>
          </a:p>
        </p:txBody>
      </p:sp>
      <p:sp>
        <p:nvSpPr>
          <p:cNvPr id="138253" name="Text Box 13"/>
          <p:cNvSpPr txBox="1">
            <a:spLocks noChangeArrowheads="1"/>
          </p:cNvSpPr>
          <p:nvPr/>
        </p:nvSpPr>
        <p:spPr bwMode="auto">
          <a:xfrm rot="16200000">
            <a:off x="3810000" y="5105400"/>
            <a:ext cx="2133600" cy="457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bg1"/>
                </a:solidFill>
                <a:latin typeface="Arial" charset="0"/>
                <a:cs typeface="+mn-cs"/>
              </a:rPr>
              <a:t>Features</a:t>
            </a:r>
          </a:p>
        </p:txBody>
      </p:sp>
      <p:sp>
        <p:nvSpPr>
          <p:cNvPr id="138254" name="Line 14"/>
          <p:cNvSpPr>
            <a:spLocks noChangeShapeType="1"/>
          </p:cNvSpPr>
          <p:nvPr/>
        </p:nvSpPr>
        <p:spPr bwMode="auto">
          <a:xfrm>
            <a:off x="152400" y="2057400"/>
            <a:ext cx="944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8255" name="Rectangle 15"/>
          <p:cNvSpPr>
            <a:spLocks noChangeArrowheads="1"/>
          </p:cNvSpPr>
          <p:nvPr/>
        </p:nvSpPr>
        <p:spPr bwMode="auto">
          <a:xfrm>
            <a:off x="0" y="2133600"/>
            <a:ext cx="4267200" cy="2041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GB" sz="3200">
                <a:latin typeface="Arial" charset="0"/>
                <a:cs typeface="+mn-cs"/>
              </a:rPr>
              <a:t>Valued for </a:t>
            </a:r>
            <a:r>
              <a:rPr lang="en-GB" sz="3200" u="sng">
                <a:solidFill>
                  <a:srgbClr val="000099"/>
                </a:solidFill>
                <a:latin typeface="Arial" charset="0"/>
                <a:cs typeface="+mn-cs"/>
              </a:rPr>
              <a:t>speed</a:t>
            </a:r>
            <a:r>
              <a:rPr lang="en-GB" sz="3200">
                <a:latin typeface="Arial" charset="0"/>
                <a:cs typeface="+mn-cs"/>
              </a:rPr>
              <a:t>, </a:t>
            </a:r>
            <a:r>
              <a:rPr lang="en-GB" sz="3200" u="sng">
                <a:solidFill>
                  <a:srgbClr val="000099"/>
                </a:solidFill>
                <a:latin typeface="Arial" charset="0"/>
                <a:cs typeface="+mn-cs"/>
              </a:rPr>
              <a:t>relative cost</a:t>
            </a:r>
            <a:r>
              <a:rPr lang="en-GB" sz="3200">
                <a:latin typeface="Arial" charset="0"/>
                <a:cs typeface="+mn-cs"/>
              </a:rPr>
              <a:t>, and </a:t>
            </a:r>
            <a:r>
              <a:rPr lang="en-GB" sz="3200" u="sng">
                <a:solidFill>
                  <a:srgbClr val="000099"/>
                </a:solidFill>
                <a:latin typeface="Arial" charset="0"/>
                <a:cs typeface="+mn-cs"/>
              </a:rPr>
              <a:t>cross-checking/ quality control </a:t>
            </a:r>
            <a:r>
              <a:rPr lang="en-GB" sz="3200">
                <a:latin typeface="Arial" charset="0"/>
                <a:cs typeface="+mn-cs"/>
              </a:rPr>
              <a:t>in field</a:t>
            </a:r>
          </a:p>
        </p:txBody>
      </p:sp>
      <p:sp>
        <p:nvSpPr>
          <p:cNvPr id="138256" name="Rectangle 16"/>
          <p:cNvSpPr>
            <a:spLocks noChangeArrowheads="1"/>
          </p:cNvSpPr>
          <p:nvPr/>
        </p:nvSpPr>
        <p:spPr bwMode="auto">
          <a:xfrm>
            <a:off x="762000" y="4267200"/>
            <a:ext cx="3657600" cy="2133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8257" name="Rectangle 17"/>
          <p:cNvSpPr>
            <a:spLocks noChangeArrowheads="1"/>
          </p:cNvSpPr>
          <p:nvPr/>
        </p:nvSpPr>
        <p:spPr bwMode="auto">
          <a:xfrm>
            <a:off x="990600" y="4283075"/>
            <a:ext cx="3810000" cy="2041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algn="l">
              <a:buFontTx/>
              <a:buChar char="•"/>
              <a:defRPr/>
            </a:pPr>
            <a:r>
              <a:rPr lang="en-GB" sz="3200">
                <a:solidFill>
                  <a:schemeClr val="bg1"/>
                </a:solidFill>
                <a:latin typeface="Arial" charset="0"/>
                <a:cs typeface="+mn-cs"/>
              </a:rPr>
              <a:t>Multiple levels</a:t>
            </a:r>
          </a:p>
          <a:p>
            <a:pPr marL="457200" indent="-457200" algn="l">
              <a:buFontTx/>
              <a:buChar char="•"/>
              <a:defRPr/>
            </a:pPr>
            <a:r>
              <a:rPr lang="en-GB" sz="3200">
                <a:solidFill>
                  <a:schemeClr val="bg1"/>
                </a:solidFill>
                <a:latin typeface="Arial" charset="0"/>
                <a:cs typeface="+mn-cs"/>
              </a:rPr>
              <a:t>Iterative</a:t>
            </a:r>
          </a:p>
          <a:p>
            <a:pPr marL="457200" indent="-457200" algn="l">
              <a:buFontTx/>
              <a:buChar char="•"/>
              <a:defRPr/>
            </a:pPr>
            <a:r>
              <a:rPr lang="en-GB" sz="3200">
                <a:solidFill>
                  <a:schemeClr val="bg1"/>
                </a:solidFill>
                <a:latin typeface="Arial" charset="0"/>
                <a:cs typeface="+mn-cs"/>
              </a:rPr>
              <a:t>Purposive sampling </a:t>
            </a:r>
            <a:endParaRPr lang="en-US" sz="3200">
              <a:solidFill>
                <a:schemeClr val="bg1"/>
              </a:solidFill>
              <a:latin typeface="Arial" charset="0"/>
              <a:cs typeface="+mn-cs"/>
            </a:endParaRPr>
          </a:p>
        </p:txBody>
      </p:sp>
      <p:sp>
        <p:nvSpPr>
          <p:cNvPr id="138258" name="Text Box 18"/>
          <p:cNvSpPr txBox="1">
            <a:spLocks noChangeArrowheads="1"/>
          </p:cNvSpPr>
          <p:nvPr/>
        </p:nvSpPr>
        <p:spPr bwMode="auto">
          <a:xfrm rot="16200000">
            <a:off x="-609600" y="5105400"/>
            <a:ext cx="2133600" cy="457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bg1"/>
                </a:solidFill>
                <a:latin typeface="Arial" charset="0"/>
                <a:cs typeface="+mn-cs"/>
              </a:rPr>
              <a:t>Features</a:t>
            </a:r>
          </a:p>
        </p:txBody>
      </p:sp>
      <p:sp>
        <p:nvSpPr>
          <p:cNvPr id="138259" name="Line 19"/>
          <p:cNvSpPr>
            <a:spLocks noChangeShapeType="1"/>
          </p:cNvSpPr>
          <p:nvPr/>
        </p:nvSpPr>
        <p:spPr bwMode="auto">
          <a:xfrm>
            <a:off x="4530725" y="13081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825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825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2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2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2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82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2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82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8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2" grpId="0" animBg="1"/>
      <p:bldP spid="138248" grpId="0"/>
      <p:bldP spid="138249" grpId="0"/>
      <p:bldP spid="138250" grpId="0"/>
      <p:bldP spid="138251" grpId="0"/>
      <p:bldP spid="138253" grpId="0" animBg="1"/>
      <p:bldP spid="138255" grpId="0"/>
      <p:bldP spid="138256" grpId="0" animBg="1"/>
      <p:bldP spid="138257" grpId="0"/>
      <p:bldP spid="13825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8963"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interviews are done when?</a:t>
            </a:r>
          </a:p>
        </p:txBody>
      </p:sp>
      <p:sp>
        <p:nvSpPr>
          <p:cNvPr id="168964"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graphicFrame>
        <p:nvGraphicFramePr>
          <p:cNvPr id="168965" name="Group 5"/>
          <p:cNvGraphicFramePr>
            <a:graphicFrameLocks noGrp="1"/>
          </p:cNvGraphicFramePr>
          <p:nvPr/>
        </p:nvGraphicFramePr>
        <p:xfrm>
          <a:off x="609600" y="1219200"/>
          <a:ext cx="1905000" cy="4672013"/>
        </p:xfrm>
        <a:graphic>
          <a:graphicData uri="http://schemas.openxmlformats.org/drawingml/2006/table">
            <a:tbl>
              <a:tblPr/>
              <a:tblGrid>
                <a:gridCol w="19050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Level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District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Village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8977" name="Group 17"/>
          <p:cNvGraphicFramePr>
            <a:graphicFrameLocks noGrp="1"/>
          </p:cNvGraphicFramePr>
          <p:nvPr/>
        </p:nvGraphicFramePr>
        <p:xfrm>
          <a:off x="2514600" y="1219200"/>
          <a:ext cx="2895600" cy="4669262"/>
        </p:xfrm>
        <a:graphic>
          <a:graphicData uri="http://schemas.openxmlformats.org/drawingml/2006/table">
            <a:tbl>
              <a:tblPr/>
              <a:tblGrid>
                <a:gridCol w="2895600"/>
              </a:tblGrid>
              <a:tr h="7617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Interview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2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Zoning/Timeline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Trader/Market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1 &amp; 2)</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Wealth Breakdown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3)</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 Representative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4)</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8977"/>
                                        </p:tgtEl>
                                        <p:attrNameLst>
                                          <p:attrName>style.visibility</p:attrName>
                                        </p:attrNameLst>
                                      </p:cBhvr>
                                      <p:to>
                                        <p:strVal val="visible"/>
                                      </p:to>
                                    </p:set>
                                    <p:animEffect transition="in" filter="blinds(horizontal)">
                                      <p:cBhvr>
                                        <p:cTn id="7" dur="500"/>
                                        <p:tgtEl>
                                          <p:spTgt spid="16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4867"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output is expected at each level?</a:t>
            </a:r>
          </a:p>
        </p:txBody>
      </p:sp>
      <p:sp>
        <p:nvSpPr>
          <p:cNvPr id="164868"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graphicFrame>
        <p:nvGraphicFramePr>
          <p:cNvPr id="164929" name="Group 65"/>
          <p:cNvGraphicFramePr>
            <a:graphicFrameLocks noGrp="1"/>
          </p:cNvGraphicFramePr>
          <p:nvPr/>
        </p:nvGraphicFramePr>
        <p:xfrm>
          <a:off x="609600" y="1219200"/>
          <a:ext cx="1905000" cy="4672013"/>
        </p:xfrm>
        <a:graphic>
          <a:graphicData uri="http://schemas.openxmlformats.org/drawingml/2006/table">
            <a:tbl>
              <a:tblPr/>
              <a:tblGrid>
                <a:gridCol w="19050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Level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District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Village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928" name="Group 64"/>
          <p:cNvGraphicFramePr>
            <a:graphicFrameLocks noGrp="1"/>
          </p:cNvGraphicFramePr>
          <p:nvPr/>
        </p:nvGraphicFramePr>
        <p:xfrm>
          <a:off x="2514600" y="1219200"/>
          <a:ext cx="2895600" cy="4669262"/>
        </p:xfrm>
        <a:graphic>
          <a:graphicData uri="http://schemas.openxmlformats.org/drawingml/2006/table">
            <a:tbl>
              <a:tblPr/>
              <a:tblGrid>
                <a:gridCol w="2895600"/>
              </a:tblGrid>
              <a:tr h="7617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Interview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2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Zoning/Timeline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Trader/Market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1 &amp; 2)</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Wealth Breakdown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3)</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 Representative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4)</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974" name="Group 110"/>
          <p:cNvGraphicFramePr>
            <a:graphicFrameLocks noGrp="1"/>
          </p:cNvGraphicFramePr>
          <p:nvPr/>
        </p:nvGraphicFramePr>
        <p:xfrm>
          <a:off x="5410200" y="1219200"/>
          <a:ext cx="4038600" cy="2114822"/>
        </p:xfrm>
        <a:graphic>
          <a:graphicData uri="http://schemas.openxmlformats.org/drawingml/2006/table">
            <a:tbl>
              <a:tblPr/>
              <a:tblGrid>
                <a:gridCol w="4038600"/>
              </a:tblGrid>
              <a:tr h="7615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Goal</a:t>
                      </a:r>
                    </a:p>
                  </a:txBody>
                  <a:tcPr marT="45694" marB="456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2988">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clearance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Verify livelihood zone boundaries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Select villages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timeline and reference data</a:t>
                      </a:r>
                    </a:p>
                  </a:txBody>
                  <a:tcPr marT="45694" marB="456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71011"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output is expected at each level?</a:t>
            </a:r>
          </a:p>
        </p:txBody>
      </p:sp>
      <p:sp>
        <p:nvSpPr>
          <p:cNvPr id="171012"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graphicFrame>
        <p:nvGraphicFramePr>
          <p:cNvPr id="171013" name="Group 5"/>
          <p:cNvGraphicFramePr>
            <a:graphicFrameLocks noGrp="1"/>
          </p:cNvGraphicFramePr>
          <p:nvPr/>
        </p:nvGraphicFramePr>
        <p:xfrm>
          <a:off x="609600" y="1219200"/>
          <a:ext cx="1905000" cy="4672013"/>
        </p:xfrm>
        <a:graphic>
          <a:graphicData uri="http://schemas.openxmlformats.org/drawingml/2006/table">
            <a:tbl>
              <a:tblPr/>
              <a:tblGrid>
                <a:gridCol w="19050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Level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District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Village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1025" name="Group 17"/>
          <p:cNvGraphicFramePr>
            <a:graphicFrameLocks noGrp="1"/>
          </p:cNvGraphicFramePr>
          <p:nvPr/>
        </p:nvGraphicFramePr>
        <p:xfrm>
          <a:off x="2514600" y="1219200"/>
          <a:ext cx="2895600" cy="4669262"/>
        </p:xfrm>
        <a:graphic>
          <a:graphicData uri="http://schemas.openxmlformats.org/drawingml/2006/table">
            <a:tbl>
              <a:tblPr/>
              <a:tblGrid>
                <a:gridCol w="2895600"/>
              </a:tblGrid>
              <a:tr h="7617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Interview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2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Zoning/Timeline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Trader/Market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1 &amp; 2)</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Wealth Breakdown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3)</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 Representative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4)</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1049" name="Group 41"/>
          <p:cNvGraphicFramePr>
            <a:graphicFrameLocks noGrp="1"/>
          </p:cNvGraphicFramePr>
          <p:nvPr/>
        </p:nvGraphicFramePr>
        <p:xfrm>
          <a:off x="5410200" y="1219200"/>
          <a:ext cx="4038600" cy="3397355"/>
        </p:xfrm>
        <a:graphic>
          <a:graphicData uri="http://schemas.openxmlformats.org/drawingml/2006/table">
            <a:tbl>
              <a:tblPr/>
              <a:tblGrid>
                <a:gridCol w="4038600"/>
              </a:tblGrid>
              <a:tr h="7617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Goal</a:t>
                      </a:r>
                    </a:p>
                  </a:txBody>
                  <a:tcPr marT="45706" marB="457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3179">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clearance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Verify livelihood zone boundaries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Select villages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timeline and reference data</a:t>
                      </a:r>
                    </a:p>
                  </a:txBody>
                  <a:tcPr marT="45706" marB="457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305">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Determine wealth group criteria</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Establish percentages for groups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Arrange for hh rep interviews</a:t>
                      </a:r>
                    </a:p>
                  </a:txBody>
                  <a:tcPr marT="45706" marB="457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73059"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output is expected at each level?</a:t>
            </a:r>
          </a:p>
        </p:txBody>
      </p:sp>
      <p:sp>
        <p:nvSpPr>
          <p:cNvPr id="173060"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graphicFrame>
        <p:nvGraphicFramePr>
          <p:cNvPr id="173061" name="Group 5"/>
          <p:cNvGraphicFramePr>
            <a:graphicFrameLocks noGrp="1"/>
          </p:cNvGraphicFramePr>
          <p:nvPr/>
        </p:nvGraphicFramePr>
        <p:xfrm>
          <a:off x="609600" y="1219200"/>
          <a:ext cx="1905000" cy="4672013"/>
        </p:xfrm>
        <a:graphic>
          <a:graphicData uri="http://schemas.openxmlformats.org/drawingml/2006/table">
            <a:tbl>
              <a:tblPr/>
              <a:tblGrid>
                <a:gridCol w="19050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Level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District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Village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3073" name="Group 17"/>
          <p:cNvGraphicFramePr>
            <a:graphicFrameLocks noGrp="1"/>
          </p:cNvGraphicFramePr>
          <p:nvPr/>
        </p:nvGraphicFramePr>
        <p:xfrm>
          <a:off x="2514600" y="1219200"/>
          <a:ext cx="2895600" cy="4669262"/>
        </p:xfrm>
        <a:graphic>
          <a:graphicData uri="http://schemas.openxmlformats.org/drawingml/2006/table">
            <a:tbl>
              <a:tblPr/>
              <a:tblGrid>
                <a:gridCol w="2895600"/>
              </a:tblGrid>
              <a:tr h="7617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Interview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2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Zoning/Timeline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Trader/Market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1 &amp; 2)</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Wealth Breakdown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3)</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 Representative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4)</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3085" name="Group 29"/>
          <p:cNvGraphicFramePr>
            <a:graphicFrameLocks noGrp="1"/>
          </p:cNvGraphicFramePr>
          <p:nvPr/>
        </p:nvGraphicFramePr>
        <p:xfrm>
          <a:off x="5410200" y="1219200"/>
          <a:ext cx="4038600" cy="4668894"/>
        </p:xfrm>
        <a:graphic>
          <a:graphicData uri="http://schemas.openxmlformats.org/drawingml/2006/table">
            <a:tbl>
              <a:tblPr/>
              <a:tblGrid>
                <a:gridCol w="4038600"/>
              </a:tblGrid>
              <a:tr h="76184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Goal</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3238">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clearance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Verify livelihood zone boundaries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Select villages for field work</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Obtain timeline and reference data</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434">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Determine wealth group criteria</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Establish percentages for groups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Arrange for hh rep interviews</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324">
                <a:tc>
                  <a:txBody>
                    <a:bodyPr/>
                    <a:lstStyle/>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Determine and quantify food, cash and expenditure patterns</a:t>
                      </a:r>
                    </a:p>
                    <a:p>
                      <a:pPr marL="290513" marR="0" lvl="0" indent="-290513" algn="l" defTabSz="914400" rtl="0" eaLnBrk="0" fontAlgn="base" latinLnBrk="0" hangingPunct="0">
                        <a:lnSpc>
                          <a:spcPct val="100000"/>
                        </a:lnSpc>
                        <a:spcBef>
                          <a:spcPct val="20000"/>
                        </a:spcBef>
                        <a:spcAft>
                          <a:spcPct val="0"/>
                        </a:spcAft>
                        <a:buClrTx/>
                        <a:buSzTx/>
                        <a:buFont typeface="Wingdings" charset="0"/>
                        <a:buChar char="Ø"/>
                        <a:tabLst/>
                      </a:pPr>
                      <a:r>
                        <a:rPr kumimoji="0" lang="en-US" sz="1800" b="0" i="1" u="none" strike="noStrike" cap="none" normalizeH="0" baseline="0">
                          <a:ln>
                            <a:noFill/>
                          </a:ln>
                          <a:solidFill>
                            <a:schemeClr val="tx1"/>
                          </a:solidFill>
                          <a:effectLst/>
                          <a:latin typeface="Arial" charset="0"/>
                          <a:ea typeface="ＭＳ Ｐゴシック" charset="0"/>
                        </a:rPr>
                        <a:t>Quantify expandability</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66" name="Rectangle 54"/>
          <p:cNvSpPr>
            <a:spLocks noChangeArrowheads="1"/>
          </p:cNvSpPr>
          <p:nvPr/>
        </p:nvSpPr>
        <p:spPr bwMode="auto">
          <a:xfrm>
            <a:off x="6248400" y="5410200"/>
            <a:ext cx="28194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graphicFrame>
        <p:nvGraphicFramePr>
          <p:cNvPr id="166959" name="Object 47"/>
          <p:cNvGraphicFramePr>
            <a:graphicFrameLocks noChangeAspect="1"/>
          </p:cNvGraphicFramePr>
          <p:nvPr/>
        </p:nvGraphicFramePr>
        <p:xfrm>
          <a:off x="5638800" y="5116513"/>
          <a:ext cx="3429000" cy="1893887"/>
        </p:xfrm>
        <a:graphic>
          <a:graphicData uri="http://schemas.openxmlformats.org/presentationml/2006/ole">
            <mc:AlternateContent xmlns:mc="http://schemas.openxmlformats.org/markup-compatibility/2006">
              <mc:Choice xmlns:v="urn:schemas-microsoft-com:vml" Requires="v">
                <p:oleObj spid="_x0000_s62505" name="Chart" r:id="rId4" imgW="1663700" imgH="927100" progId="MSGraph.Chart.8">
                  <p:embed/>
                </p:oleObj>
              </mc:Choice>
              <mc:Fallback>
                <p:oleObj name="Chart" r:id="rId4" imgW="1663700" imgH="927100" progId="MSGraph.Chart.8">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5116513"/>
                        <a:ext cx="3429000" cy="18938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66968" name="Rectangle 56"/>
          <p:cNvSpPr>
            <a:spLocks noChangeArrowheads="1"/>
          </p:cNvSpPr>
          <p:nvPr/>
        </p:nvSpPr>
        <p:spPr bwMode="auto">
          <a:xfrm>
            <a:off x="6248400" y="1752600"/>
            <a:ext cx="2819400"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6967" name="Rectangle 55"/>
          <p:cNvSpPr>
            <a:spLocks noChangeArrowheads="1"/>
          </p:cNvSpPr>
          <p:nvPr/>
        </p:nvSpPr>
        <p:spPr bwMode="auto">
          <a:xfrm>
            <a:off x="6248400" y="3752850"/>
            <a:ext cx="281940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691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6915"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What output is expected at each level?</a:t>
            </a:r>
          </a:p>
        </p:txBody>
      </p:sp>
      <p:sp>
        <p:nvSpPr>
          <p:cNvPr id="166916"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graphicFrame>
        <p:nvGraphicFramePr>
          <p:cNvPr id="166917" name="Group 5"/>
          <p:cNvGraphicFramePr>
            <a:graphicFrameLocks noGrp="1"/>
          </p:cNvGraphicFramePr>
          <p:nvPr/>
        </p:nvGraphicFramePr>
        <p:xfrm>
          <a:off x="609600" y="1500188"/>
          <a:ext cx="1905000" cy="4672013"/>
        </p:xfrm>
        <a:graphic>
          <a:graphicData uri="http://schemas.openxmlformats.org/drawingml/2006/table">
            <a:tbl>
              <a:tblPr/>
              <a:tblGrid>
                <a:gridCol w="19050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Level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District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Village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63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6929" name="Group 17"/>
          <p:cNvGraphicFramePr>
            <a:graphicFrameLocks noGrp="1"/>
          </p:cNvGraphicFramePr>
          <p:nvPr/>
        </p:nvGraphicFramePr>
        <p:xfrm>
          <a:off x="2514600" y="1500188"/>
          <a:ext cx="2895600" cy="4669261"/>
        </p:xfrm>
        <a:graphic>
          <a:graphicData uri="http://schemas.openxmlformats.org/drawingml/2006/table">
            <a:tbl>
              <a:tblPr/>
              <a:tblGrid>
                <a:gridCol w="2895600"/>
              </a:tblGrid>
              <a:tr h="76179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0" i="0" u="none" strike="noStrike" cap="none" normalizeH="0" baseline="0">
                          <a:ln>
                            <a:noFill/>
                          </a:ln>
                          <a:solidFill>
                            <a:srgbClr val="CC0000"/>
                          </a:solidFill>
                          <a:effectLst/>
                          <a:latin typeface="Arial" charset="0"/>
                          <a:ea typeface="ＭＳ Ｐゴシック" charset="0"/>
                        </a:rPr>
                        <a:t>Interview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2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Zoning/Timeline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Trader/Market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1 &amp; 2)</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Wealth Breakdown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3)</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rPr>
                        <a:t>Household Representative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charset="0"/>
                        </a:rPr>
                        <a:t>(Form 4)</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953" name="Line 41"/>
          <p:cNvSpPr>
            <a:spLocks noChangeShapeType="1"/>
          </p:cNvSpPr>
          <p:nvPr/>
        </p:nvSpPr>
        <p:spPr bwMode="auto">
          <a:xfrm flipV="1">
            <a:off x="5410200" y="2514600"/>
            <a:ext cx="8382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graphicFrame>
        <p:nvGraphicFramePr>
          <p:cNvPr id="166956" name="Object 44"/>
          <p:cNvGraphicFramePr>
            <a:graphicFrameLocks noChangeAspect="1"/>
          </p:cNvGraphicFramePr>
          <p:nvPr/>
        </p:nvGraphicFramePr>
        <p:xfrm>
          <a:off x="7151688" y="2133600"/>
          <a:ext cx="892175" cy="1600200"/>
        </p:xfrm>
        <a:graphic>
          <a:graphicData uri="http://schemas.openxmlformats.org/presentationml/2006/ole">
            <mc:AlternateContent xmlns:mc="http://schemas.openxmlformats.org/markup-compatibility/2006">
              <mc:Choice xmlns:v="urn:schemas-microsoft-com:vml" Requires="v">
                <p:oleObj spid="_x0000_s62506" name="Visio" r:id="rId6" imgW="533400" imgH="952500" progId="Visio.Drawing.11">
                  <p:embed/>
                </p:oleObj>
              </mc:Choice>
              <mc:Fallback>
                <p:oleObj name="Visio" r:id="rId6" imgW="533400" imgH="952500" progId="Visio.Drawing.11">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1688" y="2133600"/>
                        <a:ext cx="892175" cy="1600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66957" name="Object 45"/>
          <p:cNvGraphicFramePr>
            <a:graphicFrameLocks noChangeAspect="1"/>
          </p:cNvGraphicFramePr>
          <p:nvPr/>
        </p:nvGraphicFramePr>
        <p:xfrm>
          <a:off x="6477000" y="4119563"/>
          <a:ext cx="2286000" cy="1290637"/>
        </p:xfrm>
        <a:graphic>
          <a:graphicData uri="http://schemas.openxmlformats.org/presentationml/2006/ole">
            <mc:AlternateContent xmlns:mc="http://schemas.openxmlformats.org/markup-compatibility/2006">
              <mc:Choice xmlns:v="urn:schemas-microsoft-com:vml" Requires="v">
                <p:oleObj spid="_x0000_s62507" name="Visio" r:id="rId8" imgW="952500" imgH="546100" progId="Visio.Drawing.11">
                  <p:embed/>
                </p:oleObj>
              </mc:Choice>
              <mc:Fallback>
                <p:oleObj name="Visio" r:id="rId8" imgW="952500" imgH="546100" progId="Visio.Drawing.11">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4119563"/>
                        <a:ext cx="2286000" cy="1290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66960" name="Line 48"/>
          <p:cNvSpPr>
            <a:spLocks noChangeShapeType="1"/>
          </p:cNvSpPr>
          <p:nvPr/>
        </p:nvSpPr>
        <p:spPr bwMode="auto">
          <a:xfrm>
            <a:off x="5410200" y="43434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6961" name="Line 49"/>
          <p:cNvSpPr>
            <a:spLocks noChangeShapeType="1"/>
          </p:cNvSpPr>
          <p:nvPr/>
        </p:nvSpPr>
        <p:spPr bwMode="auto">
          <a:xfrm>
            <a:off x="5410200" y="5410200"/>
            <a:ext cx="76200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66962" name="Text Box 50"/>
          <p:cNvSpPr txBox="1">
            <a:spLocks noChangeArrowheads="1"/>
          </p:cNvSpPr>
          <p:nvPr/>
        </p:nvSpPr>
        <p:spPr bwMode="auto">
          <a:xfrm>
            <a:off x="6643688" y="1776413"/>
            <a:ext cx="1933575"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charset="0"/>
                <a:cs typeface="+mn-cs"/>
              </a:rPr>
              <a:t>Livelihood Zoning</a:t>
            </a:r>
          </a:p>
        </p:txBody>
      </p:sp>
      <p:sp>
        <p:nvSpPr>
          <p:cNvPr id="166963" name="Text Box 51"/>
          <p:cNvSpPr txBox="1">
            <a:spLocks noChangeArrowheads="1"/>
          </p:cNvSpPr>
          <p:nvPr/>
        </p:nvSpPr>
        <p:spPr bwMode="auto">
          <a:xfrm>
            <a:off x="6646863" y="3771900"/>
            <a:ext cx="2001837"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charset="0"/>
                <a:cs typeface="+mn-cs"/>
              </a:rPr>
              <a:t>Wealth Breakdown</a:t>
            </a:r>
          </a:p>
        </p:txBody>
      </p:sp>
      <p:sp>
        <p:nvSpPr>
          <p:cNvPr id="166964" name="Text Box 52"/>
          <p:cNvSpPr txBox="1">
            <a:spLocks noChangeArrowheads="1"/>
          </p:cNvSpPr>
          <p:nvPr/>
        </p:nvSpPr>
        <p:spPr bwMode="auto">
          <a:xfrm>
            <a:off x="6451600" y="5448300"/>
            <a:ext cx="2239963"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charset="0"/>
                <a:cs typeface="+mn-cs"/>
              </a:rPr>
              <a:t>Livelihood Strategies</a:t>
            </a:r>
          </a:p>
        </p:txBody>
      </p:sp>
      <p:sp>
        <p:nvSpPr>
          <p:cNvPr id="166965" name="Rectangle 53"/>
          <p:cNvSpPr>
            <a:spLocks noChangeArrowheads="1"/>
          </p:cNvSpPr>
          <p:nvPr/>
        </p:nvSpPr>
        <p:spPr bwMode="auto">
          <a:xfrm>
            <a:off x="5943600" y="1066800"/>
            <a:ext cx="3589338"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200">
                <a:solidFill>
                  <a:srgbClr val="CC0000"/>
                </a:solidFill>
                <a:latin typeface="Arial" charset="0"/>
                <a:cs typeface="+mn-cs"/>
              </a:rPr>
              <a:t>Step in Framework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66956"/>
                                        </p:tgtEl>
                                        <p:attrNameLst>
                                          <p:attrName>style.visibility</p:attrName>
                                        </p:attrNameLst>
                                      </p:cBhvr>
                                      <p:to>
                                        <p:strVal val="visible"/>
                                      </p:to>
                                    </p:set>
                                    <p:animEffect transition="in" filter="blinds(horizontal)">
                                      <p:cBhvr>
                                        <p:cTn id="11" dur="500"/>
                                        <p:tgtEl>
                                          <p:spTgt spid="16695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66962"/>
                                        </p:tgtEl>
                                        <p:attrNameLst>
                                          <p:attrName>style.visibility</p:attrName>
                                        </p:attrNameLst>
                                      </p:cBhvr>
                                      <p:to>
                                        <p:strVal val="visible"/>
                                      </p:to>
                                    </p:set>
                                    <p:animEffect transition="in" filter="blinds(horizontal)">
                                      <p:cBhvr>
                                        <p:cTn id="14" dur="500"/>
                                        <p:tgtEl>
                                          <p:spTgt spid="16696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66968"/>
                                        </p:tgtEl>
                                        <p:attrNameLst>
                                          <p:attrName>style.visibility</p:attrName>
                                        </p:attrNameLst>
                                      </p:cBhvr>
                                      <p:to>
                                        <p:strVal val="visible"/>
                                      </p:to>
                                    </p:set>
                                    <p:animEffect transition="in" filter="blinds(horizontal)">
                                      <p:cBhvr>
                                        <p:cTn id="17" dur="500"/>
                                        <p:tgtEl>
                                          <p:spTgt spid="166968"/>
                                        </p:tgtEl>
                                      </p:cBhvr>
                                    </p:animEffect>
                                  </p:childTnLst>
                                </p:cTn>
                              </p:par>
                              <p:par>
                                <p:cTn id="18" presetID="3" presetClass="entr" presetSubtype="10" fill="hold" nodeType="withEffect">
                                  <p:stCondLst>
                                    <p:cond delay="0"/>
                                  </p:stCondLst>
                                  <p:childTnLst>
                                    <p:set>
                                      <p:cBhvr>
                                        <p:cTn id="19" dur="1" fill="hold">
                                          <p:stCondLst>
                                            <p:cond delay="0"/>
                                          </p:stCondLst>
                                        </p:cTn>
                                        <p:tgtEl>
                                          <p:spTgt spid="166953"/>
                                        </p:tgtEl>
                                        <p:attrNameLst>
                                          <p:attrName>style.visibility</p:attrName>
                                        </p:attrNameLst>
                                      </p:cBhvr>
                                      <p:to>
                                        <p:strVal val="visible"/>
                                      </p:to>
                                    </p:set>
                                    <p:animEffect transition="in" filter="blinds(horizontal)">
                                      <p:cBhvr>
                                        <p:cTn id="20" dur="500"/>
                                        <p:tgtEl>
                                          <p:spTgt spid="1669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66957"/>
                                        </p:tgtEl>
                                        <p:attrNameLst>
                                          <p:attrName>style.visibility</p:attrName>
                                        </p:attrNameLst>
                                      </p:cBhvr>
                                      <p:to>
                                        <p:strVal val="visible"/>
                                      </p:to>
                                    </p:set>
                                    <p:animEffect transition="in" filter="blinds(horizontal)">
                                      <p:cBhvr>
                                        <p:cTn id="25" dur="500"/>
                                        <p:tgtEl>
                                          <p:spTgt spid="16695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6963"/>
                                        </p:tgtEl>
                                        <p:attrNameLst>
                                          <p:attrName>style.visibility</p:attrName>
                                        </p:attrNameLst>
                                      </p:cBhvr>
                                      <p:to>
                                        <p:strVal val="visible"/>
                                      </p:to>
                                    </p:set>
                                    <p:animEffect transition="in" filter="blinds(horizontal)">
                                      <p:cBhvr>
                                        <p:cTn id="28" dur="500"/>
                                        <p:tgtEl>
                                          <p:spTgt spid="16696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6967"/>
                                        </p:tgtEl>
                                        <p:attrNameLst>
                                          <p:attrName>style.visibility</p:attrName>
                                        </p:attrNameLst>
                                      </p:cBhvr>
                                      <p:to>
                                        <p:strVal val="visible"/>
                                      </p:to>
                                    </p:set>
                                    <p:animEffect transition="in" filter="blinds(horizontal)">
                                      <p:cBhvr>
                                        <p:cTn id="31" dur="500"/>
                                        <p:tgtEl>
                                          <p:spTgt spid="166967"/>
                                        </p:tgtEl>
                                      </p:cBhvr>
                                    </p:animEffect>
                                  </p:childTnLst>
                                </p:cTn>
                              </p:par>
                              <p:par>
                                <p:cTn id="32" presetID="3" presetClass="entr" presetSubtype="10" fill="hold" nodeType="withEffect">
                                  <p:stCondLst>
                                    <p:cond delay="0"/>
                                  </p:stCondLst>
                                  <p:childTnLst>
                                    <p:set>
                                      <p:cBhvr>
                                        <p:cTn id="33" dur="1" fill="hold">
                                          <p:stCondLst>
                                            <p:cond delay="0"/>
                                          </p:stCondLst>
                                        </p:cTn>
                                        <p:tgtEl>
                                          <p:spTgt spid="166960"/>
                                        </p:tgtEl>
                                        <p:attrNameLst>
                                          <p:attrName>style.visibility</p:attrName>
                                        </p:attrNameLst>
                                      </p:cBhvr>
                                      <p:to>
                                        <p:strVal val="visible"/>
                                      </p:to>
                                    </p:set>
                                    <p:animEffect transition="in" filter="blinds(horizontal)">
                                      <p:cBhvr>
                                        <p:cTn id="34" dur="500"/>
                                        <p:tgtEl>
                                          <p:spTgt spid="16696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6959"/>
                                        </p:tgtEl>
                                        <p:attrNameLst>
                                          <p:attrName>style.visibility</p:attrName>
                                        </p:attrNameLst>
                                      </p:cBhvr>
                                      <p:to>
                                        <p:strVal val="visible"/>
                                      </p:to>
                                    </p:set>
                                    <p:animEffect transition="in" filter="blinds(horizontal)">
                                      <p:cBhvr>
                                        <p:cTn id="39" dur="500"/>
                                        <p:tgtEl>
                                          <p:spTgt spid="16695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6966"/>
                                        </p:tgtEl>
                                        <p:attrNameLst>
                                          <p:attrName>style.visibility</p:attrName>
                                        </p:attrNameLst>
                                      </p:cBhvr>
                                      <p:to>
                                        <p:strVal val="visible"/>
                                      </p:to>
                                    </p:set>
                                    <p:animEffect transition="in" filter="blinds(horizontal)">
                                      <p:cBhvr>
                                        <p:cTn id="42" dur="500"/>
                                        <p:tgtEl>
                                          <p:spTgt spid="166966"/>
                                        </p:tgtEl>
                                      </p:cBhvr>
                                    </p:animEffect>
                                  </p:childTnLst>
                                </p:cTn>
                              </p:par>
                              <p:par>
                                <p:cTn id="43" presetID="3" presetClass="entr" presetSubtype="10" fill="hold" nodeType="withEffect">
                                  <p:stCondLst>
                                    <p:cond delay="0"/>
                                  </p:stCondLst>
                                  <p:childTnLst>
                                    <p:set>
                                      <p:cBhvr>
                                        <p:cTn id="44" dur="1" fill="hold">
                                          <p:stCondLst>
                                            <p:cond delay="0"/>
                                          </p:stCondLst>
                                        </p:cTn>
                                        <p:tgtEl>
                                          <p:spTgt spid="166961"/>
                                        </p:tgtEl>
                                        <p:attrNameLst>
                                          <p:attrName>style.visibility</p:attrName>
                                        </p:attrNameLst>
                                      </p:cBhvr>
                                      <p:to>
                                        <p:strVal val="visible"/>
                                      </p:to>
                                    </p:set>
                                    <p:animEffect transition="in" filter="blinds(horizontal)">
                                      <p:cBhvr>
                                        <p:cTn id="45" dur="500"/>
                                        <p:tgtEl>
                                          <p:spTgt spid="16696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6964"/>
                                        </p:tgtEl>
                                        <p:attrNameLst>
                                          <p:attrName>style.visibility</p:attrName>
                                        </p:attrNameLst>
                                      </p:cBhvr>
                                      <p:to>
                                        <p:strVal val="visible"/>
                                      </p:to>
                                    </p:set>
                                    <p:animEffect transition="in" filter="blinds(horizontal)">
                                      <p:cBhvr>
                                        <p:cTn id="48" dur="500"/>
                                        <p:tgtEl>
                                          <p:spTgt spid="166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6" grpId="0" animBg="1"/>
      <p:bldOleChart spid="166959" grpId="0"/>
      <p:bldP spid="166968" grpId="0" animBg="1"/>
      <p:bldP spid="166967" grpId="0" animBg="1"/>
      <p:bldP spid="166962" grpId="0"/>
      <p:bldP spid="166963" grpId="0"/>
      <p:bldP spid="166964" grpId="0"/>
      <p:bldP spid="1669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28003" name="Text Box 3"/>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Rapid Appraisals or Sample Surveys?</a:t>
            </a:r>
          </a:p>
        </p:txBody>
      </p:sp>
      <p:sp>
        <p:nvSpPr>
          <p:cNvPr id="128004"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28018" name="Rectangle 18"/>
          <p:cNvSpPr>
            <a:spLocks noChangeArrowheads="1"/>
          </p:cNvSpPr>
          <p:nvPr/>
        </p:nvSpPr>
        <p:spPr bwMode="auto">
          <a:xfrm>
            <a:off x="609600" y="1474788"/>
            <a:ext cx="8610600" cy="443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457200" indent="-457200" algn="l">
              <a:spcAft>
                <a:spcPct val="30000"/>
              </a:spcAft>
              <a:buFontTx/>
              <a:buChar char="•"/>
              <a:defRPr/>
            </a:pPr>
            <a:r>
              <a:rPr lang="en-GB" sz="3600">
                <a:latin typeface="Arial" charset="0"/>
                <a:cs typeface="+mn-cs"/>
              </a:rPr>
              <a:t>One approach is not always better than the other</a:t>
            </a:r>
          </a:p>
          <a:p>
            <a:pPr marL="457200" indent="-457200" algn="l">
              <a:spcAft>
                <a:spcPct val="30000"/>
              </a:spcAft>
              <a:buFontTx/>
              <a:buChar char="•"/>
              <a:defRPr/>
            </a:pPr>
            <a:r>
              <a:rPr lang="en-GB" sz="3600">
                <a:latin typeface="Arial" charset="0"/>
                <a:cs typeface="+mn-cs"/>
              </a:rPr>
              <a:t>They serve different purposes</a:t>
            </a:r>
          </a:p>
          <a:p>
            <a:pPr marL="457200" indent="-457200" algn="l">
              <a:spcAft>
                <a:spcPct val="30000"/>
              </a:spcAft>
              <a:buFontTx/>
              <a:buChar char="•"/>
              <a:defRPr/>
            </a:pPr>
            <a:r>
              <a:rPr lang="en-GB" sz="3600">
                <a:latin typeface="Arial" charset="0"/>
                <a:cs typeface="+mn-cs"/>
              </a:rPr>
              <a:t>They have different requirements in terms of time, staff and technical input </a:t>
            </a:r>
          </a:p>
          <a:p>
            <a:pPr marL="457200" indent="-457200" algn="l">
              <a:spcAft>
                <a:spcPct val="30000"/>
              </a:spcAft>
              <a:buFontTx/>
              <a:buChar char="•"/>
              <a:defRPr/>
            </a:pPr>
            <a:r>
              <a:rPr lang="en-GB" sz="3600">
                <a:latin typeface="Arial" charset="0"/>
                <a:cs typeface="+mn-cs"/>
              </a:rPr>
              <a:t>Both types of assessment can be well or badly done</a:t>
            </a:r>
            <a:endParaRPr lang="en-US" sz="3600">
              <a:latin typeface="Arial" charset="0"/>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1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4" name="Rectangle 14"/>
          <p:cNvSpPr>
            <a:spLocks noChangeArrowheads="1"/>
          </p:cNvSpPr>
          <p:nvPr/>
        </p:nvSpPr>
        <p:spPr bwMode="auto">
          <a:xfrm>
            <a:off x="1066800" y="4267200"/>
            <a:ext cx="7772400" cy="1752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87053" name="Text Box 13"/>
          <p:cNvSpPr txBox="1">
            <a:spLocks noChangeArrowheads="1"/>
          </p:cNvSpPr>
          <p:nvPr/>
        </p:nvSpPr>
        <p:spPr bwMode="auto">
          <a:xfrm>
            <a:off x="958850" y="4267200"/>
            <a:ext cx="7880350" cy="1739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solidFill>
                  <a:srgbClr val="800000"/>
                </a:solidFill>
                <a:latin typeface="Arial" charset="0"/>
                <a:cs typeface="+mn-cs"/>
              </a:rPr>
              <a:t>Rapid Appraisal has been the </a:t>
            </a:r>
            <a:r>
              <a:rPr lang="en-US" sz="3600" b="1">
                <a:solidFill>
                  <a:srgbClr val="800000"/>
                </a:solidFill>
                <a:latin typeface="Arial" charset="0"/>
                <a:cs typeface="+mn-cs"/>
              </a:rPr>
              <a:t>field method of choice</a:t>
            </a:r>
            <a:r>
              <a:rPr lang="en-US" sz="3600">
                <a:solidFill>
                  <a:srgbClr val="800000"/>
                </a:solidFill>
                <a:latin typeface="Arial" charset="0"/>
                <a:cs typeface="+mn-cs"/>
              </a:rPr>
              <a:t> for implementing HEA Baseline Assessments</a:t>
            </a:r>
          </a:p>
        </p:txBody>
      </p:sp>
      <p:sp>
        <p:nvSpPr>
          <p:cNvPr id="8704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87046" name="Text Box 6"/>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87050" name="Rectangle 10"/>
          <p:cNvSpPr>
            <a:spLocks noChangeArrowheads="1"/>
          </p:cNvSpPr>
          <p:nvPr/>
        </p:nvSpPr>
        <p:spPr bwMode="auto">
          <a:xfrm>
            <a:off x="1263650" y="1371600"/>
            <a:ext cx="7346950" cy="701675"/>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r>
              <a:rPr lang="en-GB" sz="4000">
                <a:solidFill>
                  <a:schemeClr val="bg1"/>
                </a:solidFill>
                <a:latin typeface="Arial" charset="0"/>
                <a:cs typeface="+mn-cs"/>
              </a:rPr>
              <a:t>HEA is an </a:t>
            </a:r>
            <a:r>
              <a:rPr lang="en-GB" sz="4000" u="sng">
                <a:solidFill>
                  <a:schemeClr val="bg1"/>
                </a:solidFill>
                <a:latin typeface="Arial" charset="0"/>
                <a:cs typeface="+mn-cs"/>
              </a:rPr>
              <a:t>analytical framework</a:t>
            </a:r>
            <a:endParaRPr lang="en-US" sz="4000" u="sng">
              <a:solidFill>
                <a:schemeClr val="bg1"/>
              </a:solidFill>
              <a:latin typeface="Arial" charset="0"/>
              <a:cs typeface="+mn-cs"/>
            </a:endParaRPr>
          </a:p>
        </p:txBody>
      </p:sp>
      <p:sp>
        <p:nvSpPr>
          <p:cNvPr id="87052" name="Rectangle 12"/>
          <p:cNvSpPr>
            <a:spLocks noChangeArrowheads="1"/>
          </p:cNvSpPr>
          <p:nvPr/>
        </p:nvSpPr>
        <p:spPr bwMode="auto">
          <a:xfrm>
            <a:off x="1219200" y="2270125"/>
            <a:ext cx="7346950" cy="1920875"/>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r>
              <a:rPr lang="en-GB" sz="4000">
                <a:solidFill>
                  <a:schemeClr val="bg1"/>
                </a:solidFill>
                <a:latin typeface="Arial" charset="0"/>
                <a:cs typeface="+mn-cs"/>
              </a:rPr>
              <a:t>not </a:t>
            </a:r>
            <a:r>
              <a:rPr lang="en-GB" sz="4000" u="sng">
                <a:solidFill>
                  <a:schemeClr val="bg1"/>
                </a:solidFill>
                <a:latin typeface="Arial" charset="0"/>
                <a:cs typeface="+mn-cs"/>
              </a:rPr>
              <a:t>a particular method of information collection</a:t>
            </a:r>
            <a:r>
              <a:rPr lang="en-GB" sz="4000">
                <a:solidFill>
                  <a:schemeClr val="bg1"/>
                </a:solidFill>
                <a:latin typeface="Arial" charset="0"/>
                <a:cs typeface="+mn-cs"/>
              </a:rPr>
              <a:t>….. However….</a:t>
            </a:r>
            <a:endParaRPr lang="en-US" sz="4000" u="sng">
              <a:solidFill>
                <a:schemeClr val="bg1"/>
              </a:solidFill>
              <a:latin typeface="Arial" charset="0"/>
              <a:cs typeface="+mn-cs"/>
            </a:endParaRPr>
          </a:p>
        </p:txBody>
      </p:sp>
      <p:sp>
        <p:nvSpPr>
          <p:cNvPr id="87055" name="Text Box 15"/>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Rapid Appraisals or Sample Surveys?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4" grpId="0" animBg="1"/>
      <p:bldP spid="87053" grpId="0"/>
      <p:bldP spid="870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0291" name="Text Box 3"/>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Rapid Appraisals or Sample Surveys?</a:t>
            </a:r>
          </a:p>
        </p:txBody>
      </p:sp>
      <p:sp>
        <p:nvSpPr>
          <p:cNvPr id="140292"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40293" name="Text Box 5"/>
          <p:cNvSpPr txBox="1">
            <a:spLocks noChangeArrowheads="1"/>
          </p:cNvSpPr>
          <p:nvPr/>
        </p:nvSpPr>
        <p:spPr bwMode="auto">
          <a:xfrm>
            <a:off x="381000" y="1352550"/>
            <a:ext cx="6051550" cy="28416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solidFill>
                  <a:srgbClr val="000099"/>
                </a:solidFill>
                <a:latin typeface="Arial" charset="0"/>
                <a:cs typeface="+mn-cs"/>
              </a:rPr>
              <a:t>Rapid Appraisals</a:t>
            </a:r>
            <a:r>
              <a:rPr lang="en-US" sz="3600">
                <a:solidFill>
                  <a:srgbClr val="800000"/>
                </a:solidFill>
                <a:latin typeface="Arial" charset="0"/>
                <a:cs typeface="+mn-cs"/>
              </a:rPr>
              <a:t> </a:t>
            </a:r>
            <a:r>
              <a:rPr lang="en-US" sz="3600">
                <a:latin typeface="Arial" charset="0"/>
                <a:cs typeface="+mn-cs"/>
              </a:rPr>
              <a:t>have a number of characteristics that make them the natural choice for most HEA</a:t>
            </a:r>
            <a:r>
              <a:rPr lang="en-US" sz="3600">
                <a:solidFill>
                  <a:srgbClr val="CC0000"/>
                </a:solidFill>
                <a:latin typeface="Arial" charset="0"/>
                <a:cs typeface="+mn-cs"/>
              </a:rPr>
              <a:t> </a:t>
            </a:r>
            <a:r>
              <a:rPr lang="en-US" sz="3600" i="1" u="sng">
                <a:solidFill>
                  <a:srgbClr val="CC0000"/>
                </a:solidFill>
                <a:effectLst>
                  <a:outerShdw blurRad="38100" dist="38100" dir="2700000" algn="tl">
                    <a:srgbClr val="000000"/>
                  </a:outerShdw>
                </a:effectLst>
                <a:latin typeface="Arial" charset="0"/>
                <a:cs typeface="+mn-cs"/>
              </a:rPr>
              <a:t>Baseline Assessments</a:t>
            </a:r>
            <a:r>
              <a:rPr lang="en-US" sz="3600" i="1">
                <a:solidFill>
                  <a:srgbClr val="CC0000"/>
                </a:solidFill>
                <a:latin typeface="Arial" charset="0"/>
                <a:cs typeface="+mn-cs"/>
              </a:rPr>
              <a:t> </a:t>
            </a:r>
          </a:p>
        </p:txBody>
      </p:sp>
      <p:sp>
        <p:nvSpPr>
          <p:cNvPr id="140294" name="Text Box 6"/>
          <p:cNvSpPr txBox="1">
            <a:spLocks noChangeArrowheads="1"/>
          </p:cNvSpPr>
          <p:nvPr/>
        </p:nvSpPr>
        <p:spPr bwMode="auto">
          <a:xfrm>
            <a:off x="381000" y="4356100"/>
            <a:ext cx="6096000" cy="174307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600">
                <a:solidFill>
                  <a:srgbClr val="000099"/>
                </a:solidFill>
                <a:latin typeface="Arial" charset="0"/>
                <a:cs typeface="+mn-cs"/>
              </a:rPr>
              <a:t>Sample surveys</a:t>
            </a:r>
            <a:r>
              <a:rPr lang="en-US" sz="3600">
                <a:solidFill>
                  <a:srgbClr val="800000"/>
                </a:solidFill>
                <a:latin typeface="Arial" charset="0"/>
                <a:cs typeface="+mn-cs"/>
              </a:rPr>
              <a:t> </a:t>
            </a:r>
            <a:r>
              <a:rPr lang="en-US" sz="3600">
                <a:latin typeface="Arial" charset="0"/>
                <a:cs typeface="+mn-cs"/>
              </a:rPr>
              <a:t>tend to make sense for gathering</a:t>
            </a:r>
            <a:r>
              <a:rPr lang="en-US" sz="3600">
                <a:solidFill>
                  <a:srgbClr val="CC0000"/>
                </a:solidFill>
                <a:latin typeface="Arial" charset="0"/>
                <a:cs typeface="+mn-cs"/>
              </a:rPr>
              <a:t> </a:t>
            </a:r>
            <a:r>
              <a:rPr lang="en-US" sz="3600" i="1" u="sng">
                <a:solidFill>
                  <a:srgbClr val="CC0000"/>
                </a:solidFill>
                <a:effectLst>
                  <a:outerShdw blurRad="38100" dist="38100" dir="2700000" algn="tl">
                    <a:srgbClr val="000000"/>
                  </a:outerShdw>
                </a:effectLst>
                <a:latin typeface="Arial" charset="0"/>
                <a:cs typeface="+mn-cs"/>
              </a:rPr>
              <a:t>Hazard/monitoring data</a:t>
            </a:r>
            <a:r>
              <a:rPr lang="en-US" sz="3600">
                <a:solidFill>
                  <a:srgbClr val="800000"/>
                </a:solidFill>
                <a:latin typeface="Arial" charset="0"/>
                <a:cs typeface="+mn-cs"/>
              </a:rPr>
              <a:t> </a:t>
            </a:r>
          </a:p>
        </p:txBody>
      </p:sp>
      <p:sp>
        <p:nvSpPr>
          <p:cNvPr id="140295" name="Line 7"/>
          <p:cNvSpPr>
            <a:spLocks noChangeShapeType="1"/>
          </p:cNvSpPr>
          <p:nvPr/>
        </p:nvSpPr>
        <p:spPr bwMode="auto">
          <a:xfrm>
            <a:off x="6450013" y="2590800"/>
            <a:ext cx="457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40296" name="Line 8"/>
          <p:cNvSpPr>
            <a:spLocks noChangeShapeType="1"/>
          </p:cNvSpPr>
          <p:nvPr/>
        </p:nvSpPr>
        <p:spPr bwMode="auto">
          <a:xfrm>
            <a:off x="6477000" y="5105400"/>
            <a:ext cx="457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pic>
        <p:nvPicPr>
          <p:cNvPr id="140297" name="Picture 9" descr="MCj02404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2076450"/>
            <a:ext cx="19526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8" name="Picture 10" descr="MCj031062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848225"/>
            <a:ext cx="1447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9" name="Text Box 11"/>
          <p:cNvSpPr txBox="1">
            <a:spLocks noChangeArrowheads="1"/>
          </p:cNvSpPr>
          <p:nvPr/>
        </p:nvSpPr>
        <p:spPr bwMode="auto">
          <a:xfrm>
            <a:off x="6705600" y="1295400"/>
            <a:ext cx="3124200" cy="822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cs typeface="+mn-cs"/>
              </a:rPr>
              <a:t>Piecing together a picture</a:t>
            </a:r>
          </a:p>
        </p:txBody>
      </p:sp>
      <p:sp>
        <p:nvSpPr>
          <p:cNvPr id="140300" name="Text Box 12"/>
          <p:cNvSpPr txBox="1">
            <a:spLocks noChangeArrowheads="1"/>
          </p:cNvSpPr>
          <p:nvPr/>
        </p:nvSpPr>
        <p:spPr bwMode="auto">
          <a:xfrm>
            <a:off x="6629400" y="4054475"/>
            <a:ext cx="3124200" cy="822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cs typeface="+mn-cs"/>
              </a:rPr>
              <a:t>Obtaining discrete statistics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2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3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nimBg="1"/>
      <p:bldP spid="140299" grpId="0"/>
      <p:bldP spid="1403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0051" name="Text Box 3"/>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Why Rapid Appraisal for Baselines?</a:t>
            </a:r>
          </a:p>
        </p:txBody>
      </p:sp>
      <p:sp>
        <p:nvSpPr>
          <p:cNvPr id="130052"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30054" name="Text Box 6"/>
          <p:cNvSpPr txBox="1">
            <a:spLocks noChangeArrowheads="1"/>
          </p:cNvSpPr>
          <p:nvPr/>
        </p:nvSpPr>
        <p:spPr bwMode="auto">
          <a:xfrm>
            <a:off x="228600" y="1219200"/>
            <a:ext cx="9347200" cy="5146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5138" indent="-465138" algn="l">
              <a:defRPr sz="2400">
                <a:solidFill>
                  <a:schemeClr val="tx1"/>
                </a:solidFill>
                <a:latin typeface="Times New Roman" charset="0"/>
                <a:ea typeface="ＭＳ Ｐゴシック" charset="0"/>
              </a:defRPr>
            </a:lvl1pPr>
            <a:lvl2pPr marL="796925" algn="l">
              <a:defRPr sz="2400">
                <a:solidFill>
                  <a:schemeClr val="tx1"/>
                </a:solidFill>
                <a:latin typeface="Times New Roman" charset="0"/>
                <a:ea typeface="ＭＳ Ｐゴシック" charset="0"/>
              </a:defRPr>
            </a:lvl2pPr>
            <a:lvl3pPr algn="l">
              <a:defRPr sz="2400">
                <a:solidFill>
                  <a:schemeClr val="tx1"/>
                </a:solidFill>
                <a:latin typeface="Times New Roman" charset="0"/>
                <a:ea typeface="ＭＳ Ｐゴシック" charset="0"/>
              </a:defRPr>
            </a:lvl3pPr>
            <a:lvl4pPr algn="l">
              <a:defRPr sz="2400">
                <a:solidFill>
                  <a:schemeClr val="tx1"/>
                </a:solidFill>
                <a:latin typeface="Times New Roman" charset="0"/>
                <a:ea typeface="ＭＳ Ｐゴシック" charset="0"/>
              </a:defRPr>
            </a:lvl4pPr>
            <a:lvl5pPr algn="l">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Aft>
                <a:spcPct val="30000"/>
              </a:spcAft>
              <a:buFont typeface="Wingdings" charset="0"/>
              <a:buChar char="Ø"/>
              <a:defRPr/>
            </a:pPr>
            <a:r>
              <a:rPr lang="en-US" sz="3600" smtClean="0">
                <a:latin typeface="Arial" charset="0"/>
                <a:cs typeface="+mn-cs"/>
              </a:rPr>
              <a:t>Can be done relatively quickly</a:t>
            </a:r>
          </a:p>
          <a:p>
            <a:pPr>
              <a:spcAft>
                <a:spcPct val="30000"/>
              </a:spcAft>
              <a:buFont typeface="Wingdings" charset="0"/>
              <a:buChar char="Ø"/>
              <a:defRPr/>
            </a:pPr>
            <a:r>
              <a:rPr lang="en-US" sz="3600" smtClean="0">
                <a:latin typeface="Arial" charset="0"/>
                <a:cs typeface="+mn-cs"/>
              </a:rPr>
              <a:t>Allows for extensive cross-checking and follow up analysis in the field </a:t>
            </a:r>
          </a:p>
          <a:p>
            <a:pPr>
              <a:spcAft>
                <a:spcPct val="30000"/>
              </a:spcAft>
              <a:buFont typeface="Wingdings" charset="0"/>
              <a:buChar char="Ø"/>
              <a:defRPr/>
            </a:pPr>
            <a:r>
              <a:rPr lang="en-US" sz="3600" smtClean="0">
                <a:latin typeface="Arial" charset="0"/>
                <a:cs typeface="+mn-cs"/>
              </a:rPr>
              <a:t>Quality and accuracy of each interview tends to be high</a:t>
            </a:r>
          </a:p>
          <a:p>
            <a:pPr>
              <a:spcAft>
                <a:spcPct val="30000"/>
              </a:spcAft>
              <a:buFont typeface="Wingdings" charset="0"/>
              <a:buChar char="Ø"/>
              <a:defRPr/>
            </a:pPr>
            <a:r>
              <a:rPr lang="en-US" sz="3600" smtClean="0">
                <a:latin typeface="Arial" charset="0"/>
                <a:cs typeface="+mn-cs"/>
              </a:rPr>
              <a:t>Relatively inexpensive</a:t>
            </a:r>
          </a:p>
          <a:p>
            <a:pPr>
              <a:spcAft>
                <a:spcPct val="30000"/>
              </a:spcAft>
              <a:buFont typeface="Wingdings" charset="0"/>
              <a:buChar char="Ø"/>
              <a:defRPr/>
            </a:pPr>
            <a:r>
              <a:rPr lang="en-US" sz="3600" smtClean="0">
                <a:latin typeface="Arial" charset="0"/>
                <a:cs typeface="+mn-cs"/>
              </a:rPr>
              <a:t>Findings can be presented almost immediately after completion of field work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005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00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2099" name="Text Box 3"/>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Why not Sample Surveys?</a:t>
            </a:r>
          </a:p>
        </p:txBody>
      </p:sp>
      <p:sp>
        <p:nvSpPr>
          <p:cNvPr id="132100"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32101" name="Text Box 5"/>
          <p:cNvSpPr txBox="1">
            <a:spLocks noChangeArrowheads="1"/>
          </p:cNvSpPr>
          <p:nvPr/>
        </p:nvSpPr>
        <p:spPr bwMode="auto">
          <a:xfrm>
            <a:off x="228600" y="1343025"/>
            <a:ext cx="9347200" cy="4981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5138" indent="-465138" algn="l">
              <a:defRPr sz="2400">
                <a:solidFill>
                  <a:schemeClr val="tx1"/>
                </a:solidFill>
                <a:latin typeface="Times New Roman" charset="0"/>
                <a:ea typeface="ＭＳ Ｐゴシック" charset="0"/>
              </a:defRPr>
            </a:lvl1pPr>
            <a:lvl2pPr marL="796925" algn="l">
              <a:defRPr sz="2400">
                <a:solidFill>
                  <a:schemeClr val="tx1"/>
                </a:solidFill>
                <a:latin typeface="Times New Roman" charset="0"/>
                <a:ea typeface="ＭＳ Ｐゴシック" charset="0"/>
              </a:defRPr>
            </a:lvl2pPr>
            <a:lvl3pPr algn="l">
              <a:defRPr sz="2400">
                <a:solidFill>
                  <a:schemeClr val="tx1"/>
                </a:solidFill>
                <a:latin typeface="Times New Roman" charset="0"/>
                <a:ea typeface="ＭＳ Ｐゴシック" charset="0"/>
              </a:defRPr>
            </a:lvl3pPr>
            <a:lvl4pPr algn="l">
              <a:defRPr sz="2400">
                <a:solidFill>
                  <a:schemeClr val="tx1"/>
                </a:solidFill>
                <a:latin typeface="Times New Roman" charset="0"/>
                <a:ea typeface="ＭＳ Ｐゴシック" charset="0"/>
              </a:defRPr>
            </a:lvl4pPr>
            <a:lvl5pPr algn="l">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Aft>
                <a:spcPct val="30000"/>
              </a:spcAft>
              <a:buFont typeface="Wingdings" charset="0"/>
              <a:buChar char="Ø"/>
              <a:defRPr/>
            </a:pPr>
            <a:r>
              <a:rPr lang="en-US" sz="3600" smtClean="0">
                <a:latin typeface="Arial" charset="0"/>
                <a:cs typeface="+mn-cs"/>
              </a:rPr>
              <a:t>They take a long time to set up and implement</a:t>
            </a:r>
          </a:p>
          <a:p>
            <a:pPr>
              <a:spcAft>
                <a:spcPct val="30000"/>
              </a:spcAft>
              <a:buFont typeface="Wingdings" charset="0"/>
              <a:buChar char="Ø"/>
              <a:defRPr/>
            </a:pPr>
            <a:r>
              <a:rPr lang="en-US" sz="3600" smtClean="0">
                <a:latin typeface="Arial" charset="0"/>
                <a:cs typeface="+mn-cs"/>
              </a:rPr>
              <a:t>They are expensive</a:t>
            </a:r>
          </a:p>
          <a:p>
            <a:pPr>
              <a:spcAft>
                <a:spcPct val="30000"/>
              </a:spcAft>
              <a:buFont typeface="Wingdings" charset="0"/>
              <a:buChar char="Ø"/>
              <a:defRPr/>
            </a:pPr>
            <a:r>
              <a:rPr lang="en-US" sz="3600" smtClean="0">
                <a:latin typeface="Arial" charset="0"/>
                <a:cs typeface="+mn-cs"/>
              </a:rPr>
              <a:t>They limit cross-checking and follow up in the field</a:t>
            </a:r>
          </a:p>
          <a:p>
            <a:pPr>
              <a:spcAft>
                <a:spcPct val="30000"/>
              </a:spcAft>
              <a:buFont typeface="Wingdings" charset="0"/>
              <a:buChar char="Ø"/>
              <a:defRPr/>
            </a:pPr>
            <a:r>
              <a:rPr lang="en-US" sz="3600" smtClean="0">
                <a:latin typeface="Arial" charset="0"/>
                <a:cs typeface="+mn-cs"/>
              </a:rPr>
              <a:t>The analysis takes a long time and results often miss the window of opportunity for action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10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10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1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8" name="Rectangle 14"/>
          <p:cNvSpPr>
            <a:spLocks noChangeArrowheads="1"/>
          </p:cNvSpPr>
          <p:nvPr/>
        </p:nvSpPr>
        <p:spPr bwMode="auto">
          <a:xfrm>
            <a:off x="5791200" y="2362200"/>
            <a:ext cx="3886200" cy="1447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4157" name="Rectangle 13"/>
          <p:cNvSpPr>
            <a:spLocks noChangeArrowheads="1"/>
          </p:cNvSpPr>
          <p:nvPr/>
        </p:nvSpPr>
        <p:spPr bwMode="auto">
          <a:xfrm>
            <a:off x="5791200" y="4038600"/>
            <a:ext cx="3962400" cy="2514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414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4147" name="Text Box 3"/>
          <p:cNvSpPr txBox="1">
            <a:spLocks noChangeArrowheads="1"/>
          </p:cNvSpPr>
          <p:nvPr/>
        </p:nvSpPr>
        <p:spPr bwMode="auto">
          <a:xfrm>
            <a:off x="76200" y="2286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34148"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34150" name="Text Box 6"/>
          <p:cNvSpPr txBox="1">
            <a:spLocks noChangeArrowheads="1"/>
          </p:cNvSpPr>
          <p:nvPr/>
        </p:nvSpPr>
        <p:spPr bwMode="auto">
          <a:xfrm>
            <a:off x="1068388" y="1371600"/>
            <a:ext cx="7470775"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latin typeface="Arial" charset="0"/>
                <a:cs typeface="+mn-cs"/>
              </a:rPr>
              <a:t>Two factors determine reliability:</a:t>
            </a:r>
          </a:p>
        </p:txBody>
      </p:sp>
      <p:sp>
        <p:nvSpPr>
          <p:cNvPr id="134151" name="Text Box 7"/>
          <p:cNvSpPr txBox="1">
            <a:spLocks noChangeArrowheads="1"/>
          </p:cNvSpPr>
          <p:nvPr/>
        </p:nvSpPr>
        <p:spPr bwMode="auto">
          <a:xfrm>
            <a:off x="381000" y="25908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latin typeface="Arial" charset="0"/>
                <a:cs typeface="+mn-cs"/>
              </a:rPr>
              <a:t>Accuracy</a:t>
            </a:r>
          </a:p>
        </p:txBody>
      </p:sp>
      <p:sp>
        <p:nvSpPr>
          <p:cNvPr id="134152" name="Text Box 8"/>
          <p:cNvSpPr txBox="1">
            <a:spLocks noChangeArrowheads="1"/>
          </p:cNvSpPr>
          <p:nvPr/>
        </p:nvSpPr>
        <p:spPr bwMode="auto">
          <a:xfrm>
            <a:off x="228600" y="4632325"/>
            <a:ext cx="4675188"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latin typeface="Arial" charset="0"/>
                <a:cs typeface="+mn-cs"/>
              </a:rPr>
              <a:t>Representativeness</a:t>
            </a:r>
          </a:p>
        </p:txBody>
      </p:sp>
      <p:sp>
        <p:nvSpPr>
          <p:cNvPr id="134153" name="Line 9"/>
          <p:cNvSpPr>
            <a:spLocks noChangeShapeType="1"/>
          </p:cNvSpPr>
          <p:nvPr/>
        </p:nvSpPr>
        <p:spPr bwMode="auto">
          <a:xfrm>
            <a:off x="2667000" y="2971800"/>
            <a:ext cx="2895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34154" name="Text Box 10"/>
          <p:cNvSpPr txBox="1">
            <a:spLocks noChangeArrowheads="1"/>
          </p:cNvSpPr>
          <p:nvPr/>
        </p:nvSpPr>
        <p:spPr bwMode="auto">
          <a:xfrm>
            <a:off x="5943600" y="2438400"/>
            <a:ext cx="3581400" cy="1311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4000">
                <a:solidFill>
                  <a:schemeClr val="bg1"/>
                </a:solidFill>
                <a:latin typeface="Arial" charset="0"/>
                <a:cs typeface="+mn-cs"/>
              </a:rPr>
              <a:t>Is the picture true?</a:t>
            </a:r>
          </a:p>
        </p:txBody>
      </p:sp>
      <p:sp>
        <p:nvSpPr>
          <p:cNvPr id="134155" name="Text Box 11"/>
          <p:cNvSpPr txBox="1">
            <a:spLocks noChangeArrowheads="1"/>
          </p:cNvSpPr>
          <p:nvPr/>
        </p:nvSpPr>
        <p:spPr bwMode="auto">
          <a:xfrm>
            <a:off x="5791200" y="4038600"/>
            <a:ext cx="3962400" cy="2530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4000">
                <a:solidFill>
                  <a:schemeClr val="bg1"/>
                </a:solidFill>
                <a:latin typeface="Arial" charset="0"/>
                <a:cs typeface="+mn-cs"/>
              </a:rPr>
              <a:t>Does the picture apply to most people in the category?</a:t>
            </a:r>
          </a:p>
        </p:txBody>
      </p:sp>
      <p:sp>
        <p:nvSpPr>
          <p:cNvPr id="134160" name="Line 16"/>
          <p:cNvSpPr>
            <a:spLocks noChangeShapeType="1"/>
          </p:cNvSpPr>
          <p:nvPr/>
        </p:nvSpPr>
        <p:spPr bwMode="auto">
          <a:xfrm>
            <a:off x="4876800" y="50292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4153"/>
                                        </p:tgtEl>
                                        <p:attrNameLst>
                                          <p:attrName>style.visibility</p:attrName>
                                        </p:attrNameLst>
                                      </p:cBhvr>
                                      <p:to>
                                        <p:strVal val="visible"/>
                                      </p:to>
                                    </p:set>
                                    <p:animEffect transition="in" filter="box(in)">
                                      <p:cBhvr>
                                        <p:cTn id="15" dur="500"/>
                                        <p:tgtEl>
                                          <p:spTgt spid="13415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4154"/>
                                        </p:tgtEl>
                                        <p:attrNameLst>
                                          <p:attrName>style.visibility</p:attrName>
                                        </p:attrNameLst>
                                      </p:cBhvr>
                                      <p:to>
                                        <p:strVal val="visible"/>
                                      </p:to>
                                    </p:set>
                                    <p:animEffect transition="in" filter="box(in)">
                                      <p:cBhvr>
                                        <p:cTn id="18" dur="500"/>
                                        <p:tgtEl>
                                          <p:spTgt spid="13415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4158"/>
                                        </p:tgtEl>
                                        <p:attrNameLst>
                                          <p:attrName>style.visibility</p:attrName>
                                        </p:attrNameLst>
                                      </p:cBhvr>
                                      <p:to>
                                        <p:strVal val="visible"/>
                                      </p:to>
                                    </p:set>
                                    <p:animEffect transition="in" filter="box(in)">
                                      <p:cBhvr>
                                        <p:cTn id="21" dur="500"/>
                                        <p:tgtEl>
                                          <p:spTgt spid="1341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415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34157"/>
                                        </p:tgtEl>
                                        <p:attrNameLst>
                                          <p:attrName>style.visibility</p:attrName>
                                        </p:attrNameLst>
                                      </p:cBhvr>
                                      <p:to>
                                        <p:strVal val="visible"/>
                                      </p:to>
                                    </p:set>
                                    <p:animEffect transition="in" filter="box(in)">
                                      <p:cBhvr>
                                        <p:cTn id="30" dur="500"/>
                                        <p:tgtEl>
                                          <p:spTgt spid="13415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34155"/>
                                        </p:tgtEl>
                                        <p:attrNameLst>
                                          <p:attrName>style.visibility</p:attrName>
                                        </p:attrNameLst>
                                      </p:cBhvr>
                                      <p:to>
                                        <p:strVal val="visible"/>
                                      </p:to>
                                    </p:set>
                                    <p:animEffect transition="in" filter="box(in)">
                                      <p:cBhvr>
                                        <p:cTn id="33" dur="500"/>
                                        <p:tgtEl>
                                          <p:spTgt spid="134155"/>
                                        </p:tgtEl>
                                      </p:cBhvr>
                                    </p:animEffect>
                                  </p:childTnLst>
                                </p:cTn>
                              </p:par>
                              <p:par>
                                <p:cTn id="34" presetID="4" presetClass="entr" presetSubtype="16" fill="hold" nodeType="withEffect">
                                  <p:stCondLst>
                                    <p:cond delay="0"/>
                                  </p:stCondLst>
                                  <p:childTnLst>
                                    <p:set>
                                      <p:cBhvr>
                                        <p:cTn id="35" dur="1" fill="hold">
                                          <p:stCondLst>
                                            <p:cond delay="0"/>
                                          </p:stCondLst>
                                        </p:cTn>
                                        <p:tgtEl>
                                          <p:spTgt spid="134160"/>
                                        </p:tgtEl>
                                        <p:attrNameLst>
                                          <p:attrName>style.visibility</p:attrName>
                                        </p:attrNameLst>
                                      </p:cBhvr>
                                      <p:to>
                                        <p:strVal val="visible"/>
                                      </p:to>
                                    </p:set>
                                    <p:animEffect transition="in" filter="box(in)">
                                      <p:cBhvr>
                                        <p:cTn id="36" dur="500"/>
                                        <p:tgtEl>
                                          <p:spTgt spid="134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8" grpId="0" animBg="1"/>
      <p:bldP spid="134157" grpId="0" animBg="1"/>
      <p:bldP spid="134150" grpId="0"/>
      <p:bldP spid="134151" grpId="0"/>
      <p:bldP spid="134152" grpId="0"/>
      <p:bldP spid="134154" grpId="0"/>
      <p:bldP spid="1341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
        <p:nvSpPr>
          <p:cNvPr id="150531" name="Text Box 3"/>
          <p:cNvSpPr txBox="1">
            <a:spLocks noChangeArrowheads="1"/>
          </p:cNvSpPr>
          <p:nvPr/>
        </p:nvSpPr>
        <p:spPr bwMode="auto">
          <a:xfrm>
            <a:off x="76200" y="304800"/>
            <a:ext cx="975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sz="4000" b="1">
                <a:solidFill>
                  <a:srgbClr val="800000"/>
                </a:solidFill>
                <a:latin typeface="Arial" charset="0"/>
                <a:cs typeface="+mn-cs"/>
              </a:rPr>
              <a:t>But what about reliability?</a:t>
            </a:r>
          </a:p>
        </p:txBody>
      </p:sp>
      <p:sp>
        <p:nvSpPr>
          <p:cNvPr id="150532" name="Text Box 4"/>
          <p:cNvSpPr txBox="1">
            <a:spLocks noChangeArrowheads="1"/>
          </p:cNvSpPr>
          <p:nvPr/>
        </p:nvSpPr>
        <p:spPr bwMode="auto">
          <a:xfrm>
            <a:off x="165100" y="6400800"/>
            <a:ext cx="2730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l" eaLnBrk="1" hangingPunct="1">
              <a:spcBef>
                <a:spcPct val="50000"/>
              </a:spcBef>
              <a:defRPr/>
            </a:pPr>
            <a:r>
              <a:rPr lang="en-US" sz="1000" i="1">
                <a:solidFill>
                  <a:srgbClr val="4D4D4D"/>
                </a:solidFill>
                <a:latin typeface="Arial" charset="0"/>
                <a:cs typeface="+mn-cs"/>
              </a:rPr>
              <a:t>Session 1: Introduction to the Field Process</a:t>
            </a:r>
          </a:p>
        </p:txBody>
      </p:sp>
      <p:sp>
        <p:nvSpPr>
          <p:cNvPr id="150533" name="Text Box 5"/>
          <p:cNvSpPr txBox="1">
            <a:spLocks noChangeArrowheads="1"/>
          </p:cNvSpPr>
          <p:nvPr/>
        </p:nvSpPr>
        <p:spPr bwMode="auto">
          <a:xfrm>
            <a:off x="381000" y="1219200"/>
            <a:ext cx="2273300"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4000">
                <a:solidFill>
                  <a:schemeClr val="accent2"/>
                </a:solidFill>
                <a:effectLst>
                  <a:outerShdw blurRad="38100" dist="38100" dir="2700000" algn="tl">
                    <a:srgbClr val="000000"/>
                  </a:outerShdw>
                </a:effectLst>
                <a:latin typeface="Arial" charset="0"/>
                <a:cs typeface="+mn-cs"/>
              </a:rPr>
              <a:t>Accuracy</a:t>
            </a:r>
          </a:p>
        </p:txBody>
      </p:sp>
      <p:sp>
        <p:nvSpPr>
          <p:cNvPr id="150534" name="Rectangle 6"/>
          <p:cNvSpPr>
            <a:spLocks noChangeArrowheads="1"/>
          </p:cNvSpPr>
          <p:nvPr/>
        </p:nvSpPr>
        <p:spPr bwMode="auto">
          <a:xfrm>
            <a:off x="228600" y="3352800"/>
            <a:ext cx="922020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457200" indent="-457200" algn="l">
              <a:buFontTx/>
              <a:buChar char="•"/>
              <a:defRPr/>
            </a:pPr>
            <a:r>
              <a:rPr lang="en-GB" sz="3600">
                <a:latin typeface="Arial" charset="0"/>
                <a:ea typeface="Times New Roman" charset="0"/>
                <a:cs typeface="Arial" charset="0"/>
              </a:rPr>
              <a:t>A higher volume of lower quality data </a:t>
            </a:r>
          </a:p>
          <a:p>
            <a:pPr marL="457200" indent="-457200" algn="l">
              <a:buFontTx/>
              <a:buChar char="•"/>
              <a:defRPr/>
            </a:pPr>
            <a:r>
              <a:rPr lang="en-GB" sz="3600">
                <a:latin typeface="Arial" charset="0"/>
                <a:ea typeface="Times New Roman" charset="0"/>
                <a:cs typeface="Arial" charset="0"/>
              </a:rPr>
              <a:t>A lower volume of higher quality data</a:t>
            </a:r>
            <a:endParaRPr lang="en-GB" sz="1400">
              <a:latin typeface="Arial" charset="0"/>
              <a:ea typeface="Times New Roman" charset="0"/>
              <a:cs typeface="Arial" charset="0"/>
            </a:endParaRPr>
          </a:p>
        </p:txBody>
      </p:sp>
      <p:sp>
        <p:nvSpPr>
          <p:cNvPr id="150535" name="Rectangle 7"/>
          <p:cNvSpPr>
            <a:spLocks noChangeArrowheads="1"/>
          </p:cNvSpPr>
          <p:nvPr/>
        </p:nvSpPr>
        <p:spPr bwMode="auto">
          <a:xfrm>
            <a:off x="196850" y="4724400"/>
            <a:ext cx="902335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3600">
                <a:solidFill>
                  <a:srgbClr val="CC0000"/>
                </a:solidFill>
                <a:latin typeface="Arial" charset="0"/>
                <a:cs typeface="+mn-cs"/>
              </a:rPr>
              <a:t>Sample Surveys typically aim to maximise the total number of interviews completed</a:t>
            </a:r>
          </a:p>
        </p:txBody>
      </p:sp>
      <p:sp>
        <p:nvSpPr>
          <p:cNvPr id="150536" name="Rectangle 8"/>
          <p:cNvSpPr>
            <a:spLocks noChangeArrowheads="1"/>
          </p:cNvSpPr>
          <p:nvPr/>
        </p:nvSpPr>
        <p:spPr bwMode="auto">
          <a:xfrm>
            <a:off x="304800" y="2085975"/>
            <a:ext cx="8686800" cy="1190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GB" sz="3600">
                <a:latin typeface="Arial" charset="0"/>
                <a:cs typeface="+mn-cs"/>
              </a:rPr>
              <a:t>Resource limits tend to mean a choice has to be made between:</a:t>
            </a:r>
          </a:p>
        </p:txBody>
      </p:sp>
      <p:sp>
        <p:nvSpPr>
          <p:cNvPr id="150537" name="Line 9"/>
          <p:cNvSpPr>
            <a:spLocks noChangeShapeType="1"/>
          </p:cNvSpPr>
          <p:nvPr/>
        </p:nvSpPr>
        <p:spPr bwMode="auto">
          <a:xfrm>
            <a:off x="0" y="2057400"/>
            <a:ext cx="9372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Z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150534">
                                            <p:txEl>
                                              <p:pRg st="0" end="0"/>
                                            </p:txEl>
                                          </p:spTgt>
                                        </p:tgtEl>
                                        <p:attrNameLst>
                                          <p:attrName>style.visibility</p:attrName>
                                        </p:attrNameLst>
                                      </p:cBhvr>
                                      <p:to>
                                        <p:strVal val="visible"/>
                                      </p:to>
                                    </p:set>
                                    <p:animEffect transition="in" filter="checkerboard(across)">
                                      <p:cBhvr>
                                        <p:cTn id="11" dur="500"/>
                                        <p:tgtEl>
                                          <p:spTgt spid="15053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50534">
                                            <p:txEl>
                                              <p:pRg st="1" end="1"/>
                                            </p:txEl>
                                          </p:spTgt>
                                        </p:tgtEl>
                                        <p:attrNameLst>
                                          <p:attrName>style.visibility</p:attrName>
                                        </p:attrNameLst>
                                      </p:cBhvr>
                                      <p:to>
                                        <p:strVal val="visible"/>
                                      </p:to>
                                    </p:set>
                                    <p:animEffect transition="in" filter="checkerboard(across)">
                                      <p:cBhvr>
                                        <p:cTn id="16" dur="500"/>
                                        <p:tgtEl>
                                          <p:spTgt spid="15053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p:bldP spid="15053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5891</TotalTime>
  <Words>3815</Words>
  <Application>Microsoft Macintosh PowerPoint</Application>
  <PresentationFormat>A4 Paper (210x297 mm)</PresentationFormat>
  <Paragraphs>315</Paragraphs>
  <Slides>24</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1" baseType="lpstr">
      <vt:lpstr>Times New Roman</vt:lpstr>
      <vt:lpstr>ＭＳ Ｐゴシック</vt:lpstr>
      <vt:lpstr>Arial</vt:lpstr>
      <vt:lpstr>Wingdings</vt:lpstr>
      <vt:lpstr>Default Design</vt:lpstr>
      <vt:lpstr>Microsoft Graph Chart</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Chemonics International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TBoudreau</dc:creator>
  <cp:lastModifiedBy>Charles Rethman</cp:lastModifiedBy>
  <cp:revision>172</cp:revision>
  <cp:lastPrinted>2016-02-18T11:16:55Z</cp:lastPrinted>
  <dcterms:created xsi:type="dcterms:W3CDTF">2001-02-19T18:45:22Z</dcterms:created>
  <dcterms:modified xsi:type="dcterms:W3CDTF">2016-10-17T10:41:37Z</dcterms:modified>
</cp:coreProperties>
</file>