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6" r:id="rId2"/>
    <p:sldId id="347" r:id="rId3"/>
    <p:sldId id="348" r:id="rId4"/>
    <p:sldId id="350" r:id="rId5"/>
    <p:sldId id="349" r:id="rId6"/>
    <p:sldId id="351" r:id="rId7"/>
    <p:sldId id="361" r:id="rId8"/>
    <p:sldId id="353" r:id="rId9"/>
    <p:sldId id="356" r:id="rId10"/>
    <p:sldId id="364" r:id="rId11"/>
    <p:sldId id="355" r:id="rId12"/>
    <p:sldId id="365" r:id="rId13"/>
    <p:sldId id="366" r:id="rId14"/>
    <p:sldId id="363" r:id="rId15"/>
    <p:sldId id="369" r:id="rId16"/>
    <p:sldId id="370" r:id="rId17"/>
  </p:sldIdLst>
  <p:sldSz cx="9144000" cy="6858000" type="screen4x3"/>
  <p:notesSz cx="6834188" cy="99790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D4D4D"/>
    <a:srgbClr val="777777"/>
    <a:srgbClr val="800000"/>
    <a:srgbClr val="CC0000"/>
    <a:srgbClr val="FF6600"/>
    <a:srgbClr val="FFFFE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F6494C7-BD7E-B149-A24F-64E270144070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8055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3D6872-1D19-A442-8135-BB3F67BFA0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04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3207E5F-8864-B740-A69B-0F5F7F7D0AA0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9300"/>
            <a:ext cx="4986338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8055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B9044A-1CD8-D646-A389-1214563876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2227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FE7C5B-7B41-4C4D-9558-56F9E06B2B53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740275"/>
            <a:ext cx="5465762" cy="4489450"/>
          </a:xfr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CB1D955-AC3E-1444-8C4E-312B5F455F85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543892-625B-0344-968A-668E6DAFC685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1EE0D1B-844D-8E4A-A6FB-8BA2AD1D3EB7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4D808-161E-984A-AC6F-5DA97C3E455A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E93141E-453B-0E42-8486-F804DC94E9EB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9F0A1-2C5A-2C4A-9069-1821337DA08A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2A1B33A-ED30-1942-A833-FAFE9DB31BB5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EC7D2-A0A4-5A4B-BE3E-32CB35767CA5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6FBFA-E747-9041-80BD-CE34B0425C27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C9B70-EFB8-0C44-87B0-08CF6C8CB16D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6724FC2-57F9-B24E-8945-ED825FCA1B7B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BA47DB-A1B3-BC4E-BE4C-36026D5DAE80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B1C81B5-9D99-0B41-AADD-2A7D278C1982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C4BEA-514A-DE45-BA98-D96E3104FBCA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5CE5F06-E33B-534B-A425-913A1986E7D0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DD0E7-A0BE-A644-A614-FD2E63CEC92C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4D1CAEA-411A-544E-A122-404921A7037B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F29C07-B711-B84D-9CA8-6333BD6A1B1A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F42CD36-89BB-0343-A215-8208A0CDDDF1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EF205D-2736-E145-97D5-C6DBC4C5A4B1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7B90ECE-BF3B-2F42-B60D-4D049499BA5E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BEB290-7C02-194C-BD41-986E1D34633D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9C966DB-9631-194D-81F7-F23643D4837E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71603-FBF3-6D4E-8B7E-766F0FD80B73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EB42B62-B5A4-DA44-A799-91CE49D985B3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1027E1-1A31-2149-9486-7EE7C0FB223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828EBA1-5AD5-B041-BDB9-C489FE237A03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A3E9CC-B014-C04A-B7D0-C2F7F366847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D40F4EE-6112-8B45-9551-F3AB6DEE3C24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Ensuring Quality in the Field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F18EE-4D7C-B348-9EE3-C1BF413D494E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AB50C53-C233-AB45-8666-7FBA4FEEF10B}" type="datetime3">
              <a:rPr lang="en-ZA"/>
              <a:pPr>
                <a:defRPr/>
              </a:pPr>
              <a:t>17 October 2016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073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47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0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45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16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7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806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756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56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41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6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381000" y="3048000"/>
            <a:ext cx="8610600" cy="182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 rot="5400000">
            <a:off x="-3124200" y="3352800"/>
            <a:ext cx="6858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838200" y="3352800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bg1"/>
                </a:solidFill>
                <a:cs typeface="+mn-cs"/>
              </a:rPr>
              <a:t>Session 2: Ensuring Quality in the Field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81000" y="730250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MODULE 2: BASELINE ASSESSMENT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304800" y="3581400"/>
            <a:ext cx="8534400" cy="2133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28600" y="12954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304800" y="3535363"/>
            <a:ext cx="83058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1463" indent="-6270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208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5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92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9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6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3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smtClean="0">
                <a:solidFill>
                  <a:schemeClr val="bg1"/>
                </a:solidFill>
                <a:latin typeface="Arial" charset="0"/>
                <a:cs typeface="+mn-cs"/>
              </a:rPr>
              <a:t>During the interview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make sure you</a:t>
            </a:r>
          </a:p>
          <a:p>
            <a:pPr lvl="2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Keep in mind the</a:t>
            </a:r>
            <a:r>
              <a:rPr lang="en-GB" sz="320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semi-structured interviewing dos and don</a:t>
            </a:r>
            <a:r>
              <a:rPr lang="ja-JP" altLang="en-GB" sz="320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’</a:t>
            </a:r>
            <a:r>
              <a:rPr lang="en-GB" sz="320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ts </a:t>
            </a:r>
            <a:r>
              <a:rPr lang="en-US" sz="320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GB" sz="3200" smtClean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04800" y="21336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Interviewing techniques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04800" y="3581400"/>
            <a:ext cx="8534400" cy="2133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28600" y="12954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304800" y="3535363"/>
            <a:ext cx="83058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1463" indent="-6270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208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5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92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9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6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3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dirty="0" smtClean="0">
                <a:solidFill>
                  <a:schemeClr val="bg1"/>
                </a:solidFill>
                <a:latin typeface="Arial" charset="0"/>
                <a:cs typeface="+mn-cs"/>
              </a:rPr>
              <a:t>During the interview</a:t>
            </a:r>
            <a:r>
              <a:rPr lang="en-US" sz="3200" b="0" dirty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make sure you</a:t>
            </a:r>
          </a:p>
          <a:p>
            <a:pPr lvl="2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sz="3200" dirty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Do your calculations </a:t>
            </a:r>
            <a:r>
              <a:rPr lang="en-US" sz="3200" b="0" dirty="0" smtClean="0">
                <a:solidFill>
                  <a:schemeClr val="bg1"/>
                </a:solidFill>
                <a:latin typeface="Arial" charset="0"/>
                <a:cs typeface="+mn-cs"/>
              </a:rPr>
              <a:t>to balance </a:t>
            </a:r>
            <a:r>
              <a:rPr lang="en-US" sz="3200" b="0" u="sng" dirty="0" smtClean="0">
                <a:solidFill>
                  <a:schemeClr val="bg1"/>
                </a:solidFill>
                <a:latin typeface="Arial" charset="0"/>
                <a:cs typeface="+mn-cs"/>
              </a:rPr>
              <a:t>food intake</a:t>
            </a:r>
            <a:r>
              <a:rPr lang="en-US" sz="3200" b="0" dirty="0" smtClean="0">
                <a:solidFill>
                  <a:schemeClr val="bg1"/>
                </a:solidFill>
                <a:latin typeface="Arial" charset="0"/>
                <a:cs typeface="+mn-cs"/>
              </a:rPr>
              <a:t> against </a:t>
            </a:r>
            <a:r>
              <a:rPr lang="en-US" sz="3200" b="0" u="sng" dirty="0" smtClean="0">
                <a:solidFill>
                  <a:schemeClr val="bg1"/>
                </a:solidFill>
                <a:latin typeface="Arial" charset="0"/>
                <a:cs typeface="+mn-cs"/>
              </a:rPr>
              <a:t>8800 kJ</a:t>
            </a:r>
            <a:r>
              <a:rPr lang="en-US" sz="3200" b="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Arial" charset="0"/>
                <a:cs typeface="+mn-cs"/>
              </a:rPr>
              <a:t>pppd</a:t>
            </a:r>
            <a:endParaRPr lang="en-GB" sz="3200" b="0" u="sng" dirty="0" smtClean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04800" y="2133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Cross-checking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304800" y="3581400"/>
            <a:ext cx="8534400" cy="1600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228600" y="12954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304800" y="3535363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1463" indent="-6270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208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5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92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9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6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3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smtClean="0">
                <a:solidFill>
                  <a:schemeClr val="bg1"/>
                </a:solidFill>
                <a:latin typeface="Arial" charset="0"/>
                <a:cs typeface="+mn-cs"/>
              </a:rPr>
              <a:t>During the interview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make sure you</a:t>
            </a:r>
          </a:p>
          <a:p>
            <a:pPr lvl="2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+mn-cs"/>
              </a:rPr>
              <a:t>Balance </a:t>
            </a:r>
            <a:r>
              <a:rPr lang="en-GB" sz="3200" u="sng" smtClean="0">
                <a:solidFill>
                  <a:schemeClr val="bg1"/>
                </a:solidFill>
                <a:latin typeface="Arial" charset="0"/>
                <a:cs typeface="+mn-cs"/>
              </a:rPr>
              <a:t>income</a:t>
            </a:r>
            <a:r>
              <a:rPr lang="en-GB" sz="3200" smtClean="0">
                <a:solidFill>
                  <a:schemeClr val="bg1"/>
                </a:solidFill>
                <a:latin typeface="Arial" charset="0"/>
                <a:cs typeface="+mn-cs"/>
              </a:rPr>
              <a:t> with </a:t>
            </a:r>
            <a:r>
              <a:rPr lang="en-GB" sz="3200" u="sng" smtClean="0">
                <a:solidFill>
                  <a:schemeClr val="bg1"/>
                </a:solidFill>
                <a:latin typeface="Arial" charset="0"/>
                <a:cs typeface="+mn-cs"/>
              </a:rPr>
              <a:t>expenditure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04800" y="2133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Cross-checking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304800" y="3581400"/>
            <a:ext cx="8534400" cy="2743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228600" y="12954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304800" y="3551238"/>
            <a:ext cx="83058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1463" indent="-6270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208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5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92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9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6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3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smtClean="0">
                <a:solidFill>
                  <a:schemeClr val="bg1"/>
                </a:solidFill>
                <a:latin typeface="Arial" charset="0"/>
                <a:cs typeface="+mn-cs"/>
              </a:rPr>
              <a:t>During the interview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make sure you</a:t>
            </a:r>
          </a:p>
          <a:p>
            <a:pPr lvl="2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+mn-cs"/>
              </a:rPr>
              <a:t>Ask the same question in different ways and compare the responses of different people. But don't ask the same question repeatedly.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304800" y="21336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Cross-checking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381000" y="2819400"/>
            <a:ext cx="8305800" cy="3505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28600" y="12954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304800" y="21336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Analysis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533400" y="3962400"/>
            <a:ext cx="2286000" cy="180022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cs typeface="+mn-cs"/>
              </a:rPr>
              <a:t>Rapid calculations </a:t>
            </a:r>
            <a:r>
              <a:rPr lang="en-US" u="sng">
                <a:cs typeface="+mn-cs"/>
              </a:rPr>
              <a:t>during the interview</a:t>
            </a:r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>
            <a:off x="2819400" y="4800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3657600" y="3576638"/>
            <a:ext cx="4824413" cy="2443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>
                <a:cs typeface="+mn-cs"/>
              </a:rPr>
              <a:t>To check the  interview for: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i="1">
                <a:cs typeface="+mn-cs"/>
              </a:rPr>
              <a:t> Reasonableness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i="1">
                <a:cs typeface="+mn-cs"/>
              </a:rPr>
              <a:t> Completeness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i="1">
                <a:cs typeface="+mn-cs"/>
              </a:rPr>
              <a:t> Internal consistency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2490788" y="2849563"/>
            <a:ext cx="4286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bg1"/>
                </a:solidFill>
                <a:cs typeface="+mn-cs"/>
              </a:rPr>
              <a:t>First level of analysis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6" grpId="0" animBg="1"/>
      <p:bldP spid="201739" grpId="0" animBg="1"/>
      <p:bldP spid="201741" grpId="0" animBg="1"/>
      <p:bldP spid="2017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228600" y="2819400"/>
            <a:ext cx="8763000" cy="3505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228600" y="12954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304800" y="21336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Analysis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381000" y="3914775"/>
            <a:ext cx="2514600" cy="180022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cs typeface="+mn-cs"/>
              </a:rPr>
              <a:t>Standardised calculations </a:t>
            </a:r>
            <a:r>
              <a:rPr lang="en-US" u="sng">
                <a:cs typeface="+mn-cs"/>
              </a:rPr>
              <a:t>after the interview</a:t>
            </a:r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2895600" y="4800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3352800" y="3576638"/>
            <a:ext cx="5486400" cy="210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cs typeface="+mn-cs"/>
              </a:rPr>
              <a:t>To make sure the information is :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sz="2400" i="1">
                <a:cs typeface="+mn-cs"/>
              </a:rPr>
              <a:t> Calculated in a standardised way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sz="2400" i="1">
                <a:cs typeface="+mn-cs"/>
              </a:rPr>
              <a:t> Accessible to others on the team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sz="2400" i="1">
                <a:cs typeface="+mn-cs"/>
              </a:rPr>
              <a:t> Made into an available record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490788" y="2849563"/>
            <a:ext cx="4872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bg1"/>
                </a:solidFill>
                <a:cs typeface="+mn-cs"/>
              </a:rPr>
              <a:t>Second level of analysis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3505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28600" y="12954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04800" y="21336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Analysis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81000" y="3857625"/>
            <a:ext cx="2590800" cy="1917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cs typeface="+mn-cs"/>
              </a:rPr>
              <a:t>Summarisation </a:t>
            </a:r>
            <a:r>
              <a:rPr lang="en-US" sz="2400" u="sng">
                <a:cs typeface="+mn-cs"/>
              </a:rPr>
              <a:t>during interim and final analysis</a:t>
            </a:r>
            <a:r>
              <a:rPr lang="en-US" sz="2400">
                <a:cs typeface="+mn-cs"/>
              </a:rPr>
              <a:t> on all interviews </a:t>
            </a:r>
            <a:endParaRPr lang="en-US" sz="2400" u="sng">
              <a:cs typeface="+mn-cs"/>
            </a:endParaRP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>
            <a:off x="2971800" y="4648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3352800" y="3576638"/>
            <a:ext cx="5486400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latin typeface="Arial" charset="0"/>
                <a:cs typeface="+mn-cs"/>
              </a:rPr>
              <a:t>To build an overall picture which :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i="1" smtClean="0">
                <a:latin typeface="Arial" charset="0"/>
                <a:cs typeface="+mn-cs"/>
              </a:rPr>
              <a:t>Accurately represents typical households of each wealth group</a:t>
            </a:r>
          </a:p>
          <a:p>
            <a:pPr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US" i="1" smtClean="0">
                <a:latin typeface="Arial" charset="0"/>
                <a:cs typeface="+mn-cs"/>
              </a:rPr>
              <a:t> Is based on good quality individual interviews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2490788" y="2849563"/>
            <a:ext cx="4421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bg1"/>
                </a:solidFill>
                <a:cs typeface="+mn-cs"/>
              </a:rPr>
              <a:t>Third level of analysis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What makes for good information?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381000" y="1981200"/>
            <a:ext cx="8001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Representative results</a:t>
            </a:r>
            <a:r>
              <a:rPr lang="en-GB" sz="3600" b="0">
                <a:cs typeface="+mn-cs"/>
              </a:rPr>
              <a:t>: conclusions that represent the situation for the population as a whole</a:t>
            </a:r>
          </a:p>
          <a:p>
            <a:pPr marL="457200" indent="-457200">
              <a:defRPr/>
            </a:pPr>
            <a:endParaRPr lang="en-GB" sz="3600" u="sng">
              <a:solidFill>
                <a:schemeClr val="accent2"/>
              </a:solidFill>
              <a:cs typeface="+mn-cs"/>
            </a:endParaRPr>
          </a:p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  <a:r>
              <a:rPr lang="en-GB" sz="3600" b="0">
                <a:cs typeface="+mn-cs"/>
              </a:rPr>
              <a:t>: conclusions that are true and consistent with reality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685800" y="2971800"/>
            <a:ext cx="8153400" cy="32766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83058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89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200" smtClean="0">
                <a:solidFill>
                  <a:srgbClr val="800000"/>
                </a:solidFill>
                <a:latin typeface="Arial" charset="0"/>
                <a:cs typeface="Times New Roman" charset="0"/>
              </a:rPr>
              <a:t>Sampling</a:t>
            </a:r>
          </a:p>
          <a:p>
            <a:pPr>
              <a:spcBef>
                <a:spcPct val="50000"/>
              </a:spcBef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Selection of</a:t>
            </a:r>
            <a:r>
              <a:rPr lang="en-GB" sz="3200" b="0" smtClean="0">
                <a:latin typeface="Arial" charset="0"/>
                <a:cs typeface="Times New Roman" charset="0"/>
              </a:rPr>
              <a:t> </a:t>
            </a:r>
            <a:r>
              <a:rPr lang="en-GB" sz="3200" u="sng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villages</a:t>
            </a: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:</a:t>
            </a:r>
            <a:r>
              <a:rPr lang="en-GB" sz="3200" b="0" smtClean="0">
                <a:latin typeface="Arial" charset="0"/>
                <a:cs typeface="Times New Roman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Key informants at district level are asked to identify villages that are </a:t>
            </a:r>
            <a:r>
              <a:rPr lang="en-GB" sz="320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typical</a:t>
            </a:r>
            <a:r>
              <a:rPr 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of the livelihood zone. Avoid the poorest villages, or those most affected by recent or current problems.</a:t>
            </a:r>
            <a:r>
              <a:rPr lang="en-GB" sz="3200" b="0" i="1" smtClean="0">
                <a:latin typeface="Arial" charset="0"/>
                <a:cs typeface="Times New Roman" charset="0"/>
              </a:rPr>
              <a:t> </a:t>
            </a:r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get it?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28600" y="1295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Representative results</a:t>
            </a:r>
            <a:endParaRPr lang="en-GB" sz="3600" b="0">
              <a:cs typeface="+mn-cs"/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nimBg="1"/>
      <p:bldP spid="17101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685800" y="2971800"/>
            <a:ext cx="8153400" cy="32766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get it?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228600" y="1295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Representative results</a:t>
            </a:r>
            <a:endParaRPr lang="en-GB" sz="3600" b="0">
              <a:cs typeface="+mn-cs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85344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89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200" smtClean="0">
                <a:solidFill>
                  <a:srgbClr val="800000"/>
                </a:solidFill>
                <a:latin typeface="Arial" charset="0"/>
                <a:cs typeface="Times New Roman" charset="0"/>
              </a:rPr>
              <a:t>Sampling</a:t>
            </a:r>
          </a:p>
          <a:p>
            <a:pPr>
              <a:spcBef>
                <a:spcPct val="50000"/>
              </a:spcBef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Selection of </a:t>
            </a:r>
            <a:r>
              <a:rPr lang="en-GB" sz="3200" u="sng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village-level key informants</a:t>
            </a: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: </a:t>
            </a:r>
          </a:p>
          <a:p>
            <a:pPr>
              <a:spcBef>
                <a:spcPct val="50000"/>
              </a:spcBef>
              <a:defRPr/>
            </a:pPr>
            <a:r>
              <a:rPr 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These can be village elders, heads of local farmer</a:t>
            </a:r>
            <a:r>
              <a:rPr lang="ja-JP" alt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’</a:t>
            </a:r>
            <a:r>
              <a:rPr 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s, women</a:t>
            </a:r>
            <a:r>
              <a:rPr lang="ja-JP" alt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’</a:t>
            </a:r>
            <a:r>
              <a:rPr lang="en-GB" sz="3200" b="0" i="1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s or youth associations, government extension agents, local NGO workers – but above all people with a good understanding of local livelihoods.</a:t>
            </a:r>
            <a:r>
              <a:rPr lang="en-GB" sz="3200" b="0" smtClean="0">
                <a:latin typeface="Arial" charset="0"/>
                <a:cs typeface="Times New Roman" charset="0"/>
              </a:rPr>
              <a:t> 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85800" y="2971800"/>
            <a:ext cx="8153400" cy="32766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get it?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28600" y="1295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Representative results</a:t>
            </a:r>
            <a:endParaRPr lang="en-GB" sz="3600" b="0">
              <a:cs typeface="+mn-cs"/>
            </a:endParaRP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8305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89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200" smtClean="0">
                <a:solidFill>
                  <a:srgbClr val="800000"/>
                </a:solidFill>
                <a:latin typeface="Arial" charset="0"/>
                <a:cs typeface="Times New Roman" charset="0"/>
              </a:rPr>
              <a:t>Sampling</a:t>
            </a:r>
          </a:p>
          <a:p>
            <a:pPr>
              <a:spcBef>
                <a:spcPct val="50000"/>
              </a:spcBef>
              <a:defRPr/>
            </a:pPr>
            <a:endParaRPr lang="en-GB" sz="1000" b="0" smtClean="0">
              <a:solidFill>
                <a:schemeClr val="bg1"/>
              </a:solidFill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Selection of </a:t>
            </a:r>
            <a:r>
              <a:rPr lang="en-GB" sz="3200" u="sng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household representatives: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We aim to interview honest, well-informed individuals who can speak on behalf of people living at their level of wealth. Include both men and women.</a:t>
            </a:r>
            <a:endParaRPr lang="en-GB" sz="3200" b="0" smtClean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28600" y="12954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81000" y="2438400"/>
            <a:ext cx="84582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62013" indent="-862013">
              <a:buFont typeface="Wingdings" charset="0"/>
              <a:buChar char="ü"/>
              <a:defRPr/>
            </a:pPr>
            <a:r>
              <a:rPr lang="en-US" sz="4000">
                <a:solidFill>
                  <a:srgbClr val="800000"/>
                </a:solidFill>
                <a:cs typeface="+mn-cs"/>
              </a:rPr>
              <a:t>Interviewing techniques </a:t>
            </a:r>
          </a:p>
          <a:p>
            <a:pPr marL="862013" indent="-862013">
              <a:buFont typeface="Wingdings" charset="0"/>
              <a:buChar char="ü"/>
              <a:defRPr/>
            </a:pPr>
            <a:endParaRPr lang="en-US" sz="4000">
              <a:solidFill>
                <a:srgbClr val="800000"/>
              </a:solidFill>
              <a:cs typeface="+mn-cs"/>
            </a:endParaRPr>
          </a:p>
          <a:p>
            <a:pPr marL="862013" indent="-862013">
              <a:buFont typeface="Wingdings" charset="0"/>
              <a:buChar char="ü"/>
              <a:defRPr/>
            </a:pPr>
            <a:r>
              <a:rPr lang="en-US" sz="4000">
                <a:solidFill>
                  <a:srgbClr val="800000"/>
                </a:solidFill>
                <a:cs typeface="+mn-cs"/>
              </a:rPr>
              <a:t>Cross checking</a:t>
            </a:r>
          </a:p>
          <a:p>
            <a:pPr marL="862013" indent="-862013">
              <a:buFont typeface="Wingdings" charset="0"/>
              <a:buChar char="ü"/>
              <a:defRPr/>
            </a:pPr>
            <a:endParaRPr lang="en-US" sz="4000">
              <a:solidFill>
                <a:srgbClr val="800000"/>
              </a:solidFill>
              <a:cs typeface="+mn-cs"/>
            </a:endParaRPr>
          </a:p>
          <a:p>
            <a:pPr marL="862013" indent="-862013">
              <a:buFont typeface="Wingdings" charset="0"/>
              <a:buChar char="ü"/>
              <a:defRPr/>
            </a:pPr>
            <a:r>
              <a:rPr lang="en-US" sz="4000">
                <a:solidFill>
                  <a:srgbClr val="800000"/>
                </a:solidFill>
                <a:cs typeface="+mn-cs"/>
              </a:rPr>
              <a:t>Analysis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7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7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304800" y="3581400"/>
            <a:ext cx="8534400" cy="2438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28600" y="12954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04800" y="3733800"/>
            <a:ext cx="8305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89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smtClean="0">
                <a:solidFill>
                  <a:schemeClr val="bg1"/>
                </a:solidFill>
                <a:latin typeface="Arial" charset="0"/>
                <a:cs typeface="+mn-cs"/>
              </a:rPr>
              <a:t>Village-Level Introductions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done well help set the right expectations and establish the basis for productive discussions</a:t>
            </a:r>
            <a:endParaRPr lang="en-GB" sz="3200" b="0" smtClean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304800" y="21336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Interviewing techniques</a:t>
            </a:r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1" grpId="0" animBg="1"/>
      <p:bldP spid="1976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304800" y="3581400"/>
            <a:ext cx="8534400" cy="2438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28600" y="12954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304800" y="3611563"/>
            <a:ext cx="83058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1463" indent="-6270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208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5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92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9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6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3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smtClean="0">
                <a:solidFill>
                  <a:schemeClr val="bg1"/>
                </a:solidFill>
                <a:latin typeface="Arial" charset="0"/>
                <a:cs typeface="+mn-cs"/>
              </a:rPr>
              <a:t>During the interview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make sure you</a:t>
            </a:r>
          </a:p>
          <a:p>
            <a:pPr lvl="2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Use your </a:t>
            </a:r>
            <a:r>
              <a:rPr lang="en-GB" sz="320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checklists</a:t>
            </a: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to ensure full coverage of all the information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04800" y="21336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Interviewing techniques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304800" y="3505200"/>
            <a:ext cx="8534400" cy="2895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152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ZA">
              <a:cs typeface="+mn-cs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How can you increase accuracy?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28600" y="12954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defRPr/>
            </a:pPr>
            <a:r>
              <a:rPr lang="en-GB" sz="3600" u="sng">
                <a:solidFill>
                  <a:schemeClr val="accent2"/>
                </a:solidFill>
                <a:cs typeface="+mn-cs"/>
              </a:rPr>
              <a:t>Accurate results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04800" y="3551238"/>
            <a:ext cx="83058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4813" indent="-404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191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1463" indent="-6270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208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5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92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9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6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3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u="sng" smtClean="0">
                <a:solidFill>
                  <a:schemeClr val="bg1"/>
                </a:solidFill>
                <a:latin typeface="Arial" charset="0"/>
                <a:cs typeface="+mn-cs"/>
              </a:rPr>
              <a:t>During the interview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make sure you</a:t>
            </a:r>
          </a:p>
          <a:p>
            <a:pPr lvl="2">
              <a:spcBef>
                <a:spcPct val="50000"/>
              </a:spcBef>
              <a:buFont typeface="Wingdings" charset="0"/>
              <a:buChar char="Ø"/>
              <a:defRPr/>
            </a:pPr>
            <a:r>
              <a:rPr lang="en-GB" sz="320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Probe</a:t>
            </a:r>
            <a:r>
              <a:rPr lang="en-GB" sz="3200" b="0" smtClean="0">
                <a:solidFill>
                  <a:schemeClr val="bg1"/>
                </a:solidFill>
                <a:latin typeface="Arial" charset="0"/>
                <a:cs typeface="Times New Roman" charset="0"/>
              </a:rPr>
              <a:t> </a:t>
            </a:r>
            <a:r>
              <a:rPr lang="en-US" sz="3200" b="0" smtClean="0">
                <a:solidFill>
                  <a:schemeClr val="bg1"/>
                </a:solidFill>
                <a:latin typeface="Arial" charset="0"/>
                <a:cs typeface="+mn-cs"/>
              </a:rPr>
              <a:t>to make sure you have a clear and consistent answer to each question in the context of other information you have to hand</a:t>
            </a:r>
            <a:r>
              <a:rPr lang="en-US" sz="3200" smtClean="0">
                <a:latin typeface="Arial" charset="0"/>
                <a:cs typeface="+mn-cs"/>
              </a:rPr>
              <a:t> </a:t>
            </a:r>
            <a:endParaRPr lang="en-GB" sz="3200" smtClean="0">
              <a:latin typeface="Arial" charset="0"/>
              <a:cs typeface="+mn-cs"/>
            </a:endParaRP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304800" y="21336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Wingdings" charset="0"/>
              <a:buChar char="ü"/>
              <a:defRPr/>
            </a:pPr>
            <a:r>
              <a:rPr lang="en-US" sz="3600">
                <a:solidFill>
                  <a:srgbClr val="800000"/>
                </a:solidFill>
                <a:cs typeface="+mn-cs"/>
              </a:rPr>
              <a:t> Interviewing techniques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152400" y="6400800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i="1">
                <a:solidFill>
                  <a:srgbClr val="4D4D4D"/>
                </a:solidFill>
                <a:cs typeface="+mn-cs"/>
              </a:rPr>
              <a:t>Session 2: Ensuring Quality in the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773</Words>
  <Application>Microsoft Macintosh PowerPoint</Application>
  <PresentationFormat>On-screen Show (4:3)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ＭＳ Ｐゴシック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Food Economy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Ensuring Quality in the Field</dc:title>
  <dc:creator>Tanya Boudreau</dc:creator>
  <cp:lastModifiedBy>Charles Rethman</cp:lastModifiedBy>
  <cp:revision>138</cp:revision>
  <cp:lastPrinted>2016-02-18T11:21:52Z</cp:lastPrinted>
  <dcterms:created xsi:type="dcterms:W3CDTF">2002-10-13T16:37:11Z</dcterms:created>
  <dcterms:modified xsi:type="dcterms:W3CDTF">2016-10-17T10:42:19Z</dcterms:modified>
</cp:coreProperties>
</file>