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94" r:id="rId3"/>
    <p:sldId id="295" r:id="rId4"/>
    <p:sldId id="278" r:id="rId5"/>
    <p:sldId id="292" r:id="rId6"/>
    <p:sldId id="282" r:id="rId7"/>
    <p:sldId id="283" r:id="rId8"/>
    <p:sldId id="284" r:id="rId9"/>
    <p:sldId id="286" r:id="rId10"/>
    <p:sldId id="281" r:id="rId11"/>
    <p:sldId id="287" r:id="rId12"/>
    <p:sldId id="288" r:id="rId13"/>
    <p:sldId id="289" r:id="rId14"/>
    <p:sldId id="290" r:id="rId15"/>
    <p:sldId id="291" r:id="rId16"/>
    <p:sldId id="293" r:id="rId17"/>
    <p:sldId id="29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FC8E"/>
    <a:srgbClr val="B2B2B2"/>
    <a:srgbClr val="FF3300"/>
    <a:srgbClr val="000099"/>
    <a:srgbClr val="00FF00"/>
    <a:srgbClr val="FF9933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71BA711-5EB2-D04A-A0F7-6BC86E843C14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GB"/>
              <a:t>Livelihood Zoning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6E30220-A8DE-D24F-B954-FE46FC31A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422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112C8C1-2AAE-5044-98FD-F0B470EA756A}" type="datetime3">
              <a:rPr lang="en-ZA"/>
              <a:pPr>
                <a:defRPr/>
              </a:pPr>
              <a:t>17 October 2016</a:t>
            </a:fld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Livelihood Zoning</a:t>
            </a: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61054D2-2C5E-FA4B-A606-386CAE203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391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5D6FE9-C71B-0449-A986-CFAF3443415B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A1E2124-4120-F644-AF5B-C9000C01C4D2}" type="datetime3">
              <a:rPr lang="en-ZA"/>
              <a:pPr>
                <a:defRPr/>
              </a:pPr>
              <a:t>17 October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Livelihood Zoning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3DEA40-77E5-4647-9BD2-6CD40116A93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In this example, it</a:t>
            </a:r>
            <a:r>
              <a:rPr lang="ja-JP" altLang="en-US"/>
              <a:t>’</a:t>
            </a:r>
            <a:r>
              <a:rPr lang="en-US" altLang="ja-JP"/>
              <a:t>s clear that poor households in both of these riverine zones rely heavily on their own maize production to meet annual food needs in a typical year.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36028CD-A796-0D43-8512-DD69B5D4C83A}" type="datetime3">
              <a:rPr lang="en-ZA"/>
              <a:pPr>
                <a:defRPr/>
              </a:pPr>
              <a:t>17 October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Livelihood Zoning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4A56A4-1C1A-384A-B12C-2222819CE3C8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But in a bad year they have different options to turn to.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DA802C0-0FD8-814C-84AF-D89EE867B816}" type="datetime3">
              <a:rPr lang="en-ZA"/>
              <a:pPr>
                <a:defRPr/>
              </a:pPr>
              <a:t>17 October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Livelihood Zoning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E75CD-5591-DE40-B32B-37141283C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1B124-38BE-D94B-9DFD-0B0740E65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A85A-3846-4F4A-B62E-E834F7DDA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Z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E0F63-3351-4E4E-B8FB-3528A7755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5204B-A6DF-5047-986D-8519086C6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A1E6-8172-3049-8BD5-B99F572B9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7B1C3-B15E-AC43-B511-D56C7B9BD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A1D0C-AA29-CD44-937D-20E28C22D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5564B-533F-FF47-942B-AB630E032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C635D-6BB4-2045-B389-8D05384D5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D3A02-0239-014E-8BEF-045A69286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CA3EF-1F7A-3C40-BF1A-CADA81CA7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A7C9E-5CED-6D4E-9957-18FEE2E59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CF0DF038-D4B2-8147-84B4-2D3E248D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ChangeArrowheads="1"/>
          </p:cNvSpPr>
          <p:nvPr/>
        </p:nvSpPr>
        <p:spPr bwMode="auto">
          <a:xfrm>
            <a:off x="323850" y="3284538"/>
            <a:ext cx="8569325" cy="158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1981200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 rot="5400000">
            <a:off x="-3124200" y="3352800"/>
            <a:ext cx="6858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3663950"/>
            <a:ext cx="7988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b="1">
                <a:solidFill>
                  <a:schemeClr val="bg1"/>
                </a:solidFill>
              </a:rPr>
              <a:t>Session 4: Livelihood Zoning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730250"/>
            <a:ext cx="868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MODULE 2: BASELINE ASSESSMENT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How are Livelihood Zones used in HEA?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23850" y="1844675"/>
            <a:ext cx="8516938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4400"/>
              <a:t>In HEA, livelihood zones are used as the sampling frame for </a:t>
            </a:r>
            <a:r>
              <a:rPr lang="en-US" sz="4400" u="sng">
                <a:solidFill>
                  <a:srgbClr val="800000"/>
                </a:solidFill>
              </a:rPr>
              <a:t>baseline assessment</a:t>
            </a:r>
            <a:r>
              <a:rPr lang="en-US" sz="4400"/>
              <a:t> and as a component of the reference population group for </a:t>
            </a:r>
            <a:r>
              <a:rPr lang="en-US" sz="4400" u="sng">
                <a:solidFill>
                  <a:srgbClr val="800000"/>
                </a:solidFill>
              </a:rPr>
              <a:t>outcome analysis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Some Tips on Verification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95288" y="3213100"/>
            <a:ext cx="8516937" cy="25304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7663" indent="-347663">
              <a:buFontTx/>
              <a:buChar char="•"/>
            </a:pPr>
            <a:r>
              <a:rPr lang="en-US" sz="4000">
                <a:solidFill>
                  <a:schemeClr val="bg1"/>
                </a:solidFill>
              </a:rPr>
              <a:t>Types of crops being planted</a:t>
            </a:r>
          </a:p>
          <a:p>
            <a:pPr marL="347663" indent="-347663">
              <a:buFontTx/>
              <a:buChar char="•"/>
            </a:pPr>
            <a:r>
              <a:rPr lang="en-US" sz="4000">
                <a:solidFill>
                  <a:schemeClr val="bg1"/>
                </a:solidFill>
              </a:rPr>
              <a:t>Types of commodities sold</a:t>
            </a:r>
          </a:p>
          <a:p>
            <a:pPr marL="347663" indent="-347663">
              <a:buFontTx/>
              <a:buChar char="•"/>
            </a:pPr>
            <a:r>
              <a:rPr lang="en-US" sz="4000">
                <a:solidFill>
                  <a:schemeClr val="bg1"/>
                </a:solidFill>
              </a:rPr>
              <a:t>Areas sought out for local and migrant labour</a:t>
            </a:r>
            <a:endParaRPr lang="en-US" sz="4000" u="sng">
              <a:solidFill>
                <a:schemeClr val="bg1"/>
              </a:solidFill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179388" y="1700213"/>
            <a:ext cx="8785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/>
              <a:t>Within a single wealth group you should find the same: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Some Tips on Verification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323850" y="2420938"/>
            <a:ext cx="842486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/>
              <a:t>If you are consistently coming up with significant differences within a wealth group, you may need to consider splitting the zone</a:t>
            </a: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Some Tips on Verification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95288" y="2276475"/>
            <a:ext cx="842486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/>
              <a:t>However, the occurrence of a </a:t>
            </a:r>
            <a:r>
              <a:rPr lang="en-US" sz="4400">
                <a:solidFill>
                  <a:srgbClr val="FF3300"/>
                </a:solidFill>
              </a:rPr>
              <a:t>drought</a:t>
            </a:r>
            <a:r>
              <a:rPr lang="en-US" sz="4400"/>
              <a:t> in one part of a zone </a:t>
            </a:r>
            <a:r>
              <a:rPr lang="en-US" sz="4400" u="sng">
                <a:solidFill>
                  <a:srgbClr val="000099"/>
                </a:solidFill>
              </a:rPr>
              <a:t>does not</a:t>
            </a:r>
            <a:r>
              <a:rPr lang="en-US" sz="4400">
                <a:solidFill>
                  <a:srgbClr val="000099"/>
                </a:solidFill>
              </a:rPr>
              <a:t> warrant dividing it up</a:t>
            </a:r>
            <a:r>
              <a:rPr lang="en-US" sz="4400"/>
              <a:t> into two separate livelihood zones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Some Tips on Verification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95288" y="1484313"/>
            <a:ext cx="84248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/>
              <a:t>The </a:t>
            </a:r>
            <a:r>
              <a:rPr lang="en-US" sz="4400">
                <a:solidFill>
                  <a:srgbClr val="FF3300"/>
                </a:solidFill>
              </a:rPr>
              <a:t>drought</a:t>
            </a:r>
            <a:r>
              <a:rPr lang="en-US" sz="4400"/>
              <a:t> is a hazard – not part of the </a:t>
            </a:r>
            <a:r>
              <a:rPr lang="en-US" sz="4400" u="sng"/>
              <a:t>baseline</a:t>
            </a:r>
            <a:r>
              <a:rPr lang="en-US" sz="4400"/>
              <a:t>, but the </a:t>
            </a:r>
            <a:r>
              <a:rPr lang="en-US" sz="4400" u="sng"/>
              <a:t>outcome analysis</a:t>
            </a:r>
          </a:p>
        </p:txBody>
      </p:sp>
      <p:pic>
        <p:nvPicPr>
          <p:cNvPr id="32772" name="Picture 6" descr="HEA steps 1 through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3527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HEA steps 4 through 6 with threshol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292600"/>
            <a:ext cx="4249737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Oval 9"/>
          <p:cNvSpPr>
            <a:spLocks noChangeArrowheads="1"/>
          </p:cNvSpPr>
          <p:nvPr/>
        </p:nvSpPr>
        <p:spPr bwMode="auto">
          <a:xfrm>
            <a:off x="4283075" y="4005263"/>
            <a:ext cx="4681538" cy="2781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Some Tips on Verification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395288" y="1844675"/>
            <a:ext cx="8424862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/>
              <a:t>Similarly, differences in service provision (number of clinics, schools, etc) do not necessarily reflect different livelihood patterns and would not warrant splitting the zone. 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90538"/>
            <a:ext cx="8229600" cy="490537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Further Reading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0" y="1331913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9750" y="1989138"/>
            <a:ext cx="820896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400"/>
              <a:t>Please refer to </a:t>
            </a:r>
            <a:r>
              <a:rPr lang="en-US" sz="4400" u="sng"/>
              <a:t>Chapter 2</a:t>
            </a:r>
            <a:r>
              <a:rPr lang="en-US" sz="4400"/>
              <a:t> in the </a:t>
            </a:r>
            <a:r>
              <a:rPr lang="en-US" sz="4400" b="1" u="sng"/>
              <a:t>Practitioners</a:t>
            </a:r>
            <a:r>
              <a:rPr lang="ja-JP" altLang="en-US" sz="4400" b="1" u="sng"/>
              <a:t>’</a:t>
            </a:r>
            <a:r>
              <a:rPr lang="en-US" altLang="ja-JP" sz="4400" b="1" u="sng"/>
              <a:t> Guide</a:t>
            </a:r>
            <a:r>
              <a:rPr lang="en-US" altLang="ja-JP" sz="4400"/>
              <a:t> for more detailed guidance on how to conduct a livelihood zoning</a:t>
            </a:r>
            <a:endParaRPr lang="en-US" sz="440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Content Placeholder 4" descr="livelihood_zones_v2_a4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" b="-1460"/>
          <a:stretch>
            <a:fillRect/>
          </a:stretch>
        </p:blipFill>
        <p:spPr>
          <a:xfrm>
            <a:off x="-19050" y="476250"/>
            <a:ext cx="9180513" cy="6577013"/>
          </a:xfrm>
        </p:spPr>
      </p:pic>
      <p:sp>
        <p:nvSpPr>
          <p:cNvPr id="35842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ZA">
                <a:latin typeface="Arial" charset="0"/>
              </a:rPr>
              <a:t>South Africa Livelihood Zones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7200"/>
            <a:ext cx="7086600" cy="1828800"/>
          </a:xfrm>
        </p:spPr>
        <p:txBody>
          <a:bodyPr/>
          <a:lstStyle/>
          <a:p>
            <a:pPr eaLnBrk="1" hangingPunct="1"/>
            <a:r>
              <a:rPr lang="en-GB" b="1">
                <a:latin typeface="Arial" charset="0"/>
                <a:cs typeface="Times New Roman" charset="0"/>
              </a:rPr>
              <a:t>Purpose and content</a:t>
            </a:r>
            <a:r>
              <a:rPr lang="en-GB">
                <a:latin typeface="Arial" charset="0"/>
                <a:cs typeface="Times New Roman" charset="0"/>
              </a:rPr>
              <a:t/>
            </a:r>
            <a:br>
              <a:rPr lang="en-GB">
                <a:latin typeface="Arial" charset="0"/>
                <a:cs typeface="Times New Roman" charset="0"/>
              </a:rPr>
            </a:br>
            <a:r>
              <a:rPr lang="en-GB" b="1">
                <a:latin typeface="Arial" charset="0"/>
                <a:cs typeface="Times New Roman" charset="0"/>
              </a:rPr>
              <a:t>of session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  <a:cs typeface="Times New Roman" charset="0"/>
              </a:rPr>
              <a:t>To review the key features of a livelihood zone and provide participants with the knowledge and tools for verifying, refining and revising a livelihood zone.</a:t>
            </a:r>
          </a:p>
          <a:p>
            <a:pPr eaLnBrk="1" hangingPunct="1"/>
            <a:r>
              <a:rPr lang="en-GB">
                <a:latin typeface="Arial" charset="0"/>
                <a:cs typeface="Times New Roman" charset="0"/>
              </a:rPr>
              <a:t> </a:t>
            </a:r>
          </a:p>
          <a:p>
            <a:pPr eaLnBrk="1" hangingPunct="1"/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Times New Roman" charset="0"/>
              </a:rPr>
              <a:t>By the end of this session, participants should be able to</a:t>
            </a:r>
            <a:r>
              <a:rPr lang="en-GB">
                <a:latin typeface="Arial" charset="0"/>
              </a:rPr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Arial" charset="0"/>
                <a:cs typeface="Times New Roman" charset="0"/>
              </a:rPr>
              <a:t>•</a:t>
            </a:r>
            <a:r>
              <a:rPr lang="en-GB" sz="2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        </a:t>
            </a:r>
            <a:r>
              <a:rPr lang="en-GB" sz="2800">
                <a:latin typeface="Arial" charset="0"/>
                <a:cs typeface="Times New Roman" charset="0"/>
              </a:rPr>
              <a:t>Describe the key factors that determine livelihood zones and how a livelihood zone map differs from other kinds of map such as land use maps, production maps etc.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Arial" charset="0"/>
                <a:cs typeface="Times New Roman" charset="0"/>
              </a:rPr>
              <a:t>•</a:t>
            </a:r>
            <a:r>
              <a:rPr lang="en-GB" sz="2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        </a:t>
            </a:r>
            <a:r>
              <a:rPr lang="en-GB" sz="2800">
                <a:latin typeface="Arial" charset="0"/>
                <a:cs typeface="Times New Roman" charset="0"/>
              </a:rPr>
              <a:t>Know how to obtain information on livelihood zones from district-level key informant interviews.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Arial" charset="0"/>
                <a:cs typeface="Times New Roman" charset="0"/>
              </a:rPr>
              <a:t>•</a:t>
            </a:r>
            <a:r>
              <a:rPr lang="en-GB" sz="2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        </a:t>
            </a:r>
            <a:r>
              <a:rPr lang="en-GB" sz="2800">
                <a:latin typeface="Arial" charset="0"/>
                <a:cs typeface="Times New Roman" charset="0"/>
              </a:rPr>
              <a:t>Realise when, in the field, they are in a village in the wrong livelihood zone and know what to do about it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Where Livelihood Zoning Fits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  <p:grpSp>
        <p:nvGrpSpPr>
          <p:cNvPr id="20484" name="Group 14"/>
          <p:cNvGrpSpPr>
            <a:grpSpLocks/>
          </p:cNvGrpSpPr>
          <p:nvPr/>
        </p:nvGrpSpPr>
        <p:grpSpPr bwMode="auto">
          <a:xfrm>
            <a:off x="539750" y="1268413"/>
            <a:ext cx="8064500" cy="1655762"/>
            <a:chOff x="180" y="1800"/>
            <a:chExt cx="11204" cy="2720"/>
          </a:xfrm>
        </p:grpSpPr>
        <p:pic>
          <p:nvPicPr>
            <p:cNvPr id="20487" name="Picture 15" descr="HEA steps 4 through 6 with threshold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" y="1851"/>
              <a:ext cx="5984" cy="2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6" descr="HEA steps 1 through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1800"/>
              <a:ext cx="5040" cy="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Oval 17"/>
          <p:cNvSpPr>
            <a:spLocks noChangeArrowheads="1"/>
          </p:cNvSpPr>
          <p:nvPr/>
        </p:nvSpPr>
        <p:spPr bwMode="auto">
          <a:xfrm>
            <a:off x="468313" y="1484313"/>
            <a:ext cx="790575" cy="15843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23850" y="3357563"/>
            <a:ext cx="85169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65138" indent="-465138" algn="ctr"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Livelihood Zoning</a:t>
            </a:r>
            <a:r>
              <a:rPr lang="en-US" sz="4000">
                <a:ea typeface="+mn-ea"/>
                <a:cs typeface="Arial" charset="0"/>
              </a:rPr>
              <a:t> is </a:t>
            </a:r>
            <a:r>
              <a:rPr lang="en-GB" sz="4000">
                <a:ea typeface="+mn-ea"/>
                <a:cs typeface="Arial" charset="0"/>
              </a:rPr>
              <a:t>the first step in an HEA baseline. It establishes the context in which all further work is done.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What is a Livelihood Zone?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23850" y="1844675"/>
            <a:ext cx="851693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65138" indent="-465138" algn="ctr">
              <a:defRPr/>
            </a:pPr>
            <a:r>
              <a:rPr lang="en-US" sz="4000">
                <a:ea typeface="+mn-ea"/>
                <a:cs typeface="Arial" charset="0"/>
              </a:rPr>
              <a:t>A </a:t>
            </a: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Livelihood Zone</a:t>
            </a:r>
            <a:r>
              <a:rPr lang="en-US" sz="4000">
                <a:ea typeface="+mn-ea"/>
                <a:cs typeface="Arial" charset="0"/>
              </a:rPr>
              <a:t> is </a:t>
            </a:r>
            <a:r>
              <a:rPr lang="en-GB" sz="4000">
                <a:ea typeface="+mn-ea"/>
                <a:cs typeface="Arial" charset="0"/>
              </a:rPr>
              <a:t>an area within which people share broadly:</a:t>
            </a:r>
          </a:p>
          <a:p>
            <a:pPr marL="465138" indent="-465138" algn="ctr">
              <a:defRPr/>
            </a:pPr>
            <a:endParaRPr lang="en-GB" sz="4000">
              <a:ea typeface="+mn-ea"/>
              <a:cs typeface="Arial" charset="0"/>
            </a:endParaRPr>
          </a:p>
          <a:p>
            <a:pPr marL="465138" indent="-465138">
              <a:buFont typeface="Wingdings" pitchFamily="2" charset="2"/>
              <a:buChar char="ü"/>
              <a:defRPr/>
            </a:pPr>
            <a:r>
              <a:rPr lang="en-GB" sz="4000">
                <a:ea typeface="+mn-ea"/>
                <a:cs typeface="Arial" charset="0"/>
              </a:rPr>
              <a:t>the same </a:t>
            </a:r>
            <a:r>
              <a:rPr lang="en-GB" sz="4000" u="sng">
                <a:solidFill>
                  <a:schemeClr val="accent2"/>
                </a:solidFill>
                <a:ea typeface="+mn-ea"/>
                <a:cs typeface="Arial" charset="0"/>
              </a:rPr>
              <a:t>means of production</a:t>
            </a:r>
            <a:endParaRPr lang="en-GB" sz="4000">
              <a:ea typeface="+mn-ea"/>
              <a:cs typeface="Arial" charset="0"/>
            </a:endParaRPr>
          </a:p>
          <a:p>
            <a:pPr marL="465138" indent="-465138">
              <a:buFont typeface="Wingdings" pitchFamily="2" charset="2"/>
              <a:buChar char="ü"/>
              <a:defRPr/>
            </a:pPr>
            <a:endParaRPr lang="en-GB" sz="4000">
              <a:ea typeface="+mn-ea"/>
              <a:cs typeface="Arial" charset="0"/>
            </a:endParaRPr>
          </a:p>
          <a:p>
            <a:pPr marL="465138" indent="-465138">
              <a:buFont typeface="Wingdings" pitchFamily="2" charset="2"/>
              <a:buChar char="ü"/>
              <a:defRPr/>
            </a:pPr>
            <a:r>
              <a:rPr lang="en-GB" sz="4000">
                <a:ea typeface="+mn-ea"/>
                <a:cs typeface="Arial" charset="0"/>
              </a:rPr>
              <a:t>the same </a:t>
            </a:r>
            <a:r>
              <a:rPr lang="en-GB" sz="4000" u="sng">
                <a:solidFill>
                  <a:schemeClr val="accent2"/>
                </a:solidFill>
                <a:ea typeface="+mn-ea"/>
                <a:cs typeface="Arial" charset="0"/>
              </a:rPr>
              <a:t>access to markets</a:t>
            </a:r>
            <a:r>
              <a:rPr lang="en-GB" sz="4000">
                <a:ea typeface="+mn-ea"/>
                <a:cs typeface="Arial" charset="0"/>
              </a:rPr>
              <a:t> </a:t>
            </a:r>
            <a:endParaRPr lang="en-US" sz="4000">
              <a:ea typeface="+mn-ea"/>
              <a:cs typeface="Arial" charset="0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79388" y="1268413"/>
            <a:ext cx="8785225" cy="4968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What defines a Livelihood Zone?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95288" y="1252538"/>
            <a:ext cx="85169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Geography</a:t>
            </a:r>
            <a:r>
              <a:rPr lang="en-US" sz="4000"/>
              <a:t>: Because this determines </a:t>
            </a:r>
            <a:r>
              <a:rPr lang="en-US" sz="4000" u="sng"/>
              <a:t>what</a:t>
            </a:r>
            <a:r>
              <a:rPr lang="en-US" sz="4000"/>
              <a:t> people can grow and </a:t>
            </a:r>
            <a:r>
              <a:rPr lang="en-US" sz="4000" u="sng"/>
              <a:t>where</a:t>
            </a:r>
            <a:r>
              <a:rPr lang="en-US" sz="4000"/>
              <a:t> they can trade</a:t>
            </a:r>
          </a:p>
          <a:p>
            <a:endParaRPr lang="en-US"/>
          </a:p>
          <a:p>
            <a:r>
              <a:rPr lang="en-US" sz="4000">
                <a:solidFill>
                  <a:schemeClr val="accent2"/>
                </a:solidFill>
              </a:rPr>
              <a:t>Production</a:t>
            </a:r>
            <a:r>
              <a:rPr lang="en-US" sz="4000"/>
              <a:t>: What people do </a:t>
            </a:r>
            <a:r>
              <a:rPr lang="en-US" sz="4000" u="sng"/>
              <a:t>grow or raise</a:t>
            </a:r>
          </a:p>
          <a:p>
            <a:endParaRPr lang="en-US"/>
          </a:p>
          <a:p>
            <a:r>
              <a:rPr lang="en-US" sz="4000">
                <a:solidFill>
                  <a:schemeClr val="accent2"/>
                </a:solidFill>
              </a:rPr>
              <a:t>Markets</a:t>
            </a:r>
            <a:r>
              <a:rPr lang="en-US" sz="4000"/>
              <a:t>: Where people </a:t>
            </a:r>
            <a:r>
              <a:rPr lang="en-US" sz="4000" u="sng"/>
              <a:t>trade</a:t>
            </a:r>
            <a:r>
              <a:rPr lang="en-US" sz="4000"/>
              <a:t> their goods (including their labour)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What defines a Livelihood Zone?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pic>
        <p:nvPicPr>
          <p:cNvPr id="23555" name="Picture 6" descr="livelihoods triangle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62622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4"/>
          <p:cNvSpPr>
            <a:spLocks noChangeArrowheads="1"/>
          </p:cNvSpPr>
          <p:nvPr/>
        </p:nvSpPr>
        <p:spPr bwMode="auto">
          <a:xfrm>
            <a:off x="1979613" y="2165350"/>
            <a:ext cx="3240087" cy="2271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1979613" y="4508500"/>
            <a:ext cx="3240087" cy="2271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pic>
        <p:nvPicPr>
          <p:cNvPr id="24579" name="Picture 7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3068638"/>
            <a:ext cx="3581400" cy="3451225"/>
          </a:xfrm>
          <a:noFill/>
        </p:spPr>
      </p:pic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027238" y="2238375"/>
            <a:ext cx="319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Upper </a:t>
            </a:r>
            <a:r>
              <a:rPr lang="en-US" sz="1400" b="1">
                <a:solidFill>
                  <a:srgbClr val="A50021"/>
                </a:solidFill>
                <a:ea typeface="+mn-ea"/>
                <a:cs typeface="Arial" charset="0"/>
              </a:rPr>
              <a:t>Limpopo Livelihood Zone</a:t>
            </a:r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5219700" y="3284538"/>
            <a:ext cx="720725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 flipV="1">
            <a:off x="5219700" y="5661025"/>
            <a:ext cx="1800225" cy="433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4583" name="Group 12"/>
          <p:cNvGrpSpPr>
            <a:grpSpLocks/>
          </p:cNvGrpSpPr>
          <p:nvPr/>
        </p:nvGrpSpPr>
        <p:grpSpPr bwMode="auto">
          <a:xfrm>
            <a:off x="2233613" y="2478088"/>
            <a:ext cx="2770187" cy="1919287"/>
            <a:chOff x="1872" y="1152"/>
            <a:chExt cx="1677" cy="1272"/>
          </a:xfrm>
        </p:grpSpPr>
        <p:graphicFrame>
          <p:nvGraphicFramePr>
            <p:cNvPr id="24595" name="Object 13"/>
            <p:cNvGraphicFramePr>
              <a:graphicFrameLocks noChangeAspect="1"/>
            </p:cNvGraphicFramePr>
            <p:nvPr/>
          </p:nvGraphicFramePr>
          <p:xfrm>
            <a:off x="1872" y="1152"/>
            <a:ext cx="1677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Chart" r:id="rId5" imgW="5410200" imgH="4102100" progId="MSGraph.Chart.8">
                    <p:embed followColorScheme="full"/>
                  </p:oleObj>
                </mc:Choice>
                <mc:Fallback>
                  <p:oleObj name="Chart" r:id="rId5" imgW="5410200" imgH="4102100" progId="MSGraph.Chart.8">
                    <p:embed followColorScheme="full"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152"/>
                          <a:ext cx="1677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14"/>
            <p:cNvSpPr>
              <a:spLocks noChangeShapeType="1"/>
            </p:cNvSpPr>
            <p:nvPr/>
          </p:nvSpPr>
          <p:spPr bwMode="auto">
            <a:xfrm flipV="1">
              <a:off x="2112" y="12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584" name="Group 15"/>
          <p:cNvGrpSpPr>
            <a:grpSpLocks/>
          </p:cNvGrpSpPr>
          <p:nvPr/>
        </p:nvGrpSpPr>
        <p:grpSpPr bwMode="auto">
          <a:xfrm>
            <a:off x="2339975" y="4797425"/>
            <a:ext cx="2854325" cy="1968500"/>
            <a:chOff x="1920" y="2784"/>
            <a:chExt cx="1728" cy="1304"/>
          </a:xfrm>
        </p:grpSpPr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1920" y="2784"/>
            <a:ext cx="1728" cy="1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name="Chart" r:id="rId7" imgW="5422900" imgH="4102100" progId="MSGraph.Chart.8">
                    <p:embed followColorScheme="full"/>
                  </p:oleObj>
                </mc:Choice>
                <mc:Fallback>
                  <p:oleObj name="Chart" r:id="rId7" imgW="5422900" imgH="4102100" progId="MSGraph.Chart.8">
                    <p:embed followColorScheme="full"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784"/>
                          <a:ext cx="1728" cy="13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 flipV="1">
              <a:off x="2160" y="28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1438" y="3886200"/>
            <a:ext cx="17637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000">
                <a:ea typeface="+mn-ea"/>
                <a:cs typeface="Arial" charset="0"/>
              </a:rPr>
              <a:t>Most consumption is from </a:t>
            </a:r>
            <a:r>
              <a:rPr lang="en-GB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own maize</a:t>
            </a:r>
            <a:r>
              <a:rPr lang="en-GB" sz="2000">
                <a:ea typeface="+mn-ea"/>
                <a:cs typeface="Arial" charset="0"/>
              </a:rPr>
              <a:t> production in both areas</a:t>
            </a: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V="1">
            <a:off x="1600200" y="3357563"/>
            <a:ext cx="1676400" cy="9382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1619250" y="4581525"/>
            <a:ext cx="1657350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979613" y="4532313"/>
            <a:ext cx="302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Lower </a:t>
            </a:r>
            <a:r>
              <a:rPr lang="en-US" sz="1400" b="1">
                <a:solidFill>
                  <a:srgbClr val="A50021"/>
                </a:solidFill>
                <a:ea typeface="+mn-ea"/>
                <a:cs typeface="Arial" charset="0"/>
              </a:rPr>
              <a:t>Limpopo Livelihood Zone</a:t>
            </a:r>
          </a:p>
        </p:txBody>
      </p:sp>
      <p:sp>
        <p:nvSpPr>
          <p:cNvPr id="24589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  <a:noFill/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What defines a Livelihood Zone?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4590" name="Rectangle 26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4591" name="Text Box 28"/>
          <p:cNvSpPr txBox="1">
            <a:spLocks noChangeArrowheads="1"/>
          </p:cNvSpPr>
          <p:nvPr/>
        </p:nvSpPr>
        <p:spPr bwMode="auto">
          <a:xfrm>
            <a:off x="395288" y="1052513"/>
            <a:ext cx="85169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accent2"/>
                </a:solidFill>
              </a:rPr>
              <a:t>For example, in this case, production does not warrant a split in zones…..</a:t>
            </a:r>
          </a:p>
        </p:txBody>
      </p:sp>
      <p:sp>
        <p:nvSpPr>
          <p:cNvPr id="24592" name="Text Box 29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build="allAtOnce"/>
      <p:bldP spid="57364" grpId="0" animBg="1"/>
      <p:bldP spid="573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1979613" y="2165350"/>
            <a:ext cx="3240087" cy="2271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979613" y="4508500"/>
            <a:ext cx="3240087" cy="2271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6627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  <a:noFill/>
        </p:spPr>
        <p:txBody>
          <a:bodyPr/>
          <a:lstStyle/>
          <a:p>
            <a:pPr eaLnBrk="1" hangingPunct="1"/>
            <a:r>
              <a:rPr lang="en-GB" sz="4000" b="1">
                <a:solidFill>
                  <a:srgbClr val="800000"/>
                </a:solidFill>
                <a:latin typeface="Arial" charset="0"/>
              </a:rPr>
              <a:t>What defines a Livelihood Zone?</a:t>
            </a:r>
            <a:endParaRPr lang="en-US" sz="4000" b="1">
              <a:solidFill>
                <a:srgbClr val="800000"/>
              </a:solidFill>
              <a:latin typeface="Arial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3068638"/>
            <a:ext cx="3581400" cy="3451225"/>
          </a:xfrm>
          <a:noFill/>
        </p:spPr>
      </p:pic>
      <p:graphicFrame>
        <p:nvGraphicFramePr>
          <p:cNvPr id="26629" name="Object 22"/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2492375"/>
          <a:ext cx="260508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Chart" r:id="rId5" imgW="5410200" imgH="4140200" progId="MSGraph.Chart.8">
                  <p:embed followColorScheme="full"/>
                </p:oleObj>
              </mc:Choice>
              <mc:Fallback>
                <p:oleObj name="Chart" r:id="rId5" imgW="5410200" imgH="4140200" progId="MSGraph.Chart.8">
                  <p:embed followColorScheme="full"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2605088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027238" y="2238375"/>
            <a:ext cx="319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Upper </a:t>
            </a:r>
            <a:r>
              <a:rPr lang="en-US" sz="1400" b="1">
                <a:solidFill>
                  <a:srgbClr val="A50021"/>
                </a:solidFill>
                <a:ea typeface="+mn-ea"/>
                <a:cs typeface="Arial" charset="0"/>
              </a:rPr>
              <a:t>Limpopo Livelihood Zone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5219700" y="3284538"/>
            <a:ext cx="720725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 flipV="1">
            <a:off x="5219700" y="5661025"/>
            <a:ext cx="1800225" cy="433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71438" y="2636838"/>
            <a:ext cx="19081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0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Food stocks</a:t>
            </a:r>
            <a:r>
              <a:rPr lang="en-GB" sz="2000">
                <a:ea typeface="+mn-ea"/>
                <a:cs typeface="Arial" charset="0"/>
              </a:rPr>
              <a:t> help make up for a maize failure but a deficit remains 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1692275" y="2924175"/>
            <a:ext cx="1584325" cy="433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979613" y="4532313"/>
            <a:ext cx="302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Lower </a:t>
            </a:r>
            <a:r>
              <a:rPr lang="en-US" sz="1400" b="1">
                <a:solidFill>
                  <a:srgbClr val="A50021"/>
                </a:solidFill>
                <a:ea typeface="+mn-ea"/>
                <a:cs typeface="Arial" charset="0"/>
              </a:rPr>
              <a:t>Limpopo Livelihood Zone</a:t>
            </a:r>
          </a:p>
        </p:txBody>
      </p:sp>
      <p:sp>
        <p:nvSpPr>
          <p:cNvPr id="26636" name="Rectangle 19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6637" name="Text Box 21"/>
          <p:cNvSpPr txBox="1">
            <a:spLocks noChangeArrowheads="1"/>
          </p:cNvSpPr>
          <p:nvPr/>
        </p:nvSpPr>
        <p:spPr bwMode="auto">
          <a:xfrm>
            <a:off x="900113" y="1196975"/>
            <a:ext cx="7993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…but market access does.</a:t>
            </a:r>
          </a:p>
        </p:txBody>
      </p:sp>
      <p:graphicFrame>
        <p:nvGraphicFramePr>
          <p:cNvPr id="26638" name="Object 23"/>
          <p:cNvGraphicFramePr>
            <a:graphicFrameLocks noChangeAspect="1"/>
          </p:cNvGraphicFramePr>
          <p:nvPr>
            <p:ph sz="half" idx="1"/>
          </p:nvPr>
        </p:nvGraphicFramePr>
        <p:xfrm>
          <a:off x="2268538" y="4786313"/>
          <a:ext cx="27368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Chart" r:id="rId7" imgW="5422900" imgH="4102100" progId="MSGraph.Chart.8">
                  <p:embed followColorScheme="full"/>
                </p:oleObj>
              </mc:Choice>
              <mc:Fallback>
                <p:oleObj name="Chart" r:id="rId7" imgW="5422900" imgH="4102100" progId="MSGraph.Chart.8">
                  <p:embed followColorScheme="full"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86313"/>
                        <a:ext cx="273685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1547813" y="4797425"/>
            <a:ext cx="1728787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3025" y="4508500"/>
            <a:ext cx="20510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Remittance income</a:t>
            </a:r>
            <a:r>
              <a:rPr lang="en-GB" sz="20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Arial" charset="0"/>
              </a:rPr>
              <a:t> </a:t>
            </a:r>
            <a:r>
              <a:rPr lang="en-GB" sz="2000">
                <a:ea typeface="+mn-ea"/>
                <a:cs typeface="Arial" charset="0"/>
              </a:rPr>
              <a:t>from South Africa offsets the maize failure in this zone</a:t>
            </a:r>
          </a:p>
        </p:txBody>
      </p:sp>
      <p:sp>
        <p:nvSpPr>
          <p:cNvPr id="26641" name="Text Box 27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i="1">
                <a:solidFill>
                  <a:srgbClr val="4D4D4D"/>
                </a:solidFill>
              </a:rPr>
              <a:t>Session 4: Livelihood Zoning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4" grpId="0"/>
      <p:bldP spid="61455" grpId="0" animBg="1"/>
      <p:bldP spid="61456" grpId="0" animBg="1"/>
      <p:bldP spid="6146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565</Words>
  <Application>Microsoft Macintosh PowerPoint</Application>
  <PresentationFormat>On-screen Show (4:3)</PresentationFormat>
  <Paragraphs>77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ＭＳ Ｐゴシック</vt:lpstr>
      <vt:lpstr>Times New Roman</vt:lpstr>
      <vt:lpstr>Wingdings</vt:lpstr>
      <vt:lpstr>Default Design</vt:lpstr>
      <vt:lpstr>Microsoft Graph 2000 Chart</vt:lpstr>
      <vt:lpstr>PowerPoint Presentation</vt:lpstr>
      <vt:lpstr>Purpose and content of session</vt:lpstr>
      <vt:lpstr>By the end of this session, participants should be able to </vt:lpstr>
      <vt:lpstr>Where Livelihood Zoning Fits</vt:lpstr>
      <vt:lpstr>What is a Livelihood Zone?</vt:lpstr>
      <vt:lpstr>What defines a Livelihood Zone?</vt:lpstr>
      <vt:lpstr>What defines a Livelihood Zone?</vt:lpstr>
      <vt:lpstr>What defines a Livelihood Zone?</vt:lpstr>
      <vt:lpstr>What defines a Livelihood Zone?</vt:lpstr>
      <vt:lpstr>How are Livelihood Zones used in HEA?</vt:lpstr>
      <vt:lpstr>Some Tips on Verification</vt:lpstr>
      <vt:lpstr>Some Tips on Verification</vt:lpstr>
      <vt:lpstr>Some Tips on Verification</vt:lpstr>
      <vt:lpstr>Some Tips on Verification</vt:lpstr>
      <vt:lpstr>Some Tips on Verification</vt:lpstr>
      <vt:lpstr>Further Reading</vt:lpstr>
      <vt:lpstr>South Africa Livelihood Zones</vt:lpstr>
    </vt:vector>
  </TitlesOfParts>
  <Company>The Food Economy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Kilo-Calorie Calculations</dc:title>
  <dc:creator>Tanya Boudreau</dc:creator>
  <cp:lastModifiedBy>Charles Rethman</cp:lastModifiedBy>
  <cp:revision>64</cp:revision>
  <cp:lastPrinted>2016-02-18T12:24:29Z</cp:lastPrinted>
  <dcterms:created xsi:type="dcterms:W3CDTF">2007-02-05T14:00:13Z</dcterms:created>
  <dcterms:modified xsi:type="dcterms:W3CDTF">2016-10-17T10:42:54Z</dcterms:modified>
</cp:coreProperties>
</file>