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7" r:id="rId4"/>
    <p:sldId id="288" r:id="rId5"/>
    <p:sldId id="402" r:id="rId6"/>
    <p:sldId id="403" r:id="rId7"/>
    <p:sldId id="407" r:id="rId8"/>
    <p:sldId id="404" r:id="rId9"/>
    <p:sldId id="405" r:id="rId10"/>
    <p:sldId id="408" r:id="rId11"/>
    <p:sldId id="409" r:id="rId12"/>
    <p:sldId id="406" r:id="rId13"/>
    <p:sldId id="410" r:id="rId14"/>
    <p:sldId id="414" r:id="rId15"/>
    <p:sldId id="411" r:id="rId16"/>
    <p:sldId id="412" r:id="rId17"/>
    <p:sldId id="413" r:id="rId18"/>
    <p:sldId id="415" r:id="rId19"/>
    <p:sldId id="417" r:id="rId20"/>
    <p:sldId id="418" r:id="rId21"/>
    <p:sldId id="423" r:id="rId22"/>
    <p:sldId id="424" r:id="rId23"/>
    <p:sldId id="425" r:id="rId24"/>
    <p:sldId id="427" r:id="rId25"/>
    <p:sldId id="426" r:id="rId26"/>
    <p:sldId id="41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es%20Lin\Documents\Git--VSCode--GitHub\Image%20Haze%20Removal%20using%20Dark%20Channel%20Prior\RMSE&amp;running%20time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es%20Lin\Documents\Git--VSCode--GitHub\Image%20Haze%20Removal%20using%20Dark%20Channel%20Prior\RMSE&amp;running%20time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es%20Lin\Documents\Git--VSCode--GitHub\Image%20Haze%20Removal%20using%20Dark%20Channel%20Prior\RMSE&amp;running%20time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es%20Lin\Documents\Git--VSCode--GitHub\Image%20Haze%20Removal%20using%20Dark%20Channel%20Prior\RMSE&amp;running%20time%20compari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es%20Lin\Documents\Git--VSCode--GitHub\Image%20Haze%20Removal%20using%20Dark%20Channel%20Prior\RMSE&amp;running%20time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rles%20Lin\Documents\Git--VSCode--GitHub\Image%20Haze%20Removal%20using%20Dark%20Channel%20Prior\RMSE&amp;running%20time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Time</a:t>
            </a:r>
            <a:r>
              <a:rPr lang="en-US" altLang="zh-CN" baseline="0"/>
              <a:t> Consumption for Different Dark Channel Patch Size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time(dark channel)/s</c:v>
                </c:pt>
              </c:strCache>
            </c:strRef>
          </c:tx>
          <c:spPr>
            <a:solidFill>
              <a:schemeClr val="accent6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Sheet1!$B$2:$E$2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0.19680300000000001</c:v>
                </c:pt>
                <c:pt idx="1">
                  <c:v>0.19928299999999999</c:v>
                </c:pt>
                <c:pt idx="2">
                  <c:v>0.199382</c:v>
                </c:pt>
                <c:pt idx="3">
                  <c:v>0.20535300000000001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B-4766-9FB8-8FD716F70491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time(atmospheric light)/s</c:v>
                </c:pt>
              </c:strCache>
            </c:strRef>
          </c:tx>
          <c:spPr>
            <a:solidFill>
              <a:schemeClr val="accent6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Sheet1!$B$2:$E$2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1.9838999999999999E-2</c:v>
                </c:pt>
                <c:pt idx="1">
                  <c:v>2.0955999999999999E-2</c:v>
                </c:pt>
                <c:pt idx="2">
                  <c:v>1.9185000000000001E-2</c:v>
                </c:pt>
                <c:pt idx="3">
                  <c:v>2.0150999999999999E-2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B-4766-9FB8-8FD716F70491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time(transmission)/s</c:v>
                </c:pt>
              </c:strCache>
            </c:strRef>
          </c:tx>
          <c:spPr>
            <a:solidFill>
              <a:schemeClr val="accent6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Sheet1!$B$2:$E$2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Sheet1!$B$5:$E$5</c:f>
              <c:numCache>
                <c:formatCode>General</c:formatCode>
                <c:ptCount val="4"/>
                <c:pt idx="0">
                  <c:v>8.6799999999999996E-4</c:v>
                </c:pt>
                <c:pt idx="1">
                  <c:v>1.704E-3</c:v>
                </c:pt>
                <c:pt idx="2">
                  <c:v>9.6400000000000001E-4</c:v>
                </c:pt>
                <c:pt idx="3">
                  <c:v>1.039E-3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B-4766-9FB8-8FD716F70491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time(guided filter)/s</c:v>
                </c:pt>
              </c:strCache>
            </c:strRef>
          </c:tx>
          <c:spPr>
            <a:solidFill>
              <a:schemeClr val="accent6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Sheet1!$B$2:$E$2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0.30949500000000002</c:v>
                </c:pt>
                <c:pt idx="1">
                  <c:v>0.33973700000000001</c:v>
                </c:pt>
                <c:pt idx="2">
                  <c:v>0.32805800000000002</c:v>
                </c:pt>
                <c:pt idx="3">
                  <c:v>0.33744600000000002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EB-4766-9FB8-8FD716F704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98889088"/>
        <c:axId val="398240432"/>
      </c:barChart>
      <c:catAx>
        <c:axId val="398889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patch</a:t>
                </a:r>
                <a:r>
                  <a:rPr lang="en-US" altLang="zh-CN" baseline="0"/>
                  <a:t>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8240432"/>
        <c:crosses val="autoZero"/>
        <c:auto val="1"/>
        <c:lblAlgn val="ctr"/>
        <c:lblOffset val="100"/>
        <c:noMultiLvlLbl val="0"/>
      </c:catAx>
      <c:valAx>
        <c:axId val="39824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</a:t>
                </a:r>
                <a:r>
                  <a:rPr lang="en-US" altLang="zh-CN" baseline="0"/>
                  <a:t> / 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88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Time Consumption for Different Dark Channel Patch Size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time(dark channel)/s</c:v>
                </c:pt>
              </c:strCache>
            </c:strRef>
          </c:tx>
          <c:spPr>
            <a:solidFill>
              <a:schemeClr val="accent6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Sheet1!$B$11:$E$11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Sheet1!$B$12:$E$12</c:f>
              <c:numCache>
                <c:formatCode>General</c:formatCode>
                <c:ptCount val="4"/>
                <c:pt idx="0">
                  <c:v>1.8127089999999999</c:v>
                </c:pt>
                <c:pt idx="1">
                  <c:v>1.922771</c:v>
                </c:pt>
                <c:pt idx="2">
                  <c:v>2.1062310000000002</c:v>
                </c:pt>
                <c:pt idx="3">
                  <c:v>2.3608579999999999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9-4E14-9D64-00F1826A5A4F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time(atmospheric light)/s</c:v>
                </c:pt>
              </c:strCache>
            </c:strRef>
          </c:tx>
          <c:spPr>
            <a:solidFill>
              <a:schemeClr val="accent6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Sheet1!$B$11:$E$11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1.9980000000000001E-2</c:v>
                </c:pt>
                <c:pt idx="1">
                  <c:v>1.9921999999999999E-2</c:v>
                </c:pt>
                <c:pt idx="2">
                  <c:v>2.0076E-2</c:v>
                </c:pt>
                <c:pt idx="3">
                  <c:v>2.0743000000000001E-2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29-4E14-9D64-00F1826A5A4F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time(transmission)/s</c:v>
                </c:pt>
              </c:strCache>
            </c:strRef>
          </c:tx>
          <c:spPr>
            <a:solidFill>
              <a:schemeClr val="accent6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Sheet1!$B$11:$E$11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1.593E-3</c:v>
                </c:pt>
                <c:pt idx="1">
                  <c:v>0</c:v>
                </c:pt>
                <c:pt idx="2">
                  <c:v>1.0660000000000001E-3</c:v>
                </c:pt>
                <c:pt idx="3">
                  <c:v>1.4970000000000001E-3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29-4E14-9D64-00F1826A5A4F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time(guided filter)/s</c:v>
                </c:pt>
              </c:strCache>
            </c:strRef>
          </c:tx>
          <c:spPr>
            <a:solidFill>
              <a:schemeClr val="accent6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Sheet1!$B$11:$E$11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Sheet1!$B$15:$E$15</c:f>
              <c:numCache>
                <c:formatCode>General</c:formatCode>
                <c:ptCount val="4"/>
                <c:pt idx="0">
                  <c:v>0.31383800000000001</c:v>
                </c:pt>
                <c:pt idx="1">
                  <c:v>0.33676</c:v>
                </c:pt>
                <c:pt idx="2">
                  <c:v>0.33028400000000002</c:v>
                </c:pt>
                <c:pt idx="3">
                  <c:v>0.32209900000000002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29-4E14-9D64-00F1826A5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48629280"/>
        <c:axId val="336813152"/>
      </c:barChart>
      <c:catAx>
        <c:axId val="348629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patch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813152"/>
        <c:crosses val="autoZero"/>
        <c:auto val="1"/>
        <c:lblAlgn val="ctr"/>
        <c:lblOffset val="100"/>
        <c:noMultiLvlLbl val="0"/>
      </c:catAx>
      <c:valAx>
        <c:axId val="33681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</a:t>
                </a:r>
                <a:r>
                  <a:rPr lang="en-US" altLang="zh-CN" baseline="0"/>
                  <a:t> / 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86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Total</a:t>
            </a:r>
            <a:r>
              <a:rPr lang="en-US" altLang="zh-CN" baseline="0"/>
              <a:t> Time Consumption for Different Dark Channel Patch Size using Different Methods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van Herk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Sheet1!$B$2:$E$2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Sheet1!$B$7:$E$7</c:f>
              <c:numCache>
                <c:formatCode>General</c:formatCode>
                <c:ptCount val="4"/>
                <c:pt idx="0">
                  <c:v>0.52700500000000006</c:v>
                </c:pt>
                <c:pt idx="1">
                  <c:v>0.56167999999999996</c:v>
                </c:pt>
                <c:pt idx="2">
                  <c:v>0.54758899999999999</c:v>
                </c:pt>
                <c:pt idx="3">
                  <c:v>0.56398900000000007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90-45EF-A6A8-4A890B856C44}"/>
            </c:ext>
          </c:extLst>
        </c:ser>
        <c:ser>
          <c:idx val="1"/>
          <c:order val="1"/>
          <c:tx>
            <c:v>for loop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Sheet1!$B$16:$E$16</c:f>
              <c:numCache>
                <c:formatCode>General</c:formatCode>
                <c:ptCount val="4"/>
                <c:pt idx="0">
                  <c:v>2.14812</c:v>
                </c:pt>
                <c:pt idx="1">
                  <c:v>2.2794530000000002</c:v>
                </c:pt>
                <c:pt idx="2">
                  <c:v>2.4576570000000002</c:v>
                </c:pt>
                <c:pt idx="3">
                  <c:v>2.7051970000000001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90-45EF-A6A8-4A890B856C4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8673136"/>
        <c:axId val="235572528"/>
      </c:lineChart>
      <c:catAx>
        <c:axId val="48867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patch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5572528"/>
        <c:crosses val="autoZero"/>
        <c:auto val="1"/>
        <c:lblAlgn val="ctr"/>
        <c:lblOffset val="100"/>
        <c:noMultiLvlLbl val="0"/>
      </c:catAx>
      <c:valAx>
        <c:axId val="23557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67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aseline="0"/>
              <a:t>Average RMSE Score for Different Dark Channel Patch Size using Different Methods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van Herk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Sheet1!$B$8:$E$8</c:f>
              <c:numCache>
                <c:formatCode>General</c:formatCode>
                <c:ptCount val="4"/>
                <c:pt idx="0">
                  <c:v>0.308</c:v>
                </c:pt>
                <c:pt idx="1">
                  <c:v>0.31480000000000002</c:v>
                </c:pt>
                <c:pt idx="2">
                  <c:v>0.31879999999999997</c:v>
                </c:pt>
                <c:pt idx="3">
                  <c:v>0.32169999999999999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C1-451F-BDDF-796FB5AB226C}"/>
            </c:ext>
          </c:extLst>
        </c:ser>
        <c:ser>
          <c:idx val="1"/>
          <c:order val="1"/>
          <c:tx>
            <c:v>for loop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Sheet1!$B$11:$E$11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</c:numCache>
            </c:num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0.30940000000000001</c:v>
                </c:pt>
                <c:pt idx="1">
                  <c:v>0.316</c:v>
                </c:pt>
                <c:pt idx="2">
                  <c:v>0.31979999999999997</c:v>
                </c:pt>
                <c:pt idx="3">
                  <c:v>0.32269999999999999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1-451F-BDDF-796FB5AB226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0457920"/>
        <c:axId val="339006736"/>
      </c:lineChart>
      <c:catAx>
        <c:axId val="340457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patch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9006736"/>
        <c:crosses val="autoZero"/>
        <c:auto val="1"/>
        <c:lblAlgn val="ctr"/>
        <c:lblOffset val="100"/>
        <c:noMultiLvlLbl val="0"/>
      </c:catAx>
      <c:valAx>
        <c:axId val="3390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04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Time Consumption for Different Atmospheric</a:t>
            </a:r>
            <a:r>
              <a:rPr lang="en-US" altLang="zh-CN" baseline="0"/>
              <a:t> Light Calculation Method in Patch Size</a:t>
            </a:r>
            <a:r>
              <a:rPr lang="en-US" altLang="zh-CN" sz="1400" b="0" i="0" u="none" strike="noStrike" baseline="0">
                <a:effectLst/>
              </a:rPr>
              <a:t> 15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time(dark channel)/s</c:v>
                </c:pt>
              </c:strCache>
            </c:strRef>
          </c:tx>
          <c:spPr>
            <a:solidFill>
              <a:schemeClr val="accent6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Sheet1!$B$70:$E$70</c:f>
              <c:strCache>
                <c:ptCount val="4"/>
                <c:pt idx="0">
                  <c:v>p=0.1</c:v>
                </c:pt>
                <c:pt idx="1">
                  <c:v>p=0.2</c:v>
                </c:pt>
                <c:pt idx="2">
                  <c:v>max</c:v>
                </c:pt>
                <c:pt idx="3">
                  <c:v>entropy</c:v>
                </c:pt>
              </c:strCache>
            </c:strRef>
          </c:cat>
          <c:val>
            <c:numRef>
              <c:f>Sheet1!$B$71:$E$71</c:f>
              <c:numCache>
                <c:formatCode>General</c:formatCode>
                <c:ptCount val="4"/>
                <c:pt idx="0">
                  <c:v>0.21327199999999999</c:v>
                </c:pt>
                <c:pt idx="1">
                  <c:v>0.215144</c:v>
                </c:pt>
                <c:pt idx="2">
                  <c:v>0.21476500000000001</c:v>
                </c:pt>
                <c:pt idx="3">
                  <c:v>0.210337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1-4E70-8480-080F70589464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time(atmospheric light)/s</c:v>
                </c:pt>
              </c:strCache>
            </c:strRef>
          </c:tx>
          <c:spPr>
            <a:solidFill>
              <a:schemeClr val="accent6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Sheet1!$B$70:$E$70</c:f>
              <c:strCache>
                <c:ptCount val="4"/>
                <c:pt idx="0">
                  <c:v>p=0.1</c:v>
                </c:pt>
                <c:pt idx="1">
                  <c:v>p=0.2</c:v>
                </c:pt>
                <c:pt idx="2">
                  <c:v>max</c:v>
                </c:pt>
                <c:pt idx="3">
                  <c:v>entropy</c:v>
                </c:pt>
              </c:strCache>
            </c:strRef>
          </c:cat>
          <c:val>
            <c:numRef>
              <c:f>Sheet1!$B$72:$E$72</c:f>
              <c:numCache>
                <c:formatCode>General</c:formatCode>
                <c:ptCount val="4"/>
                <c:pt idx="0">
                  <c:v>2.3071000000000001E-2</c:v>
                </c:pt>
                <c:pt idx="1">
                  <c:v>2.2113000000000001E-2</c:v>
                </c:pt>
                <c:pt idx="2">
                  <c:v>2.1874999999999999E-2</c:v>
                </c:pt>
                <c:pt idx="3">
                  <c:v>0.75762700000000005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C1-4E70-8480-080F70589464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time(transmission)/s</c:v>
                </c:pt>
              </c:strCache>
            </c:strRef>
          </c:tx>
          <c:spPr>
            <a:solidFill>
              <a:schemeClr val="accent6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Sheet1!$B$70:$E$70</c:f>
              <c:strCache>
                <c:ptCount val="4"/>
                <c:pt idx="0">
                  <c:v>p=0.1</c:v>
                </c:pt>
                <c:pt idx="1">
                  <c:v>p=0.2</c:v>
                </c:pt>
                <c:pt idx="2">
                  <c:v>max</c:v>
                </c:pt>
                <c:pt idx="3">
                  <c:v>entropy</c:v>
                </c:pt>
              </c:strCache>
            </c:strRef>
          </c:cat>
          <c:val>
            <c:numRef>
              <c:f>Sheet1!$B$74:$E$74</c:f>
              <c:numCache>
                <c:formatCode>General</c:formatCode>
                <c:ptCount val="4"/>
                <c:pt idx="0">
                  <c:v>0.31567800000000001</c:v>
                </c:pt>
                <c:pt idx="1">
                  <c:v>0.30505900000000002</c:v>
                </c:pt>
                <c:pt idx="2">
                  <c:v>0.30859399999999998</c:v>
                </c:pt>
                <c:pt idx="3">
                  <c:v>0.31295600000000001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C1-4E70-8480-080F70589464}"/>
            </c:ext>
          </c:extLst>
        </c:ser>
        <c:ser>
          <c:idx val="3"/>
          <c:order val="3"/>
          <c:tx>
            <c:strRef>
              <c:f>Sheet1!$A$42</c:f>
              <c:strCache>
                <c:ptCount val="1"/>
                <c:pt idx="0">
                  <c:v>time(guided filter)/s</c:v>
                </c:pt>
              </c:strCache>
            </c:strRef>
          </c:tx>
          <c:spPr>
            <a:solidFill>
              <a:schemeClr val="accent6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Sheet1!$B$70:$E$70</c:f>
              <c:strCache>
                <c:ptCount val="4"/>
                <c:pt idx="0">
                  <c:v>p=0.1</c:v>
                </c:pt>
                <c:pt idx="1">
                  <c:v>p=0.2</c:v>
                </c:pt>
                <c:pt idx="2">
                  <c:v>max</c:v>
                </c:pt>
                <c:pt idx="3">
                  <c:v>entropy</c:v>
                </c:pt>
              </c:strCache>
            </c:strRef>
          </c:cat>
          <c:val>
            <c:numRef>
              <c:f>Sheet1!$B$74:$E$74</c:f>
              <c:numCache>
                <c:formatCode>General</c:formatCode>
                <c:ptCount val="4"/>
                <c:pt idx="0">
                  <c:v>0.31567800000000001</c:v>
                </c:pt>
                <c:pt idx="1">
                  <c:v>0.30505900000000002</c:v>
                </c:pt>
                <c:pt idx="2">
                  <c:v>0.30859399999999998</c:v>
                </c:pt>
                <c:pt idx="3">
                  <c:v>0.31295600000000001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C1-4E70-8480-080F705894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21018848"/>
        <c:axId val="497010880"/>
      </c:barChart>
      <c:catAx>
        <c:axId val="521018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methods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7010880"/>
        <c:crosses val="autoZero"/>
        <c:auto val="1"/>
        <c:lblAlgn val="ctr"/>
        <c:lblOffset val="100"/>
        <c:noMultiLvlLbl val="0"/>
      </c:catAx>
      <c:valAx>
        <c:axId val="497010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</a:t>
                </a:r>
                <a:r>
                  <a:rPr lang="en-US" altLang="zh-CN" baseline="0"/>
                  <a:t> / 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101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 RMSE Score for Different Atmospheric Light Patch Size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p=0.1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Sheet1!$B$47:$G$47</c:f>
              <c:numCache>
                <c:formatCode>General</c:formatCode>
                <c:ptCount val="6"/>
                <c:pt idx="0">
                  <c:v>3</c:v>
                </c:pt>
                <c:pt idx="1">
                  <c:v>11</c:v>
                </c:pt>
                <c:pt idx="2">
                  <c:v>15</c:v>
                </c:pt>
                <c:pt idx="3">
                  <c:v>31</c:v>
                </c:pt>
                <c:pt idx="4">
                  <c:v>81</c:v>
                </c:pt>
                <c:pt idx="5">
                  <c:v>121</c:v>
                </c:pt>
              </c:numCache>
            </c:numRef>
          </c:cat>
          <c:val>
            <c:numRef>
              <c:f>Sheet1!$B$26:$E$26</c:f>
              <c:numCache>
                <c:formatCode>General</c:formatCode>
                <c:ptCount val="4"/>
                <c:pt idx="0">
                  <c:v>0.31480000000000002</c:v>
                </c:pt>
                <c:pt idx="1">
                  <c:v>0.3145</c:v>
                </c:pt>
                <c:pt idx="2">
                  <c:v>0.3145</c:v>
                </c:pt>
                <c:pt idx="3">
                  <c:v>0.31409999999999999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68-44B6-A80D-DC5EDD81CE97}"/>
            </c:ext>
          </c:extLst>
        </c:ser>
        <c:ser>
          <c:idx val="1"/>
          <c:order val="1"/>
          <c:tx>
            <c:v>p=0.2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Sheet1!$B$47:$G$47</c:f>
              <c:numCache>
                <c:formatCode>General</c:formatCode>
                <c:ptCount val="6"/>
                <c:pt idx="0">
                  <c:v>3</c:v>
                </c:pt>
                <c:pt idx="1">
                  <c:v>11</c:v>
                </c:pt>
                <c:pt idx="2">
                  <c:v>15</c:v>
                </c:pt>
                <c:pt idx="3">
                  <c:v>31</c:v>
                </c:pt>
                <c:pt idx="4">
                  <c:v>81</c:v>
                </c:pt>
                <c:pt idx="5">
                  <c:v>121</c:v>
                </c:pt>
              </c:numCache>
            </c:numRef>
          </c:cat>
          <c:val>
            <c:numRef>
              <c:f>Sheet1!$B$35:$E$35</c:f>
              <c:numCache>
                <c:formatCode>General</c:formatCode>
                <c:ptCount val="4"/>
                <c:pt idx="0">
                  <c:v>0.31480000000000002</c:v>
                </c:pt>
                <c:pt idx="1">
                  <c:v>0.31459999999999999</c:v>
                </c:pt>
                <c:pt idx="2">
                  <c:v>0.3145</c:v>
                </c:pt>
                <c:pt idx="3">
                  <c:v>0.31409999999999999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68-44B6-A80D-DC5EDD81CE97}"/>
            </c:ext>
          </c:extLst>
        </c:ser>
        <c:ser>
          <c:idx val="2"/>
          <c:order val="2"/>
          <c:tx>
            <c:v>max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Sheet1!$B$47:$G$47</c:f>
              <c:numCache>
                <c:formatCode>General</c:formatCode>
                <c:ptCount val="6"/>
                <c:pt idx="0">
                  <c:v>3</c:v>
                </c:pt>
                <c:pt idx="1">
                  <c:v>11</c:v>
                </c:pt>
                <c:pt idx="2">
                  <c:v>15</c:v>
                </c:pt>
                <c:pt idx="3">
                  <c:v>31</c:v>
                </c:pt>
                <c:pt idx="4">
                  <c:v>81</c:v>
                </c:pt>
                <c:pt idx="5">
                  <c:v>121</c:v>
                </c:pt>
              </c:numCache>
            </c:numRef>
          </c:cat>
          <c:val>
            <c:numRef>
              <c:f>Sheet1!$B$44:$E$44</c:f>
              <c:numCache>
                <c:formatCode>General</c:formatCode>
                <c:ptCount val="4"/>
                <c:pt idx="0">
                  <c:v>0.31459999999999999</c:v>
                </c:pt>
                <c:pt idx="1">
                  <c:v>0.31430000000000002</c:v>
                </c:pt>
                <c:pt idx="2">
                  <c:v>0.31419999999999998</c:v>
                </c:pt>
                <c:pt idx="3">
                  <c:v>0.31369999999999998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68-44B6-A80D-DC5EDD81CE97}"/>
            </c:ext>
          </c:extLst>
        </c:ser>
        <c:ser>
          <c:idx val="3"/>
          <c:order val="3"/>
          <c:tx>
            <c:v>entropy method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Sheet1!$B$47:$G$47</c:f>
              <c:numCache>
                <c:formatCode>General</c:formatCode>
                <c:ptCount val="6"/>
                <c:pt idx="0">
                  <c:v>3</c:v>
                </c:pt>
                <c:pt idx="1">
                  <c:v>11</c:v>
                </c:pt>
                <c:pt idx="2">
                  <c:v>15</c:v>
                </c:pt>
                <c:pt idx="3">
                  <c:v>31</c:v>
                </c:pt>
                <c:pt idx="4">
                  <c:v>81</c:v>
                </c:pt>
                <c:pt idx="5">
                  <c:v>121</c:v>
                </c:pt>
              </c:numCache>
            </c:numRef>
          </c:cat>
          <c:val>
            <c:numRef>
              <c:f>Sheet1!$B$53:$E$53</c:f>
              <c:numCache>
                <c:formatCode>General</c:formatCode>
                <c:ptCount val="4"/>
                <c:pt idx="0">
                  <c:v>0.31480000000000002</c:v>
                </c:pt>
                <c:pt idx="1">
                  <c:v>0.31480000000000002</c:v>
                </c:pt>
                <c:pt idx="2">
                  <c:v>0.31480000000000002</c:v>
                </c:pt>
                <c:pt idx="3">
                  <c:v>0.31480000000000002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68-44B6-A80D-DC5EDD81C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073216"/>
        <c:axId val="337105568"/>
      </c:lineChart>
      <c:catAx>
        <c:axId val="33807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patch</a:t>
                </a:r>
                <a:r>
                  <a:rPr lang="en-US" altLang="zh-CN" baseline="0"/>
                  <a:t>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7105568"/>
        <c:crosses val="autoZero"/>
        <c:auto val="1"/>
        <c:lblAlgn val="ctr"/>
        <c:lblOffset val="100"/>
        <c:noMultiLvlLbl val="0"/>
      </c:catAx>
      <c:valAx>
        <c:axId val="33710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807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4CA22-DD91-441F-BC78-7929ABC9E3AC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C4DC6DC8-739A-4621-BB9E-1D0BA230A116}">
      <dgm:prSet phldrT="[文本]"/>
      <dgm:spPr/>
      <dgm:t>
        <a:bodyPr/>
        <a:lstStyle/>
        <a:p>
          <a:r>
            <a:rPr lang="en-US" altLang="zh-CN" dirty="0"/>
            <a:t>Images with fog</a:t>
          </a:r>
          <a:endParaRPr lang="zh-CN" altLang="en-US" dirty="0"/>
        </a:p>
      </dgm:t>
    </dgm:pt>
    <dgm:pt modelId="{F9EBB251-D3B8-492E-9A40-AEC105E61BC0}" type="parTrans" cxnId="{E288176E-FBE0-43E4-BFCE-FBC5670FA43E}">
      <dgm:prSet/>
      <dgm:spPr/>
      <dgm:t>
        <a:bodyPr/>
        <a:lstStyle/>
        <a:p>
          <a:endParaRPr lang="zh-CN" altLang="en-US"/>
        </a:p>
      </dgm:t>
    </dgm:pt>
    <dgm:pt modelId="{57469C12-5C4B-48CE-AD46-FC1CA7004065}" type="sibTrans" cxnId="{E288176E-FBE0-43E4-BFCE-FBC5670FA43E}">
      <dgm:prSet/>
      <dgm:spPr/>
      <dgm:t>
        <a:bodyPr/>
        <a:lstStyle/>
        <a:p>
          <a:endParaRPr lang="zh-CN" altLang="en-US"/>
        </a:p>
      </dgm:t>
    </dgm:pt>
    <dgm:pt modelId="{8B2E764A-92C6-4B1E-9D84-8D29DC5B21A1}">
      <dgm:prSet phldrT="[文本]"/>
      <dgm:spPr/>
      <dgm:t>
        <a:bodyPr/>
        <a:lstStyle/>
        <a:p>
          <a:r>
            <a:rPr lang="en-US" altLang="zh-CN" dirty="0"/>
            <a:t>My program</a:t>
          </a:r>
          <a:endParaRPr lang="zh-CN" altLang="en-US" dirty="0"/>
        </a:p>
      </dgm:t>
    </dgm:pt>
    <dgm:pt modelId="{7D4CA78E-6C1F-4B9B-9AAD-0CF534DF5126}" type="parTrans" cxnId="{18FCEFA3-F66B-448D-A188-52AE1DF2A0AC}">
      <dgm:prSet/>
      <dgm:spPr/>
      <dgm:t>
        <a:bodyPr/>
        <a:lstStyle/>
        <a:p>
          <a:endParaRPr lang="zh-CN" altLang="en-US"/>
        </a:p>
      </dgm:t>
    </dgm:pt>
    <dgm:pt modelId="{95E04DC7-38D0-4F98-828A-49DB6D41FCFE}" type="sibTrans" cxnId="{18FCEFA3-F66B-448D-A188-52AE1DF2A0AC}">
      <dgm:prSet/>
      <dgm:spPr/>
      <dgm:t>
        <a:bodyPr/>
        <a:lstStyle/>
        <a:p>
          <a:endParaRPr lang="zh-CN" altLang="en-US"/>
        </a:p>
      </dgm:t>
    </dgm:pt>
    <dgm:pt modelId="{6ED9BF36-F960-4BD1-A760-8DBDF9ACE913}">
      <dgm:prSet phldrT="[文本]"/>
      <dgm:spPr/>
      <dgm:t>
        <a:bodyPr/>
        <a:lstStyle/>
        <a:p>
          <a:r>
            <a:rPr lang="en-US" altLang="zh-CN" dirty="0"/>
            <a:t>Refined transmission map</a:t>
          </a:r>
          <a:endParaRPr lang="zh-CN" altLang="en-US" dirty="0"/>
        </a:p>
      </dgm:t>
    </dgm:pt>
    <dgm:pt modelId="{03BCDE3C-D152-4E63-A5A1-2B64C3F3D91F}" type="parTrans" cxnId="{B1ECBC9A-45A6-48D1-B6F1-F6E4CDBCF1E6}">
      <dgm:prSet/>
      <dgm:spPr/>
      <dgm:t>
        <a:bodyPr/>
        <a:lstStyle/>
        <a:p>
          <a:endParaRPr lang="zh-CN" altLang="en-US"/>
        </a:p>
      </dgm:t>
    </dgm:pt>
    <dgm:pt modelId="{A3E3ABA7-439C-4CFF-955A-4443823C888F}" type="sibTrans" cxnId="{B1ECBC9A-45A6-48D1-B6F1-F6E4CDBCF1E6}">
      <dgm:prSet/>
      <dgm:spPr/>
      <dgm:t>
        <a:bodyPr/>
        <a:lstStyle/>
        <a:p>
          <a:endParaRPr lang="zh-CN" altLang="en-US"/>
        </a:p>
      </dgm:t>
    </dgm:pt>
    <dgm:pt modelId="{BA3277BA-6268-46BE-891D-7B3A7836C527}">
      <dgm:prSet/>
      <dgm:spPr/>
      <dgm:t>
        <a:bodyPr/>
        <a:lstStyle/>
        <a:p>
          <a:r>
            <a:rPr lang="en-US" altLang="zh-CN" dirty="0"/>
            <a:t>RMSE</a:t>
          </a:r>
          <a:endParaRPr lang="zh-CN" altLang="en-US" dirty="0"/>
        </a:p>
      </dgm:t>
    </dgm:pt>
    <dgm:pt modelId="{E552D259-0E9E-49F8-8785-EB5FF317691E}" type="parTrans" cxnId="{4C257731-3B01-442E-B043-06AF0515FEDE}">
      <dgm:prSet/>
      <dgm:spPr/>
      <dgm:t>
        <a:bodyPr/>
        <a:lstStyle/>
        <a:p>
          <a:endParaRPr lang="zh-CN" altLang="en-US"/>
        </a:p>
      </dgm:t>
    </dgm:pt>
    <dgm:pt modelId="{748CA9B2-49BF-4352-9DE8-E846DFBB68D8}" type="sibTrans" cxnId="{4C257731-3B01-442E-B043-06AF0515FEDE}">
      <dgm:prSet/>
      <dgm:spPr/>
      <dgm:t>
        <a:bodyPr/>
        <a:lstStyle/>
        <a:p>
          <a:endParaRPr lang="zh-CN" altLang="en-US"/>
        </a:p>
      </dgm:t>
    </dgm:pt>
    <dgm:pt modelId="{29AF6F8B-7CD5-43BE-94DF-2F27E7A49B10}" type="pres">
      <dgm:prSet presAssocID="{13D4CA22-DD91-441F-BC78-7929ABC9E3AC}" presName="Name0" presStyleCnt="0">
        <dgm:presLayoutVars>
          <dgm:dir/>
          <dgm:resizeHandles val="exact"/>
        </dgm:presLayoutVars>
      </dgm:prSet>
      <dgm:spPr/>
    </dgm:pt>
    <dgm:pt modelId="{B3E20A99-0B80-4ABC-AC09-4D736D3CF5F2}" type="pres">
      <dgm:prSet presAssocID="{C4DC6DC8-739A-4621-BB9E-1D0BA230A116}" presName="node" presStyleLbl="node1" presStyleIdx="0" presStyleCnt="4">
        <dgm:presLayoutVars>
          <dgm:bulletEnabled val="1"/>
        </dgm:presLayoutVars>
      </dgm:prSet>
      <dgm:spPr/>
    </dgm:pt>
    <dgm:pt modelId="{F5FBEB52-F380-428F-A52B-E509B0B64D9B}" type="pres">
      <dgm:prSet presAssocID="{57469C12-5C4B-48CE-AD46-FC1CA7004065}" presName="sibTrans" presStyleLbl="sibTrans2D1" presStyleIdx="0" presStyleCnt="3"/>
      <dgm:spPr/>
    </dgm:pt>
    <dgm:pt modelId="{96DF5000-9F48-48EC-9107-A264B373EF5E}" type="pres">
      <dgm:prSet presAssocID="{57469C12-5C4B-48CE-AD46-FC1CA7004065}" presName="connectorText" presStyleLbl="sibTrans2D1" presStyleIdx="0" presStyleCnt="3"/>
      <dgm:spPr/>
    </dgm:pt>
    <dgm:pt modelId="{C0E9562A-38B6-48BE-BBEB-4E161EC0DBFD}" type="pres">
      <dgm:prSet presAssocID="{8B2E764A-92C6-4B1E-9D84-8D29DC5B21A1}" presName="node" presStyleLbl="node1" presStyleIdx="1" presStyleCnt="4">
        <dgm:presLayoutVars>
          <dgm:bulletEnabled val="1"/>
        </dgm:presLayoutVars>
      </dgm:prSet>
      <dgm:spPr/>
    </dgm:pt>
    <dgm:pt modelId="{13322237-082E-4490-97FF-33701BD566AA}" type="pres">
      <dgm:prSet presAssocID="{95E04DC7-38D0-4F98-828A-49DB6D41FCFE}" presName="sibTrans" presStyleLbl="sibTrans2D1" presStyleIdx="1" presStyleCnt="3"/>
      <dgm:spPr/>
    </dgm:pt>
    <dgm:pt modelId="{34C5F464-5F72-4F15-8CB8-07862D0A373D}" type="pres">
      <dgm:prSet presAssocID="{95E04DC7-38D0-4F98-828A-49DB6D41FCFE}" presName="connectorText" presStyleLbl="sibTrans2D1" presStyleIdx="1" presStyleCnt="3"/>
      <dgm:spPr/>
    </dgm:pt>
    <dgm:pt modelId="{0AA9CAC6-2DB3-4B8A-AD5B-0AF02683767A}" type="pres">
      <dgm:prSet presAssocID="{6ED9BF36-F960-4BD1-A760-8DBDF9ACE913}" presName="node" presStyleLbl="node1" presStyleIdx="2" presStyleCnt="4">
        <dgm:presLayoutVars>
          <dgm:bulletEnabled val="1"/>
        </dgm:presLayoutVars>
      </dgm:prSet>
      <dgm:spPr/>
    </dgm:pt>
    <dgm:pt modelId="{05762B8E-68C8-45C5-8D0B-537B9CEC70AB}" type="pres">
      <dgm:prSet presAssocID="{A3E3ABA7-439C-4CFF-955A-4443823C888F}" presName="sibTrans" presStyleLbl="sibTrans2D1" presStyleIdx="2" presStyleCnt="3"/>
      <dgm:spPr/>
    </dgm:pt>
    <dgm:pt modelId="{15DF2781-EE69-4AE8-8792-FC50EE20C15F}" type="pres">
      <dgm:prSet presAssocID="{A3E3ABA7-439C-4CFF-955A-4443823C888F}" presName="connectorText" presStyleLbl="sibTrans2D1" presStyleIdx="2" presStyleCnt="3"/>
      <dgm:spPr/>
    </dgm:pt>
    <dgm:pt modelId="{00ECC25C-1A37-4C4B-A711-265C9ABB41AA}" type="pres">
      <dgm:prSet presAssocID="{BA3277BA-6268-46BE-891D-7B3A7836C527}" presName="node" presStyleLbl="node1" presStyleIdx="3" presStyleCnt="4">
        <dgm:presLayoutVars>
          <dgm:bulletEnabled val="1"/>
        </dgm:presLayoutVars>
      </dgm:prSet>
      <dgm:spPr/>
    </dgm:pt>
  </dgm:ptLst>
  <dgm:cxnLst>
    <dgm:cxn modelId="{6CCA9300-2437-456F-BC47-13D30F7E2626}" type="presOf" srcId="{95E04DC7-38D0-4F98-828A-49DB6D41FCFE}" destId="{13322237-082E-4490-97FF-33701BD566AA}" srcOrd="0" destOrd="0" presId="urn:microsoft.com/office/officeart/2005/8/layout/process1"/>
    <dgm:cxn modelId="{3231A714-5A3B-4E02-B933-EBC69F2B5942}" type="presOf" srcId="{8B2E764A-92C6-4B1E-9D84-8D29DC5B21A1}" destId="{C0E9562A-38B6-48BE-BBEB-4E161EC0DBFD}" srcOrd="0" destOrd="0" presId="urn:microsoft.com/office/officeart/2005/8/layout/process1"/>
    <dgm:cxn modelId="{4C257731-3B01-442E-B043-06AF0515FEDE}" srcId="{13D4CA22-DD91-441F-BC78-7929ABC9E3AC}" destId="{BA3277BA-6268-46BE-891D-7B3A7836C527}" srcOrd="3" destOrd="0" parTransId="{E552D259-0E9E-49F8-8785-EB5FF317691E}" sibTransId="{748CA9B2-49BF-4352-9DE8-E846DFBB68D8}"/>
    <dgm:cxn modelId="{35C2BC38-DF0C-40D1-89FB-8CF291DE9A17}" type="presOf" srcId="{95E04DC7-38D0-4F98-828A-49DB6D41FCFE}" destId="{34C5F464-5F72-4F15-8CB8-07862D0A373D}" srcOrd="1" destOrd="0" presId="urn:microsoft.com/office/officeart/2005/8/layout/process1"/>
    <dgm:cxn modelId="{B836883A-C40F-4DCD-BCE9-0FA3398725F1}" type="presOf" srcId="{57469C12-5C4B-48CE-AD46-FC1CA7004065}" destId="{96DF5000-9F48-48EC-9107-A264B373EF5E}" srcOrd="1" destOrd="0" presId="urn:microsoft.com/office/officeart/2005/8/layout/process1"/>
    <dgm:cxn modelId="{0FCD6540-B83A-41AB-88D6-C245E26EEB91}" type="presOf" srcId="{13D4CA22-DD91-441F-BC78-7929ABC9E3AC}" destId="{29AF6F8B-7CD5-43BE-94DF-2F27E7A49B10}" srcOrd="0" destOrd="0" presId="urn:microsoft.com/office/officeart/2005/8/layout/process1"/>
    <dgm:cxn modelId="{46BBE841-00B1-4EB4-88B7-0E7F2BD93DE4}" type="presOf" srcId="{57469C12-5C4B-48CE-AD46-FC1CA7004065}" destId="{F5FBEB52-F380-428F-A52B-E509B0B64D9B}" srcOrd="0" destOrd="0" presId="urn:microsoft.com/office/officeart/2005/8/layout/process1"/>
    <dgm:cxn modelId="{707CA54D-2C5A-4ACB-9A7A-964D669038A2}" type="presOf" srcId="{A3E3ABA7-439C-4CFF-955A-4443823C888F}" destId="{05762B8E-68C8-45C5-8D0B-537B9CEC70AB}" srcOrd="0" destOrd="0" presId="urn:microsoft.com/office/officeart/2005/8/layout/process1"/>
    <dgm:cxn modelId="{E288176E-FBE0-43E4-BFCE-FBC5670FA43E}" srcId="{13D4CA22-DD91-441F-BC78-7929ABC9E3AC}" destId="{C4DC6DC8-739A-4621-BB9E-1D0BA230A116}" srcOrd="0" destOrd="0" parTransId="{F9EBB251-D3B8-492E-9A40-AEC105E61BC0}" sibTransId="{57469C12-5C4B-48CE-AD46-FC1CA7004065}"/>
    <dgm:cxn modelId="{A790CE53-6536-460C-90FA-1D67B04F6460}" type="presOf" srcId="{A3E3ABA7-439C-4CFF-955A-4443823C888F}" destId="{15DF2781-EE69-4AE8-8792-FC50EE20C15F}" srcOrd="1" destOrd="0" presId="urn:microsoft.com/office/officeart/2005/8/layout/process1"/>
    <dgm:cxn modelId="{03B0B293-1715-488C-8D1C-2E10B27AA226}" type="presOf" srcId="{6ED9BF36-F960-4BD1-A760-8DBDF9ACE913}" destId="{0AA9CAC6-2DB3-4B8A-AD5B-0AF02683767A}" srcOrd="0" destOrd="0" presId="urn:microsoft.com/office/officeart/2005/8/layout/process1"/>
    <dgm:cxn modelId="{B1ECBC9A-45A6-48D1-B6F1-F6E4CDBCF1E6}" srcId="{13D4CA22-DD91-441F-BC78-7929ABC9E3AC}" destId="{6ED9BF36-F960-4BD1-A760-8DBDF9ACE913}" srcOrd="2" destOrd="0" parTransId="{03BCDE3C-D152-4E63-A5A1-2B64C3F3D91F}" sibTransId="{A3E3ABA7-439C-4CFF-955A-4443823C888F}"/>
    <dgm:cxn modelId="{18FCEFA3-F66B-448D-A188-52AE1DF2A0AC}" srcId="{13D4CA22-DD91-441F-BC78-7929ABC9E3AC}" destId="{8B2E764A-92C6-4B1E-9D84-8D29DC5B21A1}" srcOrd="1" destOrd="0" parTransId="{7D4CA78E-6C1F-4B9B-9AAD-0CF534DF5126}" sibTransId="{95E04DC7-38D0-4F98-828A-49DB6D41FCFE}"/>
    <dgm:cxn modelId="{4CB8FFD8-5D23-423C-A288-EE926094BB76}" type="presOf" srcId="{C4DC6DC8-739A-4621-BB9E-1D0BA230A116}" destId="{B3E20A99-0B80-4ABC-AC09-4D736D3CF5F2}" srcOrd="0" destOrd="0" presId="urn:microsoft.com/office/officeart/2005/8/layout/process1"/>
    <dgm:cxn modelId="{37E5A6F2-0E47-4ECF-8302-62449B8D5BD3}" type="presOf" srcId="{BA3277BA-6268-46BE-891D-7B3A7836C527}" destId="{00ECC25C-1A37-4C4B-A711-265C9ABB41AA}" srcOrd="0" destOrd="0" presId="urn:microsoft.com/office/officeart/2005/8/layout/process1"/>
    <dgm:cxn modelId="{0936E105-B8BE-41C1-8CC9-FAD7B11AED1D}" type="presParOf" srcId="{29AF6F8B-7CD5-43BE-94DF-2F27E7A49B10}" destId="{B3E20A99-0B80-4ABC-AC09-4D736D3CF5F2}" srcOrd="0" destOrd="0" presId="urn:microsoft.com/office/officeart/2005/8/layout/process1"/>
    <dgm:cxn modelId="{3BC3C9E3-F425-4E72-9617-6D66D453C2A3}" type="presParOf" srcId="{29AF6F8B-7CD5-43BE-94DF-2F27E7A49B10}" destId="{F5FBEB52-F380-428F-A52B-E509B0B64D9B}" srcOrd="1" destOrd="0" presId="urn:microsoft.com/office/officeart/2005/8/layout/process1"/>
    <dgm:cxn modelId="{082F6B9A-97E8-48B2-80E1-0D78FEAFD070}" type="presParOf" srcId="{F5FBEB52-F380-428F-A52B-E509B0B64D9B}" destId="{96DF5000-9F48-48EC-9107-A264B373EF5E}" srcOrd="0" destOrd="0" presId="urn:microsoft.com/office/officeart/2005/8/layout/process1"/>
    <dgm:cxn modelId="{DFA3DB46-D082-40E6-A30B-00AEA2232514}" type="presParOf" srcId="{29AF6F8B-7CD5-43BE-94DF-2F27E7A49B10}" destId="{C0E9562A-38B6-48BE-BBEB-4E161EC0DBFD}" srcOrd="2" destOrd="0" presId="urn:microsoft.com/office/officeart/2005/8/layout/process1"/>
    <dgm:cxn modelId="{9BB65B2B-BA56-46FF-AD9B-790B28B2BA43}" type="presParOf" srcId="{29AF6F8B-7CD5-43BE-94DF-2F27E7A49B10}" destId="{13322237-082E-4490-97FF-33701BD566AA}" srcOrd="3" destOrd="0" presId="urn:microsoft.com/office/officeart/2005/8/layout/process1"/>
    <dgm:cxn modelId="{67C5DD0F-75F2-40D9-A825-568AA398BFA4}" type="presParOf" srcId="{13322237-082E-4490-97FF-33701BD566AA}" destId="{34C5F464-5F72-4F15-8CB8-07862D0A373D}" srcOrd="0" destOrd="0" presId="urn:microsoft.com/office/officeart/2005/8/layout/process1"/>
    <dgm:cxn modelId="{F5C29212-CD1D-4A41-9B94-DE716ADFF3DE}" type="presParOf" srcId="{29AF6F8B-7CD5-43BE-94DF-2F27E7A49B10}" destId="{0AA9CAC6-2DB3-4B8A-AD5B-0AF02683767A}" srcOrd="4" destOrd="0" presId="urn:microsoft.com/office/officeart/2005/8/layout/process1"/>
    <dgm:cxn modelId="{8E4D41B1-0592-406D-8CA7-A9E637E21D8F}" type="presParOf" srcId="{29AF6F8B-7CD5-43BE-94DF-2F27E7A49B10}" destId="{05762B8E-68C8-45C5-8D0B-537B9CEC70AB}" srcOrd="5" destOrd="0" presId="urn:microsoft.com/office/officeart/2005/8/layout/process1"/>
    <dgm:cxn modelId="{BAA8D50D-DCB0-477A-8128-425D4FAF4E90}" type="presParOf" srcId="{05762B8E-68C8-45C5-8D0B-537B9CEC70AB}" destId="{15DF2781-EE69-4AE8-8792-FC50EE20C15F}" srcOrd="0" destOrd="0" presId="urn:microsoft.com/office/officeart/2005/8/layout/process1"/>
    <dgm:cxn modelId="{FAFF04E2-4302-43E1-9A36-724C86142783}" type="presParOf" srcId="{29AF6F8B-7CD5-43BE-94DF-2F27E7A49B10}" destId="{00ECC25C-1A37-4C4B-A711-265C9ABB41A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20A99-0B80-4ABC-AC09-4D736D3CF5F2}">
      <dsp:nvSpPr>
        <dsp:cNvPr id="0" name=""/>
        <dsp:cNvSpPr/>
      </dsp:nvSpPr>
      <dsp:spPr>
        <a:xfrm>
          <a:off x="2678" y="1680616"/>
          <a:ext cx="1171277" cy="702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Images with fog</a:t>
          </a:r>
          <a:endParaRPr lang="zh-CN" altLang="en-US" sz="1400" kern="1200" dirty="0"/>
        </a:p>
      </dsp:txBody>
      <dsp:txXfrm>
        <a:off x="23261" y="1701199"/>
        <a:ext cx="1130111" cy="661600"/>
      </dsp:txXfrm>
    </dsp:sp>
    <dsp:sp modelId="{F5FBEB52-F380-428F-A52B-E509B0B64D9B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291083" y="1944856"/>
        <a:ext cx="173817" cy="174286"/>
      </dsp:txXfrm>
    </dsp:sp>
    <dsp:sp modelId="{C0E9562A-38B6-48BE-BBEB-4E161EC0DBFD}">
      <dsp:nvSpPr>
        <dsp:cNvPr id="0" name=""/>
        <dsp:cNvSpPr/>
      </dsp:nvSpPr>
      <dsp:spPr>
        <a:xfrm>
          <a:off x="1642467" y="1680616"/>
          <a:ext cx="1171277" cy="702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My program</a:t>
          </a:r>
          <a:endParaRPr lang="zh-CN" altLang="en-US" sz="1400" kern="1200" dirty="0"/>
        </a:p>
      </dsp:txBody>
      <dsp:txXfrm>
        <a:off x="1663050" y="1701199"/>
        <a:ext cx="1130111" cy="661600"/>
      </dsp:txXfrm>
    </dsp:sp>
    <dsp:sp modelId="{13322237-082E-4490-97FF-33701BD566AA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930872" y="1944856"/>
        <a:ext cx="173817" cy="174286"/>
      </dsp:txXfrm>
    </dsp:sp>
    <dsp:sp modelId="{0AA9CAC6-2DB3-4B8A-AD5B-0AF02683767A}">
      <dsp:nvSpPr>
        <dsp:cNvPr id="0" name=""/>
        <dsp:cNvSpPr/>
      </dsp:nvSpPr>
      <dsp:spPr>
        <a:xfrm>
          <a:off x="3282255" y="1680616"/>
          <a:ext cx="1171277" cy="702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Refined transmission map</a:t>
          </a:r>
          <a:endParaRPr lang="zh-CN" altLang="en-US" sz="1400" kern="1200" dirty="0"/>
        </a:p>
      </dsp:txBody>
      <dsp:txXfrm>
        <a:off x="3302838" y="1701199"/>
        <a:ext cx="1130111" cy="661600"/>
      </dsp:txXfrm>
    </dsp:sp>
    <dsp:sp modelId="{05762B8E-68C8-45C5-8D0B-537B9CEC70AB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570660" y="1944856"/>
        <a:ext cx="173817" cy="174286"/>
      </dsp:txXfrm>
    </dsp:sp>
    <dsp:sp modelId="{00ECC25C-1A37-4C4B-A711-265C9ABB41AA}">
      <dsp:nvSpPr>
        <dsp:cNvPr id="0" name=""/>
        <dsp:cNvSpPr/>
      </dsp:nvSpPr>
      <dsp:spPr>
        <a:xfrm>
          <a:off x="4922043" y="1680616"/>
          <a:ext cx="1171277" cy="702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RMSE</a:t>
          </a:r>
          <a:endParaRPr lang="zh-CN" altLang="en-US" sz="1400" kern="1200" dirty="0"/>
        </a:p>
      </dsp:txBody>
      <dsp:txXfrm>
        <a:off x="4942626" y="1701199"/>
        <a:ext cx="1130111" cy="66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76CB522-063C-4334-8637-97AE96CE7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28336-5BB1-4345-A8B6-A9CB3F1E0B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1CB941-69AD-4E6C-AA87-7E04863E7B35}" type="datetimeFigureOut">
              <a:rPr lang="en-US" altLang="zh-CN"/>
              <a:pPr>
                <a:defRPr/>
              </a:pPr>
              <a:t>6/1/2018</a:t>
            </a:fld>
            <a:endParaRPr lang="en-US" altLang="zh-CN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BB12A5-DAD5-481C-9C8E-5F5C317E8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FA3E16-78E2-4232-9D50-BE176A269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80431A-7CB5-40C7-ACDB-1A3AC9EAF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49F939-3C39-479D-944D-4415793FC3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FB9CBBF-A2B5-4E64-A6B5-E8484880B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D7CD1D-83A5-461F-B699-103997521F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77B9827-BA1E-4004-95E2-BBB1034A4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579FDA9-7F25-4C42-B37F-2BE0A8025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594F320-7541-47E1-8974-4F6AF227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32EDB-A0EA-4211-B0DD-CA91767D8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>
            <a:extLst>
              <a:ext uri="{FF2B5EF4-FFF2-40B4-BE49-F238E27FC236}">
                <a16:creationId xmlns:a16="http://schemas.microsoft.com/office/drawing/2014/main" id="{EC3C8F7D-833E-43DE-A6AC-EF11F4306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>
            <a:extLst>
              <a:ext uri="{FF2B5EF4-FFF2-40B4-BE49-F238E27FC236}">
                <a16:creationId xmlns:a16="http://schemas.microsoft.com/office/drawing/2014/main" id="{389768CC-7F5A-49CE-AFE7-AA960A3C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5BA5B0CF-DD84-460E-9ADC-5E6EE6C76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14A2B-584F-4A57-9276-95B3F5A7A44A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50F7EFC-738B-40F4-9228-80138CA0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BF059F-E7DC-474A-BE4E-D8D52EB41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B55CE5-91D8-4D08-83DA-0DEDB2ADF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C8EA6-3C8C-4E4B-A9FE-5C7DE6CE6E50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8A5409-A0DD-4267-9925-17BCB34C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C2239C-9B9F-446B-8FD7-2836F0894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1CE5-1F77-47B3-9B8E-4E3300BEB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C324B-21BF-46E8-979C-0D030E9B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8E3E6-6A29-4AD8-A4A4-655C225B5EB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B84B02-B344-4624-87BA-EA01364FB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0ED082-D478-4A11-8003-89087A2F4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1506-0F37-49A2-802C-F983B4CF4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9577C0-2E7B-488E-A10E-3BBD17FE4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44D79-814F-42BA-8D3C-101EC87D2892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3C37B-B762-468B-BA68-1DDAF00C0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60838C-7777-4119-88CD-4E09EC6AB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0777-B3A3-47F7-891C-2DE847CE7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B014D-7241-4E18-AB5A-4C46ED058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9260-7974-4282-823A-547CC4DC15C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722A8C-F6DB-41A2-9448-70324F8B3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CE198D-04AD-48C0-84E7-17D0BF50D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BF5-094E-45D9-B7A6-4A1AD2CEB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0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0A0DF-FC79-4CCC-B828-C4D504832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ED5CE-FD1B-46DA-8629-710C5D755D6A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B3378-EC84-499D-8783-5F96E8F39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BD10CE-E746-4821-9F60-9AB249B1B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2BAF8-EA20-4CB2-93D4-84329F94C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810D0-2ACA-402F-B6BE-1FEC9EC74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A4F3-A385-4DC0-8082-F8D7AA2B23FC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396A8-A290-48E2-A3E8-03A0A0056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51A76-03F9-4828-B950-7A2D88B17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4761-A7FD-432E-B8E4-301484B6F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525112-F03B-4073-BAC4-872C33216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61D4-11BE-4146-8672-4159D6D541A4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C32BD4-CE63-4425-BE82-11E5CC1F4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1371EF-C441-4B96-A23A-A7AC3C829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789D-69FF-40AC-96F8-4BB351578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744BEC-618E-4446-8389-33E024CB6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BB4D-F568-4497-A027-E057EFA471BE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74A5BD-30F3-4C7E-AC68-5C45BA919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CE630B-0F4B-4B03-9D85-7E9166752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7950A-C235-4AA4-A4D0-14EC29D29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23D919-F1A7-419D-BDFF-8FCEE3745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8BE04-B8A3-44F0-864C-CD01D370506C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4FA310-1868-40EB-8CC9-3E57A5D01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88301E-8CFE-43F6-A5AC-3F956931A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EF7BB-9303-44CC-94F1-478A97748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9D794-1AD6-4F84-A1B1-9D5E26F6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A686-B599-4057-BC54-D8698877A53E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753F8-35B8-4FA7-B585-B8230C5ED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7C9DE-8024-47FA-9275-DDACB077E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D9B3-09B2-432D-891E-F02899D2B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19CE6-5EFD-43DC-8341-C001D1EC7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0A2C-D1B0-4297-A03A-CC697C7D6E95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1FE9B-DC75-48EA-B7D3-BE027C625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44D9F-8881-4D4F-98DD-72F9F62D8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8409-8EAC-4876-9074-43BC85B0F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261492-9218-424C-9F14-3630BCD8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6D1FB6-B989-45DC-8A27-73391A50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D64214E5-B94E-4E3B-A185-6D49F6004B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617C3A3E-483C-46BB-92B9-D2039FAB0021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6445AC17-FD62-474A-81A5-1F634F7AB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DE84DF5B-2093-4567-8988-316B46575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FA95526E-3614-43A4-A891-29750A63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045231D-3107-4D0F-B6B9-84A7137E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5CBE764C-7F1D-41CE-B35C-C16E8D747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AB6A4D5-CC55-4B47-B964-4430E6BA7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600" b="1">
                <a:ea typeface="新細明體" panose="02020500000000000000" pitchFamily="18" charset="-120"/>
              </a:rPr>
              <a:t>Image Haze Removal Using Dark Channel Prior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EABE032-D161-4123-841F-A13306CACD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6438" y="3948113"/>
            <a:ext cx="6553200" cy="1752600"/>
          </a:xfrm>
        </p:spPr>
        <p:txBody>
          <a:bodyPr/>
          <a:lstStyle/>
          <a:p>
            <a:pPr eaLnBrk="1" hangingPunct="1"/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Zhuowen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Lin</a:t>
            </a: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11510818</a:t>
            </a: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Information Engineering,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SUSTech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073E5D-FF66-46A7-AA04-D9EA500CB1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D414BF-132C-43E5-A329-922573680C3B}" type="datetime1">
              <a:rPr lang="en-US" altLang="en-US"/>
              <a:pPr>
                <a:defRPr/>
              </a:pPr>
              <a:t>6/1/2018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Refinement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13946-82C2-4519-8130-EB26204D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971207"/>
            <a:ext cx="632548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Refinement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415909-6CD6-44A7-A6F4-5E907358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01" y="980733"/>
            <a:ext cx="625879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Refinement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847F1D-69C6-45F2-8115-884991D25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Soft matting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Guided filtering</a:t>
            </a:r>
          </a:p>
        </p:txBody>
      </p:sp>
    </p:spTree>
    <p:extLst>
      <p:ext uri="{BB962C8B-B14F-4D97-AF65-F5344CB8AC3E}">
        <p14:creationId xmlns:p14="http://schemas.microsoft.com/office/powerpoint/2010/main" val="399492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Refinement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D3BD92-BA54-443D-B0D8-D2EB4A757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32" y="971207"/>
            <a:ext cx="634453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Results Demonstration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16B038-ECE3-4C9C-9B2D-D3F8CA2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</p:spTree>
    <p:extLst>
      <p:ext uri="{BB962C8B-B14F-4D97-AF65-F5344CB8AC3E}">
        <p14:creationId xmlns:p14="http://schemas.microsoft.com/office/powerpoint/2010/main" val="151273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933AB8-C154-4EAD-9362-E39C93EA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00" y="260648"/>
            <a:ext cx="3248000" cy="58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D7EE39-1E13-424C-8C7B-0E1E29831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4" y="404664"/>
            <a:ext cx="3561132" cy="56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6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6C34729-680A-4461-ADE7-CDB3A67F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90" y="332656"/>
            <a:ext cx="4053420" cy="57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Performance analyses 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16B038-ECE3-4C9C-9B2D-D3F8CA2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</p:spTree>
    <p:extLst>
      <p:ext uri="{BB962C8B-B14F-4D97-AF65-F5344CB8AC3E}">
        <p14:creationId xmlns:p14="http://schemas.microsoft.com/office/powerpoint/2010/main" val="391752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FRIDA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847F1D-69C6-45F2-8115-884991D25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Foggy Road Image Database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Images without fog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Images with fog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Homogeneous fog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Heterogeneous fog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Cloudy homogeneous fog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Cloudy heterogeneous fog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Transmission map of the images without fog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Average root mean square error (RMSE)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Refined transmission map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Ground-truth transmission map of the images without fog in FRIDA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F8917FA-E82F-41EE-8BA9-C50719FE5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09478"/>
              </p:ext>
            </p:extLst>
          </p:nvPr>
        </p:nvGraphicFramePr>
        <p:xfrm>
          <a:off x="899592" y="37170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90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2D989-1AB5-4288-93BB-8C63D751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Speech 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89574CA-10BF-4AEB-8714-D32A0D9ED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Dark channel prior image dehazing technique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Results demonstration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Performance analyses for different parameters in algorithm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ADBB6-FF92-45B7-BD03-6264CA377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03B4F-432D-40B0-91D5-7C9B34764966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0638" y="692696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 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– van Herk’s Algorithm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AB1AFE6-FBB8-41F2-B492-88C06A212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223035"/>
              </p:ext>
            </p:extLst>
          </p:nvPr>
        </p:nvGraphicFramePr>
        <p:xfrm>
          <a:off x="1840706" y="1681162"/>
          <a:ext cx="5462588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19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0638" y="692696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 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– Patch Based for Loop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84AFF77-1482-478E-A610-57FDE1D1C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038998"/>
              </p:ext>
            </p:extLst>
          </p:nvPr>
        </p:nvGraphicFramePr>
        <p:xfrm>
          <a:off x="1841400" y="1681200"/>
          <a:ext cx="5461200" cy="34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97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0638" y="692696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 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– Total Time Consumption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1FF9DA2-9C83-4FF5-A0CC-DFC69B3D224A}"/>
              </a:ext>
            </a:extLst>
          </p:cNvPr>
          <p:cNvGraphicFramePr>
            <a:graphicFrameLocks/>
          </p:cNvGraphicFramePr>
          <p:nvPr/>
        </p:nvGraphicFramePr>
        <p:xfrm>
          <a:off x="1841400" y="1681200"/>
          <a:ext cx="5461200" cy="34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504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0638" y="692696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 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– Average RMSE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EF9883A-CBB3-4C53-913E-3337C76F5940}"/>
              </a:ext>
            </a:extLst>
          </p:cNvPr>
          <p:cNvGraphicFramePr>
            <a:graphicFrameLocks/>
          </p:cNvGraphicFramePr>
          <p:nvPr/>
        </p:nvGraphicFramePr>
        <p:xfrm>
          <a:off x="1841400" y="1681200"/>
          <a:ext cx="5461200" cy="34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248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0638" y="692696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Atmospheric Light Estimation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– Different Methods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ECBB609-E60B-44A0-93D9-8B74E3859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649505"/>
              </p:ext>
            </p:extLst>
          </p:nvPr>
        </p:nvGraphicFramePr>
        <p:xfrm>
          <a:off x="1841400" y="1681200"/>
          <a:ext cx="5461200" cy="34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902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0638" y="692696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Atmospheric Light Estimation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r>
              <a:rPr lang="en-US" altLang="zh-TW" b="1" dirty="0">
                <a:ea typeface="新細明體" panose="02020500000000000000" pitchFamily="18" charset="-120"/>
              </a:rPr>
              <a:t>– Average RMSE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CD239CC-E450-4BC8-B26E-BDBBBD105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494070"/>
              </p:ext>
            </p:extLst>
          </p:nvPr>
        </p:nvGraphicFramePr>
        <p:xfrm>
          <a:off x="1841400" y="1681200"/>
          <a:ext cx="5461200" cy="34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39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16B038-ECE3-4C9C-9B2D-D3F8CA2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</p:spTree>
    <p:extLst>
      <p:ext uri="{BB962C8B-B14F-4D97-AF65-F5344CB8AC3E}">
        <p14:creationId xmlns:p14="http://schemas.microsoft.com/office/powerpoint/2010/main" val="141524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Dark Channel Prior Image Dehazing Technique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16B038-ECE3-4C9C-9B2D-D3F8CA2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BF6715-7E16-46C3-8DCE-AD8D40E4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6858957" cy="3362794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Degradation Model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64CE10E-4546-4E88-9AD2-2C4D6354D3AF}"/>
                  </a:ext>
                </a:extLst>
              </p:cNvPr>
              <p:cNvSpPr>
                <a:spLocks noGrp="1" noChangeArrowheads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sz="2100" dirty="0">
                    <a:ea typeface="新細明體" panose="02020500000000000000" pitchFamily="18" charset="-120"/>
                  </a:rPr>
                  <a:t>Haze image 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I</m:t>
                    </m:r>
                    <m:d>
                      <m:dPr>
                        <m:ctrlPr>
                          <a:rPr lang="zh-CN" altLang="zh-CN" sz="21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zh-CN" altLang="zh-CN" sz="21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d>
                      <m:dPr>
                        <m:ctrlPr>
                          <a:rPr lang="zh-CN" altLang="zh-CN" sz="21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(1−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x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))</m:t>
                    </m:r>
                  </m:oMath>
                </a14:m>
                <a:r>
                  <a:rPr lang="en-US" altLang="zh-TW" sz="2100" dirty="0">
                    <a:ea typeface="新細明體" panose="02020500000000000000" pitchFamily="18" charset="-120"/>
                  </a:rPr>
                  <a:t>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I</m:t>
                    </m:r>
                    <m:d>
                      <m:dPr>
                        <m:ctrlPr>
                          <a:rPr lang="zh-CN" altLang="zh-CN" sz="17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observed hazy image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zh-CN" altLang="zh-CN" sz="17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haze-free image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x</m:t>
                    </m:r>
                    <m: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 transmission map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atmospheric light</a:t>
                </a:r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64CE10E-4546-4E88-9AD2-2C4D6354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>
                <a:blip r:embed="rId3"/>
                <a:stretch>
                  <a:fillRect l="-74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Prior (DCP)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endParaRPr lang="en-US" altLang="zh-TW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endParaRPr lang="en-US" altLang="zh-TW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endParaRPr lang="en-US" altLang="zh-TW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TW" sz="2100" kern="0" dirty="0">
                    <a:ea typeface="新細明體" panose="02020500000000000000" pitchFamily="18" charset="-120"/>
                  </a:rPr>
                  <a:t>Empirical and statistical investigation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Dark pixels whose intensity values are very close to zero for at least one color channel within an image patch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Dark channel: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sz="2100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lim>
                        </m:limLow>
                        <m:sSup>
                          <m:sSup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Haze free image: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lvl="1" eaLnBrk="1" hangingPunct="1"/>
                <a:r>
                  <a:rPr lang="en-US" altLang="zh-CN" sz="1700" kern="0" dirty="0">
                    <a:ea typeface="新細明體" panose="02020500000000000000" pitchFamily="18" charset="-120"/>
                  </a:rPr>
                  <a:t>Most of the pixels in the dark channels have 0 values.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Hazy image: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lvl="1" eaLnBrk="1" hangingPunct="1"/>
                <a:r>
                  <a:rPr lang="en-US" altLang="zh-CN" sz="1700" kern="0" dirty="0">
                    <a:ea typeface="新細明體" panose="02020500000000000000" pitchFamily="18" charset="-120"/>
                  </a:rPr>
                  <a:t>Dark channels produce pixels that have values far above zero.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>
                <a:blip r:embed="rId2"/>
                <a:stretch>
                  <a:fillRect l="-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2906663-4B23-4BFA-AF19-47AF40027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1612901"/>
            <a:ext cx="421063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I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  <m:d>
                      <m:dPr>
                        <m:ctrlPr>
                          <a:rPr lang="en-US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i="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en-US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en-US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I</m:t>
                        </m:r>
                        <m:d>
                          <m:dPr>
                            <m:ctrlPr>
                              <a:rPr lang="en-US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i="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i="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e>
                        </m:d>
                      </m:den>
                    </m:f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Dark channel: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sz="2100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lim>
                        </m:limLow>
                        <m:sSup>
                          <m:sSup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100" kern="0" dirty="0"/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Conventional patch-based for loop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Van Herk’s algorithm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>
                <a:blip r:embed="rId2"/>
                <a:stretch>
                  <a:fillRect l="-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7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7221C-8133-411B-A0F0-6E550000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961680"/>
            <a:ext cx="632548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Atmospheric Light Estimation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C80A76-C6C0-4B40-B6C8-C5CC24D58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  <m: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I</m:t>
                    </m:r>
                    <m: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sSub>
                      <m:sSub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sub>
                    </m:sSub>
                    <m: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sSup>
                      <m:sSup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dark</m:t>
                        </m:r>
                      </m:sup>
                    </m:sSup>
                    <m: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x</m:t>
                    </m:r>
                    <m: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)))</m:t>
                    </m:r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top p% (p=0.1 / 0.2)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Lowest local entropy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E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i</m:t>
                        </m:r>
                        <m: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N</m:t>
                        </m:r>
                      </m:sup>
                      <m:e>
                        <m: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i</m:t>
                            </m:r>
                          </m:e>
                        </m:d>
                        <m: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∗</m:t>
                        </m:r>
                        <m:func>
                          <m:func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i</m:t>
                            </m:r>
                            <m: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))</m:t>
                            </m:r>
                          </m:e>
                        </m:func>
                        <m: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C80A76-C6C0-4B40-B6C8-C5CC24D58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>
                <a:blip r:embed="rId2"/>
                <a:stretch>
                  <a:fillRect l="-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8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Estimation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14DF1B-4A89-41DD-9B72-AB49D5D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FCA8FE-99FA-4756-B68F-40CC5E75B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10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ω</m:t>
                    </m:r>
                    <m:limLow>
                      <m:limLow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y</m:t>
                        </m:r>
                        <m: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Ω</m:t>
                        </m:r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c</m:t>
                            </m:r>
                            <m: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r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g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b</m:t>
                                </m:r>
                              </m:e>
                            </m:d>
                          </m:lim>
                        </m:limLow>
                        <m: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I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c</m:t>
                                </m:r>
                              </m:sup>
                            </m:sSup>
                            <m: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y</m:t>
                            </m:r>
                            <m:r>
                              <a:rPr lang="en-US" altLang="zh-CN" sz="210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c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10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intentionally maintain a certain degree of haze in dehazed image to preserve the sense of depth field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FCA8FE-99FA-4756-B68F-40CC5E75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>
                <a:blip r:embed="rId2"/>
                <a:stretch>
                  <a:fillRect l="-74" r="-5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06845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837</TotalTime>
  <Words>560</Words>
  <Application>Microsoft Office PowerPoint</Application>
  <PresentationFormat>全屏显示(4:3)</PresentationFormat>
  <Paragraphs>139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新細明體</vt:lpstr>
      <vt:lpstr>宋体</vt:lpstr>
      <vt:lpstr>Arial</vt:lpstr>
      <vt:lpstr>Cambria Math</vt:lpstr>
      <vt:lpstr>Garamond</vt:lpstr>
      <vt:lpstr>Times New Roman</vt:lpstr>
      <vt:lpstr>Wingdings</vt:lpstr>
      <vt:lpstr>Edge</vt:lpstr>
      <vt:lpstr>Image Haze Removal Using Dark Channel Prior</vt:lpstr>
      <vt:lpstr>Speech Outline</vt:lpstr>
      <vt:lpstr>Dark Channel Prior Image Dehazing Technique</vt:lpstr>
      <vt:lpstr>Degradation Model </vt:lpstr>
      <vt:lpstr>Dark Channel Prior (DCP) </vt:lpstr>
      <vt:lpstr>Dark Channel Construction </vt:lpstr>
      <vt:lpstr>Dark Channel Construction </vt:lpstr>
      <vt:lpstr>Atmospheric Light Estimation </vt:lpstr>
      <vt:lpstr>Transmission Map Estimation </vt:lpstr>
      <vt:lpstr>Transmission Map Refinement </vt:lpstr>
      <vt:lpstr>Transmission Map Refinement </vt:lpstr>
      <vt:lpstr>Transmission Map Refinement </vt:lpstr>
      <vt:lpstr>Transmission Map Refinement </vt:lpstr>
      <vt:lpstr>Results Demonstration</vt:lpstr>
      <vt:lpstr>PowerPoint 演示文稿</vt:lpstr>
      <vt:lpstr>PowerPoint 演示文稿</vt:lpstr>
      <vt:lpstr>PowerPoint 演示文稿</vt:lpstr>
      <vt:lpstr>Performance analyses </vt:lpstr>
      <vt:lpstr>FRIDA </vt:lpstr>
      <vt:lpstr>Dark Channel Construction  – van Herk’s Algorithm </vt:lpstr>
      <vt:lpstr>Dark Channel Construction  – Patch Based for Loop </vt:lpstr>
      <vt:lpstr>Dark Channel Construction  – Total Time Consumption </vt:lpstr>
      <vt:lpstr>Dark Channel Construction  – Average RMSE </vt:lpstr>
      <vt:lpstr>Atmospheric Light Estimation – Different Methods </vt:lpstr>
      <vt:lpstr>Atmospheric Light Estimation – Average RMSE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林 卓文</cp:lastModifiedBy>
  <cp:revision>370</cp:revision>
  <dcterms:created xsi:type="dcterms:W3CDTF">2010-02-22T08:33:03Z</dcterms:created>
  <dcterms:modified xsi:type="dcterms:W3CDTF">2018-06-01T05:08:49Z</dcterms:modified>
</cp:coreProperties>
</file>