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6" y="8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tableStyles" Target="tableStyle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/Relationships>
</file>

<file path=ppt/ink/ink10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11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12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13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14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15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2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3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4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5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6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7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8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9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1048748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C34CC77-DDAC-41BD-817B-0FCD71601F51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1048749" name="Espaço Reservado para Imagem de Slide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pt-BR"/>
          </a:p>
        </p:txBody>
      </p:sp>
      <p:sp>
        <p:nvSpPr>
          <p:cNvPr id="1048750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48751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1048752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A1440B8-2BA5-415D-B9E4-32B26D4D364A}" type="slidenum">
              <a:rPr lang="pt-BR" smtClean="0"/>
              <a:t>‹nº›</a:t>
            </a:fld>
            <a:endParaRPr lang="pt-BR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Espaço Reservado para Imagem de Slide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7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pt-BR"/>
          </a:p>
        </p:txBody>
      </p:sp>
      <p:sp>
        <p:nvSpPr>
          <p:cNvPr id="104864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A1440B8-2BA5-415D-B9E4-32B26D4D364A}" type="slidenum">
              <a:rPr lang="pt-BR" smtClean="0"/>
              <a:t>20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Slide de Título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72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69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4869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  <p:sp>
        <p:nvSpPr>
          <p:cNvPr id="1048700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01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68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  <p:sp>
        <p:nvSpPr>
          <p:cNvPr id="1048692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93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73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4873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487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7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ítulo e Texto Vertical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 lang="en-US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Texto e Título Vertical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7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 lang="en-US"/>
          </a:p>
        </p:txBody>
      </p:sp>
      <p:sp>
        <p:nvSpPr>
          <p:cNvPr id="10487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7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ítulo e Conteúdo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Cabeçalho da Seção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Duas Partes de Conteúdo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725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 lang="en-US"/>
          </a:p>
        </p:txBody>
      </p:sp>
      <p:sp>
        <p:nvSpPr>
          <p:cNvPr id="1048726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 lang="en-US"/>
          </a:p>
        </p:txBody>
      </p:sp>
      <p:sp>
        <p:nvSpPr>
          <p:cNvPr id="10487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7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ação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709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 lang="en-US"/>
          </a:p>
        </p:txBody>
      </p:sp>
      <p:sp>
        <p:nvSpPr>
          <p:cNvPr id="10487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48712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 lang="en-US"/>
          </a:p>
        </p:txBody>
      </p:sp>
      <p:sp>
        <p:nvSpPr>
          <p:cNvPr id="10487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7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Somente Título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68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6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Em Branco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7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údo com Legenda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737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 lang="en-US"/>
          </a:p>
        </p:txBody>
      </p:sp>
      <p:sp>
        <p:nvSpPr>
          <p:cNvPr id="104873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487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7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Imagem com Legenda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7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dirty="0" lang="pt-BR"/>
              <a:t>Clique no ícone para adicionar uma imagem</a:t>
            </a:r>
            <a:endParaRPr dirty="0" lang="en-US"/>
          </a:p>
        </p:txBody>
      </p:sp>
      <p:sp>
        <p:nvSpPr>
          <p:cNvPr id="10487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487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10/5/2024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‹nº›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customXml" Target="../ink/ink2.xml"/><Relationship Id="rId2" Type="http://schemas.openxmlformats.org/officeDocument/2006/relationships/customXml" Target="../ink/ink3.xml"/><Relationship Id="rId3" Type="http://schemas.openxmlformats.org/officeDocument/2006/relationships/customXml" Target="../ink/ink4.xml"/><Relationship Id="rId4" Type="http://schemas.openxmlformats.org/officeDocument/2006/relationships/customXml" Target="../ink/ink5.xml"/><Relationship Id="rId5" Type="http://schemas.openxmlformats.org/officeDocument/2006/relationships/customXml" Target="../ink/ink6.xml"/><Relationship Id="rId6" Type="http://schemas.openxmlformats.org/officeDocument/2006/relationships/customXml" Target="../ink/ink7.xml"/><Relationship Id="rId7" Type="http://schemas.openxmlformats.org/officeDocument/2006/relationships/customXml" Target="../ink/ink8.xml"/><Relationship Id="rId8" Type="http://schemas.openxmlformats.org/officeDocument/2006/relationships/customXml" Target="../ink/ink9.xml"/><Relationship Id="rId9" Type="http://schemas.openxmlformats.org/officeDocument/2006/relationships/customXml" Target="../ink/ink10.xml"/><Relationship Id="rId10" Type="http://schemas.openxmlformats.org/officeDocument/2006/relationships/customXml" Target="../ink/ink11.xml"/><Relationship Id="rId11" Type="http://schemas.openxmlformats.org/officeDocument/2006/relationships/customXml" Target="../ink/ink12.xml"/><Relationship Id="rId12" Type="http://schemas.openxmlformats.org/officeDocument/2006/relationships/customXml" Target="../ink/ink13.xml"/><Relationship Id="rId13" Type="http://schemas.openxmlformats.org/officeDocument/2006/relationships/customXml" Target="../ink/ink14.xml"/><Relationship Id="rId14" Type="http://schemas.openxmlformats.org/officeDocument/2006/relationships/customXml" Target="../ink/ink15.xml"/><Relationship Id="rId15" Type="http://schemas.openxmlformats.org/officeDocument/2006/relationships/image" Target="../media/image3.png"/><Relationship Id="rId16" Type="http://schemas.openxmlformats.org/officeDocument/2006/relationships/slideLayout" Target="../slideLayouts/slideLayout1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Imagem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31721" y="-130634"/>
            <a:ext cx="9230772" cy="5031247"/>
          </a:xfrm>
          <a:prstGeom prst="rect"/>
        </p:spPr>
      </p:pic>
      <p:sp>
        <p:nvSpPr>
          <p:cNvPr id="1048622" name="Título 1"/>
          <p:cNvSpPr>
            <a:spLocks noGrp="1"/>
          </p:cNvSpPr>
          <p:nvPr>
            <p:ph type="title"/>
          </p:nvPr>
        </p:nvSpPr>
        <p:spPr>
          <a:xfrm>
            <a:off x="748773" y="4458229"/>
            <a:ext cx="8596668" cy="1826581"/>
          </a:xfrm>
        </p:spPr>
        <p:txBody>
          <a:bodyPr>
            <a:normAutofit fontScale="96970"/>
          </a:bodyPr>
          <a:p>
            <a:pPr algn="ctr"/>
            <a:r>
              <a:rPr dirty="0" sz="6600" lang="pt-BR"/>
              <a:t>ESTRUTURA DA BIBLÍA 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dur="2000" fill="hold" id="13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ítulo 1"/>
          <p:cNvSpPr>
            <a:spLocks noGrp="1"/>
          </p:cNvSpPr>
          <p:nvPr>
            <p:ph type="title"/>
          </p:nvPr>
        </p:nvSpPr>
        <p:spPr>
          <a:xfrm>
            <a:off x="171450" y="344110"/>
            <a:ext cx="9444038" cy="6169779"/>
          </a:xfrm>
        </p:spPr>
        <p:txBody>
          <a:bodyPr>
            <a:normAutofit/>
          </a:bodyPr>
          <a:p>
            <a:pPr algn="l" fontAlgn="base" rtl="0"/>
            <a:r>
              <a:rPr b="1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Quando  ele Foi Escrito?</a:t>
            </a:r>
            <a: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b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0" dirty="0" sz="18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Não sabemos exatamente quando o livro de Mateus foi escrito, mas provavelmente foi escrito na segunda metade do primeiro século D.C. Data posterior a destruição de Jerusalém em 70 D.C. ,uma vez que  Jesus faz alusão a esse acontecimento em (Mateus 24.1-28). </a:t>
            </a:r>
            <a:endParaRPr b="0" dirty="0" sz="1800" i="0" lang="pt-BR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097168" name="Imagem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ítulo 1"/>
          <p:cNvSpPr>
            <a:spLocks noGrp="1"/>
          </p:cNvSpPr>
          <p:nvPr>
            <p:ph type="title"/>
          </p:nvPr>
        </p:nvSpPr>
        <p:spPr>
          <a:xfrm>
            <a:off x="314325" y="244097"/>
            <a:ext cx="9486900" cy="6169779"/>
          </a:xfrm>
        </p:spPr>
        <p:txBody>
          <a:bodyPr>
            <a:normAutofit/>
          </a:bodyPr>
          <a:p>
            <a:pPr algn="l" fontAlgn="base" rtl="0"/>
            <a:r>
              <a:rPr b="1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Para quem  esse Livro foi escrito?</a:t>
            </a:r>
            <a: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b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0" dirty="0" sz="20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b="0" dirty="0" sz="20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</a:t>
            </a:r>
            <a: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Mateus parece ter escrito para o público judeu, para mostrar que Jesus Cristo cumpriu as profecias do Velho Testamento a respeito do Messias .                       Ao mesmo tempo, o Evangelho revela claramente aos gentios que a salvação  por intermédio  do Messias Jesus, está disponível a todas as nações.</a:t>
            </a:r>
            <a:endParaRPr b="0" dirty="0" sz="2000" i="0" lang="pt-BR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097169" name="Imagem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ítulo 1"/>
          <p:cNvSpPr>
            <a:spLocks noGrp="1"/>
          </p:cNvSpPr>
          <p:nvPr>
            <p:ph type="title"/>
          </p:nvPr>
        </p:nvSpPr>
        <p:spPr>
          <a:xfrm>
            <a:off x="348720" y="280987"/>
            <a:ext cx="9381068" cy="6334125"/>
          </a:xfrm>
        </p:spPr>
        <p:txBody>
          <a:bodyPr>
            <a:normAutofit/>
          </a:bodyPr>
          <a:p>
            <a:pPr algn="l" fontAlgn="base" rtl="0"/>
            <a:r>
              <a:rPr b="1" dirty="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Quais ensinamentos ele nos traz?</a:t>
            </a:r>
            <a:r>
              <a:rPr b="0" dirty="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br>
              <a:rPr b="0" dirty="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0" dirty="0" sz="18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b="0" dirty="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Esse livro vai nos ajudar a familiarizarmos com o ministério e as palavras de Jesus  e pode fortalecer o nosso testemunho a respeito Dele como Salvador do mundo. Também nos  encoraja  para nos permanecermos firmes em meio a perseguições e oposições, para termos plena  certeza da nossa cidadania no Reino de Deus. </a:t>
            </a:r>
            <a:endParaRPr b="0" dirty="0" sz="1800" i="0" lang="pt-BR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097170" name="Imagem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ítulo 1"/>
          <p:cNvSpPr>
            <a:spLocks noGrp="1"/>
          </p:cNvSpPr>
          <p:nvPr>
            <p:ph type="title"/>
          </p:nvPr>
        </p:nvSpPr>
        <p:spPr>
          <a:xfrm>
            <a:off x="220133" y="180975"/>
            <a:ext cx="9366779" cy="6598404"/>
          </a:xfrm>
        </p:spPr>
        <p:txBody>
          <a:bodyPr>
            <a:normAutofit/>
          </a:bodyPr>
          <a:p>
            <a:pPr algn="l" fontAlgn="base" rtl="0"/>
            <a:r>
              <a:rPr b="1" dirty="0" sz="28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Características marcantes desse livro</a:t>
            </a:r>
            <a:r>
              <a:rPr b="0" dirty="0" sz="28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br>
              <a:rPr b="0" dirty="0" sz="28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0" dirty="0" sz="14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b="0" dirty="0" sz="14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      </a:t>
            </a:r>
            <a:r>
              <a:rPr b="0" dirty="0" sz="28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Ao contar sobre os feitos de Jesus Cristo, Mateus frequentemente se referiu às profecias do Velho Testamento e usou a frase “para que se cumprisse” ( Mateus 4:14; 8:17; 13:35; 21:4). Também em seu evangelho, Mateus usou o termo “Filho de Davi” 12 vezes como um testemunho de que Jesus Cristo era o herdeiro legítimo do trono do rei Davi e do cumprimento de profecias messiânicas .Ele é o único autor dos Evangelhos a incluir ensinamentos de Jesus que mencionam a “igreja” (ver Mateus 16:18; 18:17). O evangelho de Mateus também nos ajuda a ver paralelos entre o ministério de Moisés e o de Jesus . Por exemplo, enquanto criancinhas, os dois foram salvos de uma tentativa do rei de matá-los (ver Êxodo 2:1–10; Mateus 2:13–18), os dois saíram do Egito e revelaram a lei de Deus em um monte (ver Êxodo 19–20; Mateus 5–7) e ambos vieram para resgatar seu povo.  </a:t>
            </a:r>
            <a:endParaRPr b="0" dirty="0" sz="1400" i="0" lang="pt-BR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097171" name="Imagem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ítulo 1"/>
          <p:cNvSpPr>
            <a:spLocks noGrp="1"/>
          </p:cNvSpPr>
          <p:nvPr>
            <p:ph type="title"/>
          </p:nvPr>
        </p:nvSpPr>
        <p:spPr>
          <a:xfrm>
            <a:off x="692324" y="2063645"/>
            <a:ext cx="8596668" cy="4127292"/>
          </a:xfrm>
        </p:spPr>
        <p:txBody>
          <a:bodyPr>
            <a:normAutofit/>
          </a:bodyPr>
          <a:p>
            <a:pPr algn="ctr"/>
            <a:r>
              <a:rPr dirty="0" sz="14900" lang="pt-BR"/>
              <a:t>MARCOS </a:t>
            </a:r>
          </a:p>
        </p:txBody>
      </p:sp>
      <p:pic>
        <p:nvPicPr>
          <p:cNvPr id="2097172" name="Imagem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7"/>
                                        <p:tgtEl>
                                          <p:spTgt spid="104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47016"/>
          </a:xfrm>
        </p:spPr>
        <p:txBody>
          <a:bodyPr>
            <a:normAutofit/>
          </a:bodyPr>
          <a:p>
            <a: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Introdução ao Evangelho de Marcos</a:t>
            </a:r>
            <a:b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   </a:t>
            </a:r>
            <a:r>
              <a:rPr dirty="0" sz="360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Fazia parte de umas das  primeiras famílias  cristã, sendo sua mãe Maria de Jerusalém e sobrinho de Barnabé.</a:t>
            </a:r>
            <a:br>
              <a:rPr dirty="0" sz="360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dirty="0" sz="360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  </a:t>
            </a:r>
            <a:r>
              <a:rPr dirty="0" lang="pt-BR">
                <a:solidFill>
                  <a:srgbClr val="000000"/>
                </a:solidFill>
                <a:latin typeface="Aptos" panose="020B0004020202020204" pitchFamily="34" charset="0"/>
              </a:rPr>
              <a:t>Esse evangelho relata a vida de Jesus do início do seu ministério até a morte e ressureição.</a:t>
            </a:r>
            <a:br>
              <a:rPr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endParaRPr dirty="0" lang="pt-BR"/>
          </a:p>
        </p:txBody>
      </p:sp>
      <p:pic>
        <p:nvPicPr>
          <p:cNvPr id="2097173" name="Imagem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ítulo 1"/>
          <p:cNvSpPr>
            <a:spLocks noGrp="1"/>
          </p:cNvSpPr>
          <p:nvPr>
            <p:ph type="title"/>
          </p:nvPr>
        </p:nvSpPr>
        <p:spPr>
          <a:xfrm>
            <a:off x="253393" y="303081"/>
            <a:ext cx="9890732" cy="5776210"/>
          </a:xfrm>
        </p:spPr>
        <p:txBody>
          <a:bodyPr>
            <a:normAutofit/>
          </a:bodyPr>
          <a:p>
            <a: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Autor: </a:t>
            </a:r>
            <a:b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    </a:t>
            </a:r>
            <a:r>
              <a:rPr dirty="0" sz="31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Marcos o autor conhecido como evangelista, discípulo de Pedro e Paulo</a:t>
            </a:r>
            <a:r>
              <a:rPr dirty="0" sz="3100" lang="pt-BR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dirty="0" sz="31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(At 12:25</a:t>
            </a:r>
            <a:r>
              <a:rPr dirty="0" sz="3100" lang="pt-BR">
                <a:solidFill>
                  <a:srgbClr val="000000"/>
                </a:solidFill>
                <a:latin typeface="Aptos" panose="020B0004020202020204" pitchFamily="34" charset="0"/>
              </a:rPr>
              <a:t>). O esplendor da religião iluminou tão grandemente as mentes dos ouvintes de Pedro , que não ficaram satisfeito em ouvi-lo apenas um vez, nem se con</a:t>
            </a:r>
            <a:r>
              <a:rPr dirty="0" sz="3100" lang="en-US">
                <a:solidFill>
                  <a:srgbClr val="000000"/>
                </a:solidFill>
                <a:latin typeface="Aptos" panose="020B0004020202020204" pitchFamily="34" charset="0"/>
              </a:rPr>
              <a:t>t</a:t>
            </a:r>
            <a:r>
              <a:rPr dirty="0" sz="3100" lang="en-US">
                <a:solidFill>
                  <a:srgbClr val="000000"/>
                </a:solidFill>
                <a:latin typeface="Aptos" panose="020B0004020202020204" pitchFamily="34" charset="0"/>
              </a:rPr>
              <a:t>e</a:t>
            </a:r>
            <a:r>
              <a:rPr dirty="0" sz="3100" lang="en-US">
                <a:solidFill>
                  <a:srgbClr val="000000"/>
                </a:solidFill>
                <a:latin typeface="Aptos" panose="020B0004020202020204" pitchFamily="34" charset="0"/>
              </a:rPr>
              <a:t>n</a:t>
            </a:r>
            <a:r>
              <a:rPr dirty="0" sz="3100" lang="en-US">
                <a:solidFill>
                  <a:srgbClr val="000000"/>
                </a:solidFill>
                <a:latin typeface="Aptos" panose="020B0004020202020204" pitchFamily="34" charset="0"/>
              </a:rPr>
              <a:t>t</a:t>
            </a:r>
            <a:r>
              <a:rPr dirty="0" sz="3100" lang="en-US">
                <a:solidFill>
                  <a:srgbClr val="000000"/>
                </a:solidFill>
                <a:latin typeface="Aptos" panose="020B0004020202020204" pitchFamily="34" charset="0"/>
              </a:rPr>
              <a:t>a</a:t>
            </a:r>
            <a:r>
              <a:rPr dirty="0" sz="3100" lang="en-US">
                <a:solidFill>
                  <a:srgbClr val="000000"/>
                </a:solidFill>
                <a:latin typeface="Aptos" panose="020B0004020202020204" pitchFamily="34" charset="0"/>
              </a:rPr>
              <a:t>r</a:t>
            </a:r>
            <a:r>
              <a:rPr dirty="0" sz="3100" lang="en-US">
                <a:solidFill>
                  <a:srgbClr val="000000"/>
                </a:solidFill>
                <a:latin typeface="Aptos" panose="020B0004020202020204" pitchFamily="34" charset="0"/>
              </a:rPr>
              <a:t>a</a:t>
            </a:r>
            <a:r>
              <a:rPr dirty="0" sz="3100" lang="en-US">
                <a:solidFill>
                  <a:srgbClr val="000000"/>
                </a:solidFill>
                <a:latin typeface="Aptos" panose="020B0004020202020204" pitchFamily="34" charset="0"/>
              </a:rPr>
              <a:t>m</a:t>
            </a:r>
            <a:r>
              <a:rPr dirty="0" sz="3100" lang="pt-BR">
                <a:solidFill>
                  <a:srgbClr val="000000"/>
                </a:solidFill>
                <a:latin typeface="Aptos" panose="020B0004020202020204" pitchFamily="34" charset="0"/>
              </a:rPr>
              <a:t> com ensinamento não escrito do evangelho divino, mas com todas sortes de pedidos imploravam a Marcos , um seguidor de Pedro e do qual o evangelho ainda existe, que lhes deixasse um memorial escrito da doutrina que oralmente lhes fora transmitida. E não cessaram até que convenceram o homem, e desta forma tornaram –se a causa do evangelho escrito que carregam o nome de Marcos.</a:t>
            </a:r>
            <a:endParaRPr dirty="0" lang="pt-BR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pic>
        <p:nvPicPr>
          <p:cNvPr id="2097174" name="Imagem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36096" cy="1320800"/>
          </a:xfrm>
        </p:spPr>
        <p:txBody>
          <a:bodyPr>
            <a:normAutofit/>
          </a:bodyPr>
          <a:p>
            <a: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Quando  Ele Foi Escrito?</a:t>
            </a:r>
            <a:r>
              <a:rPr b="0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br>
              <a:rPr b="0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0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b="0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Foi escrito provavelmente pouco tempo após a morte de Pedro, que aconteceu por volta de 64 </a:t>
            </a:r>
            <a:r>
              <a:rPr b="0" dirty="0" sz="3600" i="0" lang="pt-BR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d.c</a:t>
            </a:r>
            <a:r>
              <a:rPr b="0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 sendo o menor dos evangelhos com 16 capítulo e 678 versículos   </a:t>
            </a:r>
            <a:endParaRPr dirty="0" lang="pt-BR"/>
          </a:p>
        </p:txBody>
      </p:sp>
      <p:pic>
        <p:nvPicPr>
          <p:cNvPr id="2097175" name="Imagem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ítulo 1"/>
          <p:cNvSpPr>
            <a:spLocks noGrp="1"/>
          </p:cNvSpPr>
          <p:nvPr>
            <p:ph type="title"/>
          </p:nvPr>
        </p:nvSpPr>
        <p:spPr>
          <a:xfrm>
            <a:off x="227628" y="399738"/>
            <a:ext cx="9366077" cy="4906780"/>
          </a:xfrm>
        </p:spPr>
        <p:txBody>
          <a:bodyPr>
            <a:normAutofit/>
          </a:bodyPr>
          <a:p>
            <a: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Para Quem esse Livro Foi Escrito?</a:t>
            </a:r>
            <a:r>
              <a:rPr b="0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br>
              <a:rPr b="0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0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b="0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Ele se dirigiu a um publico gentil, especialmente romano.</a:t>
            </a:r>
            <a:endParaRPr dirty="0" lang="pt-BR"/>
          </a:p>
        </p:txBody>
      </p:sp>
      <p:pic>
        <p:nvPicPr>
          <p:cNvPr id="2097176" name="Imagem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ítulo 1"/>
          <p:cNvSpPr>
            <a:spLocks noGrp="1"/>
          </p:cNvSpPr>
          <p:nvPr>
            <p:ph type="title"/>
          </p:nvPr>
        </p:nvSpPr>
        <p:spPr>
          <a:xfrm>
            <a:off x="239845" y="804472"/>
            <a:ext cx="10538084" cy="4487056"/>
          </a:xfrm>
        </p:spPr>
        <p:txBody>
          <a:bodyPr>
            <a:normAutofit/>
          </a:bodyPr>
          <a:p>
            <a:r>
              <a:rPr b="1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Quais ensinamentos ele nos traz?</a:t>
            </a:r>
            <a:br>
              <a:rPr b="1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b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    </a:t>
            </a:r>
            <a:r>
              <a:rPr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Proclamar Jesus, o filho de Deus, que chamam discípulos </a:t>
            </a:r>
            <a:r>
              <a:rPr dirty="0" lang="pt-BR">
                <a:solidFill>
                  <a:srgbClr val="000000"/>
                </a:solidFill>
                <a:latin typeface="Aptos" panose="020B0004020202020204" pitchFamily="34" charset="0"/>
              </a:rPr>
              <a:t>pa</a:t>
            </a:r>
            <a:r>
              <a:rPr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ra que arrependam, creiam no evangelho e carregam a cruz. Mc 8:34-38</a:t>
            </a:r>
            <a:br>
              <a:rPr dirty="0" lang="pt-BR">
                <a:solidFill>
                  <a:srgbClr val="000000"/>
                </a:solidFill>
                <a:latin typeface="Aptos" panose="020B0004020202020204" pitchFamily="34" charset="0"/>
              </a:rPr>
            </a:br>
            <a:b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endParaRPr dirty="0" lang="pt-BR"/>
          </a:p>
        </p:txBody>
      </p:sp>
      <p:pic>
        <p:nvPicPr>
          <p:cNvPr id="2097177" name="Imagem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ítulo 1"/>
          <p:cNvSpPr>
            <a:spLocks noGrp="1"/>
          </p:cNvSpPr>
          <p:nvPr>
            <p:ph type="ctrTitle"/>
          </p:nvPr>
        </p:nvSpPr>
        <p:spPr>
          <a:xfrm>
            <a:off x="442911" y="632260"/>
            <a:ext cx="9572625" cy="2143125"/>
          </a:xfrm>
        </p:spPr>
        <p:txBody>
          <a:bodyPr/>
          <a:p>
            <a:pPr algn="ctr"/>
            <a:r>
              <a:rPr dirty="0" sz="8800" lang="pt-BR"/>
              <a:t>BIBLIOLOGIA</a:t>
            </a:r>
            <a:endParaRPr dirty="0" sz="6600" lang="pt-BR"/>
          </a:p>
        </p:txBody>
      </p:sp>
      <p:sp>
        <p:nvSpPr>
          <p:cNvPr id="1048624" name="Subtítulo 2"/>
          <p:cNvSpPr>
            <a:spLocks noGrp="1"/>
          </p:cNvSpPr>
          <p:nvPr>
            <p:ph type="subTitle" idx="1"/>
          </p:nvPr>
        </p:nvSpPr>
        <p:spPr>
          <a:xfrm>
            <a:off x="2121692" y="3139848"/>
            <a:ext cx="6215062" cy="1503764"/>
          </a:xfrm>
        </p:spPr>
        <p:txBody>
          <a:bodyPr>
            <a:normAutofit fontScale="92500" lnSpcReduction="20000"/>
          </a:bodyPr>
          <a:p>
            <a:pPr algn="ctr"/>
            <a:r>
              <a:rPr dirty="0" sz="8000" lang="pt-BR">
                <a:solidFill>
                  <a:schemeClr val="tx1"/>
                </a:solidFill>
              </a:rPr>
              <a:t>EVANGELHOS</a:t>
            </a:r>
            <a:endParaRPr dirty="0" sz="1000" lang="pt-BR">
              <a:solidFill>
                <a:schemeClr val="tx1"/>
              </a:solidFill>
            </a:endParaRPr>
          </a:p>
        </p:txBody>
      </p:sp>
      <p:sp>
        <p:nvSpPr>
          <p:cNvPr id="1048625" name="Subtítulo 2"/>
          <p:cNvSpPr txBox="1"/>
          <p:nvPr/>
        </p:nvSpPr>
        <p:spPr>
          <a:xfrm>
            <a:off x="842963" y="4304262"/>
            <a:ext cx="8915400" cy="678699"/>
          </a:xfrm>
          <a:prstGeom prst="rect"/>
        </p:spPr>
        <p:txBody>
          <a:bodyPr anchor="t" bIns="45720" lIns="91440" rIns="91440" rtlCol="0" tIns="45720" vert="horz">
            <a:noAutofit/>
          </a:bodyPr>
          <a:lstStyle>
            <a:lvl1pPr algn="r" defTabSz="457200" eaLnBrk="1" hangingPunct="1" indent="0" latinLnBrk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ctr" defTabSz="457200" eaLnBrk="1" hangingPunct="1" indent="0" latinLnBrk="0" marL="457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ctr" defTabSz="457200" eaLnBrk="1" hangingPunct="1" indent="0" latinLnBrk="0" marL="914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 defTabSz="457200" eaLnBrk="1" hangingPunct="1" indent="0" latinLnBrk="0" marL="1371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ctr" defTabSz="457200" eaLnBrk="1" hangingPunct="1" indent="0" latinLnBrk="0" marL="1828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ctr" defTabSz="457200" eaLnBrk="1" hangingPunct="1" indent="0" latinLnBrk="0" marL="2286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ctr" defTabSz="457200" eaLnBrk="1" hangingPunct="1" indent="0" latinLnBrk="0" marL="2743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ctr" defTabSz="457200" eaLnBrk="1" hangingPunct="1" indent="0" latinLnBrk="0" marL="3200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ctr" defTabSz="457200" eaLnBrk="1" hangingPunct="1" indent="0" latinLnBrk="0" marL="3657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sz="3600" lang="pt-BR">
                <a:solidFill>
                  <a:schemeClr val="tx1"/>
                </a:solidFill>
              </a:rPr>
              <a:t>Mateus, Marcos, Lucas e João</a:t>
            </a:r>
            <a:endParaRPr dirty="0" sz="300" lang="pt-BR">
              <a:solidFill>
                <a:schemeClr val="tx1"/>
              </a:solidFill>
            </a:endParaRPr>
          </a:p>
        </p:txBody>
      </p:sp>
      <p:pic>
        <p:nvPicPr>
          <p:cNvPr id="2097160" name="Imagem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7"/>
                                        <p:tgtEl>
                                          <p:spTgt spid="104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4"/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3" grpId="0"/>
      <p:bldP spid="1048624" grpId="0" build="p"/>
      <p:bldP spid="10486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ítulo 1"/>
          <p:cNvSpPr>
            <a:spLocks noGrp="1"/>
          </p:cNvSpPr>
          <p:nvPr>
            <p:ph type="title"/>
          </p:nvPr>
        </p:nvSpPr>
        <p:spPr>
          <a:xfrm>
            <a:off x="692324" y="414728"/>
            <a:ext cx="8596668" cy="1320800"/>
          </a:xfrm>
        </p:spPr>
        <p:txBody>
          <a:bodyPr>
            <a:normAutofit/>
          </a:bodyPr>
          <a:p>
            <a:r>
              <a:rPr b="1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Características Marcantes Desse Livro</a:t>
            </a:r>
            <a:r>
              <a:rPr b="0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 </a:t>
            </a:r>
            <a:br>
              <a:rPr b="0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0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b="0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Destaca a natureza imediata e poderosa do ministério de Jesus enfatizando seu milagres e ações. O livro também aborda temas como a autoridade de Jesus, sua identidade como filho de Deus e a necessidade de seguir o exemplo de serviço e fé. </a:t>
            </a:r>
            <a:r>
              <a:rPr dirty="0" lang="pt-BR">
                <a:solidFill>
                  <a:srgbClr val="000000"/>
                </a:solidFill>
                <a:latin typeface="Aptos" panose="020B0004020202020204" pitchFamily="34" charset="0"/>
              </a:rPr>
              <a:t>Marcos culmina com a narrativa da crucificação ressureição e evidenciando o papel central de Jesus na redenção da humanidade.</a:t>
            </a:r>
            <a:endParaRPr dirty="0" lang="pt-BR"/>
          </a:p>
        </p:txBody>
      </p:sp>
      <p:pic>
        <p:nvPicPr>
          <p:cNvPr id="2097178" name="Imagem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ítulo 1"/>
          <p:cNvSpPr>
            <a:spLocks noGrp="1"/>
          </p:cNvSpPr>
          <p:nvPr>
            <p:ph type="title"/>
          </p:nvPr>
        </p:nvSpPr>
        <p:spPr>
          <a:xfrm>
            <a:off x="692324" y="2063645"/>
            <a:ext cx="8596668" cy="4127292"/>
          </a:xfrm>
        </p:spPr>
        <p:txBody>
          <a:bodyPr>
            <a:normAutofit/>
          </a:bodyPr>
          <a:p>
            <a:pPr algn="ctr"/>
            <a:r>
              <a:rPr dirty="0" sz="21500" lang="pt-BR"/>
              <a:t>LUCAS</a:t>
            </a:r>
            <a:r>
              <a:rPr dirty="0" sz="14900" lang="pt-BR"/>
              <a:t> </a:t>
            </a:r>
          </a:p>
        </p:txBody>
      </p:sp>
      <p:pic>
        <p:nvPicPr>
          <p:cNvPr id="2097179" name="Imagem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7"/>
                                        <p:tgtEl>
                                          <p:spTgt spid="104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body" idx="1"/>
          </p:nvPr>
        </p:nvSpPr>
        <p:spPr>
          <a:xfrm>
            <a:off x="195690" y="98717"/>
            <a:ext cx="9433042" cy="6685278"/>
          </a:xfrm>
        </p:spPr>
        <p:txBody>
          <a:bodyPr/>
          <a:p>
            <a:r>
              <a:rPr b="1" sz="2400" lang="en-US">
                <a:solidFill>
                  <a:srgbClr val="000000"/>
                </a:solidFill>
              </a:rPr>
              <a:t>I</a:t>
            </a:r>
            <a:r>
              <a:rPr b="1" sz="2400" lang="en-US">
                <a:solidFill>
                  <a:srgbClr val="000000"/>
                </a:solidFill>
              </a:rPr>
              <a:t>N</a:t>
            </a:r>
            <a:r>
              <a:rPr b="1" sz="2400" lang="en-US">
                <a:solidFill>
                  <a:srgbClr val="000000"/>
                </a:solidFill>
              </a:rPr>
              <a:t>T</a:t>
            </a:r>
            <a:r>
              <a:rPr b="1" sz="2400" lang="en-US">
                <a:solidFill>
                  <a:srgbClr val="000000"/>
                </a:solidFill>
              </a:rPr>
              <a:t>R</a:t>
            </a:r>
            <a:r>
              <a:rPr b="1" sz="2400" lang="en-US">
                <a:solidFill>
                  <a:srgbClr val="000000"/>
                </a:solidFill>
              </a:rPr>
              <a:t>O</a:t>
            </a:r>
            <a:r>
              <a:rPr b="1" sz="2400" lang="en-US">
                <a:solidFill>
                  <a:srgbClr val="000000"/>
                </a:solidFill>
              </a:rPr>
              <a:t>D</a:t>
            </a:r>
            <a:r>
              <a:rPr b="1" sz="2400" lang="en-US">
                <a:solidFill>
                  <a:srgbClr val="000000"/>
                </a:solidFill>
              </a:rPr>
              <a:t>U</a:t>
            </a:r>
            <a:r>
              <a:rPr altLang="en-US" b="1" sz="2400" lang="pt-BR">
                <a:solidFill>
                  <a:srgbClr val="000000"/>
                </a:solidFill>
              </a:rPr>
              <a:t>ÇÃO</a:t>
            </a:r>
            <a:endParaRPr b="1" lang="pt-BR">
              <a:solidFill>
                <a:srgbClr val="000000"/>
              </a:solidFill>
            </a:endParaRPr>
          </a:p>
          <a:p>
            <a:endParaRPr b="1" lang="pt-BR">
              <a:solidFill>
                <a:srgbClr val="000000"/>
              </a:solidFill>
            </a:endParaRPr>
          </a:p>
          <a:p>
            <a:pPr>
              <a:lnSpc>
                <a:spcPct val="50000"/>
              </a:lnSpc>
            </a:pP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L</a:t>
            </a:r>
            <a:r>
              <a:rPr altLang="en-US" sz="2400" lang="en-US">
                <a:solidFill>
                  <a:srgbClr val="000000"/>
                </a:solidFill>
              </a:rPr>
              <a:t>u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t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pt-BR">
                <a:solidFill>
                  <a:srgbClr val="000000"/>
                </a:solidFill>
              </a:rPr>
              <a:t>ício 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m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istério 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Jesus </a:t>
            </a:r>
            <a:r>
              <a:rPr altLang="en-US" sz="2400" lang="en-US">
                <a:solidFill>
                  <a:srgbClr val="000000"/>
                </a:solidFill>
              </a:rPr>
              <a:t>Cristo </a:t>
            </a:r>
            <a:r>
              <a:rPr altLang="en-US" sz="2400" lang="en-US">
                <a:solidFill>
                  <a:srgbClr val="000000"/>
                </a:solidFill>
              </a:rPr>
              <a:t>(</a:t>
            </a:r>
            <a:r>
              <a:rPr altLang="en-US" sz="2400" lang="en-US">
                <a:solidFill>
                  <a:srgbClr val="000000"/>
                </a:solidFill>
              </a:rPr>
              <a:t>1</a:t>
            </a:r>
            <a:r>
              <a:rPr altLang="en-US" sz="2400" lang="en-US">
                <a:solidFill>
                  <a:srgbClr val="000000"/>
                </a:solidFill>
              </a:rPr>
              <a:t>-</a:t>
            </a:r>
            <a:r>
              <a:rPr altLang="en-US" sz="2400" lang="en-US">
                <a:solidFill>
                  <a:srgbClr val="000000"/>
                </a:solidFill>
              </a:rPr>
              <a:t>9</a:t>
            </a:r>
            <a:r>
              <a:rPr altLang="en-US" sz="2400" lang="en-US">
                <a:solidFill>
                  <a:srgbClr val="000000"/>
                </a:solidFill>
              </a:rPr>
              <a:t>)</a:t>
            </a:r>
            <a:endParaRPr sz="2800" lang="pt-BR">
              <a:solidFill>
                <a:srgbClr val="000000"/>
              </a:solidFill>
            </a:endParaRPr>
          </a:p>
          <a:p>
            <a:pPr>
              <a:lnSpc>
                <a:spcPct val="50000"/>
              </a:lnSpc>
            </a:pP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u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J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para </a:t>
            </a:r>
            <a:r>
              <a:rPr altLang="en-US" sz="2400" lang="en-US">
                <a:solidFill>
                  <a:srgbClr val="000000"/>
                </a:solidFill>
              </a:rPr>
              <a:t>Jerusalém </a:t>
            </a:r>
            <a:r>
              <a:rPr altLang="en-US" sz="2400" lang="en-US">
                <a:solidFill>
                  <a:srgbClr val="000000"/>
                </a:solidFill>
              </a:rPr>
              <a:t>(</a:t>
            </a:r>
            <a:r>
              <a:rPr altLang="en-US" sz="2400" lang="en-US">
                <a:solidFill>
                  <a:srgbClr val="000000"/>
                </a:solidFill>
              </a:rPr>
              <a:t>1</a:t>
            </a:r>
            <a:r>
              <a:rPr altLang="en-US" sz="2400" lang="en-US">
                <a:solidFill>
                  <a:srgbClr val="000000"/>
                </a:solidFill>
              </a:rPr>
              <a:t>0</a:t>
            </a:r>
            <a:r>
              <a:rPr altLang="en-US" sz="2400" lang="en-US">
                <a:solidFill>
                  <a:srgbClr val="000000"/>
                </a:solidFill>
              </a:rPr>
              <a:t>-</a:t>
            </a:r>
            <a:r>
              <a:rPr altLang="en-US" sz="2400" lang="en-US">
                <a:solidFill>
                  <a:srgbClr val="000000"/>
                </a:solidFill>
              </a:rPr>
              <a:t>1</a:t>
            </a:r>
            <a:r>
              <a:rPr altLang="en-US" sz="2400" lang="en-US">
                <a:solidFill>
                  <a:srgbClr val="000000"/>
                </a:solidFill>
              </a:rPr>
              <a:t>9</a:t>
            </a:r>
            <a:r>
              <a:rPr altLang="en-US" sz="2400" lang="en-US">
                <a:solidFill>
                  <a:srgbClr val="000000"/>
                </a:solidFill>
              </a:rPr>
              <a:t>)</a:t>
            </a:r>
            <a:endParaRPr sz="2800" lang="pt-BR">
              <a:solidFill>
                <a:srgbClr val="000000"/>
              </a:solidFill>
            </a:endParaRPr>
          </a:p>
          <a:p>
            <a:pPr>
              <a:lnSpc>
                <a:spcPct val="50000"/>
              </a:lnSpc>
            </a:pP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pt-BR">
                <a:solidFill>
                  <a:srgbClr val="000000"/>
                </a:solidFill>
              </a:rPr>
              <a:t>Último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ssurreição </a:t>
            </a:r>
            <a:r>
              <a:rPr altLang="en-US" sz="2400" lang="en-US">
                <a:solidFill>
                  <a:srgbClr val="000000"/>
                </a:solidFill>
              </a:rPr>
              <a:t>(</a:t>
            </a:r>
            <a:r>
              <a:rPr altLang="en-US" sz="2400" lang="en-US">
                <a:solidFill>
                  <a:srgbClr val="000000"/>
                </a:solidFill>
              </a:rPr>
              <a:t>2</a:t>
            </a:r>
            <a:r>
              <a:rPr altLang="en-US" sz="2400" lang="en-US">
                <a:solidFill>
                  <a:srgbClr val="000000"/>
                </a:solidFill>
              </a:rPr>
              <a:t>0</a:t>
            </a:r>
            <a:r>
              <a:rPr altLang="en-US" sz="2400" lang="en-US">
                <a:solidFill>
                  <a:srgbClr val="000000"/>
                </a:solidFill>
              </a:rPr>
              <a:t>-</a:t>
            </a:r>
            <a:r>
              <a:rPr altLang="en-US" sz="2400" lang="en-US">
                <a:solidFill>
                  <a:srgbClr val="000000"/>
                </a:solidFill>
              </a:rPr>
              <a:t>2</a:t>
            </a:r>
            <a:r>
              <a:rPr altLang="en-US" sz="2400" lang="en-US">
                <a:solidFill>
                  <a:srgbClr val="000000"/>
                </a:solidFill>
              </a:rPr>
              <a:t>4</a:t>
            </a:r>
            <a:r>
              <a:rPr altLang="en-US" sz="2400" lang="en-US">
                <a:solidFill>
                  <a:srgbClr val="000000"/>
                </a:solidFill>
              </a:rPr>
              <a:t>)</a:t>
            </a:r>
            <a:endParaRPr sz="2800" lang="pt-BR">
              <a:solidFill>
                <a:srgbClr val="000000"/>
              </a:solidFill>
            </a:endParaRPr>
          </a:p>
          <a:p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Livro 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t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t</a:t>
            </a:r>
            <a:r>
              <a:rPr altLang="en-US" sz="2400" lang="pt-BR">
                <a:solidFill>
                  <a:srgbClr val="000000"/>
                </a:solidFill>
              </a:rPr>
              <a:t>ém </a:t>
            </a:r>
            <a:r>
              <a:rPr altLang="en-US" sz="2400" lang="en-US">
                <a:solidFill>
                  <a:srgbClr val="000000"/>
                </a:solidFill>
              </a:rPr>
              <a:t>2</a:t>
            </a:r>
            <a:r>
              <a:rPr altLang="en-US" sz="2400" lang="en-US">
                <a:solidFill>
                  <a:srgbClr val="000000"/>
                </a:solidFill>
              </a:rPr>
              <a:t>4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p</a:t>
            </a:r>
            <a:r>
              <a:rPr altLang="en-US" sz="2400" lang="pt-BR">
                <a:solidFill>
                  <a:srgbClr val="000000"/>
                </a:solidFill>
              </a:rPr>
              <a:t>ítulos</a:t>
            </a:r>
            <a:r>
              <a:rPr altLang="en-US" sz="2400" lang="en-US">
                <a:solidFill>
                  <a:srgbClr val="000000"/>
                </a:solidFill>
              </a:rPr>
              <a:t>,</a:t>
            </a:r>
            <a:r>
              <a:rPr altLang="en-US" sz="2400" lang="en-US">
                <a:solidFill>
                  <a:srgbClr val="000000"/>
                </a:solidFill>
              </a:rPr>
              <a:t> 1151 ve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pt-BR">
                <a:solidFill>
                  <a:srgbClr val="000000"/>
                </a:solidFill>
              </a:rPr>
              <a:t>ículos</a:t>
            </a:r>
            <a:r>
              <a:rPr altLang="en-US" sz="2400" lang="en-US">
                <a:solidFill>
                  <a:srgbClr val="000000"/>
                </a:solidFill>
              </a:rPr>
              <a:t>, 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m muitos casos </a:t>
            </a:r>
            <a:r>
              <a:rPr altLang="en-US" sz="2400" lang="en-US">
                <a:solidFill>
                  <a:srgbClr val="000000"/>
                </a:solidFill>
              </a:rPr>
              <a:t>M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t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u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,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M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Lucas </a:t>
            </a:r>
            <a:r>
              <a:rPr altLang="en-US" sz="2400" lang="en-US">
                <a:solidFill>
                  <a:srgbClr val="000000"/>
                </a:solidFill>
              </a:rPr>
              <a:t>usam linguagem idêntica</a:t>
            </a:r>
            <a:r>
              <a:rPr altLang="en-US" sz="2400" lang="en-US">
                <a:solidFill>
                  <a:srgbClr val="000000"/>
                </a:solidFill>
              </a:rPr>
              <a:t>.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"</a:t>
            </a:r>
            <a:r>
              <a:rPr altLang="en-US" sz="2400" lang="pt-BR">
                <a:solidFill>
                  <a:srgbClr val="000000"/>
                </a:solidFill>
              </a:rPr>
              <a:t>Óticas</a:t>
            </a:r>
            <a:r>
              <a:rPr altLang="en-US" sz="2400" lang="en-US">
                <a:solidFill>
                  <a:srgbClr val="000000"/>
                </a:solidFill>
              </a:rPr>
              <a:t>"</a:t>
            </a:r>
            <a:endParaRPr sz="2800" lang="pt-BR">
              <a:solidFill>
                <a:srgbClr val="000000"/>
              </a:solidFill>
            </a:endParaRPr>
          </a:p>
          <a:p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pt-BR">
                <a:solidFill>
                  <a:srgbClr val="000000"/>
                </a:solidFill>
              </a:rPr>
              <a:t>çad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p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T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pt-BR">
                <a:solidFill>
                  <a:srgbClr val="000000"/>
                </a:solidFill>
              </a:rPr>
              <a:t>ó</a:t>
            </a:r>
            <a:r>
              <a:rPr altLang="en-US" sz="2400" lang="en-US">
                <a:solidFill>
                  <a:srgbClr val="000000"/>
                </a:solidFill>
              </a:rPr>
              <a:t>f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l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q</a:t>
            </a:r>
            <a:r>
              <a:rPr altLang="en-US" sz="2400" lang="en-US">
                <a:solidFill>
                  <a:srgbClr val="000000"/>
                </a:solidFill>
              </a:rPr>
              <a:t>u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g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f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"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M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G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U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"</a:t>
            </a:r>
            <a:r>
              <a:rPr altLang="en-US" sz="2400" lang="en-US">
                <a:solidFill>
                  <a:srgbClr val="000000"/>
                </a:solidFill>
              </a:rPr>
              <a:t>,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Teófilo </a:t>
            </a:r>
            <a:r>
              <a:rPr altLang="en-US" sz="2400" lang="en-US">
                <a:solidFill>
                  <a:srgbClr val="000000"/>
                </a:solidFill>
              </a:rPr>
              <a:t>provavelmente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já </a:t>
            </a:r>
            <a:r>
              <a:rPr altLang="en-US" sz="2400" lang="en-US">
                <a:solidFill>
                  <a:srgbClr val="000000"/>
                </a:solidFill>
              </a:rPr>
              <a:t>t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h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b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t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uções 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m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t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b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v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J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u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t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,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L</a:t>
            </a:r>
            <a:r>
              <a:rPr altLang="en-US" sz="2400" lang="en-US">
                <a:solidFill>
                  <a:srgbClr val="000000"/>
                </a:solidFill>
              </a:rPr>
              <a:t>u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p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v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q</a:t>
            </a:r>
            <a:r>
              <a:rPr altLang="en-US" sz="2400" lang="en-US">
                <a:solidFill>
                  <a:srgbClr val="000000"/>
                </a:solidFill>
              </a:rPr>
              <a:t>u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Teófilo 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l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t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h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t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z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m</a:t>
            </a:r>
            <a:r>
              <a:rPr altLang="en-US" sz="2400" lang="en-US">
                <a:solidFill>
                  <a:srgbClr val="000000"/>
                </a:solidFill>
              </a:rPr>
              <a:t>p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x</a:t>
            </a:r>
            <a:r>
              <a:rPr altLang="en-US" sz="2400" lang="pt-BR">
                <a:solidFill>
                  <a:srgbClr val="000000"/>
                </a:solidFill>
              </a:rPr>
              <a:t>ão</a:t>
            </a:r>
            <a:r>
              <a:rPr altLang="en-US" sz="2400" lang="en-US">
                <a:solidFill>
                  <a:srgbClr val="000000"/>
                </a:solidFill>
              </a:rPr>
              <a:t>,</a:t>
            </a:r>
            <a:r>
              <a:rPr altLang="en-US" sz="2400" lang="en-US">
                <a:solidFill>
                  <a:srgbClr val="000000"/>
                </a:solidFill>
              </a:rPr>
              <a:t>expiação </a:t>
            </a:r>
            <a:r>
              <a:rPr altLang="en-US" sz="2400" lang="pt-BR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u</a:t>
            </a:r>
            <a:r>
              <a:rPr altLang="en-US" sz="2400" lang="en-US">
                <a:solidFill>
                  <a:srgbClr val="000000"/>
                </a:solidFill>
              </a:rPr>
              <a:t>rreição 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Jesus,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iona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p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p</a:t>
            </a:r>
            <a:r>
              <a:rPr altLang="en-US" sz="2400" lang="pt-BR">
                <a:solidFill>
                  <a:srgbClr val="000000"/>
                </a:solidFill>
              </a:rPr>
              <a:t>úblico </a:t>
            </a:r>
            <a:r>
              <a:rPr altLang="en-US" sz="2400" lang="en-US">
                <a:solidFill>
                  <a:srgbClr val="000000"/>
                </a:solidFill>
              </a:rPr>
              <a:t>g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t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l</a:t>
            </a:r>
            <a:r>
              <a:rPr altLang="en-US" sz="2400" lang="en-US">
                <a:solidFill>
                  <a:srgbClr val="000000"/>
                </a:solidFill>
              </a:rPr>
              <a:t>,</a:t>
            </a:r>
            <a:r>
              <a:rPr altLang="en-US" sz="2400" lang="en-US">
                <a:solidFill>
                  <a:srgbClr val="000000"/>
                </a:solidFill>
              </a:rPr>
              <a:t>p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f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t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l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fé 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t</a:t>
            </a:r>
            <a:r>
              <a:rPr altLang="en-US" sz="2400" lang="en-US">
                <a:solidFill>
                  <a:srgbClr val="000000"/>
                </a:solidFill>
              </a:rPr>
              <a:t>e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,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responder 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t</a:t>
            </a:r>
            <a:r>
              <a:rPr altLang="en-US" sz="2400" lang="en-US">
                <a:solidFill>
                  <a:srgbClr val="000000"/>
                </a:solidFill>
              </a:rPr>
              <a:t>a</a:t>
            </a:r>
            <a:r>
              <a:rPr altLang="en-US" sz="2400" lang="en-US">
                <a:solidFill>
                  <a:srgbClr val="000000"/>
                </a:solidFill>
              </a:rPr>
              <a:t>ques </a:t>
            </a:r>
            <a:r>
              <a:rPr altLang="en-US" sz="2400" lang="en-US">
                <a:solidFill>
                  <a:srgbClr val="000000"/>
                </a:solidFill>
              </a:rPr>
              <a:t>d</a:t>
            </a:r>
            <a:r>
              <a:rPr altLang="en-US" sz="2400" lang="en-US">
                <a:solidFill>
                  <a:srgbClr val="000000"/>
                </a:solidFill>
              </a:rPr>
              <a:t>o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 </a:t>
            </a:r>
            <a:r>
              <a:rPr altLang="en-US" sz="2400" lang="en-US">
                <a:solidFill>
                  <a:srgbClr val="000000"/>
                </a:solidFill>
              </a:rPr>
              <a:t>i</a:t>
            </a:r>
            <a:r>
              <a:rPr altLang="en-US" sz="2400" lang="en-US">
                <a:solidFill>
                  <a:srgbClr val="000000"/>
                </a:solidFill>
              </a:rPr>
              <a:t>n</a:t>
            </a:r>
            <a:r>
              <a:rPr altLang="en-US" sz="2400" lang="en-US">
                <a:solidFill>
                  <a:srgbClr val="000000"/>
                </a:solidFill>
              </a:rPr>
              <a:t>c</a:t>
            </a:r>
            <a:r>
              <a:rPr altLang="en-US" sz="2400" lang="en-US">
                <a:solidFill>
                  <a:srgbClr val="000000"/>
                </a:solidFill>
              </a:rPr>
              <a:t>r</a:t>
            </a:r>
            <a:r>
              <a:rPr altLang="en-US" sz="2400" lang="pt-BR">
                <a:solidFill>
                  <a:srgbClr val="000000"/>
                </a:solidFill>
              </a:rPr>
              <a:t>édulo</a:t>
            </a:r>
            <a:r>
              <a:rPr altLang="en-US" sz="2400" lang="en-US">
                <a:solidFill>
                  <a:srgbClr val="000000"/>
                </a:solidFill>
              </a:rPr>
              <a:t>s</a:t>
            </a:r>
            <a:r>
              <a:rPr altLang="en-US" sz="2400" lang="en-US">
                <a:solidFill>
                  <a:srgbClr val="000000"/>
                </a:solidFill>
              </a:rPr>
              <a:t>.</a:t>
            </a:r>
            <a:endParaRPr lang="pt-BR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">
            <p14:nvContentPartPr>
              <p14:cNvPr id="1048656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56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48657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57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48658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58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48659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59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48660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60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48661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61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48662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62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48663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63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48664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64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48665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65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48666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66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48667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67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48668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68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48669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69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p:pic>
        <p:nvPicPr>
          <p:cNvPr id="2097180" name="Imagem 3"/>
          <p:cNvPicPr>
            <a:picLocks/>
          </p:cNvPicPr>
          <p:nvPr/>
        </p:nvPicPr>
        <p:blipFill>
          <a:blip xmlns:r="http://schemas.openxmlformats.org/officeDocument/2006/relationships" r:embed="rId15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"/>
          <p:cNvSpPr>
            <a:spLocks noGrp="1"/>
          </p:cNvSpPr>
          <p:nvPr>
            <p:ph type="subTitle" idx="1"/>
          </p:nvPr>
        </p:nvSpPr>
        <p:spPr>
          <a:xfrm>
            <a:off x="577035" y="391082"/>
            <a:ext cx="9905734" cy="6466918"/>
          </a:xfrm>
        </p:spPr>
        <p:txBody>
          <a:bodyPr>
            <a:noAutofit/>
          </a:bodyPr>
          <a:p>
            <a:pPr algn="l"/>
            <a:r>
              <a:rPr altLang="en-US" b="1" sz="3600" lang="en-US">
                <a:solidFill>
                  <a:srgbClr val="000000"/>
                </a:solidFill>
              </a:rPr>
              <a:t> </a:t>
            </a:r>
            <a:r>
              <a:rPr altLang="en-US" b="1" sz="3600" lang="en-US">
                <a:solidFill>
                  <a:srgbClr val="000000"/>
                </a:solidFill>
              </a:rPr>
              <a:t> </a:t>
            </a:r>
            <a:r>
              <a:rPr altLang="en-US" b="1" sz="3600" lang="en-US">
                <a:solidFill>
                  <a:srgbClr val="000000"/>
                </a:solidFill>
              </a:rPr>
              <a:t>A</a:t>
            </a:r>
            <a:r>
              <a:rPr altLang="en-US" b="1" sz="3600" lang="en-US">
                <a:solidFill>
                  <a:srgbClr val="000000"/>
                </a:solidFill>
              </a:rPr>
              <a:t>u</a:t>
            </a:r>
            <a:r>
              <a:rPr altLang="en-US" b="1" sz="3600" lang="en-US">
                <a:solidFill>
                  <a:srgbClr val="000000"/>
                </a:solidFill>
              </a:rPr>
              <a:t>t</a:t>
            </a:r>
            <a:r>
              <a:rPr altLang="en-US" b="1" sz="3600" lang="en-US">
                <a:solidFill>
                  <a:srgbClr val="000000"/>
                </a:solidFill>
              </a:rPr>
              <a:t>o</a:t>
            </a:r>
            <a:r>
              <a:rPr altLang="en-US" b="1" sz="3600" lang="en-US">
                <a:solidFill>
                  <a:srgbClr val="000000"/>
                </a:solidFill>
              </a:rPr>
              <a:t>r</a:t>
            </a:r>
            <a:r>
              <a:rPr altLang="en-US" b="1" sz="3600" lang="en-US">
                <a:solidFill>
                  <a:srgbClr val="000000"/>
                </a:solidFill>
              </a:rPr>
              <a:t> </a:t>
            </a:r>
            <a:endParaRPr b="1" sz="3200" lang="pt-BR">
              <a:solidFill>
                <a:srgbClr val="000000"/>
              </a:solidFill>
            </a:endParaRPr>
          </a:p>
          <a:p>
            <a:pPr algn="l"/>
            <a:r>
              <a:rPr altLang="en-US" sz="3200" lang="en-US">
                <a:solidFill>
                  <a:srgbClr val="000000"/>
                </a:solidFill>
              </a:rPr>
              <a:t> </a:t>
            </a:r>
            <a:r>
              <a:rPr altLang="en-US" sz="3200" lang="en-US">
                <a:solidFill>
                  <a:srgbClr val="000000"/>
                </a:solidFill>
              </a:rPr>
              <a:t> </a:t>
            </a:r>
            <a:r>
              <a:rPr altLang="en-US" sz="3200" lang="en-US">
                <a:solidFill>
                  <a:srgbClr val="000000"/>
                </a:solidFill>
              </a:rPr>
              <a:t> </a:t>
            </a:r>
            <a:r>
              <a:rPr altLang="en-US" sz="3200" lang="en-US">
                <a:solidFill>
                  <a:srgbClr val="000000"/>
                </a:solidFill>
              </a:rPr>
              <a:t> </a:t>
            </a:r>
            <a:r>
              <a:rPr altLang="en-US" sz="3200" lang="en-US">
                <a:solidFill>
                  <a:srgbClr val="000000"/>
                </a:solidFill>
              </a:rPr>
              <a:t> </a:t>
            </a:r>
            <a:r>
              <a:rPr altLang="en-US" sz="3200" lang="en-US">
                <a:solidFill>
                  <a:srgbClr val="000000"/>
                </a:solidFill>
              </a:rPr>
              <a:t> </a:t>
            </a:r>
            <a:r>
              <a:rPr altLang="en-US" sz="3200" lang="en-US">
                <a:solidFill>
                  <a:srgbClr val="000000"/>
                </a:solidFill>
              </a:rPr>
              <a:t> </a:t>
            </a:r>
            <a:r>
              <a:rPr altLang="en-US" sz="32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scrito por Lucas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pt-BR">
                <a:solidFill>
                  <a:srgbClr val="000000"/>
                </a:solidFill>
              </a:rPr>
              <a:t>édio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cina 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q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cidade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j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z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tório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pt-BR">
                <a:solidFill>
                  <a:srgbClr val="000000"/>
                </a:solidFill>
              </a:rPr>
              <a:t>írio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J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ianism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pt-BR">
                <a:solidFill>
                  <a:srgbClr val="000000"/>
                </a:solidFill>
              </a:rPr>
              <a:t>é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400" lang="pt-BR">
              <a:solidFill>
                <a:srgbClr val="000000"/>
              </a:solidFill>
            </a:endParaRPr>
          </a:p>
          <a:p>
            <a:pPr algn="l"/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não afirma ter sido uma testemunha ocular do ministério do nosso Senhor, mas ter ido às melhores fontes de informação ao seu alcance, e ter escrito uma narrativa ordenada dos fatos (L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1:1-4).</a:t>
            </a:r>
            <a:endParaRPr sz="2400" lang="pt-BR">
              <a:solidFill>
                <a:srgbClr val="000000"/>
              </a:solidFill>
            </a:endParaRPr>
          </a:p>
          <a:p>
            <a:pPr algn="l"/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Os autores dos três primeiros Evangelhos, os sinópticos, escreveram independentemente uns dos outros. Cada um escreveu sua narrativa independente sob a orientação do Espírito Santo.</a:t>
            </a:r>
            <a:endParaRPr sz="2400" lang="pt-BR">
              <a:solidFill>
                <a:srgbClr val="000000"/>
              </a:solidFill>
            </a:endParaRPr>
          </a:p>
          <a:p>
            <a:pPr algn="l"/>
            <a:r>
              <a:rPr b="1" sz="2800" lang="en-US">
                <a:solidFill>
                  <a:srgbClr val="800000"/>
                </a:solidFill>
              </a:rPr>
              <a:t> </a:t>
            </a:r>
            <a:r>
              <a:rPr b="1" sz="2800" lang="en-US">
                <a:solidFill>
                  <a:srgbClr val="800000"/>
                </a:solidFill>
              </a:rPr>
              <a:t> </a:t>
            </a:r>
            <a:r>
              <a:rPr b="1" sz="2800" lang="en-US">
                <a:solidFill>
                  <a:srgbClr val="800000"/>
                </a:solidFill>
              </a:rPr>
              <a:t> </a:t>
            </a:r>
            <a:r>
              <a:rPr b="1" sz="2800" lang="en-US">
                <a:solidFill>
                  <a:srgbClr val="800000"/>
                </a:solidFill>
              </a:rPr>
              <a:t> </a:t>
            </a:r>
            <a:r>
              <a:rPr b="1" sz="2800" lang="en-US">
                <a:solidFill>
                  <a:srgbClr val="800000"/>
                </a:solidFill>
              </a:rPr>
              <a:t> </a:t>
            </a:r>
            <a:r>
              <a:rPr b="1" sz="2800" lang="en-US">
                <a:solidFill>
                  <a:srgbClr val="800000"/>
                </a:solidFill>
              </a:rPr>
              <a:t> </a:t>
            </a:r>
            <a:r>
              <a:rPr b="1" sz="2800" lang="en-US">
                <a:solidFill>
                  <a:srgbClr val="800000"/>
                </a:solidFill>
              </a:rPr>
              <a:t> </a:t>
            </a:r>
            <a:endParaRPr b="1" sz="2400" lang="pt-BR">
              <a:solidFill>
                <a:srgbClr val="800000"/>
              </a:solidFill>
            </a:endParaRPr>
          </a:p>
          <a:p>
            <a:pPr algn="l"/>
            <a:r>
              <a:rPr altLang="en-US" b="1" sz="3200" lang="en-US">
                <a:solidFill>
                  <a:srgbClr val="800000"/>
                </a:solidFill>
              </a:rPr>
              <a:t> </a:t>
            </a:r>
            <a:r>
              <a:rPr altLang="en-US" b="1" sz="3200" lang="en-US">
                <a:solidFill>
                  <a:srgbClr val="800000"/>
                </a:solidFill>
              </a:rPr>
              <a:t> </a:t>
            </a:r>
            <a:r>
              <a:rPr altLang="en-US" b="1" sz="3200" lang="en-US">
                <a:solidFill>
                  <a:srgbClr val="800000"/>
                </a:solidFill>
              </a:rPr>
              <a:t> </a:t>
            </a:r>
            <a:r>
              <a:rPr altLang="en-US" b="1" sz="3200" lang="en-US">
                <a:solidFill>
                  <a:srgbClr val="800000"/>
                </a:solidFill>
              </a:rPr>
              <a:t> </a:t>
            </a:r>
            <a:r>
              <a:rPr altLang="en-US" b="1" sz="3200" lang="en-US">
                <a:solidFill>
                  <a:srgbClr val="800000"/>
                </a:solidFill>
              </a:rPr>
              <a:t> </a:t>
            </a:r>
            <a:r>
              <a:rPr altLang="en-US" b="1" sz="3200" lang="en-US">
                <a:solidFill>
                  <a:srgbClr val="800000"/>
                </a:solidFill>
              </a:rPr>
              <a:t> </a:t>
            </a:r>
            <a:r>
              <a:rPr altLang="en-US" b="1" sz="3200" lang="en-US">
                <a:solidFill>
                  <a:srgbClr val="800000"/>
                </a:solidFill>
              </a:rPr>
              <a:t> </a:t>
            </a:r>
            <a:r>
              <a:rPr altLang="en-US" b="1" sz="3200" lang="en-US">
                <a:solidFill>
                  <a:srgbClr val="800000"/>
                </a:solidFill>
              </a:rPr>
              <a:t> </a:t>
            </a:r>
            <a:r>
              <a:rPr altLang="en-US" b="1" sz="3200" lang="en-US">
                <a:solidFill>
                  <a:srgbClr val="800000"/>
                </a:solidFill>
              </a:rPr>
              <a:t> </a:t>
            </a:r>
            <a:r>
              <a:rPr altLang="en-US" b="1" sz="3200" lang="en-US">
                <a:solidFill>
                  <a:srgbClr val="800000"/>
                </a:solidFill>
              </a:rPr>
              <a:t> </a:t>
            </a:r>
            <a:endParaRPr b="1" lang="pt-BR">
              <a:solidFill>
                <a:srgbClr val="800000"/>
              </a:solidFill>
            </a:endParaRPr>
          </a:p>
        </p:txBody>
      </p:sp>
      <p:pic>
        <p:nvPicPr>
          <p:cNvPr id="2097181" name="Imagem 3"/>
          <p:cNvPicPr>
            <a:picLocks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subTitle" idx="1"/>
          </p:nvPr>
        </p:nvSpPr>
        <p:spPr>
          <a:xfrm>
            <a:off x="629071" y="1071615"/>
            <a:ext cx="9713772" cy="4672690"/>
          </a:xfrm>
        </p:spPr>
        <p:txBody>
          <a:bodyPr>
            <a:normAutofit/>
          </a:bodyPr>
          <a:p>
            <a:pPr algn="l"/>
            <a:r>
              <a:rPr b="1" sz="3200" lang="en-US">
                <a:solidFill>
                  <a:srgbClr val="000000"/>
                </a:solidFill>
              </a:rPr>
              <a:t>Data em que foi escrito </a:t>
            </a:r>
            <a:endParaRPr b="1" lang="pt-BR">
              <a:solidFill>
                <a:srgbClr val="000000"/>
              </a:solidFill>
            </a:endParaRPr>
          </a:p>
          <a:p>
            <a:pPr algn="l"/>
            <a:endParaRPr b="1" lang="pt-BR">
              <a:solidFill>
                <a:srgbClr val="000000"/>
              </a:solidFill>
            </a:endParaRPr>
          </a:p>
          <a:p>
            <a:pPr algn="l"/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 data de sua composição é incerta.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Este Evangelho  provavelmente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em 60 ou 63 d.C., quando Lucas pode ter estado em Cesaréia com Paulo, que estava preso na época. Outros têm conjecturado que foi escrito em Roma durante o encarceramento de Paulo lá. Mas nesse ponto nenhuma certeza positiva pode ser alcançada.</a:t>
            </a:r>
            <a:endParaRPr lang="pt-BR">
              <a:solidFill>
                <a:srgbClr val="000000"/>
              </a:solidFill>
            </a:endParaRPr>
          </a:p>
        </p:txBody>
      </p:sp>
      <p:pic>
        <p:nvPicPr>
          <p:cNvPr id="2097158" name="Imagem 3"/>
          <p:cNvPicPr>
            <a:picLocks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subTitle" idx="1"/>
          </p:nvPr>
        </p:nvSpPr>
        <p:spPr>
          <a:xfrm>
            <a:off x="711440" y="320137"/>
            <a:ext cx="9498969" cy="6217726"/>
          </a:xfrm>
        </p:spPr>
        <p:txBody>
          <a:bodyPr>
            <a:normAutofit fontScale="91667" lnSpcReduction="20000"/>
          </a:bodyPr>
          <a:p>
            <a:pPr algn="l"/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3600" lang="en-US">
                <a:solidFill>
                  <a:srgbClr val="000000"/>
                </a:solidFill>
              </a:rPr>
              <a:t>C</a:t>
            </a:r>
            <a:r>
              <a:rPr b="1" sz="3600" lang="en-US">
                <a:solidFill>
                  <a:srgbClr val="000000"/>
                </a:solidFill>
              </a:rPr>
              <a:t>a</a:t>
            </a:r>
            <a:r>
              <a:rPr b="1" sz="3600" lang="pt-BR">
                <a:solidFill>
                  <a:srgbClr val="000000"/>
                </a:solidFill>
              </a:rPr>
              <a:t>racterísticas marcantes</a:t>
            </a:r>
            <a:endParaRPr b="1" lang="pt-BR">
              <a:solidFill>
                <a:srgbClr val="000000"/>
              </a:solidFill>
            </a:endParaRPr>
          </a:p>
          <a:p>
            <a:pPr algn="l"/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pt-BR">
                <a:solidFill>
                  <a:srgbClr val="000000"/>
                </a:solidFill>
              </a:rPr>
              <a:t>Lucas é o mais longo dos quatro evangelhos e o livro mais longo do Novo Testamento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lang="pt-BR">
              <a:solidFill>
                <a:srgbClr val="000000"/>
              </a:solidFill>
            </a:endParaRPr>
          </a:p>
          <a:p>
            <a:pPr algn="l"/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pt-BR">
                <a:solidFill>
                  <a:srgbClr val="000000"/>
                </a:solidFill>
              </a:rPr>
              <a:t> Algumas das histórias mais bem conhecidas do Cristianismo são exclusivas do evangelho de Lucas:</a:t>
            </a:r>
            <a:endParaRPr lang="pt-BR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l"/>
            </a:pPr>
            <a:r>
              <a:rPr sz="2800" lang="pt-BR">
                <a:solidFill>
                  <a:srgbClr val="000000"/>
                </a:solidFill>
              </a:rPr>
              <a:t> as circunstâncias em torno do nascimento de </a:t>
            </a:r>
            <a:r>
              <a:rPr b="1" sz="2800" lang="pt-BR">
                <a:solidFill>
                  <a:srgbClr val="000000"/>
                </a:solidFill>
              </a:rPr>
              <a:t>João Batista </a:t>
            </a:r>
            <a:r>
              <a:rPr sz="2800" lang="pt-BR">
                <a:solidFill>
                  <a:srgbClr val="000000"/>
                </a:solidFill>
              </a:rPr>
              <a:t>(ver Lucas 1:5–25, 57–80); </a:t>
            </a:r>
            <a:endParaRPr lang="pt-BR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l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mento </a:t>
            </a:r>
            <a:r>
              <a:rPr b="1" sz="2800" lang="en-US">
                <a:solidFill>
                  <a:srgbClr val="000000"/>
                </a:solidFill>
              </a:rPr>
              <a:t>Jesus</a:t>
            </a:r>
            <a:r>
              <a:rPr sz="2800" lang="pt-BR">
                <a:solidFill>
                  <a:srgbClr val="000000"/>
                </a:solidFill>
              </a:rPr>
              <a:t> (ver Lucas 2:1–20); </a:t>
            </a:r>
            <a:endParaRPr lang="pt-BR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l"/>
            </a:pPr>
            <a:r>
              <a:rPr sz="2800" lang="pt-BR">
                <a:solidFill>
                  <a:srgbClr val="000000"/>
                </a:solidFill>
              </a:rPr>
              <a:t>a história de Jesus aos 12 anos no templo (ver Lucas 2:41–52); </a:t>
            </a:r>
            <a:endParaRPr lang="pt-BR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l"/>
            </a:pPr>
            <a:r>
              <a:rPr sz="2800" lang="pt-BR">
                <a:solidFill>
                  <a:srgbClr val="000000"/>
                </a:solidFill>
              </a:rPr>
              <a:t>parábolas como a do </a:t>
            </a:r>
            <a:r>
              <a:rPr b="1" sz="2800" lang="pt-BR">
                <a:solidFill>
                  <a:srgbClr val="000000"/>
                </a:solidFill>
              </a:rPr>
              <a:t>bom samaritano </a:t>
            </a:r>
            <a:r>
              <a:rPr sz="2800" lang="pt-BR">
                <a:solidFill>
                  <a:srgbClr val="000000"/>
                </a:solidFill>
              </a:rPr>
              <a:t>(ver Lucas 10:30–37)</a:t>
            </a:r>
            <a:endParaRPr lang="pt-BR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l"/>
            </a:pPr>
            <a:r>
              <a:rPr sz="2800" lang="pt-BR">
                <a:solidFill>
                  <a:srgbClr val="000000"/>
                </a:solidFill>
              </a:rPr>
              <a:t>o filho pródigo (ver Lucas 15:11–32),</a:t>
            </a:r>
            <a:endParaRPr lang="pt-BR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l"/>
            </a:pPr>
            <a:r>
              <a:rPr sz="2800" lang="pt-BR">
                <a:solidFill>
                  <a:srgbClr val="000000"/>
                </a:solidFill>
              </a:rPr>
              <a:t> o homem rico e Lázaro (ver Lucas 16:19–31);</a:t>
            </a:r>
            <a:endParaRPr lang="pt-BR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l"/>
            </a:pPr>
            <a:r>
              <a:rPr sz="2800" lang="pt-BR">
                <a:solidFill>
                  <a:srgbClr val="000000"/>
                </a:solidFill>
              </a:rPr>
              <a:t> a história dos dez leprosos (ver Lucas 17:11–19); e o relato do Senhor ressurreto caminhando com Seus </a:t>
            </a:r>
            <a:endParaRPr lang="pt-BR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l"/>
            </a:pPr>
            <a:r>
              <a:rPr sz="2800" lang="pt-BR">
                <a:solidFill>
                  <a:srgbClr val="000000"/>
                </a:solidFill>
              </a:rPr>
              <a:t>discípulos na estrada para Emaús (ver Lucas 24:13–32).</a:t>
            </a:r>
            <a:endParaRPr lang="pt-BR">
              <a:solidFill>
                <a:srgbClr val="000000"/>
              </a:solidFill>
            </a:endParaRPr>
          </a:p>
        </p:txBody>
      </p:sp>
      <p:pic>
        <p:nvPicPr>
          <p:cNvPr id="2097156" name="Imagem 3"/>
          <p:cNvPicPr>
            <a:picLocks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"/>
          <p:cNvSpPr>
            <a:spLocks noGrp="1"/>
          </p:cNvSpPr>
          <p:nvPr>
            <p:ph type="subTitle" idx="1"/>
          </p:nvPr>
        </p:nvSpPr>
        <p:spPr>
          <a:xfrm>
            <a:off x="657811" y="556054"/>
            <a:ext cx="9169031" cy="6034515"/>
          </a:xfrm>
        </p:spPr>
        <p:txBody>
          <a:bodyPr>
            <a:normAutofit/>
          </a:bodyPr>
          <a:p>
            <a:pPr algn="l" indent="-457200" marL="457200">
              <a:buFont typeface="Wingdings" charset="2"/>
              <a:buChar char="l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Outras características exclusivas são a inclusão dos ensinamentos de João Batista não encontrados em outros evangelhos (ver Lucas 3:10–14); </a:t>
            </a:r>
            <a:endParaRPr sz="3200" lang="pt-BR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l"/>
            </a:pPr>
            <a:r>
              <a:rPr sz="2800" lang="en-US">
                <a:solidFill>
                  <a:srgbClr val="000000"/>
                </a:solidFill>
              </a:rPr>
              <a:t>sua ênfase em o quanto Jesus Cristo orava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3:21; 5:16; 9:18, 28–29; 11:1); </a:t>
            </a:r>
            <a:endParaRPr sz="3200" lang="pt-BR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l"/>
            </a:pPr>
            <a:r>
              <a:rPr sz="2800" lang="en-US">
                <a:solidFill>
                  <a:srgbClr val="000000"/>
                </a:solidFill>
              </a:rPr>
              <a:t>e sua inclusão do chamado, treinamento e do trabalho missionário dos Setenta (ver Lucas 10:1–22).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3200" lang="pt-BR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l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Além disso, Lucas é o único escritor do evangelho que registra que o Salvador derramou Seu sangue no Getsêmani e que um anjo ministrou a Ele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22:43–44</a:t>
            </a:r>
            <a:endParaRPr sz="3200" lang="pt-BR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l"/>
            </a:pPr>
            <a:r>
              <a:rPr sz="2800" lang="en-US">
                <a:solidFill>
                  <a:srgbClr val="000000"/>
                </a:solidFill>
              </a:rPr>
              <a:t>Uma vez que o evangelho de Lucas começa e termina no templo, ele também destaca a importância do templo como local principal dos tratados de Deus com a humanidade (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1:9; 24:53).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3200" lang="pt-BR">
              <a:solidFill>
                <a:srgbClr val="000000"/>
              </a:solidFill>
            </a:endParaRPr>
          </a:p>
        </p:txBody>
      </p:sp>
      <p:pic>
        <p:nvPicPr>
          <p:cNvPr id="2097154" name="Imagem 3"/>
          <p:cNvPicPr>
            <a:picLocks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>
            <a:spLocks noGrp="1"/>
          </p:cNvSpPr>
          <p:nvPr>
            <p:ph type="subTitle" idx="1"/>
          </p:nvPr>
        </p:nvSpPr>
        <p:spPr>
          <a:xfrm>
            <a:off x="365314" y="0"/>
            <a:ext cx="3956327" cy="1020964"/>
          </a:xfrm>
        </p:spPr>
        <p:txBody>
          <a:bodyPr>
            <a:normAutofit/>
          </a:bodyPr>
          <a:p>
            <a:pPr algn="l"/>
            <a:endParaRPr lang="pt-BR">
              <a:solidFill>
                <a:srgbClr val="000000"/>
              </a:solidFill>
            </a:endParaRPr>
          </a:p>
          <a:p>
            <a:pPr algn="l"/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ação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:</a:t>
            </a:r>
            <a:endParaRPr lang="pt-BR">
              <a:solidFill>
                <a:srgbClr val="000000"/>
              </a:solidFill>
            </a:endParaRPr>
          </a:p>
          <a:p>
            <a:pPr algn="l"/>
            <a:endParaRPr lang="pt-BR">
              <a:solidFill>
                <a:srgbClr val="000000"/>
              </a:solidFill>
            </a:endParaRPr>
          </a:p>
          <a:p>
            <a:pPr algn="l"/>
            <a:endParaRPr b="1" sz="2800" lang="pt-BR">
              <a:solidFill>
                <a:srgbClr val="000000"/>
              </a:solidFill>
            </a:endParaRPr>
          </a:p>
          <a:p>
            <a:pPr algn="l"/>
            <a:endParaRPr b="0" sz="2800" lang="pt-BR">
              <a:solidFill>
                <a:srgbClr val="000000"/>
              </a:solidFill>
            </a:endParaRPr>
          </a:p>
          <a:p>
            <a:pPr algn="l"/>
            <a:endParaRPr b="0" sz="2800" lang="pt-BR">
              <a:solidFill>
                <a:srgbClr val="000000"/>
              </a:solidFill>
            </a:endParaRPr>
          </a:p>
          <a:p>
            <a:pPr algn="l"/>
            <a:endParaRPr b="0" sz="2800" lang="pt-BR">
              <a:solidFill>
                <a:srgbClr val="000000"/>
              </a:solidFill>
            </a:endParaRPr>
          </a:p>
          <a:p>
            <a:pPr algn="l"/>
            <a:endParaRPr b="0" sz="2800" lang="pt-BR">
              <a:solidFill>
                <a:srgbClr val="000000"/>
              </a:solidFill>
            </a:endParaRPr>
          </a:p>
          <a:p>
            <a:pPr algn="l"/>
            <a:endParaRPr b="0" sz="2800" lang="pt-BR">
              <a:solidFill>
                <a:srgbClr val="000000"/>
              </a:solidFill>
            </a:endParaRPr>
          </a:p>
        </p:txBody>
      </p:sp>
      <p:pic>
        <p:nvPicPr>
          <p:cNvPr id="2097152" name="Imagem 3"/>
          <p:cNvPicPr>
            <a:picLocks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  <p:sp>
        <p:nvSpPr>
          <p:cNvPr id="1048603" name=""/>
          <p:cNvSpPr txBox="1"/>
          <p:nvPr/>
        </p:nvSpPr>
        <p:spPr>
          <a:xfrm>
            <a:off x="660849" y="1058284"/>
            <a:ext cx="9483275" cy="1577341"/>
          </a:xfrm>
          <a:prstGeom prst="rect"/>
        </p:spPr>
        <p:txBody>
          <a:bodyPr rtlCol="0" wrap="square">
            <a:spAutoFit/>
          </a:bodyPr>
          <a:p>
            <a:pPr algn="l"/>
            <a:r>
              <a:rPr b="1" sz="2400" lang="pt-BR">
                <a:solidFill>
                  <a:srgbClr val="000000"/>
                </a:solidFill>
              </a:rPr>
              <a:t>Salvação para todos</a:t>
            </a:r>
            <a:endParaRPr b="1" sz="2000" lang="pt-BR">
              <a:solidFill>
                <a:srgbClr val="000000"/>
              </a:solidFill>
            </a:endParaRPr>
          </a:p>
          <a:p>
            <a:pPr algn="l"/>
            <a:r>
              <a:rPr b="0" sz="2400" lang="pt-BR">
                <a:solidFill>
                  <a:srgbClr val="000000"/>
                </a:solidFill>
              </a:rPr>
              <a:t>Jesus veio para salvar todas as pessoas do mundo inteiro, não só os judeus. Deus não rejeita ninguém, o seu povo escolhido está presente em todas as nações.</a:t>
            </a:r>
            <a:r>
              <a:rPr sz="2800" lang="pt-BR">
                <a:solidFill>
                  <a:srgbClr val="000000"/>
                </a:solidFill>
              </a:rPr>
              <a:t/>
            </a:r>
            <a:endParaRPr sz="2800" lang="pt-BR">
              <a:solidFill>
                <a:srgbClr val="00000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530033" y="2635625"/>
            <a:ext cx="10236659" cy="1932940"/>
          </a:xfrm>
          <a:prstGeom prst="rect"/>
        </p:spPr>
        <p:txBody>
          <a:bodyPr rtlCol="0" wrap="square">
            <a:spAutoFit/>
          </a:bodyPr>
          <a:p>
            <a:pPr algn="l"/>
            <a:r>
              <a:rPr b="1" sz="2400" lang="pt-BR">
                <a:solidFill>
                  <a:srgbClr val="000000"/>
                </a:solidFill>
              </a:rPr>
              <a:t>Grupos sociais discriminados</a:t>
            </a:r>
            <a:endParaRPr b="1" sz="2000" lang="pt-BR">
              <a:solidFill>
                <a:srgbClr val="000000"/>
              </a:solidFill>
            </a:endParaRPr>
          </a:p>
          <a:p>
            <a:pPr algn="l"/>
            <a:r>
              <a:rPr b="0" sz="2400" lang="pt-BR">
                <a:solidFill>
                  <a:srgbClr val="000000"/>
                </a:solidFill>
              </a:rPr>
              <a:t>Lucas foca muito o valor que Jesus dá a grupos desprezados pela sociedade da época: mulheres, estrangeiros, pobres, doentes e pecadores. Normalmente essas pessoas não seriam considerados dignos de se aproximarem de Deus, mas Jesus mostrou amor por todos.</a:t>
            </a:r>
            <a:r>
              <a:rPr sz="2800" lang="pt-BR">
                <a:solidFill>
                  <a:srgbClr val="000000"/>
                </a:solidFill>
              </a:rPr>
              <a:t/>
            </a:r>
            <a:endParaRPr sz="2800" lang="pt-BR">
              <a:solidFill>
                <a:srgbClr val="000000"/>
              </a:solidFill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660849" y="4590533"/>
            <a:ext cx="8703040" cy="1577340"/>
          </a:xfrm>
          <a:prstGeom prst="rect"/>
        </p:spPr>
        <p:txBody>
          <a:bodyPr rtlCol="0" wrap="square">
            <a:spAutoFit/>
          </a:bodyPr>
          <a:p>
            <a:pPr algn="l"/>
            <a:r>
              <a:rPr b="0" sz="2400" lang="en-US">
                <a:solidFill>
                  <a:srgbClr val="000000"/>
                </a:solidFill>
              </a:rPr>
              <a:t>C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buições 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Lucas </a:t>
            </a:r>
            <a:r>
              <a:rPr b="0" sz="2400" lang="en-US">
                <a:solidFill>
                  <a:srgbClr val="000000"/>
                </a:solidFill>
              </a:rPr>
              <a:t>para 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c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altLang="en-US" b="0" sz="2400" lang="pt-BR">
                <a:solidFill>
                  <a:srgbClr val="000000"/>
                </a:solidFill>
              </a:rPr>
              <a:t>ção </a:t>
            </a:r>
            <a:r>
              <a:rPr altLang="en-US" b="0" sz="2400" lang="en-US">
                <a:solidFill>
                  <a:srgbClr val="000000"/>
                </a:solidFill>
              </a:rPr>
              <a:t>n</a:t>
            </a:r>
            <a:r>
              <a:rPr altLang="en-US" b="0" sz="2400" lang="en-US">
                <a:solidFill>
                  <a:srgbClr val="000000"/>
                </a:solidFill>
              </a:rPr>
              <a:t>o</a:t>
            </a:r>
            <a:r>
              <a:rPr altLang="en-US" b="0" sz="2400" lang="en-US">
                <a:solidFill>
                  <a:srgbClr val="000000"/>
                </a:solidFill>
              </a:rPr>
              <a:t> </a:t>
            </a:r>
            <a:r>
              <a:rPr altLang="en-US" b="0" sz="2400" lang="en-US">
                <a:solidFill>
                  <a:srgbClr val="000000"/>
                </a:solidFill>
              </a:rPr>
              <a:t>e</a:t>
            </a:r>
            <a:r>
              <a:rPr altLang="en-US" b="0" sz="2400" lang="en-US">
                <a:solidFill>
                  <a:srgbClr val="000000"/>
                </a:solidFill>
              </a:rPr>
              <a:t>v</a:t>
            </a:r>
            <a:r>
              <a:rPr altLang="en-US" b="0" sz="2400" lang="en-US">
                <a:solidFill>
                  <a:srgbClr val="000000"/>
                </a:solidFill>
              </a:rPr>
              <a:t>angelho </a:t>
            </a:r>
            <a:r>
              <a:rPr altLang="en-US" b="0" sz="2400" lang="en-US">
                <a:solidFill>
                  <a:srgbClr val="000000"/>
                </a:solidFill>
              </a:rPr>
              <a:t>a</a:t>
            </a:r>
            <a:r>
              <a:rPr altLang="en-US" b="0" sz="2400" lang="en-US">
                <a:solidFill>
                  <a:srgbClr val="000000"/>
                </a:solidFill>
              </a:rPr>
              <a:t>p</a:t>
            </a:r>
            <a:r>
              <a:rPr altLang="en-US" b="0" sz="2400" lang="en-US">
                <a:solidFill>
                  <a:srgbClr val="000000"/>
                </a:solidFill>
              </a:rPr>
              <a:t>r</a:t>
            </a:r>
            <a:r>
              <a:rPr altLang="en-US" b="0" sz="2400" lang="en-US">
                <a:solidFill>
                  <a:srgbClr val="000000"/>
                </a:solidFill>
              </a:rPr>
              <a:t>e</a:t>
            </a:r>
            <a:r>
              <a:rPr altLang="en-US" b="0" sz="2400" lang="en-US">
                <a:solidFill>
                  <a:srgbClr val="000000"/>
                </a:solidFill>
              </a:rPr>
              <a:t>g</a:t>
            </a:r>
            <a:r>
              <a:rPr altLang="en-US" b="0" sz="2400" lang="en-US">
                <a:solidFill>
                  <a:srgbClr val="000000"/>
                </a:solidFill>
              </a:rPr>
              <a:t>o</a:t>
            </a:r>
            <a:r>
              <a:rPr altLang="en-US" b="0" sz="2400" lang="en-US">
                <a:solidFill>
                  <a:srgbClr val="000000"/>
                </a:solidFill>
              </a:rPr>
              <a:t>a</a:t>
            </a:r>
            <a:r>
              <a:rPr altLang="en-US" b="0" sz="2400" lang="en-US">
                <a:solidFill>
                  <a:srgbClr val="000000"/>
                </a:solidFill>
              </a:rPr>
              <a:t>do </a:t>
            </a:r>
            <a:r>
              <a:rPr altLang="en-US" b="0" sz="2400" lang="en-US">
                <a:solidFill>
                  <a:srgbClr val="000000"/>
                </a:solidFill>
              </a:rPr>
              <a:t>n</a:t>
            </a:r>
            <a:r>
              <a:rPr altLang="en-US" b="0" sz="2400" lang="en-US">
                <a:solidFill>
                  <a:srgbClr val="000000"/>
                </a:solidFill>
              </a:rPr>
              <a:t>o</a:t>
            </a:r>
            <a:r>
              <a:rPr altLang="en-US" b="0" sz="2400" lang="en-US">
                <a:solidFill>
                  <a:srgbClr val="000000"/>
                </a:solidFill>
              </a:rPr>
              <a:t>s</a:t>
            </a:r>
            <a:r>
              <a:rPr altLang="en-US" b="0" sz="2400" lang="en-US">
                <a:solidFill>
                  <a:srgbClr val="000000"/>
                </a:solidFill>
              </a:rPr>
              <a:t> </a:t>
            </a:r>
            <a:r>
              <a:rPr altLang="en-US" b="0" sz="2400" lang="en-US">
                <a:solidFill>
                  <a:srgbClr val="000000"/>
                </a:solidFill>
              </a:rPr>
              <a:t>d</a:t>
            </a:r>
            <a:r>
              <a:rPr altLang="en-US" b="0" sz="2400" lang="en-US">
                <a:solidFill>
                  <a:srgbClr val="000000"/>
                </a:solidFill>
              </a:rPr>
              <a:t>i</a:t>
            </a:r>
            <a:r>
              <a:rPr altLang="en-US" b="0" sz="2400" lang="en-US">
                <a:solidFill>
                  <a:srgbClr val="000000"/>
                </a:solidFill>
              </a:rPr>
              <a:t>a</a:t>
            </a:r>
            <a:r>
              <a:rPr altLang="en-US" b="0" sz="2400" lang="en-US">
                <a:solidFill>
                  <a:srgbClr val="000000"/>
                </a:solidFill>
              </a:rPr>
              <a:t>s</a:t>
            </a:r>
            <a:r>
              <a:rPr altLang="en-US" b="0" sz="2400" lang="en-US">
                <a:solidFill>
                  <a:srgbClr val="000000"/>
                </a:solidFill>
              </a:rPr>
              <a:t> </a:t>
            </a:r>
            <a:r>
              <a:rPr altLang="en-US" b="0" sz="2400" lang="en-US">
                <a:solidFill>
                  <a:srgbClr val="000000"/>
                </a:solidFill>
              </a:rPr>
              <a:t>d</a:t>
            </a:r>
            <a:r>
              <a:rPr altLang="en-US" b="0" sz="2400" lang="en-US">
                <a:solidFill>
                  <a:srgbClr val="000000"/>
                </a:solidFill>
              </a:rPr>
              <a:t>e</a:t>
            </a:r>
            <a:r>
              <a:rPr altLang="en-US" b="0" sz="2400" lang="en-US">
                <a:solidFill>
                  <a:srgbClr val="000000"/>
                </a:solidFill>
              </a:rPr>
              <a:t> </a:t>
            </a:r>
            <a:r>
              <a:rPr altLang="en-US" b="0" sz="2400" lang="en-US">
                <a:solidFill>
                  <a:srgbClr val="000000"/>
                </a:solidFill>
              </a:rPr>
              <a:t>h</a:t>
            </a:r>
            <a:r>
              <a:rPr altLang="en-US" b="0" sz="2400" lang="en-US">
                <a:solidFill>
                  <a:srgbClr val="000000"/>
                </a:solidFill>
              </a:rPr>
              <a:t>o</a:t>
            </a:r>
            <a:r>
              <a:rPr altLang="en-US" b="0" sz="2400" lang="en-US">
                <a:solidFill>
                  <a:srgbClr val="000000"/>
                </a:solidFill>
              </a:rPr>
              <a:t>j</a:t>
            </a:r>
            <a:r>
              <a:rPr altLang="en-US" b="0" sz="2400" lang="en-US">
                <a:solidFill>
                  <a:srgbClr val="000000"/>
                </a:solidFill>
              </a:rPr>
              <a:t>e</a:t>
            </a:r>
            <a:r>
              <a:rPr altLang="en-US" b="0" sz="2400" lang="en-US">
                <a:solidFill>
                  <a:srgbClr val="000000"/>
                </a:solidFill>
              </a:rPr>
              <a:t> </a:t>
            </a:r>
            <a:r>
              <a:rPr altLang="en-US" b="0" sz="2400" lang="pt-BR">
                <a:solidFill>
                  <a:srgbClr val="000000"/>
                </a:solidFill>
              </a:rPr>
              <a:t>é </a:t>
            </a:r>
            <a:r>
              <a:rPr altLang="en-US" b="0" sz="2400" lang="en-US">
                <a:solidFill>
                  <a:srgbClr val="000000"/>
                </a:solidFill>
              </a:rPr>
              <a:t>q</a:t>
            </a:r>
            <a:r>
              <a:rPr altLang="en-US" b="0" sz="2400" lang="en-US">
                <a:solidFill>
                  <a:srgbClr val="000000"/>
                </a:solidFill>
              </a:rPr>
              <a:t>u</a:t>
            </a:r>
            <a:r>
              <a:rPr altLang="en-US" b="0" sz="2400" lang="en-US">
                <a:solidFill>
                  <a:srgbClr val="000000"/>
                </a:solidFill>
              </a:rPr>
              <a:t>e</a:t>
            </a:r>
            <a:r>
              <a:rPr altLang="en-US" b="0" sz="2400" lang="en-US">
                <a:solidFill>
                  <a:srgbClr val="000000"/>
                </a:solidFill>
              </a:rPr>
              <a:t> </a:t>
            </a:r>
            <a:r>
              <a:rPr altLang="en-US" b="0" sz="2400" lang="en-US">
                <a:solidFill>
                  <a:srgbClr val="000000"/>
                </a:solidFill>
              </a:rPr>
              <a:t>t</a:t>
            </a:r>
            <a:r>
              <a:rPr altLang="en-US" b="0" sz="2400" lang="en-US">
                <a:solidFill>
                  <a:srgbClr val="000000"/>
                </a:solidFill>
              </a:rPr>
              <a:t>o</a:t>
            </a:r>
            <a:r>
              <a:rPr altLang="en-US" b="0" sz="2400" lang="en-US">
                <a:solidFill>
                  <a:srgbClr val="000000"/>
                </a:solidFill>
              </a:rPr>
              <a:t>d</a:t>
            </a:r>
            <a:r>
              <a:rPr altLang="en-US" b="0" sz="2400" lang="en-US">
                <a:solidFill>
                  <a:srgbClr val="000000"/>
                </a:solidFill>
              </a:rPr>
              <a:t>o</a:t>
            </a:r>
            <a:r>
              <a:rPr altLang="en-US" b="0" sz="2400" lang="en-US">
                <a:solidFill>
                  <a:srgbClr val="000000"/>
                </a:solidFill>
              </a:rPr>
              <a:t>s</a:t>
            </a:r>
            <a:r>
              <a:rPr altLang="en-US" b="0" sz="2400" lang="en-US">
                <a:solidFill>
                  <a:srgbClr val="000000"/>
                </a:solidFill>
              </a:rPr>
              <a:t> </a:t>
            </a:r>
            <a:r>
              <a:rPr altLang="en-US" b="0" sz="2400" lang="en-US">
                <a:solidFill>
                  <a:srgbClr val="000000"/>
                </a:solidFill>
              </a:rPr>
              <a:t>m</a:t>
            </a:r>
            <a:r>
              <a:rPr altLang="en-US" b="0" sz="2400" lang="en-US">
                <a:solidFill>
                  <a:srgbClr val="000000"/>
                </a:solidFill>
              </a:rPr>
              <a:t>e</a:t>
            </a:r>
            <a:r>
              <a:rPr altLang="en-US" b="0" sz="2400" lang="en-US">
                <a:solidFill>
                  <a:srgbClr val="000000"/>
                </a:solidFill>
              </a:rPr>
              <a:t>r</a:t>
            </a:r>
            <a:r>
              <a:rPr altLang="en-US" b="0" sz="2400" lang="en-US">
                <a:solidFill>
                  <a:srgbClr val="000000"/>
                </a:solidFill>
              </a:rPr>
              <a:t>e</a:t>
            </a:r>
            <a:r>
              <a:rPr altLang="en-US" b="0" sz="2400" lang="en-US">
                <a:solidFill>
                  <a:srgbClr val="000000"/>
                </a:solidFill>
              </a:rPr>
              <a:t>c</a:t>
            </a:r>
            <a:r>
              <a:rPr altLang="en-US" b="0" sz="2400" lang="en-US">
                <a:solidFill>
                  <a:srgbClr val="000000"/>
                </a:solidFill>
              </a:rPr>
              <a:t>e</a:t>
            </a:r>
            <a:r>
              <a:rPr altLang="en-US" b="0" sz="2400" lang="en-US">
                <a:solidFill>
                  <a:srgbClr val="000000"/>
                </a:solidFill>
              </a:rPr>
              <a:t>m</a:t>
            </a:r>
            <a:r>
              <a:rPr altLang="en-US" b="0" sz="2400" lang="en-US">
                <a:solidFill>
                  <a:srgbClr val="000000"/>
                </a:solidFill>
              </a:rPr>
              <a:t> </a:t>
            </a:r>
            <a:r>
              <a:rPr altLang="en-US" b="0" sz="2400" lang="en-US">
                <a:solidFill>
                  <a:srgbClr val="000000"/>
                </a:solidFill>
              </a:rPr>
              <a:t>e</a:t>
            </a:r>
            <a:r>
              <a:rPr altLang="en-US" b="0" sz="2400" lang="en-US">
                <a:solidFill>
                  <a:srgbClr val="000000"/>
                </a:solidFill>
              </a:rPr>
              <a:t>s</a:t>
            </a:r>
            <a:r>
              <a:rPr altLang="en-US" b="0" sz="2400" lang="en-US">
                <a:solidFill>
                  <a:srgbClr val="000000"/>
                </a:solidFill>
              </a:rPr>
              <a:t>s</a:t>
            </a:r>
            <a:r>
              <a:rPr altLang="en-US" b="0" sz="2400" lang="en-US">
                <a:solidFill>
                  <a:srgbClr val="000000"/>
                </a:solidFill>
              </a:rPr>
              <a:t>a</a:t>
            </a:r>
            <a:r>
              <a:rPr altLang="en-US" b="0" sz="2400" lang="en-US">
                <a:solidFill>
                  <a:srgbClr val="000000"/>
                </a:solidFill>
              </a:rPr>
              <a:t> </a:t>
            </a:r>
            <a:r>
              <a:rPr altLang="en-US" b="0" sz="2400" lang="en-US">
                <a:solidFill>
                  <a:srgbClr val="000000"/>
                </a:solidFill>
              </a:rPr>
              <a:t>m</a:t>
            </a:r>
            <a:r>
              <a:rPr altLang="en-US" b="0" sz="2400" lang="en-US">
                <a:solidFill>
                  <a:srgbClr val="000000"/>
                </a:solidFill>
              </a:rPr>
              <a:t>i</a:t>
            </a:r>
            <a:r>
              <a:rPr altLang="en-US" b="0" sz="2400" lang="en-US">
                <a:solidFill>
                  <a:srgbClr val="000000"/>
                </a:solidFill>
              </a:rPr>
              <a:t>s</a:t>
            </a:r>
            <a:r>
              <a:rPr altLang="en-US" b="0" sz="2400" lang="en-US">
                <a:solidFill>
                  <a:srgbClr val="000000"/>
                </a:solidFill>
              </a:rPr>
              <a:t>e</a:t>
            </a:r>
            <a:r>
              <a:rPr altLang="en-US" b="0" sz="2400" lang="en-US">
                <a:solidFill>
                  <a:srgbClr val="000000"/>
                </a:solidFill>
              </a:rPr>
              <a:t>r</a:t>
            </a:r>
            <a:r>
              <a:rPr altLang="en-US" b="0" sz="2400" lang="en-US">
                <a:solidFill>
                  <a:srgbClr val="000000"/>
                </a:solidFill>
              </a:rPr>
              <a:t>i</a:t>
            </a:r>
            <a:r>
              <a:rPr altLang="en-US" b="0" sz="2400" lang="en-US">
                <a:solidFill>
                  <a:srgbClr val="000000"/>
                </a:solidFill>
              </a:rPr>
              <a:t>córdia </a:t>
            </a:r>
            <a:r>
              <a:rPr altLang="en-US" b="0" sz="2400" lang="en-US">
                <a:solidFill>
                  <a:srgbClr val="000000"/>
                </a:solidFill>
              </a:rPr>
              <a:t>e</a:t>
            </a:r>
            <a:r>
              <a:rPr altLang="en-US" b="0" sz="2400" lang="en-US">
                <a:solidFill>
                  <a:srgbClr val="000000"/>
                </a:solidFill>
              </a:rPr>
              <a:t> </a:t>
            </a:r>
            <a:r>
              <a:rPr altLang="en-US" b="0" sz="2400" lang="en-US">
                <a:solidFill>
                  <a:srgbClr val="000000"/>
                </a:solidFill>
              </a:rPr>
              <a:t>Graça </a:t>
            </a:r>
            <a:endParaRPr b="0" sz="2000" lang="pt-BR">
              <a:solidFill>
                <a:srgbClr val="000000"/>
              </a:solidFill>
            </a:endParaRPr>
          </a:p>
          <a:p>
            <a:pPr algn="l"/>
            <a:r>
              <a:rPr b="0" sz="2400" lang="en-US">
                <a:solidFill>
                  <a:srgbClr val="000000"/>
                </a:solidFill>
              </a:rPr>
              <a:t>Lc 24.44-47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sz="2800" lang="pt-BR">
                <a:solidFill>
                  <a:srgbClr val="000000"/>
                </a:solidFill>
              </a:rPr>
              <a:t/>
            </a:r>
            <a:endParaRPr sz="2800"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4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>
                      <p:stCondLst>
                        <p:cond delay="indefinite"/>
                      </p:stCondLst>
                      <p:childTnLst>
                        <p:par>
                          <p:cTn fill="hold" id="48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4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5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5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>
                      <p:stCondLst>
                        <p:cond delay="indefinite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6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6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>
                      <p:stCondLst>
                        <p:cond delay="indefinite"/>
                      </p:stCondLst>
                      <p:childTnLst>
                        <p:par>
                          <p:cTn fill="hold" id="68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6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1">
                      <p:stCondLst>
                        <p:cond delay="indefinite"/>
                      </p:stCondLst>
                      <p:childTnLst>
                        <p:par>
                          <p:cTn fill="hold" id="72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7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2" grpId="0" build="p"/>
      <p:bldP spid="1048602" grpI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ítulo 1"/>
          <p:cNvSpPr>
            <a:spLocks noGrp="1"/>
          </p:cNvSpPr>
          <p:nvPr>
            <p:ph type="title"/>
          </p:nvPr>
        </p:nvSpPr>
        <p:spPr>
          <a:xfrm>
            <a:off x="720899" y="1365354"/>
            <a:ext cx="8596668" cy="4127292"/>
          </a:xfrm>
        </p:spPr>
        <p:txBody>
          <a:bodyPr>
            <a:normAutofit/>
          </a:bodyPr>
          <a:p>
            <a:pPr algn="ctr"/>
            <a:r>
              <a:rPr dirty="0" sz="21500" lang="pt-BR"/>
              <a:t>JOÃO</a:t>
            </a:r>
            <a:r>
              <a:rPr dirty="0" sz="14900" lang="pt-BR"/>
              <a:t> </a:t>
            </a:r>
          </a:p>
        </p:txBody>
      </p:sp>
      <p:pic>
        <p:nvPicPr>
          <p:cNvPr id="2097153" name="Imagem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7"/>
                                        <p:tgtEl>
                                          <p:spTgt spid="104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ítulo 1"/>
          <p:cNvSpPr>
            <a:spLocks noGrp="1"/>
          </p:cNvSpPr>
          <p:nvPr>
            <p:ph type="title"/>
          </p:nvPr>
        </p:nvSpPr>
        <p:spPr>
          <a:xfrm>
            <a:off x="80343" y="109537"/>
            <a:ext cx="10557396" cy="1279753"/>
          </a:xfrm>
        </p:spPr>
        <p:txBody>
          <a:bodyPr>
            <a:noAutofit/>
          </a:bodyPr>
          <a:p>
            <a:pPr fontAlgn="base" rtl="0"/>
            <a:r>
              <a:rPr dirty="0" sz="3200" lang="pt-BR">
                <a:solidFill>
                  <a:schemeClr val="tx1"/>
                </a:solidFill>
              </a:rPr>
              <a:t>INTRODUÇÃO:</a:t>
            </a:r>
            <a:br>
              <a:rPr b="0" dirty="0" sz="54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b="0" dirty="0" sz="32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Enquanto Mateus, Marcos, e Lucas diferem em várias maneiras eles são semelhantes por incluírem muitos dos mesmos ensinos e parábolas de Jesus em ordem sequenciais .João por outro lado não adota uma abordagem cronológica ,mas fala de Jesus em termos de, temas e tópicos. No livro de João tem muitos milagres que não foi falado nos outros Evangelhos exemplos Nicodemos e o Novo Nascimento O Encontro de Jesus com a Mulher Samaritana a mulher adúltera que foi levada até Jesus para ser apedrejada e muitos</a:t>
            </a:r>
            <a:r>
              <a:rPr b="0" dirty="0" sz="3200" i="0" lang="en-US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b="0" dirty="0" sz="32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outros milagres que não está nos outrosEvangelhos. </a:t>
            </a:r>
            <a:br>
              <a:rPr b="0" dirty="0" sz="54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dirty="0" sz="5400" lang="pt-BR"/>
          </a:p>
        </p:txBody>
      </p:sp>
      <p:pic>
        <p:nvPicPr>
          <p:cNvPr id="2097155" name="Imagem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ítulo 1"/>
          <p:cNvSpPr txBox="1"/>
          <p:nvPr/>
        </p:nvSpPr>
        <p:spPr>
          <a:xfrm>
            <a:off x="280985" y="342900"/>
            <a:ext cx="9784572" cy="6436479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b="1" dirty="0" lang="pt-BR">
                <a:solidFill>
                  <a:schemeClr val="tx1"/>
                </a:solidFill>
              </a:rPr>
              <a:t>Diretor Geral</a:t>
            </a:r>
          </a:p>
          <a:p>
            <a:pPr algn="ctr"/>
            <a:r>
              <a:rPr dirty="0" lang="pt-BR">
                <a:solidFill>
                  <a:schemeClr val="tx1"/>
                </a:solidFill>
              </a:rPr>
              <a:t>Pastor Geraldo Simão - Bacharel em Teologia</a:t>
            </a:r>
          </a:p>
          <a:p>
            <a:pPr algn="ctr"/>
            <a:endParaRPr dirty="0" lang="pt-BR">
              <a:solidFill>
                <a:schemeClr val="tx1"/>
              </a:solidFill>
            </a:endParaRPr>
          </a:p>
          <a:p>
            <a:pPr algn="ctr"/>
            <a:endParaRPr dirty="0" lang="pt-BR">
              <a:solidFill>
                <a:schemeClr val="tx1"/>
              </a:solidFill>
            </a:endParaRPr>
          </a:p>
        </p:txBody>
      </p:sp>
      <p:sp>
        <p:nvSpPr>
          <p:cNvPr id="1048627" name="Título 1"/>
          <p:cNvSpPr txBox="1"/>
          <p:nvPr/>
        </p:nvSpPr>
        <p:spPr>
          <a:xfrm>
            <a:off x="438147" y="2150269"/>
            <a:ext cx="9401175" cy="1614489"/>
          </a:xfrm>
          <a:prstGeom prst="rect"/>
        </p:spPr>
        <p:txBody>
          <a:bodyPr anchor="t" bIns="45720" lIns="91440" rIns="91440" rtlCol="0" tIns="45720" vert="horz">
            <a:normAutofit fontScale="25000" lnSpcReduction="20000"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dirty="0" sz="17600" lang="pt-BR">
                <a:solidFill>
                  <a:schemeClr val="tx1"/>
                </a:solidFill>
              </a:rPr>
              <a:t>Docente</a:t>
            </a:r>
            <a:br>
              <a:rPr dirty="0" sz="17600" lang="pt-BR">
                <a:solidFill>
                  <a:schemeClr val="tx1"/>
                </a:solidFill>
              </a:rPr>
            </a:br>
            <a:r>
              <a:rPr dirty="0" sz="17600" lang="pt-BR">
                <a:solidFill>
                  <a:schemeClr val="tx1"/>
                </a:solidFill>
              </a:rPr>
              <a:t> Pastor Charles Tomaz </a:t>
            </a:r>
          </a:p>
          <a:p>
            <a:pPr algn="ctr"/>
            <a:r>
              <a:rPr dirty="0" sz="17600" lang="pt-BR">
                <a:solidFill>
                  <a:schemeClr val="tx1"/>
                </a:solidFill>
              </a:rPr>
              <a:t> </a:t>
            </a:r>
            <a:r>
              <a:rPr dirty="0" sz="12800" lang="en-US">
                <a:solidFill>
                  <a:schemeClr val="tx1"/>
                </a:solidFill>
              </a:rPr>
              <a:t>B</a:t>
            </a:r>
            <a:r>
              <a:rPr dirty="0" sz="12800" lang="en-US">
                <a:solidFill>
                  <a:schemeClr val="tx1"/>
                </a:solidFill>
              </a:rPr>
              <a:t>a</a:t>
            </a:r>
            <a:r>
              <a:rPr dirty="0" sz="12800" lang="en-US">
                <a:solidFill>
                  <a:schemeClr val="tx1"/>
                </a:solidFill>
              </a:rPr>
              <a:t>c</a:t>
            </a:r>
            <a:r>
              <a:rPr dirty="0" sz="12800" lang="en-US">
                <a:solidFill>
                  <a:schemeClr val="tx1"/>
                </a:solidFill>
              </a:rPr>
              <a:t>h</a:t>
            </a:r>
            <a:r>
              <a:rPr dirty="0" sz="12800" lang="en-US">
                <a:solidFill>
                  <a:schemeClr val="tx1"/>
                </a:solidFill>
              </a:rPr>
              <a:t>a</a:t>
            </a:r>
            <a:r>
              <a:rPr dirty="0" sz="12800" lang="en-US">
                <a:solidFill>
                  <a:schemeClr val="tx1"/>
                </a:solidFill>
              </a:rPr>
              <a:t>r</a:t>
            </a:r>
            <a:r>
              <a:rPr dirty="0" sz="12800" lang="en-US">
                <a:solidFill>
                  <a:schemeClr val="tx1"/>
                </a:solidFill>
              </a:rPr>
              <a:t>e</a:t>
            </a:r>
            <a:r>
              <a:rPr dirty="0" sz="12800" lang="en-US">
                <a:solidFill>
                  <a:schemeClr val="tx1"/>
                </a:solidFill>
              </a:rPr>
              <a:t>l</a:t>
            </a:r>
            <a:r>
              <a:rPr dirty="0" sz="12800" lang="en-US">
                <a:solidFill>
                  <a:schemeClr val="tx1"/>
                </a:solidFill>
              </a:rPr>
              <a:t>a</a:t>
            </a:r>
            <a:r>
              <a:rPr dirty="0" sz="12800" lang="en-US">
                <a:solidFill>
                  <a:schemeClr val="tx1"/>
                </a:solidFill>
              </a:rPr>
              <a:t>n</a:t>
            </a:r>
            <a:r>
              <a:rPr dirty="0" sz="12800" lang="en-US">
                <a:solidFill>
                  <a:schemeClr val="tx1"/>
                </a:solidFill>
              </a:rPr>
              <a:t>d</a:t>
            </a:r>
            <a:r>
              <a:rPr dirty="0" sz="12800" lang="en-US">
                <a:solidFill>
                  <a:schemeClr val="tx1"/>
                </a:solidFill>
              </a:rPr>
              <a:t>o</a:t>
            </a:r>
            <a:r>
              <a:rPr dirty="0" sz="12800" lang="pt-BR">
                <a:solidFill>
                  <a:schemeClr val="tx1"/>
                </a:solidFill>
              </a:rPr>
              <a:t> em teologia</a:t>
            </a:r>
            <a:endParaRPr dirty="0" sz="11100" lang="pt-BR">
              <a:solidFill>
                <a:schemeClr val="tx1"/>
              </a:solidFill>
            </a:endParaRPr>
          </a:p>
          <a:p>
            <a:pPr algn="ctr"/>
            <a:endParaRPr dirty="0" lang="pt-BR">
              <a:solidFill>
                <a:schemeClr val="tx1"/>
              </a:solidFill>
            </a:endParaRPr>
          </a:p>
        </p:txBody>
      </p:sp>
      <p:sp>
        <p:nvSpPr>
          <p:cNvPr id="1048628" name="Título 1"/>
          <p:cNvSpPr>
            <a:spLocks noGrp="1"/>
          </p:cNvSpPr>
          <p:nvPr>
            <p:ph type="title"/>
          </p:nvPr>
        </p:nvSpPr>
        <p:spPr>
          <a:xfrm>
            <a:off x="683237" y="3900486"/>
            <a:ext cx="9156085" cy="2486024"/>
          </a:xfrm>
        </p:spPr>
        <p:txBody>
          <a:bodyPr>
            <a:normAutofit fontScale="95000"/>
          </a:bodyPr>
          <a:p>
            <a:pPr algn="ctr"/>
            <a:r>
              <a:rPr dirty="0" sz="4900" lang="pt-BR">
                <a:solidFill>
                  <a:schemeClr val="tx1"/>
                </a:solidFill>
              </a:rPr>
              <a:t>Discentes</a:t>
            </a:r>
            <a:br>
              <a:rPr dirty="0" sz="4000" lang="pt-BR">
                <a:solidFill>
                  <a:schemeClr val="tx1"/>
                </a:solidFill>
              </a:rPr>
            </a:br>
            <a:r>
              <a:rPr dirty="0" sz="4000" lang="pt-BR">
                <a:solidFill>
                  <a:schemeClr val="tx1"/>
                </a:solidFill>
              </a:rPr>
              <a:t>Carine, Cleonice, Cristina,</a:t>
            </a:r>
            <a:br>
              <a:rPr dirty="0" sz="4000" lang="pt-BR">
                <a:solidFill>
                  <a:schemeClr val="tx1"/>
                </a:solidFill>
              </a:rPr>
            </a:br>
            <a:r>
              <a:rPr dirty="0" sz="4000" lang="pt-BR">
                <a:solidFill>
                  <a:schemeClr val="tx1"/>
                </a:solidFill>
              </a:rPr>
              <a:t>Selminha e Vanderley.</a:t>
            </a:r>
            <a:br>
              <a:rPr dirty="0" sz="4000" lang="pt-BR">
                <a:solidFill>
                  <a:schemeClr val="tx1"/>
                </a:solidFill>
              </a:rPr>
            </a:br>
            <a:endParaRPr dirty="0" sz="4000" lang="pt-BR">
              <a:solidFill>
                <a:schemeClr val="tx1"/>
              </a:solidFill>
            </a:endParaRPr>
          </a:p>
        </p:txBody>
      </p:sp>
      <p:pic>
        <p:nvPicPr>
          <p:cNvPr id="2097161" name="Imagem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6" grpId="0"/>
      <p:bldP spid="1048627" grpId="0"/>
      <p:bldP spid="10486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ítulo 1"/>
          <p:cNvSpPr>
            <a:spLocks noGrp="1"/>
          </p:cNvSpPr>
          <p:nvPr>
            <p:ph type="title"/>
          </p:nvPr>
        </p:nvSpPr>
        <p:spPr>
          <a:xfrm>
            <a:off x="185737" y="252413"/>
            <a:ext cx="10495595" cy="6561697"/>
          </a:xfrm>
        </p:spPr>
        <p:txBody>
          <a:bodyPr>
            <a:noAutofit/>
          </a:bodyPr>
          <a:p>
            <a:pPr fontAlgn="base" rtl="0"/>
            <a:r>
              <a:rPr b="1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Quem escreveu?</a:t>
            </a:r>
            <a: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b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  nome de João significa aquele que Deus olha com bondade ou Misericórdia </a:t>
            </a:r>
            <a:r>
              <a:rPr b="0" dirty="0" sz="4000" i="0" lang="en-US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</a:t>
            </a:r>
            <a:r>
              <a:rPr b="0" dirty="0" sz="4000" i="0" lang="en-US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</a:t>
            </a:r>
            <a:r>
              <a:rPr b="0" dirty="0" sz="4000" i="0" lang="en-US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b="0" dirty="0" sz="4000" i="0" lang="en-US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</a:t>
            </a:r>
            <a:r>
              <a:rPr b="0" dirty="0" sz="4000" i="0" lang="en-US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</a:t>
            </a:r>
            <a:r>
              <a:rPr b="0" dirty="0" sz="4000" i="0" lang="en-US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</a:t>
            </a:r>
            <a:r>
              <a:rPr b="0" dirty="0" sz="4000" i="0" lang="en-US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</a:t>
            </a:r>
            <a:r>
              <a:rPr b="0" dirty="0" sz="4000" i="0" lang="en-US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</a:t>
            </a:r>
            <a:r>
              <a:rPr b="0" dirty="0" sz="4000" i="0" lang="en-US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</a:t>
            </a:r>
            <a:r>
              <a:rPr b="0" dirty="0" sz="4000" i="0" lang="en-US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</a:t>
            </a:r>
            <a:r>
              <a:rPr b="0" dirty="0" sz="4000" i="0" lang="en-US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</a:t>
            </a:r>
            <a:r>
              <a:rPr b="0" dirty="0" sz="4000" i="0" lang="en-US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</a:t>
            </a:r>
            <a:r>
              <a:rPr b="0" dirty="0" sz="4000" i="0" lang="en-US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em hebraico é </a:t>
            </a:r>
            <a:r>
              <a:rPr b="0" dirty="0" sz="4000" i="0" lang="pt-BR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yochanan</a:t>
            </a:r>
            <a: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seu pai era </a:t>
            </a:r>
            <a:r>
              <a:rPr b="0" dirty="0" sz="4000" i="0" lang="pt-BR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Zebedeu</a:t>
            </a:r>
            <a: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(Marcos 1: 2 )</a:t>
            </a:r>
            <a:r>
              <a:rPr b="0" dirty="0" sz="4000" i="0" lang="en-US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sua mãe era Salomé </a:t>
            </a:r>
            <a: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(Marcos 15:40, Mateus 27: 56) seu irmão chamava Tiago que também foi discípulo de Jesus (Mateus 4:21). </a:t>
            </a:r>
            <a:br>
              <a:rPr b="0" dirty="0" sz="66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dirty="0" sz="6600" lang="pt-BR"/>
          </a:p>
        </p:txBody>
      </p:sp>
      <p:pic>
        <p:nvPicPr>
          <p:cNvPr id="2097157" name="Imagem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ítulo 1"/>
          <p:cNvSpPr>
            <a:spLocks noGrp="1"/>
          </p:cNvSpPr>
          <p:nvPr>
            <p:ph type="title"/>
          </p:nvPr>
        </p:nvSpPr>
        <p:spPr>
          <a:xfrm>
            <a:off x="463021" y="-342899"/>
            <a:ext cx="9481079" cy="1320800"/>
          </a:xfrm>
        </p:spPr>
        <p:txBody>
          <a:bodyPr>
            <a:noAutofit/>
          </a:bodyPr>
          <a:p>
            <a:pPr fontAlgn="base" rtl="0"/>
            <a:br>
              <a:rPr b="1" dirty="0" sz="32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b="1" dirty="0" sz="32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Quando o livro foi escrito?</a:t>
            </a:r>
            <a:r>
              <a:rPr b="0" dirty="0" sz="32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br>
              <a:rPr b="0" dirty="0" sz="54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b="0" dirty="0" sz="32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br>
              <a:rPr b="0" dirty="0" sz="32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b="0" dirty="0" sz="32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            Estima-se que o livro de João foi escrito aproximadamente entre 80 </a:t>
            </a:r>
            <a:r>
              <a:rPr b="0" dirty="0" sz="3200" i="0" lang="pt-BR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d.c</a:t>
            </a:r>
            <a:r>
              <a:rPr b="0" dirty="0" sz="32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e 95 DC ,os Escritores cristãos do segundo século D.C presumiam que João escreveu este livro em Éfeso na Ásia menor atual Turquia nos dias de hoje João foi o único discípulo de Jesus que morreu por morte natural na cidade de Éfeso de idade já avançada. </a:t>
            </a:r>
            <a:r>
              <a:rPr dirty="0" sz="3200" lang="pt-BR">
                <a:solidFill>
                  <a:srgbClr val="000000"/>
                </a:solidFill>
                <a:latin typeface="Aptos" panose="020B0004020202020204" pitchFamily="34" charset="0"/>
              </a:rPr>
              <a:t>Embora alguns historiadores dizem que João morreu  na ilha de </a:t>
            </a:r>
            <a:r>
              <a:rPr dirty="0" sz="3200" lang="pt-BR" err="1">
                <a:solidFill>
                  <a:srgbClr val="000000"/>
                </a:solidFill>
                <a:latin typeface="Aptos" panose="020B0004020202020204" pitchFamily="34" charset="0"/>
              </a:rPr>
              <a:t>Patmos</a:t>
            </a:r>
            <a:r>
              <a:rPr dirty="0" sz="3200" lang="pt-BR">
                <a:solidFill>
                  <a:srgbClr val="000000"/>
                </a:solidFill>
                <a:latin typeface="Aptos" panose="020B0004020202020204" pitchFamily="34" charset="0"/>
              </a:rPr>
              <a:t> não é verdade pois consta nas histórias que Trajano do  império romano deu a João a permissão para sair da ilha de </a:t>
            </a:r>
            <a:r>
              <a:rPr dirty="0" sz="3200" lang="pt-BR" err="1">
                <a:solidFill>
                  <a:srgbClr val="000000"/>
                </a:solidFill>
                <a:latin typeface="Aptos" panose="020B0004020202020204" pitchFamily="34" charset="0"/>
              </a:rPr>
              <a:t>Patmos</a:t>
            </a:r>
            <a:r>
              <a:rPr dirty="0" sz="3200" lang="pt-BR">
                <a:solidFill>
                  <a:srgbClr val="000000"/>
                </a:solidFill>
                <a:latin typeface="Aptos" panose="020B0004020202020204" pitchFamily="34" charset="0"/>
              </a:rPr>
              <a:t>. </a:t>
            </a:r>
          </a:p>
        </p:txBody>
      </p:sp>
      <p:pic>
        <p:nvPicPr>
          <p:cNvPr id="2097182" name="Imagem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ítulo 1"/>
          <p:cNvSpPr>
            <a:spLocks noGrp="1"/>
          </p:cNvSpPr>
          <p:nvPr>
            <p:ph type="title"/>
          </p:nvPr>
        </p:nvSpPr>
        <p:spPr>
          <a:xfrm>
            <a:off x="377296" y="338138"/>
            <a:ext cx="9066742" cy="1320800"/>
          </a:xfrm>
        </p:spPr>
        <p:txBody>
          <a:bodyPr>
            <a:normAutofit fontScale="90000"/>
          </a:bodyPr>
          <a:p>
            <a:r>
              <a:rPr b="0" dirty="0" sz="36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       O evangelho de João não traz as parábolas de Jesus nem menciona discurso escatológico não há nenhuma Episódio de expulsão de demônio e nenhum relato da cura de leprosos não encontramos a lista dos 12 apóstolos e a instituição da ceia não faz referência ao nascimento de Jesus, seu batismo, transfiguração tentação , agonia no Getsêmani nem a ascensão, porque João foca sua atenção em provar que Jesus é o filho de Deus e que Crendo nele Recebemos a vida eterna( João 20:31). </a:t>
            </a:r>
            <a:br>
              <a:rPr b="0" dirty="0" sz="60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dirty="0" lang="pt-BR"/>
          </a:p>
        </p:txBody>
      </p:sp>
      <p:pic>
        <p:nvPicPr>
          <p:cNvPr id="2097183" name="Imagem 3"/>
          <p:cNvPicPr>
            <a:picLocks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ítulo 1"/>
          <p:cNvSpPr>
            <a:spLocks noGrp="1"/>
          </p:cNvSpPr>
          <p:nvPr>
            <p:ph type="title"/>
          </p:nvPr>
        </p:nvSpPr>
        <p:spPr>
          <a:xfrm>
            <a:off x="577321" y="280987"/>
            <a:ext cx="9066741" cy="1320800"/>
          </a:xfrm>
        </p:spPr>
        <p:txBody>
          <a:bodyPr>
            <a:noAutofit/>
          </a:bodyPr>
          <a:p>
            <a:pPr fontAlgn="base" rtl="0"/>
            <a:r>
              <a:rPr b="1" dirty="0" sz="44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Qual a importância dele?</a:t>
            </a:r>
            <a:br>
              <a:rPr b="1" dirty="0" sz="44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b="0" dirty="0" sz="44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r>
              <a:rPr b="0" dirty="0" sz="7200" i="0" lang="en-US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b="0" dirty="0" sz="72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b="0" dirty="0" sz="44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 evangelho de João é ricamente doutrinado ,segundo alguns dos principais temas ,a divindade de Jesus Cristo como o filho de Deus, a vida eterna e a importância do amor ao próximo. </a:t>
            </a:r>
            <a:endParaRPr b="0" dirty="0" sz="7200" i="0" lang="pt-BR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097184" name="Imagem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"/>
          <p:cNvSpPr>
            <a:spLocks noGrp="1"/>
          </p:cNvSpPr>
          <p:nvPr>
            <p:ph type="title"/>
          </p:nvPr>
        </p:nvSpPr>
        <p:spPr>
          <a:xfrm>
            <a:off x="188624" y="732262"/>
            <a:ext cx="9352719" cy="5103749"/>
          </a:xfrm>
        </p:spPr>
        <p:txBody>
          <a:bodyPr>
            <a:normAutofit/>
          </a:bodyPr>
          <a:p>
            <a:pPr algn="ctr"/>
            <a:r>
              <a:rPr sz="5400" lang="en-US"/>
              <a:t> </a:t>
            </a:r>
            <a:r>
              <a:rPr sz="5400" lang="en-US"/>
              <a:t>Cresçam, porém, na graça e no conhecimento de nosso Senhor e Salvador Jesus Cristo. A ele seja a glória, agora e para sempre! Amém.</a:t>
            </a:r>
            <a:br>
              <a:rPr sz="5400" lang="en-US"/>
            </a:br>
            <a:r>
              <a:rPr sz="5400" lang="en-US"/>
              <a:t> 2 Pedro 3</a:t>
            </a:r>
            <a:r>
              <a:rPr sz="5400" lang="en-US"/>
              <a:t>-</a:t>
            </a:r>
            <a:r>
              <a:rPr sz="5400" lang="en-US"/>
              <a:t>1</a:t>
            </a:r>
            <a:r>
              <a:rPr sz="5400" lang="en-US"/>
              <a:t>8</a:t>
            </a:r>
            <a:endParaRPr lang="pt-BR"/>
          </a:p>
        </p:txBody>
      </p:sp>
      <p:pic>
        <p:nvPicPr>
          <p:cNvPr id="2097185" name="Imagem 3"/>
          <p:cNvPicPr>
            <a:picLocks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dur="2000" fill="hold" id="6"/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"/>
          <p:cNvSpPr>
            <a:spLocks noGrp="1"/>
          </p:cNvSpPr>
          <p:nvPr>
            <p:ph type="subTitle" idx="1"/>
          </p:nvPr>
        </p:nvSpPr>
        <p:spPr>
          <a:xfrm>
            <a:off x="911571" y="208710"/>
            <a:ext cx="8629033" cy="6163207"/>
          </a:xfrm>
        </p:spPr>
        <p:txBody>
          <a:bodyPr>
            <a:normAutofit/>
          </a:bodyPr>
          <a:p>
            <a:pPr algn="l"/>
            <a:r>
              <a:rPr b="1" sz="3600" lang="en-US">
                <a:solidFill>
                  <a:srgbClr val="000000"/>
                </a:solidFill>
              </a:rPr>
              <a:t>C</a:t>
            </a:r>
            <a:r>
              <a:rPr b="1" sz="3600" lang="en-US">
                <a:solidFill>
                  <a:srgbClr val="000000"/>
                </a:solidFill>
              </a:rPr>
              <a:t>o</a:t>
            </a:r>
            <a:r>
              <a:rPr b="1" sz="3600" lang="en-US">
                <a:solidFill>
                  <a:srgbClr val="000000"/>
                </a:solidFill>
              </a:rPr>
              <a:t>n</a:t>
            </a:r>
            <a:r>
              <a:rPr b="1" sz="3600" lang="en-US">
                <a:solidFill>
                  <a:srgbClr val="000000"/>
                </a:solidFill>
              </a:rPr>
              <a:t>c</a:t>
            </a:r>
            <a:r>
              <a:rPr b="1" sz="3600" lang="en-US">
                <a:solidFill>
                  <a:srgbClr val="000000"/>
                </a:solidFill>
              </a:rPr>
              <a:t>l</a:t>
            </a:r>
            <a:r>
              <a:rPr b="1" sz="3600" lang="en-US">
                <a:solidFill>
                  <a:srgbClr val="000000"/>
                </a:solidFill>
              </a:rPr>
              <a:t>u</a:t>
            </a:r>
            <a:r>
              <a:rPr b="1" sz="3600" lang="en-US">
                <a:solidFill>
                  <a:srgbClr val="000000"/>
                </a:solidFill>
              </a:rPr>
              <a:t>s</a:t>
            </a:r>
            <a:r>
              <a:rPr altLang="en-US" b="1" sz="3600" lang="pt-BR">
                <a:solidFill>
                  <a:srgbClr val="000000"/>
                </a:solidFill>
              </a:rPr>
              <a:t>ão</a:t>
            </a:r>
            <a:r>
              <a:rPr altLang="en-US" sz="3600" lang="pt-BR"/>
              <a:t> </a:t>
            </a:r>
            <a:r>
              <a:rPr altLang="en-US" sz="3600" lang="en-US"/>
              <a:t>:</a:t>
            </a:r>
            <a:endParaRPr lang="pt-BR"/>
          </a:p>
          <a:p>
            <a:pPr algn="l"/>
            <a:endParaRPr lang="pt-BR"/>
          </a:p>
          <a:p>
            <a:pPr algn="l"/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A formação dos evangelhos é um testemunho da dedicação e fé das primeiras comunidades cristãs. Este processo não foi apenas a transcrição de uma tradição oral, mas uma jornada de fé, enfrentando desafios políticos, sociais e teológicos.</a:t>
            </a:r>
            <a:endParaRPr lang="pt-BR">
              <a:solidFill>
                <a:srgbClr val="000000"/>
              </a:solidFill>
            </a:endParaRPr>
          </a:p>
          <a:p>
            <a:pPr algn="l"/>
            <a:r>
              <a:rPr altLang="en-US" sz="3600" lang="en-US">
                <a:solidFill>
                  <a:srgbClr val="000000"/>
                </a:solidFill>
              </a:rPr>
              <a:t>      A compreensão deste processo nos ajuda a apreciar a riqueza e a profundidade dos evangelhos. Eles são mais do que meros documentos históricos; são narrativas vivas que refletem a interação dinâmica entre Deus e a humanidade.</a:t>
            </a:r>
            <a:endParaRPr lang="pt-BR">
              <a:solidFill>
                <a:srgbClr val="000000"/>
              </a:solidFill>
            </a:endParaRPr>
          </a:p>
          <a:p>
            <a:pPr algn="l"/>
            <a:r>
              <a:rPr altLang="en-US" sz="3600" lang="en-US">
                <a:solidFill>
                  <a:srgbClr val="000000"/>
                </a:solidFill>
              </a:rPr>
              <a:t>       Estudar a formação dos evangelhos nos lembra da importância da preservação e transmissão da fé. Eles são um legado que continua a inspirar, desafiar e guiar os cristãos ao longo dos séculos, mantendo-se como um pilar central da fé cristã.</a:t>
            </a:r>
            <a:endParaRPr lang="pt-BR">
              <a:solidFill>
                <a:srgbClr val="000000"/>
              </a:solidFill>
            </a:endParaRPr>
          </a:p>
          <a:p>
            <a:endParaRPr altLang="en-US" lang="zh-CN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903944" cy="1826581"/>
          </a:xfrm>
        </p:spPr>
        <p:txBody>
          <a:bodyPr>
            <a:noAutofit/>
          </a:bodyPr>
          <a:p>
            <a:r>
              <a:rPr sz="16600" lang="en-US"/>
              <a:t>O</a:t>
            </a:r>
            <a:r>
              <a:rPr sz="16600" lang="en-US"/>
              <a:t>b</a:t>
            </a:r>
            <a:r>
              <a:rPr sz="16600" lang="en-US"/>
              <a:t>r</a:t>
            </a:r>
            <a:r>
              <a:rPr sz="16600" lang="en-US"/>
              <a:t>i</a:t>
            </a:r>
            <a:r>
              <a:rPr sz="16600" lang="en-US"/>
              <a:t>g</a:t>
            </a:r>
            <a:r>
              <a:rPr sz="16600" lang="en-US"/>
              <a:t>a</a:t>
            </a:r>
            <a:r>
              <a:rPr sz="16600" lang="en-US"/>
              <a:t>d</a:t>
            </a:r>
            <a:r>
              <a:rPr sz="16600" lang="en-US"/>
              <a:t>o</a:t>
            </a:r>
            <a:endParaRPr lang="pt-BR"/>
          </a:p>
        </p:txBody>
      </p:sp>
      <p:pic>
        <p:nvPicPr>
          <p:cNvPr id="2097186" name="Imagem 3"/>
          <p:cNvPicPr>
            <a:picLocks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ítulo 1"/>
          <p:cNvSpPr>
            <a:spLocks noGrp="1"/>
          </p:cNvSpPr>
          <p:nvPr>
            <p:ph type="title"/>
          </p:nvPr>
        </p:nvSpPr>
        <p:spPr>
          <a:xfrm>
            <a:off x="342900" y="111918"/>
            <a:ext cx="9444038" cy="6634164"/>
          </a:xfrm>
        </p:spPr>
        <p:txBody>
          <a:bodyPr>
            <a:normAutofit/>
          </a:bodyPr>
          <a:p>
            <a:r>
              <a:rPr dirty="0" lang="pt-BR">
                <a:solidFill>
                  <a:schemeClr val="tx1"/>
                </a:solidFill>
              </a:rPr>
              <a:t>INTRODUÇÃO :</a:t>
            </a:r>
            <a:br>
              <a:rPr dirty="0" lang="pt-BR"/>
            </a:br>
            <a:br>
              <a:rPr dirty="0" lang="pt-BR"/>
            </a:br>
            <a:r>
              <a:rPr dirty="0" lang="pt-BR"/>
              <a:t>      </a:t>
            </a:r>
            <a:r>
              <a:rPr dirty="0" lang="pt-BR">
                <a:solidFill>
                  <a:schemeClr val="tx1"/>
                </a:solidFill>
              </a:rPr>
              <a:t>Os evangelhos significa boas noticias. </a:t>
            </a:r>
            <a:br>
              <a:rPr dirty="0" lang="pt-BR">
                <a:solidFill>
                  <a:schemeClr val="tx1"/>
                </a:solidFill>
              </a:rPr>
            </a:br>
            <a:r>
              <a:rPr dirty="0" lang="pt-BR">
                <a:solidFill>
                  <a:schemeClr val="tx1"/>
                </a:solidFill>
              </a:rPr>
              <a:t>      No novo testamento conhecemos a vida e a  historia de Jesus , Ele nasceu, morreu e ressuscitou, e após esse relato  os apóstolos começaram a pregar o evangelho. Devido as distorções culturais, tradição oral, leis e crenças que o evangelho estava sendo transmitido, com isso surgiu a necessidade de fazer o registro escrito.</a:t>
            </a:r>
          </a:p>
        </p:txBody>
      </p:sp>
      <p:pic>
        <p:nvPicPr>
          <p:cNvPr id="2097162" name="Imagem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ítulo 1"/>
          <p:cNvSpPr>
            <a:spLocks noGrp="1"/>
          </p:cNvSpPr>
          <p:nvPr>
            <p:ph type="title"/>
          </p:nvPr>
        </p:nvSpPr>
        <p:spPr>
          <a:xfrm>
            <a:off x="200026" y="78621"/>
            <a:ext cx="9944099" cy="6348413"/>
          </a:xfrm>
        </p:spPr>
        <p:txBody>
          <a:bodyPr>
            <a:normAutofit/>
          </a:bodyPr>
          <a:p>
            <a:r>
              <a:rPr dirty="0" sz="3300" lang="pt-BR"/>
              <a:t>      </a:t>
            </a:r>
            <a:r>
              <a:rPr dirty="0" sz="3100" lang="pt-BR">
                <a:solidFill>
                  <a:schemeClr val="tx1"/>
                </a:solidFill>
              </a:rPr>
              <a:t>Mateus, Marcos e Lucas são chamados de Evangelhos sinópticos que significa que eles foram escritos na mesma ótica.</a:t>
            </a:r>
            <a:br>
              <a:rPr dirty="0" sz="3100" lang="pt-BR">
                <a:solidFill>
                  <a:schemeClr val="tx1"/>
                </a:solidFill>
              </a:rPr>
            </a:br>
            <a:br>
              <a:rPr dirty="0" sz="3100" lang="pt-BR">
                <a:solidFill>
                  <a:schemeClr val="tx1"/>
                </a:solidFill>
              </a:rPr>
            </a:br>
            <a:r>
              <a:rPr dirty="0" sz="3100" lang="pt-BR">
                <a:solidFill>
                  <a:schemeClr val="tx1"/>
                </a:solidFill>
              </a:rPr>
              <a:t>Em Mateus, Jesus é apresentado como REI. </a:t>
            </a:r>
            <a:br>
              <a:rPr dirty="0" sz="3100" lang="pt-BR">
                <a:solidFill>
                  <a:schemeClr val="tx1"/>
                </a:solidFill>
              </a:rPr>
            </a:br>
            <a:r>
              <a:rPr dirty="0" sz="3100" lang="pt-BR">
                <a:solidFill>
                  <a:schemeClr val="tx1"/>
                </a:solidFill>
              </a:rPr>
              <a:t>(Zacarias 9:9). </a:t>
            </a:r>
            <a:br>
              <a:rPr dirty="0" sz="3100" lang="pt-BR">
                <a:solidFill>
                  <a:schemeClr val="tx1"/>
                </a:solidFill>
              </a:rPr>
            </a:br>
            <a:br>
              <a:rPr dirty="0" sz="3100" lang="pt-BR">
                <a:solidFill>
                  <a:schemeClr val="tx1"/>
                </a:solidFill>
              </a:rPr>
            </a:br>
            <a:r>
              <a:rPr dirty="0" sz="3100" lang="pt-BR">
                <a:solidFill>
                  <a:schemeClr val="tx1"/>
                </a:solidFill>
              </a:rPr>
              <a:t>Em Marcos o Senhor é apresentado como SERVO. </a:t>
            </a:r>
            <a:br>
              <a:rPr dirty="0" sz="3100" lang="pt-BR">
                <a:solidFill>
                  <a:schemeClr val="tx1"/>
                </a:solidFill>
              </a:rPr>
            </a:br>
            <a:r>
              <a:rPr dirty="0" sz="3100" lang="pt-BR">
                <a:solidFill>
                  <a:schemeClr val="tx1"/>
                </a:solidFill>
              </a:rPr>
              <a:t>(Isaias 42:1). </a:t>
            </a:r>
            <a:br>
              <a:rPr dirty="0" sz="3100" lang="pt-BR">
                <a:solidFill>
                  <a:schemeClr val="tx1"/>
                </a:solidFill>
              </a:rPr>
            </a:br>
            <a:br>
              <a:rPr dirty="0" sz="3100" lang="pt-BR">
                <a:solidFill>
                  <a:schemeClr val="tx1"/>
                </a:solidFill>
              </a:rPr>
            </a:br>
            <a:r>
              <a:rPr dirty="0" sz="3100" lang="pt-BR">
                <a:solidFill>
                  <a:schemeClr val="tx1"/>
                </a:solidFill>
              </a:rPr>
              <a:t>Em Lucas o Senhor e apresentado como FILHO DO HOMEM (Zacarias 6:12). </a:t>
            </a:r>
            <a:br>
              <a:rPr dirty="0" sz="3100" lang="pt-BR">
                <a:solidFill>
                  <a:schemeClr val="tx1"/>
                </a:solidFill>
              </a:rPr>
            </a:br>
            <a:br>
              <a:rPr dirty="0" sz="3100" lang="pt-BR">
                <a:solidFill>
                  <a:schemeClr val="tx1"/>
                </a:solidFill>
              </a:rPr>
            </a:br>
            <a:r>
              <a:rPr dirty="0" sz="3100" lang="pt-BR">
                <a:solidFill>
                  <a:schemeClr val="tx1"/>
                </a:solidFill>
              </a:rPr>
              <a:t>Em João o Jesus é apresentado sendo o próprio SENHOR.    (Isaias 40:9).</a:t>
            </a:r>
            <a:br>
              <a:rPr dirty="0" lang="pt-BR">
                <a:solidFill>
                  <a:schemeClr val="tx1"/>
                </a:solidFill>
              </a:rPr>
            </a:br>
            <a:endParaRPr dirty="0" lang="pt-BR">
              <a:solidFill>
                <a:schemeClr val="tx1"/>
              </a:solidFill>
            </a:endParaRPr>
          </a:p>
        </p:txBody>
      </p:sp>
      <p:pic>
        <p:nvPicPr>
          <p:cNvPr id="2097163" name="Imagem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ítulo 1"/>
          <p:cNvSpPr>
            <a:spLocks noGrp="1"/>
          </p:cNvSpPr>
          <p:nvPr>
            <p:ph type="title"/>
          </p:nvPr>
        </p:nvSpPr>
        <p:spPr>
          <a:xfrm>
            <a:off x="220133" y="344110"/>
            <a:ext cx="9923992" cy="6169779"/>
          </a:xfrm>
        </p:spPr>
        <p:txBody>
          <a:bodyPr/>
          <a:p>
            <a:r>
              <a:rPr dirty="0" lang="pt-BR">
                <a:solidFill>
                  <a:schemeClr val="tx1"/>
                </a:solidFill>
              </a:rPr>
              <a:t>   </a:t>
            </a:r>
            <a:br>
              <a:rPr dirty="0" lang="pt-BR">
                <a:solidFill>
                  <a:schemeClr val="tx1"/>
                </a:solidFill>
              </a:rPr>
            </a:br>
            <a:r>
              <a:rPr dirty="0" lang="pt-BR">
                <a:solidFill>
                  <a:schemeClr val="tx1"/>
                </a:solidFill>
              </a:rPr>
              <a:t> Houve um silencio entre Deus e o homem,  por 400 anos entre a época de Malaquias e o nascimento de Jesus. </a:t>
            </a:r>
            <a:br>
              <a:rPr dirty="0" lang="pt-BR">
                <a:solidFill>
                  <a:schemeClr val="tx1"/>
                </a:solidFill>
              </a:rPr>
            </a:br>
            <a:r>
              <a:rPr dirty="0" lang="pt-BR">
                <a:solidFill>
                  <a:schemeClr val="tx1"/>
                </a:solidFill>
              </a:rPr>
              <a:t>   </a:t>
            </a:r>
            <a:br>
              <a:rPr dirty="0" lang="pt-BR">
                <a:solidFill>
                  <a:schemeClr val="tx1"/>
                </a:solidFill>
              </a:rPr>
            </a:br>
            <a:r>
              <a:rPr dirty="0" lang="pt-BR">
                <a:solidFill>
                  <a:schemeClr val="tx1"/>
                </a:solidFill>
              </a:rPr>
              <a:t>Esse período é conhecido como INTER-BIBLICO.</a:t>
            </a:r>
            <a:br>
              <a:rPr dirty="0" lang="pt-BR">
                <a:solidFill>
                  <a:schemeClr val="tx1"/>
                </a:solidFill>
              </a:rPr>
            </a:br>
            <a:r>
              <a:rPr dirty="0" lang="pt-BR">
                <a:solidFill>
                  <a:schemeClr val="tx1"/>
                </a:solidFill>
              </a:rPr>
              <a:t>   </a:t>
            </a:r>
            <a:br>
              <a:rPr dirty="0" lang="pt-BR">
                <a:solidFill>
                  <a:schemeClr val="tx1"/>
                </a:solidFill>
              </a:rPr>
            </a:br>
            <a:r>
              <a:rPr dirty="0" lang="pt-BR">
                <a:solidFill>
                  <a:schemeClr val="tx1"/>
                </a:solidFill>
              </a:rPr>
              <a:t>Durante esse período muitos livros foram escritos: OS  APOCRIFOS.</a:t>
            </a:r>
            <a:br>
              <a:rPr dirty="0" lang="pt-BR">
                <a:solidFill>
                  <a:schemeClr val="tx1"/>
                </a:solidFill>
              </a:rPr>
            </a:br>
            <a:endParaRPr dirty="0" lang="pt-BR">
              <a:solidFill>
                <a:schemeClr val="tx1"/>
              </a:solidFill>
            </a:endParaRPr>
          </a:p>
        </p:txBody>
      </p:sp>
      <p:pic>
        <p:nvPicPr>
          <p:cNvPr id="2097164" name="Imagem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ítulo 1"/>
          <p:cNvSpPr>
            <a:spLocks noGrp="1"/>
          </p:cNvSpPr>
          <p:nvPr>
            <p:ph type="title"/>
          </p:nvPr>
        </p:nvSpPr>
        <p:spPr>
          <a:xfrm>
            <a:off x="428625" y="1952625"/>
            <a:ext cx="10077163" cy="1320800"/>
          </a:xfrm>
        </p:spPr>
        <p:txBody>
          <a:bodyPr>
            <a:noAutofit/>
          </a:bodyPr>
          <a:p>
            <a:r>
              <a:rPr dirty="0" sz="19900" lang="pt-BR"/>
              <a:t>MATEUS</a:t>
            </a:r>
            <a:r>
              <a:rPr dirty="0" sz="8800" lang="pt-BR"/>
              <a:t> </a:t>
            </a:r>
            <a:br>
              <a:rPr dirty="0" sz="8800" lang="pt-BR"/>
            </a:br>
            <a:endParaRPr dirty="0" sz="8800" lang="pt-BR"/>
          </a:p>
        </p:txBody>
      </p:sp>
      <p:pic>
        <p:nvPicPr>
          <p:cNvPr id="2097165" name="Imagem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7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ítulo 1"/>
          <p:cNvSpPr>
            <a:spLocks noGrp="1"/>
          </p:cNvSpPr>
          <p:nvPr>
            <p:ph type="title"/>
          </p:nvPr>
        </p:nvSpPr>
        <p:spPr>
          <a:xfrm>
            <a:off x="420158" y="585789"/>
            <a:ext cx="9352491" cy="4924424"/>
          </a:xfrm>
        </p:spPr>
        <p:txBody>
          <a:bodyPr>
            <a:normAutofit/>
          </a:bodyPr>
          <a:p>
            <a:pPr fontAlgn="base" rtl="0"/>
            <a:r>
              <a:rPr b="1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Introdução ao Evangelho de Mateus</a:t>
            </a:r>
            <a: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b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0" dirty="0" sz="66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b="0" dirty="0" sz="400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O livro de Mateus é o primeiro dos 4 Evangelhos que relata e testifica  a vida de Jesus Cristo ó Messias. Os evangelhos são os selos do antigo testamento, do qual se cumpre as profecias messiânicas.</a:t>
            </a:r>
            <a:br>
              <a:rPr b="0" dirty="0" sz="66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dirty="0" sz="6600" lang="pt-BR"/>
          </a:p>
        </p:txBody>
      </p:sp>
      <p:pic>
        <p:nvPicPr>
          <p:cNvPr id="2097166" name="Imagem 3"/>
          <p:cNvPicPr>
            <a:picLocks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ítulo 1"/>
          <p:cNvSpPr>
            <a:spLocks noGrp="1"/>
          </p:cNvSpPr>
          <p:nvPr>
            <p:ph type="title"/>
          </p:nvPr>
        </p:nvSpPr>
        <p:spPr>
          <a:xfrm>
            <a:off x="205379" y="-1"/>
            <a:ext cx="9552984" cy="6779379"/>
          </a:xfrm>
        </p:spPr>
        <p:txBody>
          <a:bodyPr>
            <a:normAutofit/>
          </a:bodyPr>
          <a:p>
            <a:pPr algn="l" fontAlgn="base" rtl="0"/>
            <a:r>
              <a:rPr b="1" dirty="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Quem escreveu esse livro?</a:t>
            </a:r>
            <a:r>
              <a:rPr b="0" dirty="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br>
              <a:rPr b="0" dirty="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b="0" dirty="0" sz="44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b="0" dirty="0" sz="4400" i="0" lang="pt-BR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</a:t>
            </a:r>
            <a:r>
              <a:rPr b="0" dirty="0" i="0" lang="pt-BR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Mateus, também conhecido como Levi, o filho de Alfeu, era publicano, ou coletor de impostos, ate  que atendeu ao convite de Jesus Cristo de segui-Lo, ( Mateus 9:9; Marcos 2:14; Lucas 5:27–28; ). Após sua conversão, tornou-se um dos Doze Apóstolos de Jesus (Mateus 10:2–4). Como apóstolo, foi testemunha ocular de muitos dos acontecimentos que ele mesmo descreveu.  </a:t>
            </a:r>
            <a:endParaRPr b="0" dirty="0" sz="4400" i="0" lang="pt-BR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097167" name="Imagem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8602" r="11680"/>
          <a:stretch>
            <a:fillRect/>
          </a:stretch>
        </p:blipFill>
        <p:spPr>
          <a:xfrm>
            <a:off x="10144125" y="5379203"/>
            <a:ext cx="2047876" cy="14001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4" grpId="0"/>
    </p:bld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Camille Fernandes Silva</dc:creator>
  <cp:lastModifiedBy>Camille Fernandes Silva</cp:lastModifiedBy>
  <dcterms:created xsi:type="dcterms:W3CDTF">2024-10-05T07:35:34Z</dcterms:created>
  <dcterms:modified xsi:type="dcterms:W3CDTF">2024-10-14T22:07:39Z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79ed8654f50a4a9b84ddc25d3c067924</vt:lpwstr>
  </property>
</Properties>
</file>