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00"/>
  </p:notesMasterIdLst>
  <p:sldIdLst>
    <p:sldId id="495" r:id="rId2"/>
    <p:sldId id="559" r:id="rId3"/>
    <p:sldId id="498" r:id="rId4"/>
    <p:sldId id="499" r:id="rId5"/>
    <p:sldId id="500" r:id="rId6"/>
    <p:sldId id="501" r:id="rId7"/>
    <p:sldId id="502" r:id="rId8"/>
    <p:sldId id="503" r:id="rId9"/>
    <p:sldId id="504" r:id="rId10"/>
    <p:sldId id="506"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537" r:id="rId41"/>
    <p:sldId id="538" r:id="rId42"/>
    <p:sldId id="539" r:id="rId43"/>
    <p:sldId id="540" r:id="rId44"/>
    <p:sldId id="560" r:id="rId45"/>
    <p:sldId id="561" r:id="rId46"/>
    <p:sldId id="562" r:id="rId47"/>
    <p:sldId id="563" r:id="rId48"/>
    <p:sldId id="564" r:id="rId49"/>
    <p:sldId id="565" r:id="rId50"/>
    <p:sldId id="566" r:id="rId51"/>
    <p:sldId id="567" r:id="rId52"/>
    <p:sldId id="630" r:id="rId53"/>
    <p:sldId id="631" r:id="rId54"/>
    <p:sldId id="632" r:id="rId55"/>
    <p:sldId id="633" r:id="rId56"/>
    <p:sldId id="568" r:id="rId57"/>
    <p:sldId id="569" r:id="rId58"/>
    <p:sldId id="576" r:id="rId59"/>
    <p:sldId id="577" r:id="rId60"/>
    <p:sldId id="578" r:id="rId61"/>
    <p:sldId id="579" r:id="rId62"/>
    <p:sldId id="582" r:id="rId63"/>
    <p:sldId id="583"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 id="602" r:id="rId78"/>
    <p:sldId id="603" r:id="rId79"/>
    <p:sldId id="604" r:id="rId80"/>
    <p:sldId id="605" r:id="rId81"/>
    <p:sldId id="606" r:id="rId82"/>
    <p:sldId id="607" r:id="rId83"/>
    <p:sldId id="608" r:id="rId84"/>
    <p:sldId id="609" r:id="rId85"/>
    <p:sldId id="610" r:id="rId86"/>
    <p:sldId id="611" r:id="rId87"/>
    <p:sldId id="612" r:id="rId88"/>
    <p:sldId id="613" r:id="rId89"/>
    <p:sldId id="614" r:id="rId90"/>
    <p:sldId id="615" r:id="rId91"/>
    <p:sldId id="616" r:id="rId92"/>
    <p:sldId id="617" r:id="rId93"/>
    <p:sldId id="618" r:id="rId94"/>
    <p:sldId id="619" r:id="rId95"/>
    <p:sldId id="620" r:id="rId96"/>
    <p:sldId id="621" r:id="rId97"/>
    <p:sldId id="622" r:id="rId98"/>
    <p:sldId id="623" r:id="rId99"/>
    <p:sldId id="624" r:id="rId100"/>
    <p:sldId id="625" r:id="rId101"/>
    <p:sldId id="626" r:id="rId102"/>
    <p:sldId id="627" r:id="rId103"/>
    <p:sldId id="628" r:id="rId104"/>
    <p:sldId id="629" r:id="rId105"/>
    <p:sldId id="634" r:id="rId106"/>
    <p:sldId id="635" r:id="rId107"/>
    <p:sldId id="636" r:id="rId108"/>
    <p:sldId id="637" r:id="rId109"/>
    <p:sldId id="638" r:id="rId110"/>
    <p:sldId id="639" r:id="rId111"/>
    <p:sldId id="640" r:id="rId112"/>
    <p:sldId id="641" r:id="rId113"/>
    <p:sldId id="644" r:id="rId114"/>
    <p:sldId id="645" r:id="rId115"/>
    <p:sldId id="646" r:id="rId116"/>
    <p:sldId id="647" r:id="rId117"/>
    <p:sldId id="648" r:id="rId118"/>
    <p:sldId id="649" r:id="rId119"/>
    <p:sldId id="650" r:id="rId120"/>
    <p:sldId id="652" r:id="rId121"/>
    <p:sldId id="718" r:id="rId122"/>
    <p:sldId id="719" r:id="rId123"/>
    <p:sldId id="720" r:id="rId124"/>
    <p:sldId id="721" r:id="rId125"/>
    <p:sldId id="722" r:id="rId126"/>
    <p:sldId id="723" r:id="rId127"/>
    <p:sldId id="724" r:id="rId128"/>
    <p:sldId id="725" r:id="rId129"/>
    <p:sldId id="726" r:id="rId130"/>
    <p:sldId id="727" r:id="rId131"/>
    <p:sldId id="728" r:id="rId132"/>
    <p:sldId id="729" r:id="rId133"/>
    <p:sldId id="730" r:id="rId134"/>
    <p:sldId id="731" r:id="rId135"/>
    <p:sldId id="732" r:id="rId136"/>
    <p:sldId id="653" r:id="rId137"/>
    <p:sldId id="654" r:id="rId138"/>
    <p:sldId id="655" r:id="rId139"/>
    <p:sldId id="656" r:id="rId140"/>
    <p:sldId id="657" r:id="rId141"/>
    <p:sldId id="658" r:id="rId142"/>
    <p:sldId id="659" r:id="rId143"/>
    <p:sldId id="660" r:id="rId144"/>
    <p:sldId id="661" r:id="rId145"/>
    <p:sldId id="662" r:id="rId146"/>
    <p:sldId id="663" r:id="rId147"/>
    <p:sldId id="664" r:id="rId148"/>
    <p:sldId id="665" r:id="rId149"/>
    <p:sldId id="666" r:id="rId150"/>
    <p:sldId id="667" r:id="rId151"/>
    <p:sldId id="668" r:id="rId152"/>
    <p:sldId id="669" r:id="rId153"/>
    <p:sldId id="670" r:id="rId154"/>
    <p:sldId id="671" r:id="rId155"/>
    <p:sldId id="672" r:id="rId156"/>
    <p:sldId id="673" r:id="rId157"/>
    <p:sldId id="674" r:id="rId158"/>
    <p:sldId id="675" r:id="rId159"/>
    <p:sldId id="676" r:id="rId160"/>
    <p:sldId id="677" r:id="rId161"/>
    <p:sldId id="678" r:id="rId162"/>
    <p:sldId id="679" r:id="rId163"/>
    <p:sldId id="680" r:id="rId164"/>
    <p:sldId id="681" r:id="rId165"/>
    <p:sldId id="682" r:id="rId166"/>
    <p:sldId id="683" r:id="rId167"/>
    <p:sldId id="684" r:id="rId168"/>
    <p:sldId id="685" r:id="rId169"/>
    <p:sldId id="686" r:id="rId170"/>
    <p:sldId id="687" r:id="rId171"/>
    <p:sldId id="688" r:id="rId172"/>
    <p:sldId id="689" r:id="rId173"/>
    <p:sldId id="690" r:id="rId174"/>
    <p:sldId id="691" r:id="rId175"/>
    <p:sldId id="692" r:id="rId176"/>
    <p:sldId id="693" r:id="rId177"/>
    <p:sldId id="694" r:id="rId178"/>
    <p:sldId id="695" r:id="rId179"/>
    <p:sldId id="696" r:id="rId180"/>
    <p:sldId id="697" r:id="rId181"/>
    <p:sldId id="698" r:id="rId182"/>
    <p:sldId id="699" r:id="rId183"/>
    <p:sldId id="700" r:id="rId184"/>
    <p:sldId id="701" r:id="rId185"/>
    <p:sldId id="702" r:id="rId186"/>
    <p:sldId id="703" r:id="rId187"/>
    <p:sldId id="704" r:id="rId188"/>
    <p:sldId id="705" r:id="rId189"/>
    <p:sldId id="706" r:id="rId190"/>
    <p:sldId id="707" r:id="rId191"/>
    <p:sldId id="708" r:id="rId192"/>
    <p:sldId id="709" r:id="rId193"/>
    <p:sldId id="710" r:id="rId194"/>
    <p:sldId id="711" r:id="rId195"/>
    <p:sldId id="712" r:id="rId196"/>
    <p:sldId id="713" r:id="rId197"/>
    <p:sldId id="714" r:id="rId198"/>
    <p:sldId id="497" r:id="rId199"/>
  </p:sldIdLst>
  <p:sldSz cx="12192000" cy="6858000"/>
  <p:notesSz cx="7099300" cy="10234613"/>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66"/>
    <a:srgbClr val="FFCC66"/>
    <a:srgbClr val="3399FF"/>
    <a:srgbClr val="000066"/>
    <a:srgbClr val="920843"/>
    <a:srgbClr val="808080"/>
    <a:srgbClr val="996633"/>
    <a:srgbClr val="FF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78" d="100"/>
          <a:sy n="78" d="100"/>
        </p:scale>
        <p:origin x="77" y="250"/>
      </p:cViewPr>
      <p:guideLst>
        <p:guide orient="horz" pos="2160"/>
        <p:guide pos="385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800" y="-6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239CD35D-6AC0-48BD-A904-3CE65F1CF367}" type="datetime1">
              <a:rPr lang="zh-CN" altLang="en-US"/>
              <a:pPr>
                <a:defRPr/>
              </a:pPr>
              <a:t>2022/3/24</a:t>
            </a:fld>
            <a:endParaRPr lang="zh-CN" altLang="en-US"/>
          </a:p>
        </p:txBody>
      </p:sp>
      <p:sp>
        <p:nvSpPr>
          <p:cNvPr id="2052" name="Rectangle 4"/>
          <p:cNvSpPr>
            <a:spLocks noGrp="1" noRot="1" noChangeAspect="1" noChangeArrowheads="1"/>
          </p:cNvSpPr>
          <p:nvPr>
            <p:ph type="sldImg" idx="2"/>
          </p:nvPr>
        </p:nvSpPr>
        <p:spPr bwMode="auto">
          <a:xfrm>
            <a:off x="141288" y="768350"/>
            <a:ext cx="6818312"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4860" tIns="47430" rIns="94860" bIns="4743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32501C0A-F5AC-4D9A-A84D-077E383E90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sz="3600" b="1">
                <a:solidFill>
                  <a:srgbClr val="003399"/>
                </a:solidFill>
                <a:latin typeface="黑体" panose="02010609060101010101" pitchFamily="49" charset="-122"/>
                <a:ea typeface="黑体" panose="02010609060101010101" pitchFamily="49" charset="-122"/>
              </a:defRPr>
            </a:lvl1pPr>
            <a:lvl2pPr marL="742950" indent="-285750" defTabSz="949325" eaLnBrk="0" hangingPunct="0">
              <a:defRPr sz="3600" b="1">
                <a:solidFill>
                  <a:srgbClr val="003399"/>
                </a:solidFill>
                <a:latin typeface="黑体" panose="02010609060101010101" pitchFamily="49" charset="-122"/>
                <a:ea typeface="黑体" panose="02010609060101010101" pitchFamily="49" charset="-122"/>
              </a:defRPr>
            </a:lvl2pPr>
            <a:lvl3pPr marL="1143000" indent="-228600" defTabSz="949325" eaLnBrk="0" hangingPunct="0">
              <a:defRPr sz="3600" b="1">
                <a:solidFill>
                  <a:srgbClr val="003399"/>
                </a:solidFill>
                <a:latin typeface="黑体" panose="02010609060101010101" pitchFamily="49" charset="-122"/>
                <a:ea typeface="黑体" panose="02010609060101010101" pitchFamily="49" charset="-122"/>
              </a:defRPr>
            </a:lvl3pPr>
            <a:lvl4pPr marL="1600200" indent="-228600" defTabSz="949325" eaLnBrk="0" hangingPunct="0">
              <a:defRPr sz="3600" b="1">
                <a:solidFill>
                  <a:srgbClr val="003399"/>
                </a:solidFill>
                <a:latin typeface="黑体" panose="02010609060101010101" pitchFamily="49" charset="-122"/>
                <a:ea typeface="黑体" panose="02010609060101010101" pitchFamily="49" charset="-122"/>
              </a:defRPr>
            </a:lvl4pPr>
            <a:lvl5pPr marL="2057400" indent="-228600" defTabSz="949325"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defTabSz="949325"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defTabSz="949325"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defTabSz="949325"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defTabSz="949325"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fld id="{6AE07DA2-20EC-4D9D-817E-D088B0D4BA3B}" type="slidenum">
              <a:rPr lang="zh-CN" altLang="en-US" sz="1200" b="0">
                <a:solidFill>
                  <a:schemeClr val="tx1"/>
                </a:solidFill>
                <a:latin typeface="Times New Roman" panose="02020603050405020304" pitchFamily="18" charset="0"/>
                <a:ea typeface="宋体" panose="02010600030101010101" pitchFamily="2" charset="-122"/>
              </a:rPr>
              <a:pPr/>
              <a:t>135</a:t>
            </a:fld>
            <a:endParaRPr lang="zh-CN" altLang="en-US" sz="1200" b="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717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A19D82E6-B2A9-4B78-A863-BFDA5AC1B053}" type="slidenum">
              <a:rPr lang="en-US" altLang="zh-CN"/>
              <a:pPr>
                <a:defRPr/>
              </a:pPr>
              <a:t>‹#›</a:t>
            </a:fld>
            <a:endParaRPr lang="en-US" altLang="zh-CN"/>
          </a:p>
        </p:txBody>
      </p:sp>
    </p:spTree>
    <p:extLst>
      <p:ext uri="{BB962C8B-B14F-4D97-AF65-F5344CB8AC3E}">
        <p14:creationId xmlns:p14="http://schemas.microsoft.com/office/powerpoint/2010/main" val="83370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1BF4D863-E711-4AD7-A93C-FE8CFA21B13A}" type="slidenum">
              <a:rPr lang="en-US" altLang="zh-CN"/>
              <a:pPr>
                <a:defRPr/>
              </a:pPr>
              <a:t>‹#›</a:t>
            </a:fld>
            <a:endParaRPr lang="en-US" altLang="zh-CN"/>
          </a:p>
        </p:txBody>
      </p:sp>
    </p:spTree>
    <p:extLst>
      <p:ext uri="{BB962C8B-B14F-4D97-AF65-F5344CB8AC3E}">
        <p14:creationId xmlns:p14="http://schemas.microsoft.com/office/powerpoint/2010/main" val="152897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160339"/>
            <a:ext cx="2762251" cy="5965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60339"/>
            <a:ext cx="8089900" cy="5965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05338DA1-6F28-4EE5-A70E-9D2BB1ABD504}" type="slidenum">
              <a:rPr lang="en-US" altLang="zh-CN"/>
              <a:pPr>
                <a:defRPr/>
              </a:pPr>
              <a:t>‹#›</a:t>
            </a:fld>
            <a:endParaRPr lang="en-US" altLang="zh-CN"/>
          </a:p>
        </p:txBody>
      </p:sp>
    </p:spTree>
    <p:extLst>
      <p:ext uri="{BB962C8B-B14F-4D97-AF65-F5344CB8AC3E}">
        <p14:creationId xmlns:p14="http://schemas.microsoft.com/office/powerpoint/2010/main" val="124008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5C4A8795-3A78-4C52-B46E-94301B2BE2E6}" type="slidenum">
              <a:rPr lang="en-US" altLang="zh-CN"/>
              <a:pPr>
                <a:defRPr/>
              </a:pPr>
              <a:t>‹#›</a:t>
            </a:fld>
            <a:endParaRPr lang="en-US" altLang="zh-CN"/>
          </a:p>
        </p:txBody>
      </p:sp>
    </p:spTree>
    <p:extLst>
      <p:ext uri="{BB962C8B-B14F-4D97-AF65-F5344CB8AC3E}">
        <p14:creationId xmlns:p14="http://schemas.microsoft.com/office/powerpoint/2010/main" val="421325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C0C42A69-331C-4165-8CBF-6988C2FDEFA5}" type="slidenum">
              <a:rPr lang="en-US" altLang="zh-CN"/>
              <a:pPr>
                <a:defRPr/>
              </a:pPr>
              <a:t>‹#›</a:t>
            </a:fld>
            <a:endParaRPr lang="en-US" altLang="zh-CN"/>
          </a:p>
        </p:txBody>
      </p:sp>
    </p:spTree>
    <p:extLst>
      <p:ext uri="{BB962C8B-B14F-4D97-AF65-F5344CB8AC3E}">
        <p14:creationId xmlns:p14="http://schemas.microsoft.com/office/powerpoint/2010/main" val="89472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FCCB3AA7-E581-40B0-9D03-9F4B79960BA8}" type="slidenum">
              <a:rPr lang="en-US" altLang="zh-CN"/>
              <a:pPr>
                <a:defRPr/>
              </a:pPr>
              <a:t>‹#›</a:t>
            </a:fld>
            <a:endParaRPr lang="en-US" altLang="zh-CN"/>
          </a:p>
        </p:txBody>
      </p:sp>
    </p:spTree>
    <p:extLst>
      <p:ext uri="{BB962C8B-B14F-4D97-AF65-F5344CB8AC3E}">
        <p14:creationId xmlns:p14="http://schemas.microsoft.com/office/powerpoint/2010/main" val="126267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8" name="Rectangle 6"/>
          <p:cNvSpPr>
            <a:spLocks noGrp="1" noChangeArrowheads="1"/>
          </p:cNvSpPr>
          <p:nvPr>
            <p:ph type="sldNum" sz="quarter" idx="11"/>
          </p:nvPr>
        </p:nvSpPr>
        <p:spPr>
          <a:ln/>
        </p:spPr>
        <p:txBody>
          <a:bodyPr/>
          <a:lstStyle>
            <a:lvl1pPr>
              <a:defRPr/>
            </a:lvl1pPr>
          </a:lstStyle>
          <a:p>
            <a:pPr>
              <a:defRPr/>
            </a:pPr>
            <a:fld id="{B58E73B4-AC35-42C0-B0A1-00A86DDFCA24}" type="slidenum">
              <a:rPr lang="en-US" altLang="zh-CN"/>
              <a:pPr>
                <a:defRPr/>
              </a:pPr>
              <a:t>‹#›</a:t>
            </a:fld>
            <a:endParaRPr lang="en-US" altLang="zh-CN"/>
          </a:p>
        </p:txBody>
      </p:sp>
    </p:spTree>
    <p:extLst>
      <p:ext uri="{BB962C8B-B14F-4D97-AF65-F5344CB8AC3E}">
        <p14:creationId xmlns:p14="http://schemas.microsoft.com/office/powerpoint/2010/main" val="52701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4" name="Rectangle 6"/>
          <p:cNvSpPr>
            <a:spLocks noGrp="1" noChangeArrowheads="1"/>
          </p:cNvSpPr>
          <p:nvPr>
            <p:ph type="sldNum" sz="quarter" idx="11"/>
          </p:nvPr>
        </p:nvSpPr>
        <p:spPr>
          <a:ln/>
        </p:spPr>
        <p:txBody>
          <a:bodyPr/>
          <a:lstStyle>
            <a:lvl1pPr>
              <a:defRPr/>
            </a:lvl1pPr>
          </a:lstStyle>
          <a:p>
            <a:pPr>
              <a:defRPr/>
            </a:pPr>
            <a:fld id="{8CA43233-A3E8-47FF-B25F-B16FB4D6C9E3}" type="slidenum">
              <a:rPr lang="en-US" altLang="zh-CN"/>
              <a:pPr>
                <a:defRPr/>
              </a:pPr>
              <a:t>‹#›</a:t>
            </a:fld>
            <a:endParaRPr lang="en-US" altLang="zh-CN"/>
          </a:p>
        </p:txBody>
      </p:sp>
    </p:spTree>
    <p:extLst>
      <p:ext uri="{BB962C8B-B14F-4D97-AF65-F5344CB8AC3E}">
        <p14:creationId xmlns:p14="http://schemas.microsoft.com/office/powerpoint/2010/main" val="268935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3" name="Rectangle 6"/>
          <p:cNvSpPr>
            <a:spLocks noGrp="1" noChangeArrowheads="1"/>
          </p:cNvSpPr>
          <p:nvPr>
            <p:ph type="sldNum" sz="quarter" idx="11"/>
          </p:nvPr>
        </p:nvSpPr>
        <p:spPr>
          <a:ln/>
        </p:spPr>
        <p:txBody>
          <a:bodyPr/>
          <a:lstStyle>
            <a:lvl1pPr>
              <a:defRPr/>
            </a:lvl1pPr>
          </a:lstStyle>
          <a:p>
            <a:pPr>
              <a:defRPr/>
            </a:pPr>
            <a:fld id="{CD92ACAE-84E7-4BE1-B01C-CCCF3FF31F9E}" type="slidenum">
              <a:rPr lang="en-US" altLang="zh-CN"/>
              <a:pPr>
                <a:defRPr/>
              </a:pPr>
              <a:t>‹#›</a:t>
            </a:fld>
            <a:endParaRPr lang="en-US" altLang="zh-CN"/>
          </a:p>
        </p:txBody>
      </p:sp>
    </p:spTree>
    <p:extLst>
      <p:ext uri="{BB962C8B-B14F-4D97-AF65-F5344CB8AC3E}">
        <p14:creationId xmlns:p14="http://schemas.microsoft.com/office/powerpoint/2010/main" val="269571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79832031-31A3-4205-A0DD-6540F5B39209}" type="slidenum">
              <a:rPr lang="en-US" altLang="zh-CN"/>
              <a:pPr>
                <a:defRPr/>
              </a:pPr>
              <a:t>‹#›</a:t>
            </a:fld>
            <a:endParaRPr lang="en-US" altLang="zh-CN"/>
          </a:p>
        </p:txBody>
      </p:sp>
    </p:spTree>
    <p:extLst>
      <p:ext uri="{BB962C8B-B14F-4D97-AF65-F5344CB8AC3E}">
        <p14:creationId xmlns:p14="http://schemas.microsoft.com/office/powerpoint/2010/main" val="9293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0163B1A8-FAB8-448F-B67E-3D35A1A14063}" type="slidenum">
              <a:rPr lang="en-US" altLang="zh-CN"/>
              <a:pPr>
                <a:defRPr/>
              </a:pPr>
              <a:t>‹#›</a:t>
            </a:fld>
            <a:endParaRPr lang="en-US" altLang="zh-CN"/>
          </a:p>
        </p:txBody>
      </p:sp>
    </p:spTree>
    <p:extLst>
      <p:ext uri="{BB962C8B-B14F-4D97-AF65-F5344CB8AC3E}">
        <p14:creationId xmlns:p14="http://schemas.microsoft.com/office/powerpoint/2010/main" val="194789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938"/>
            <a:ext cx="12192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790950" y="160338"/>
            <a:ext cx="7874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8" name="Rectangle 3"/>
          <p:cNvSpPr>
            <a:spLocks noGrp="1" noChangeArrowheads="1"/>
          </p:cNvSpPr>
          <p:nvPr>
            <p:ph type="body" idx="1"/>
          </p:nvPr>
        </p:nvSpPr>
        <p:spPr bwMode="auto">
          <a:xfrm>
            <a:off x="609600" y="981075"/>
            <a:ext cx="109728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5"/>
          <p:cNvSpPr>
            <a:spLocks noGrp="1" noChangeArrowheads="1"/>
          </p:cNvSpPr>
          <p:nvPr>
            <p:ph type="ftr" sz="quarter" idx="3"/>
          </p:nvPr>
        </p:nvSpPr>
        <p:spPr bwMode="auto">
          <a:xfrm>
            <a:off x="11682413" y="6581775"/>
            <a:ext cx="527050" cy="331788"/>
          </a:xfrm>
          <a:prstGeom prst="rect">
            <a:avLst/>
          </a:prstGeom>
          <a:solidFill>
            <a:schemeClr val="bg2"/>
          </a:solidFill>
          <a:ln w="9525">
            <a:noFill/>
            <a:miter lim="800000"/>
            <a:headEnd/>
            <a:tailEnd/>
          </a:ln>
        </p:spPr>
        <p:txBody>
          <a:bodyPr vert="horz" wrap="square" lIns="18000" tIns="0" rIns="18000" bIns="0" numCol="1" anchor="ctr" anchorCtr="0" compatLnSpc="1">
            <a:prstTxWarp prst="textNoShape">
              <a:avLst/>
            </a:prstTxWarp>
          </a:bodyPr>
          <a:lstStyle>
            <a:lvl1pPr algn="ctr" eaLnBrk="1" hangingPunct="1">
              <a:spcBef>
                <a:spcPct val="30000"/>
              </a:spcBef>
              <a:buFont typeface="Arial" panose="020B0604020202020204" pitchFamily="34" charset="0"/>
              <a:buNone/>
              <a:defRPr sz="1600" b="0">
                <a:solidFill>
                  <a:schemeClr val="tx2"/>
                </a:solidFill>
              </a:defRPr>
            </a:lvl1pPr>
          </a:lstStyle>
          <a:p>
            <a:pPr>
              <a:defRPr/>
            </a:pPr>
            <a:r>
              <a:rPr lang="en-US" altLang="zh-CN"/>
              <a:t>1</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7FAEA29F-A3D8-4831-BC1C-24ABCE56FDE6}" type="slidenum">
              <a:rPr lang="en-US" altLang="zh-CN"/>
              <a:pPr>
                <a:defRPr/>
              </a:pPr>
              <a:t>‹#›</a:t>
            </a:fld>
            <a:endParaRPr lang="en-US" altLang="zh-CN"/>
          </a:p>
        </p:txBody>
      </p:sp>
      <p:sp>
        <p:nvSpPr>
          <p:cNvPr id="1031" name="Rectangle 8"/>
          <p:cNvSpPr>
            <a:spLocks noChangeArrowheads="1"/>
          </p:cNvSpPr>
          <p:nvPr/>
        </p:nvSpPr>
        <p:spPr bwMode="auto">
          <a:xfrm>
            <a:off x="3887788" y="836613"/>
            <a:ext cx="7872412" cy="71437"/>
          </a:xfrm>
          <a:prstGeom prst="rect">
            <a:avLst/>
          </a:prstGeom>
          <a:gradFill rotWithShape="1">
            <a:gsLst>
              <a:gs pos="0">
                <a:srgbClr val="EAEAEA"/>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b="0"/>
          </a:p>
        </p:txBody>
      </p:sp>
      <p:sp>
        <p:nvSpPr>
          <p:cNvPr id="1032" name="Text Box 8"/>
          <p:cNvSpPr txBox="1">
            <a:spLocks noChangeArrowheads="1"/>
          </p:cNvSpPr>
          <p:nvPr userDrawn="1"/>
        </p:nvSpPr>
        <p:spPr bwMode="auto">
          <a:xfrm>
            <a:off x="1539875" y="6500813"/>
            <a:ext cx="3570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9pPr>
          </a:lstStyle>
          <a:p>
            <a:pPr algn="r" eaLnBrk="1" hangingPunct="1">
              <a:buFont typeface="Arial" panose="020B0604020202020204" pitchFamily="34" charset="0"/>
              <a:buNone/>
              <a:defRPr/>
            </a:pPr>
            <a:r>
              <a:rPr lang="en-US" altLang="zh-CN" sz="1600" b="0" dirty="0">
                <a:solidFill>
                  <a:srgbClr val="CC3300"/>
                </a:solidFill>
                <a:latin typeface="楷体" pitchFamily="49" charset="-122"/>
                <a:ea typeface="楷体" pitchFamily="49" charset="-122"/>
              </a:rPr>
              <a:t>《</a:t>
            </a:r>
            <a:r>
              <a:rPr lang="zh-CN" altLang="en-US" sz="1600" b="0" dirty="0">
                <a:solidFill>
                  <a:srgbClr val="CC3300"/>
                </a:solidFill>
                <a:latin typeface="楷体" pitchFamily="49" charset="-122"/>
                <a:ea typeface="楷体" pitchFamily="49" charset="-122"/>
              </a:rPr>
              <a:t>汇编语言与接口技术</a:t>
            </a:r>
            <a:r>
              <a:rPr lang="en-US" altLang="zh-CN" sz="1600" b="0" dirty="0">
                <a:solidFill>
                  <a:srgbClr val="CC3300"/>
                </a:solidFill>
                <a:latin typeface="楷体" pitchFamily="49" charset="-122"/>
                <a:ea typeface="楷体" pitchFamily="49" charset="-122"/>
              </a:rPr>
              <a:t>》</a:t>
            </a:r>
            <a:r>
              <a:rPr lang="zh-CN" altLang="en-US" sz="1600" b="0" dirty="0">
                <a:solidFill>
                  <a:srgbClr val="CC3300"/>
                </a:solidFill>
                <a:latin typeface="楷体" pitchFamily="49" charset="-122"/>
                <a:ea typeface="楷体" pitchFamily="49" charset="-122"/>
              </a:rPr>
              <a:t>讲义</a:t>
            </a:r>
            <a:r>
              <a:rPr lang="en-US" altLang="zh-CN" sz="1600" b="0" dirty="0">
                <a:solidFill>
                  <a:srgbClr val="CC3300"/>
                </a:solidFill>
                <a:latin typeface="楷体" pitchFamily="49" charset="-122"/>
                <a:ea typeface="楷体" pitchFamily="49" charset="-122"/>
              </a:rPr>
              <a:t>/</a:t>
            </a:r>
            <a:r>
              <a:rPr lang="zh-CN" altLang="en-US" sz="1600" b="0" dirty="0">
                <a:solidFill>
                  <a:srgbClr val="CC3300"/>
                </a:solidFill>
                <a:latin typeface="楷体" pitchFamily="49" charset="-122"/>
                <a:ea typeface="楷体" pitchFamily="49" charset="-122"/>
              </a:rPr>
              <a:t>张华平</a:t>
            </a:r>
            <a:endParaRPr lang="en-US" sz="1600" b="0" dirty="0">
              <a:solidFill>
                <a:srgbClr val="CC3300"/>
              </a:solidFill>
              <a:latin typeface="楷体" pitchFamily="49" charset="-122"/>
              <a:ea typeface="楷体" pitchFamily="49"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rgbClr val="000066"/>
        </a:buClr>
        <a:buSzPct val="80000"/>
        <a:buFont typeface="Wingdings" panose="05000000000000000000" pitchFamily="2" charset="2"/>
        <a:buChar char="ì"/>
        <a:tabLst>
          <a:tab pos="2511425" algn="l"/>
        </a:tabLst>
        <a:defRPr sz="3200">
          <a:solidFill>
            <a:srgbClr val="000066"/>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lr>
          <a:srgbClr val="CC3300"/>
        </a:buClr>
        <a:buSzPct val="80000"/>
        <a:buFont typeface="Wingdings" panose="05000000000000000000" pitchFamily="2" charset="2"/>
        <a:buChar char="n"/>
        <a:tabLst>
          <a:tab pos="2511425" algn="l"/>
        </a:tabLst>
        <a:defRPr sz="2800">
          <a:solidFill>
            <a:srgbClr val="CC0000"/>
          </a:solidFill>
          <a:latin typeface="楷体" panose="02010609060101010101" pitchFamily="49" charset="-122"/>
          <a:ea typeface="楷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tabLst>
          <a:tab pos="2511425" algn="l"/>
        </a:tabLst>
        <a:defRPr sz="2400">
          <a:solidFill>
            <a:schemeClr val="tx1"/>
          </a:solidFill>
          <a:latin typeface="楷体" panose="02010609060101010101" pitchFamily="49" charset="-122"/>
          <a:ea typeface="楷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5pPr>
      <a:lvl6pPr marL="25146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i.baidu.com/drkevinzhang/" TargetMode="External"/><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hyperlink" Target="flash/3-JMP%20%20BX.swf" TargetMode="Externa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hyperlink" Target="flash/4-JMP%20WORD%20PTR%20%5bBX%5d.swf" TargetMode="Externa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hyperlink" Target="flash/5-JMP%20FAR%20PTR%20LAB.swf" TargetMode="Externa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hyperlink" Target="flash/6-JMP%20DWORD%20PTR%20%5bBX%5d.swf" TargetMode="Externa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hyperlink" Target="flash/JMP%20B2.swf" TargetMode="Externa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hyperlink" Target="flash/JMP%20DW%20V.swf" TargetMode="Externa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hyperlink" Target="flash/int%2021h.swf" TargetMode="Externa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hyperlink" Target="flash/MOVSW.swf" TargetMode="Externa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flash/MOV%20AL,%5bBX%5d%5bSI%5d.swf"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flash/MOV%20AL,ARY%5bBX%5d%5bSI%5d.swf"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flash/lea.swf"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flash/ADD.swf"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 Target="slide7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127125" y="981075"/>
            <a:ext cx="10118725" cy="1647825"/>
          </a:xfrm>
          <a:effectLst>
            <a:outerShdw dist="35921" dir="2700000" algn="ctr" rotWithShape="0">
              <a:srgbClr val="808080"/>
            </a:outerShdw>
          </a:effectLst>
        </p:spPr>
        <p:txBody>
          <a:bodyPr/>
          <a:lstStyle/>
          <a:p>
            <a:pPr algn="ctr"/>
            <a:r>
              <a:rPr lang="zh-CN" altLang="en-US" sz="6200" dirty="0">
                <a:latin typeface="黑体" panose="02010609060101010101" pitchFamily="49" charset="-122"/>
              </a:rPr>
              <a:t>第三章 指令系统</a:t>
            </a:r>
          </a:p>
        </p:txBody>
      </p:sp>
      <p:sp>
        <p:nvSpPr>
          <p:cNvPr id="3075" name="Rectangle 4"/>
          <p:cNvSpPr>
            <a:spLocks noGrp="1" noChangeArrowheads="1"/>
          </p:cNvSpPr>
          <p:nvPr>
            <p:ph type="subTitle" idx="4294967295"/>
          </p:nvPr>
        </p:nvSpPr>
        <p:spPr>
          <a:xfrm>
            <a:off x="1885950" y="3429000"/>
            <a:ext cx="8782050" cy="2882900"/>
          </a:xfrm>
        </p:spPr>
        <p:txBody>
          <a:bodyPr/>
          <a:lstStyle/>
          <a:p>
            <a:pPr marL="0" indent="0" algn="ctr">
              <a:lnSpc>
                <a:spcPct val="90000"/>
              </a:lnSpc>
              <a:buFont typeface="Wingdings" panose="05000000000000000000" pitchFamily="2" charset="2"/>
              <a:buNone/>
            </a:pPr>
            <a:r>
              <a:rPr lang="zh-CN" altLang="en-US" sz="2800" b="1">
                <a:solidFill>
                  <a:schemeClr val="accent2"/>
                </a:solidFill>
              </a:rPr>
              <a:t>张华平 副教授 博士</a:t>
            </a:r>
            <a:endParaRPr lang="zh-CN" altLang="en-US" b="1">
              <a:solidFill>
                <a:schemeClr val="accent2"/>
              </a:solidFill>
            </a:endParaRPr>
          </a:p>
          <a:p>
            <a:pPr marL="0" indent="0" algn="ctr">
              <a:lnSpc>
                <a:spcPct val="90000"/>
              </a:lnSpc>
              <a:buFont typeface="Wingdings" panose="05000000000000000000" pitchFamily="2" charset="2"/>
              <a:buNone/>
            </a:pPr>
            <a:r>
              <a:rPr lang="en-US" altLang="zh-CN" sz="2000"/>
              <a:t>Email: </a:t>
            </a:r>
            <a:r>
              <a:rPr lang="en-US" altLang="zh-CN" sz="2000">
                <a:hlinkClick r:id="rId2"/>
              </a:rPr>
              <a:t>kevinzhang@bit.edu.cn</a:t>
            </a:r>
            <a:endParaRPr lang="en-US" altLang="zh-CN" sz="2400">
              <a:hlinkClick r:id="rId2"/>
            </a:endParaRPr>
          </a:p>
          <a:p>
            <a:pPr marL="0" indent="0" algn="ctr" latinLnBrk="1">
              <a:lnSpc>
                <a:spcPct val="90000"/>
              </a:lnSpc>
              <a:spcBef>
                <a:spcPct val="50000"/>
              </a:spcBef>
              <a:buFont typeface="Wingdings" panose="05000000000000000000" pitchFamily="2" charset="2"/>
              <a:buNone/>
            </a:pPr>
            <a:r>
              <a:rPr lang="zh-CN" altLang="en-US" sz="2000">
                <a:latin typeface="Candara" panose="020E0502030303020204" pitchFamily="34" charset="0"/>
              </a:rPr>
              <a:t>Website: </a:t>
            </a:r>
            <a:r>
              <a:rPr lang="en-US" altLang="zh-CN" sz="2000">
                <a:latin typeface="Candara" panose="020E0502030303020204" pitchFamily="34" charset="0"/>
                <a:ea typeface="Gulim" pitchFamily="2" charset="-127"/>
                <a:hlinkClick r:id="rId3"/>
              </a:rPr>
              <a:t>http://</a:t>
            </a:r>
            <a:r>
              <a:rPr lang="zh-CN" altLang="en-US" sz="2000">
                <a:latin typeface="Candara" panose="020E0502030303020204" pitchFamily="34" charset="0"/>
                <a:hlinkClick r:id="rId3"/>
              </a:rPr>
              <a:t>www.nlpir.org</a:t>
            </a:r>
            <a:r>
              <a:rPr lang="en-US" altLang="zh-CN" sz="2000">
                <a:latin typeface="Candara" panose="020E0502030303020204" pitchFamily="34" charset="0"/>
                <a:ea typeface="Gulim" pitchFamily="2" charset="-127"/>
                <a:hlinkClick r:id="rId3"/>
              </a:rPr>
              <a:t>/</a:t>
            </a:r>
          </a:p>
          <a:p>
            <a:pPr marL="0" indent="0" algn="ctr" latinLnBrk="1">
              <a:lnSpc>
                <a:spcPct val="90000"/>
              </a:lnSpc>
              <a:spcBef>
                <a:spcPct val="50000"/>
              </a:spcBef>
              <a:buFont typeface="Wingdings" panose="05000000000000000000" pitchFamily="2" charset="2"/>
              <a:buNone/>
            </a:pPr>
            <a:r>
              <a:rPr lang="zh-CN" altLang="en-US" sz="2800" b="1">
                <a:solidFill>
                  <a:schemeClr val="accent2"/>
                </a:solidFill>
                <a:cs typeface="Times New Roman" panose="02020603050405020304" pitchFamily="18" charset="0"/>
                <a:sym typeface="Arial" panose="020B0604020202020204" pitchFamily="34" charset="0"/>
              </a:rPr>
              <a:t>@ICTCLAS</a:t>
            </a:r>
            <a:r>
              <a:rPr lang="zh-CN" altLang="en-US" sz="2800" b="1">
                <a:solidFill>
                  <a:schemeClr val="accent2"/>
                </a:solidFill>
                <a:sym typeface="Arial" panose="020B0604020202020204" pitchFamily="34" charset="0"/>
              </a:rPr>
              <a:t>张华平博士</a:t>
            </a:r>
          </a:p>
          <a:p>
            <a:pPr marL="0" indent="0" algn="ctr">
              <a:lnSpc>
                <a:spcPct val="90000"/>
              </a:lnSpc>
              <a:buFont typeface="Wingdings" panose="05000000000000000000" pitchFamily="2" charset="2"/>
              <a:buNone/>
            </a:pPr>
            <a:r>
              <a:rPr lang="zh-CN" altLang="en-US" sz="2800" b="1">
                <a:solidFill>
                  <a:schemeClr val="accent2"/>
                </a:solidFill>
              </a:rPr>
              <a:t>大数据搜索挖掘实验室 (wSMS@BIT)</a:t>
            </a:r>
          </a:p>
        </p:txBody>
      </p:sp>
      <p:pic>
        <p:nvPicPr>
          <p:cNvPr id="30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5157788"/>
            <a:ext cx="12858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E0A4CE7D-4751-47A0-BCA4-ED3242A06750}" type="slidenum">
              <a:rPr lang="zh-CN" altLang="en-US" sz="1400">
                <a:solidFill>
                  <a:schemeClr val="tx1"/>
                </a:solidFill>
                <a:latin typeface="Arial" panose="020B0604020202020204" pitchFamily="34" charset="0"/>
                <a:ea typeface="宋体" panose="02010600030101010101" pitchFamily="2" charset="-122"/>
              </a:rPr>
              <a:pPr algn="r" eaLnBrk="1" hangingPunct="1"/>
              <a:t>10</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22531" name="Group 2"/>
          <p:cNvGrpSpPr>
            <a:grpSpLocks/>
          </p:cNvGrpSpPr>
          <p:nvPr/>
        </p:nvGrpSpPr>
        <p:grpSpPr bwMode="auto">
          <a:xfrm>
            <a:off x="2057400" y="1295400"/>
            <a:ext cx="8153400" cy="4953000"/>
            <a:chOff x="0" y="0"/>
            <a:chExt cx="3342" cy="2882"/>
          </a:xfrm>
        </p:grpSpPr>
        <p:grpSp>
          <p:nvGrpSpPr>
            <p:cNvPr id="22533" name="Group 3"/>
            <p:cNvGrpSpPr>
              <a:grpSpLocks/>
            </p:cNvGrpSpPr>
            <p:nvPr/>
          </p:nvGrpSpPr>
          <p:grpSpPr bwMode="auto">
            <a:xfrm>
              <a:off x="3" y="3"/>
              <a:ext cx="3336" cy="2876"/>
              <a:chOff x="0" y="0"/>
              <a:chExt cx="3336" cy="2876"/>
            </a:xfrm>
          </p:grpSpPr>
          <p:grpSp>
            <p:nvGrpSpPr>
              <p:cNvPr id="22535" name="Group 4"/>
              <p:cNvGrpSpPr>
                <a:grpSpLocks/>
              </p:cNvGrpSpPr>
              <p:nvPr/>
            </p:nvGrpSpPr>
            <p:grpSpPr bwMode="auto">
              <a:xfrm>
                <a:off x="0" y="0"/>
                <a:ext cx="1190" cy="460"/>
                <a:chOff x="0" y="0"/>
                <a:chExt cx="1190" cy="460"/>
              </a:xfrm>
            </p:grpSpPr>
            <p:sp>
              <p:nvSpPr>
                <p:cNvPr id="22617" name="Rectangle 5"/>
                <p:cNvSpPr>
                  <a:spLocks noChangeArrowheads="1"/>
                </p:cNvSpPr>
                <p:nvPr/>
              </p:nvSpPr>
              <p:spPr bwMode="auto">
                <a:xfrm>
                  <a:off x="43" y="0"/>
                  <a:ext cx="1104"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2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2600">
                      <a:solidFill>
                        <a:schemeClr val="bg2"/>
                      </a:solidFill>
                      <a:latin typeface="Times New Roman" panose="02020603050405020304" pitchFamily="18" charset="0"/>
                    </a:rPr>
                    <a:t>操作类型</a:t>
                  </a:r>
                </a:p>
              </p:txBody>
            </p:sp>
            <p:sp>
              <p:nvSpPr>
                <p:cNvPr id="13319" name="Rectangle 6"/>
                <p:cNvSpPr>
                  <a:spLocks noChangeArrowheads="1"/>
                </p:cNvSpPr>
                <p:nvPr/>
              </p:nvSpPr>
              <p:spPr bwMode="auto">
                <a:xfrm>
                  <a:off x="0" y="0"/>
                  <a:ext cx="1190"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36" name="Group 7"/>
              <p:cNvGrpSpPr>
                <a:grpSpLocks/>
              </p:cNvGrpSpPr>
              <p:nvPr/>
            </p:nvGrpSpPr>
            <p:grpSpPr bwMode="auto">
              <a:xfrm>
                <a:off x="1190" y="0"/>
                <a:ext cx="614" cy="460"/>
                <a:chOff x="0" y="0"/>
                <a:chExt cx="614" cy="460"/>
              </a:xfrm>
            </p:grpSpPr>
            <p:sp>
              <p:nvSpPr>
                <p:cNvPr id="22615" name="Rectangle 8"/>
                <p:cNvSpPr>
                  <a:spLocks noChangeArrowheads="1"/>
                </p:cNvSpPr>
                <p:nvPr/>
              </p:nvSpPr>
              <p:spPr bwMode="auto">
                <a:xfrm>
                  <a:off x="43" y="0"/>
                  <a:ext cx="528"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r>
                    <a:rPr lang="zh-CN" altLang="zh-CN" sz="2600">
                      <a:solidFill>
                        <a:schemeClr val="bg2"/>
                      </a:solidFill>
                      <a:latin typeface="Times New Roman" panose="02020603050405020304" pitchFamily="18" charset="0"/>
                    </a:rPr>
                    <a:t>约定段寄存器</a:t>
                  </a:r>
                </a:p>
              </p:txBody>
            </p:sp>
            <p:sp>
              <p:nvSpPr>
                <p:cNvPr id="13322" name="Rectangle 9"/>
                <p:cNvSpPr>
                  <a:spLocks noChangeArrowheads="1"/>
                </p:cNvSpPr>
                <p:nvPr/>
              </p:nvSpPr>
              <p:spPr bwMode="auto">
                <a:xfrm>
                  <a:off x="0" y="0"/>
                  <a:ext cx="614"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37" name="Group 10"/>
              <p:cNvGrpSpPr>
                <a:grpSpLocks/>
              </p:cNvGrpSpPr>
              <p:nvPr/>
            </p:nvGrpSpPr>
            <p:grpSpPr bwMode="auto">
              <a:xfrm>
                <a:off x="1804" y="0"/>
                <a:ext cx="926" cy="460"/>
                <a:chOff x="0" y="0"/>
                <a:chExt cx="926" cy="460"/>
              </a:xfrm>
            </p:grpSpPr>
            <p:sp>
              <p:nvSpPr>
                <p:cNvPr id="22613" name="Rectangle 11"/>
                <p:cNvSpPr>
                  <a:spLocks noChangeArrowheads="1"/>
                </p:cNvSpPr>
                <p:nvPr/>
              </p:nvSpPr>
              <p:spPr bwMode="auto">
                <a:xfrm>
                  <a:off x="43" y="0"/>
                  <a:ext cx="84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r>
                    <a:rPr lang="zh-CN" altLang="zh-CN" sz="2600">
                      <a:solidFill>
                        <a:schemeClr val="bg2"/>
                      </a:solidFill>
                      <a:latin typeface="Times New Roman" panose="02020603050405020304" pitchFamily="18" charset="0"/>
                    </a:rPr>
                    <a:t>允许指定的段寄存器</a:t>
                  </a:r>
                </a:p>
              </p:txBody>
            </p:sp>
            <p:sp>
              <p:nvSpPr>
                <p:cNvPr id="13325" name="Rectangle 12"/>
                <p:cNvSpPr>
                  <a:spLocks noChangeArrowheads="1"/>
                </p:cNvSpPr>
                <p:nvPr/>
              </p:nvSpPr>
              <p:spPr bwMode="auto">
                <a:xfrm>
                  <a:off x="0" y="0"/>
                  <a:ext cx="92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38" name="Group 13"/>
              <p:cNvGrpSpPr>
                <a:grpSpLocks/>
              </p:cNvGrpSpPr>
              <p:nvPr/>
            </p:nvGrpSpPr>
            <p:grpSpPr bwMode="auto">
              <a:xfrm>
                <a:off x="2730" y="0"/>
                <a:ext cx="606" cy="460"/>
                <a:chOff x="0" y="0"/>
                <a:chExt cx="606" cy="460"/>
              </a:xfrm>
            </p:grpSpPr>
            <p:sp>
              <p:nvSpPr>
                <p:cNvPr id="22611" name="Rectangle 14"/>
                <p:cNvSpPr>
                  <a:spLocks noChangeArrowheads="1"/>
                </p:cNvSpPr>
                <p:nvPr/>
              </p:nvSpPr>
              <p:spPr bwMode="auto">
                <a:xfrm>
                  <a:off x="43" y="0"/>
                  <a:ext cx="52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2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2400">
                      <a:solidFill>
                        <a:schemeClr val="bg2"/>
                      </a:solidFill>
                      <a:latin typeface="Times New Roman" panose="02020603050405020304" pitchFamily="18" charset="0"/>
                    </a:rPr>
                    <a:t>偏移量</a:t>
                  </a:r>
                </a:p>
              </p:txBody>
            </p:sp>
            <p:sp>
              <p:nvSpPr>
                <p:cNvPr id="13328" name="Rectangle 15"/>
                <p:cNvSpPr>
                  <a:spLocks noChangeArrowheads="1"/>
                </p:cNvSpPr>
                <p:nvPr/>
              </p:nvSpPr>
              <p:spPr bwMode="auto">
                <a:xfrm>
                  <a:off x="0" y="0"/>
                  <a:ext cx="60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39" name="Group 16"/>
              <p:cNvGrpSpPr>
                <a:grpSpLocks/>
              </p:cNvGrpSpPr>
              <p:nvPr/>
            </p:nvGrpSpPr>
            <p:grpSpPr bwMode="auto">
              <a:xfrm>
                <a:off x="0" y="460"/>
                <a:ext cx="1190" cy="374"/>
                <a:chOff x="0" y="0"/>
                <a:chExt cx="1190" cy="374"/>
              </a:xfrm>
            </p:grpSpPr>
            <p:sp>
              <p:nvSpPr>
                <p:cNvPr id="22609" name="Rectangle 17"/>
                <p:cNvSpPr>
                  <a:spLocks noChangeArrowheads="1"/>
                </p:cNvSpPr>
                <p:nvPr/>
              </p:nvSpPr>
              <p:spPr bwMode="auto">
                <a:xfrm>
                  <a:off x="43" y="0"/>
                  <a:ext cx="1104"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endParaRPr lang="zh-CN" altLang="zh-CN" sz="800">
                    <a:solidFill>
                      <a:schemeClr val="bg2"/>
                    </a:solidFill>
                  </a:endParaRPr>
                </a:p>
                <a:p>
                  <a:pPr algn="l" eaLnBrk="1" fontAlgn="ctr" hangingPunct="1">
                    <a:buFont typeface="Wingdings" panose="05000000000000000000" pitchFamily="2" charset="2"/>
                    <a:buNone/>
                  </a:pPr>
                  <a:r>
                    <a:rPr lang="zh-CN" altLang="zh-CN" sz="2600">
                      <a:solidFill>
                        <a:schemeClr val="bg2"/>
                      </a:solidFill>
                    </a:rPr>
                    <a:t>1．指令</a:t>
                  </a:r>
                </a:p>
              </p:txBody>
            </p:sp>
            <p:sp>
              <p:nvSpPr>
                <p:cNvPr id="13331" name="Rectangle 18"/>
                <p:cNvSpPr>
                  <a:spLocks noChangeArrowheads="1"/>
                </p:cNvSpPr>
                <p:nvPr/>
              </p:nvSpPr>
              <p:spPr bwMode="auto">
                <a:xfrm>
                  <a:off x="0" y="0"/>
                  <a:ext cx="1190"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0" name="Group 19"/>
              <p:cNvGrpSpPr>
                <a:grpSpLocks/>
              </p:cNvGrpSpPr>
              <p:nvPr/>
            </p:nvGrpSpPr>
            <p:grpSpPr bwMode="auto">
              <a:xfrm>
                <a:off x="1190" y="460"/>
                <a:ext cx="614" cy="374"/>
                <a:chOff x="0" y="0"/>
                <a:chExt cx="614" cy="374"/>
              </a:xfrm>
            </p:grpSpPr>
            <p:sp>
              <p:nvSpPr>
                <p:cNvPr id="22607" name="Rectangle 20"/>
                <p:cNvSpPr>
                  <a:spLocks noChangeArrowheads="1"/>
                </p:cNvSpPr>
                <p:nvPr/>
              </p:nvSpPr>
              <p:spPr bwMode="auto">
                <a:xfrm>
                  <a:off x="43" y="0"/>
                  <a:ext cx="528"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CS</a:t>
                  </a:r>
                </a:p>
              </p:txBody>
            </p:sp>
            <p:sp>
              <p:nvSpPr>
                <p:cNvPr id="13334" name="Rectangle 21"/>
                <p:cNvSpPr>
                  <a:spLocks noChangeArrowheads="1"/>
                </p:cNvSpPr>
                <p:nvPr/>
              </p:nvSpPr>
              <p:spPr bwMode="auto">
                <a:xfrm>
                  <a:off x="0" y="0"/>
                  <a:ext cx="614"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1" name="Group 22"/>
              <p:cNvGrpSpPr>
                <a:grpSpLocks/>
              </p:cNvGrpSpPr>
              <p:nvPr/>
            </p:nvGrpSpPr>
            <p:grpSpPr bwMode="auto">
              <a:xfrm>
                <a:off x="1804" y="460"/>
                <a:ext cx="926" cy="374"/>
                <a:chOff x="0" y="0"/>
                <a:chExt cx="926" cy="374"/>
              </a:xfrm>
            </p:grpSpPr>
            <p:sp>
              <p:nvSpPr>
                <p:cNvPr id="22605" name="Rectangle 23"/>
                <p:cNvSpPr>
                  <a:spLocks noChangeArrowheads="1"/>
                </p:cNvSpPr>
                <p:nvPr/>
              </p:nvSpPr>
              <p:spPr bwMode="auto">
                <a:xfrm>
                  <a:off x="43" y="0"/>
                  <a:ext cx="84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无</a:t>
                  </a:r>
                </a:p>
              </p:txBody>
            </p:sp>
            <p:sp>
              <p:nvSpPr>
                <p:cNvPr id="13337" name="Rectangle 24"/>
                <p:cNvSpPr>
                  <a:spLocks noChangeArrowheads="1"/>
                </p:cNvSpPr>
                <p:nvPr/>
              </p:nvSpPr>
              <p:spPr bwMode="auto">
                <a:xfrm>
                  <a:off x="0" y="0"/>
                  <a:ext cx="92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2" name="Group 25"/>
              <p:cNvGrpSpPr>
                <a:grpSpLocks/>
              </p:cNvGrpSpPr>
              <p:nvPr/>
            </p:nvGrpSpPr>
            <p:grpSpPr bwMode="auto">
              <a:xfrm>
                <a:off x="2730" y="460"/>
                <a:ext cx="606" cy="374"/>
                <a:chOff x="0" y="0"/>
                <a:chExt cx="606" cy="374"/>
              </a:xfrm>
            </p:grpSpPr>
            <p:sp>
              <p:nvSpPr>
                <p:cNvPr id="22603" name="Rectangle 26"/>
                <p:cNvSpPr>
                  <a:spLocks noChangeArrowheads="1"/>
                </p:cNvSpPr>
                <p:nvPr/>
              </p:nvSpPr>
              <p:spPr bwMode="auto">
                <a:xfrm>
                  <a:off x="43" y="0"/>
                  <a:ext cx="52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6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IP</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40" name="Rectangle 27"/>
                <p:cNvSpPr>
                  <a:spLocks noChangeArrowheads="1"/>
                </p:cNvSpPr>
                <p:nvPr/>
              </p:nvSpPr>
              <p:spPr bwMode="auto">
                <a:xfrm>
                  <a:off x="0" y="0"/>
                  <a:ext cx="60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3" name="Group 28"/>
              <p:cNvGrpSpPr>
                <a:grpSpLocks/>
              </p:cNvGrpSpPr>
              <p:nvPr/>
            </p:nvGrpSpPr>
            <p:grpSpPr bwMode="auto">
              <a:xfrm>
                <a:off x="0" y="834"/>
                <a:ext cx="1190" cy="374"/>
                <a:chOff x="0" y="0"/>
                <a:chExt cx="1190" cy="374"/>
              </a:xfrm>
            </p:grpSpPr>
            <p:sp>
              <p:nvSpPr>
                <p:cNvPr id="22601" name="Rectangle 29"/>
                <p:cNvSpPr>
                  <a:spLocks noChangeArrowheads="1"/>
                </p:cNvSpPr>
                <p:nvPr/>
              </p:nvSpPr>
              <p:spPr bwMode="auto">
                <a:xfrm>
                  <a:off x="43" y="0"/>
                  <a:ext cx="1104"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endParaRPr lang="zh-CN" altLang="zh-CN" sz="800">
                    <a:solidFill>
                      <a:schemeClr val="bg2"/>
                    </a:solidFill>
                  </a:endParaRPr>
                </a:p>
                <a:p>
                  <a:pPr algn="l" eaLnBrk="1" fontAlgn="ctr" hangingPunct="1">
                    <a:buFont typeface="Wingdings" panose="05000000000000000000" pitchFamily="2" charset="2"/>
                    <a:buNone/>
                  </a:pPr>
                  <a:r>
                    <a:rPr lang="zh-CN" altLang="zh-CN" sz="2600">
                      <a:solidFill>
                        <a:schemeClr val="bg2"/>
                      </a:solidFill>
                    </a:rPr>
                    <a:t>2．堆栈操作</a:t>
                  </a:r>
                </a:p>
              </p:txBody>
            </p:sp>
            <p:sp>
              <p:nvSpPr>
                <p:cNvPr id="13343" name="Rectangle 30"/>
                <p:cNvSpPr>
                  <a:spLocks noChangeArrowheads="1"/>
                </p:cNvSpPr>
                <p:nvPr/>
              </p:nvSpPr>
              <p:spPr bwMode="auto">
                <a:xfrm>
                  <a:off x="0" y="0"/>
                  <a:ext cx="1190"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4" name="Group 31"/>
              <p:cNvGrpSpPr>
                <a:grpSpLocks/>
              </p:cNvGrpSpPr>
              <p:nvPr/>
            </p:nvGrpSpPr>
            <p:grpSpPr bwMode="auto">
              <a:xfrm>
                <a:off x="1190" y="834"/>
                <a:ext cx="614" cy="374"/>
                <a:chOff x="0" y="0"/>
                <a:chExt cx="614" cy="374"/>
              </a:xfrm>
            </p:grpSpPr>
            <p:sp>
              <p:nvSpPr>
                <p:cNvPr id="22599" name="Rectangle 32"/>
                <p:cNvSpPr>
                  <a:spLocks noChangeArrowheads="1"/>
                </p:cNvSpPr>
                <p:nvPr/>
              </p:nvSpPr>
              <p:spPr bwMode="auto">
                <a:xfrm>
                  <a:off x="43" y="0"/>
                  <a:ext cx="528"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SS</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46" name="Rectangle 33"/>
                <p:cNvSpPr>
                  <a:spLocks noChangeArrowheads="1"/>
                </p:cNvSpPr>
                <p:nvPr/>
              </p:nvSpPr>
              <p:spPr bwMode="auto">
                <a:xfrm>
                  <a:off x="0" y="0"/>
                  <a:ext cx="614"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5" name="Group 34"/>
              <p:cNvGrpSpPr>
                <a:grpSpLocks/>
              </p:cNvGrpSpPr>
              <p:nvPr/>
            </p:nvGrpSpPr>
            <p:grpSpPr bwMode="auto">
              <a:xfrm>
                <a:off x="1804" y="834"/>
                <a:ext cx="926" cy="374"/>
                <a:chOff x="0" y="0"/>
                <a:chExt cx="926" cy="374"/>
              </a:xfrm>
            </p:grpSpPr>
            <p:sp>
              <p:nvSpPr>
                <p:cNvPr id="22597" name="Rectangle 35"/>
                <p:cNvSpPr>
                  <a:spLocks noChangeArrowheads="1"/>
                </p:cNvSpPr>
                <p:nvPr/>
              </p:nvSpPr>
              <p:spPr bwMode="auto">
                <a:xfrm>
                  <a:off x="43" y="0"/>
                  <a:ext cx="84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无</a:t>
                  </a:r>
                </a:p>
              </p:txBody>
            </p:sp>
            <p:sp>
              <p:nvSpPr>
                <p:cNvPr id="13349" name="Rectangle 36"/>
                <p:cNvSpPr>
                  <a:spLocks noChangeArrowheads="1"/>
                </p:cNvSpPr>
                <p:nvPr/>
              </p:nvSpPr>
              <p:spPr bwMode="auto">
                <a:xfrm>
                  <a:off x="0" y="0"/>
                  <a:ext cx="92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6" name="Group 37"/>
              <p:cNvGrpSpPr>
                <a:grpSpLocks/>
              </p:cNvGrpSpPr>
              <p:nvPr/>
            </p:nvGrpSpPr>
            <p:grpSpPr bwMode="auto">
              <a:xfrm>
                <a:off x="2730" y="834"/>
                <a:ext cx="606" cy="374"/>
                <a:chOff x="0" y="0"/>
                <a:chExt cx="606" cy="374"/>
              </a:xfrm>
            </p:grpSpPr>
            <p:sp>
              <p:nvSpPr>
                <p:cNvPr id="22595" name="Rectangle 38"/>
                <p:cNvSpPr>
                  <a:spLocks noChangeArrowheads="1"/>
                </p:cNvSpPr>
                <p:nvPr/>
              </p:nvSpPr>
              <p:spPr bwMode="auto">
                <a:xfrm>
                  <a:off x="43" y="0"/>
                  <a:ext cx="52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6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SP</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52" name="Rectangle 39"/>
                <p:cNvSpPr>
                  <a:spLocks noChangeArrowheads="1"/>
                </p:cNvSpPr>
                <p:nvPr/>
              </p:nvSpPr>
              <p:spPr bwMode="auto">
                <a:xfrm>
                  <a:off x="0" y="0"/>
                  <a:ext cx="60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7" name="Group 40"/>
              <p:cNvGrpSpPr>
                <a:grpSpLocks/>
              </p:cNvGrpSpPr>
              <p:nvPr/>
            </p:nvGrpSpPr>
            <p:grpSpPr bwMode="auto">
              <a:xfrm>
                <a:off x="0" y="1208"/>
                <a:ext cx="1190" cy="374"/>
                <a:chOff x="0" y="0"/>
                <a:chExt cx="1190" cy="374"/>
              </a:xfrm>
            </p:grpSpPr>
            <p:sp>
              <p:nvSpPr>
                <p:cNvPr id="22593" name="Rectangle 41"/>
                <p:cNvSpPr>
                  <a:spLocks noChangeArrowheads="1"/>
                </p:cNvSpPr>
                <p:nvPr/>
              </p:nvSpPr>
              <p:spPr bwMode="auto">
                <a:xfrm>
                  <a:off x="43" y="0"/>
                  <a:ext cx="1104"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endParaRPr lang="zh-CN" altLang="zh-CN" sz="800">
                    <a:solidFill>
                      <a:schemeClr val="bg2"/>
                    </a:solidFill>
                  </a:endParaRPr>
                </a:p>
                <a:p>
                  <a:pPr algn="l" eaLnBrk="1" fontAlgn="ctr" hangingPunct="1">
                    <a:buFont typeface="Wingdings" panose="05000000000000000000" pitchFamily="2" charset="2"/>
                    <a:buNone/>
                  </a:pPr>
                  <a:r>
                    <a:rPr lang="zh-CN" altLang="zh-CN" sz="2600">
                      <a:solidFill>
                        <a:schemeClr val="bg2"/>
                      </a:solidFill>
                    </a:rPr>
                    <a:t>3．普通变量</a:t>
                  </a:r>
                </a:p>
              </p:txBody>
            </p:sp>
            <p:sp>
              <p:nvSpPr>
                <p:cNvPr id="13355" name="Rectangle 42"/>
                <p:cNvSpPr>
                  <a:spLocks noChangeArrowheads="1"/>
                </p:cNvSpPr>
                <p:nvPr/>
              </p:nvSpPr>
              <p:spPr bwMode="auto">
                <a:xfrm>
                  <a:off x="0" y="0"/>
                  <a:ext cx="1190"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8" name="Group 43"/>
              <p:cNvGrpSpPr>
                <a:grpSpLocks/>
              </p:cNvGrpSpPr>
              <p:nvPr/>
            </p:nvGrpSpPr>
            <p:grpSpPr bwMode="auto">
              <a:xfrm>
                <a:off x="1190" y="1208"/>
                <a:ext cx="614" cy="374"/>
                <a:chOff x="0" y="0"/>
                <a:chExt cx="614" cy="374"/>
              </a:xfrm>
            </p:grpSpPr>
            <p:sp>
              <p:nvSpPr>
                <p:cNvPr id="22591" name="Rectangle 44"/>
                <p:cNvSpPr>
                  <a:spLocks noChangeArrowheads="1"/>
                </p:cNvSpPr>
                <p:nvPr/>
              </p:nvSpPr>
              <p:spPr bwMode="auto">
                <a:xfrm>
                  <a:off x="43" y="0"/>
                  <a:ext cx="528"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DS</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58" name="Rectangle 45"/>
                <p:cNvSpPr>
                  <a:spLocks noChangeArrowheads="1"/>
                </p:cNvSpPr>
                <p:nvPr/>
              </p:nvSpPr>
              <p:spPr bwMode="auto">
                <a:xfrm>
                  <a:off x="0" y="0"/>
                  <a:ext cx="614"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49" name="Group 46"/>
              <p:cNvGrpSpPr>
                <a:grpSpLocks/>
              </p:cNvGrpSpPr>
              <p:nvPr/>
            </p:nvGrpSpPr>
            <p:grpSpPr bwMode="auto">
              <a:xfrm>
                <a:off x="1804" y="1208"/>
                <a:ext cx="926" cy="374"/>
                <a:chOff x="0" y="0"/>
                <a:chExt cx="926" cy="374"/>
              </a:xfrm>
            </p:grpSpPr>
            <p:sp>
              <p:nvSpPr>
                <p:cNvPr id="22589" name="Rectangle 47"/>
                <p:cNvSpPr>
                  <a:spLocks noChangeArrowheads="1"/>
                </p:cNvSpPr>
                <p:nvPr/>
              </p:nvSpPr>
              <p:spPr bwMode="auto">
                <a:xfrm>
                  <a:off x="43" y="0"/>
                  <a:ext cx="84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8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2800">
                      <a:solidFill>
                        <a:schemeClr val="bg2"/>
                      </a:solidFill>
                      <a:latin typeface="Times New Roman" panose="02020603050405020304" pitchFamily="18" charset="0"/>
                    </a:rPr>
                    <a:t>ES、SS、CS</a:t>
                  </a:r>
                  <a:endParaRPr lang="zh-CN" altLang="zh-CN" sz="2800">
                    <a:solidFill>
                      <a:schemeClr val="bg2"/>
                    </a:solidFill>
                    <a:latin typeface="Times New Roman" panose="02020603050405020304" pitchFamily="18" charset="0"/>
                    <a:ea typeface="宋体" panose="02010600030101010101" pitchFamily="2" charset="-122"/>
                  </a:endParaRPr>
                </a:p>
              </p:txBody>
            </p:sp>
            <p:sp>
              <p:nvSpPr>
                <p:cNvPr id="13361" name="Rectangle 48"/>
                <p:cNvSpPr>
                  <a:spLocks noChangeArrowheads="1"/>
                </p:cNvSpPr>
                <p:nvPr/>
              </p:nvSpPr>
              <p:spPr bwMode="auto">
                <a:xfrm>
                  <a:off x="0" y="0"/>
                  <a:ext cx="92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0" name="Group 49"/>
              <p:cNvGrpSpPr>
                <a:grpSpLocks/>
              </p:cNvGrpSpPr>
              <p:nvPr/>
            </p:nvGrpSpPr>
            <p:grpSpPr bwMode="auto">
              <a:xfrm>
                <a:off x="2730" y="1208"/>
                <a:ext cx="606" cy="374"/>
                <a:chOff x="0" y="0"/>
                <a:chExt cx="606" cy="374"/>
              </a:xfrm>
            </p:grpSpPr>
            <p:sp>
              <p:nvSpPr>
                <p:cNvPr id="22587" name="Rectangle 50"/>
                <p:cNvSpPr>
                  <a:spLocks noChangeArrowheads="1"/>
                </p:cNvSpPr>
                <p:nvPr/>
              </p:nvSpPr>
              <p:spPr bwMode="auto">
                <a:xfrm>
                  <a:off x="43" y="0"/>
                  <a:ext cx="52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6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EA</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64" name="Rectangle 51"/>
                <p:cNvSpPr>
                  <a:spLocks noChangeArrowheads="1"/>
                </p:cNvSpPr>
                <p:nvPr/>
              </p:nvSpPr>
              <p:spPr bwMode="auto">
                <a:xfrm>
                  <a:off x="0" y="0"/>
                  <a:ext cx="60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1" name="Group 52"/>
              <p:cNvGrpSpPr>
                <a:grpSpLocks/>
              </p:cNvGrpSpPr>
              <p:nvPr/>
            </p:nvGrpSpPr>
            <p:grpSpPr bwMode="auto">
              <a:xfrm>
                <a:off x="0" y="1582"/>
                <a:ext cx="1190" cy="460"/>
                <a:chOff x="0" y="0"/>
                <a:chExt cx="1190" cy="460"/>
              </a:xfrm>
            </p:grpSpPr>
            <p:sp>
              <p:nvSpPr>
                <p:cNvPr id="22585" name="Rectangle 53"/>
                <p:cNvSpPr>
                  <a:spLocks noChangeArrowheads="1"/>
                </p:cNvSpPr>
                <p:nvPr/>
              </p:nvSpPr>
              <p:spPr bwMode="auto">
                <a:xfrm>
                  <a:off x="43" y="0"/>
                  <a:ext cx="1104"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r>
                    <a:rPr lang="zh-CN" altLang="zh-CN" sz="2400">
                      <a:solidFill>
                        <a:schemeClr val="bg2"/>
                      </a:solidFill>
                    </a:rPr>
                    <a:t>4．字符串指令的源    </a:t>
                  </a:r>
                </a:p>
                <a:p>
                  <a:pPr algn="l" eaLnBrk="1" fontAlgn="ctr" hangingPunct="1">
                    <a:buFont typeface="Wingdings" panose="05000000000000000000" pitchFamily="2" charset="2"/>
                    <a:buNone/>
                  </a:pPr>
                  <a:r>
                    <a:rPr lang="zh-CN" altLang="zh-CN" sz="2400">
                      <a:solidFill>
                        <a:schemeClr val="bg2"/>
                      </a:solidFill>
                    </a:rPr>
                    <a:t>   串地址</a:t>
                  </a:r>
                </a:p>
              </p:txBody>
            </p:sp>
            <p:sp>
              <p:nvSpPr>
                <p:cNvPr id="13367" name="Rectangle 54"/>
                <p:cNvSpPr>
                  <a:spLocks noChangeArrowheads="1"/>
                </p:cNvSpPr>
                <p:nvPr/>
              </p:nvSpPr>
              <p:spPr bwMode="auto">
                <a:xfrm>
                  <a:off x="0" y="0"/>
                  <a:ext cx="1190"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2" name="Group 55"/>
              <p:cNvGrpSpPr>
                <a:grpSpLocks/>
              </p:cNvGrpSpPr>
              <p:nvPr/>
            </p:nvGrpSpPr>
            <p:grpSpPr bwMode="auto">
              <a:xfrm>
                <a:off x="1190" y="1582"/>
                <a:ext cx="614" cy="460"/>
                <a:chOff x="0" y="0"/>
                <a:chExt cx="614" cy="460"/>
              </a:xfrm>
            </p:grpSpPr>
            <p:sp>
              <p:nvSpPr>
                <p:cNvPr id="22583" name="Rectangle 56"/>
                <p:cNvSpPr>
                  <a:spLocks noChangeArrowheads="1"/>
                </p:cNvSpPr>
                <p:nvPr/>
              </p:nvSpPr>
              <p:spPr bwMode="auto">
                <a:xfrm>
                  <a:off x="43" y="0"/>
                  <a:ext cx="528"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4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DS</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70" name="Rectangle 57"/>
                <p:cNvSpPr>
                  <a:spLocks noChangeArrowheads="1"/>
                </p:cNvSpPr>
                <p:nvPr/>
              </p:nvSpPr>
              <p:spPr bwMode="auto">
                <a:xfrm>
                  <a:off x="0" y="0"/>
                  <a:ext cx="614"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3" name="Group 58"/>
              <p:cNvGrpSpPr>
                <a:grpSpLocks/>
              </p:cNvGrpSpPr>
              <p:nvPr/>
            </p:nvGrpSpPr>
            <p:grpSpPr bwMode="auto">
              <a:xfrm>
                <a:off x="1804" y="1582"/>
                <a:ext cx="926" cy="460"/>
                <a:chOff x="0" y="0"/>
                <a:chExt cx="926" cy="460"/>
              </a:xfrm>
            </p:grpSpPr>
            <p:sp>
              <p:nvSpPr>
                <p:cNvPr id="22581" name="Rectangle 59"/>
                <p:cNvSpPr>
                  <a:spLocks noChangeArrowheads="1"/>
                </p:cNvSpPr>
                <p:nvPr/>
              </p:nvSpPr>
              <p:spPr bwMode="auto">
                <a:xfrm>
                  <a:off x="43" y="0"/>
                  <a:ext cx="84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endParaRPr lang="zh-CN" altLang="zh-CN" sz="2000">
                    <a:solidFill>
                      <a:schemeClr val="bg2"/>
                    </a:solidFill>
                    <a:latin typeface="Times New Roman" panose="02020603050405020304" pitchFamily="18" charset="0"/>
                  </a:endParaRPr>
                </a:p>
                <a:p>
                  <a:pPr algn="l" eaLnBrk="1" fontAlgn="ctr" hangingPunct="1">
                    <a:buFont typeface="Wingdings" panose="05000000000000000000" pitchFamily="2" charset="2"/>
                    <a:buNone/>
                  </a:pPr>
                  <a:r>
                    <a:rPr lang="zh-CN" altLang="zh-CN" sz="2800">
                      <a:solidFill>
                        <a:schemeClr val="bg2"/>
                      </a:solidFill>
                      <a:latin typeface="Times New Roman" panose="02020603050405020304" pitchFamily="18" charset="0"/>
                    </a:rPr>
                    <a:t>ES、SS、CS</a:t>
                  </a:r>
                  <a:endParaRPr lang="zh-CN" altLang="zh-CN" sz="2800">
                    <a:solidFill>
                      <a:schemeClr val="bg2"/>
                    </a:solidFill>
                    <a:latin typeface="Times New Roman" panose="02020603050405020304" pitchFamily="18" charset="0"/>
                    <a:ea typeface="宋体" panose="02010600030101010101" pitchFamily="2" charset="-122"/>
                  </a:endParaRPr>
                </a:p>
              </p:txBody>
            </p:sp>
            <p:sp>
              <p:nvSpPr>
                <p:cNvPr id="13373" name="Rectangle 60"/>
                <p:cNvSpPr>
                  <a:spLocks noChangeArrowheads="1"/>
                </p:cNvSpPr>
                <p:nvPr/>
              </p:nvSpPr>
              <p:spPr bwMode="auto">
                <a:xfrm>
                  <a:off x="0" y="0"/>
                  <a:ext cx="92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4" name="Group 61"/>
              <p:cNvGrpSpPr>
                <a:grpSpLocks/>
              </p:cNvGrpSpPr>
              <p:nvPr/>
            </p:nvGrpSpPr>
            <p:grpSpPr bwMode="auto">
              <a:xfrm>
                <a:off x="2730" y="1582"/>
                <a:ext cx="606" cy="460"/>
                <a:chOff x="0" y="0"/>
                <a:chExt cx="606" cy="460"/>
              </a:xfrm>
            </p:grpSpPr>
            <p:sp>
              <p:nvSpPr>
                <p:cNvPr id="22579" name="Rectangle 62"/>
                <p:cNvSpPr>
                  <a:spLocks noChangeArrowheads="1"/>
                </p:cNvSpPr>
                <p:nvPr/>
              </p:nvSpPr>
              <p:spPr bwMode="auto">
                <a:xfrm>
                  <a:off x="43" y="0"/>
                  <a:ext cx="52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4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SI</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76" name="Rectangle 63"/>
                <p:cNvSpPr>
                  <a:spLocks noChangeArrowheads="1"/>
                </p:cNvSpPr>
                <p:nvPr/>
              </p:nvSpPr>
              <p:spPr bwMode="auto">
                <a:xfrm>
                  <a:off x="0" y="0"/>
                  <a:ext cx="60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5" name="Group 64"/>
              <p:cNvGrpSpPr>
                <a:grpSpLocks/>
              </p:cNvGrpSpPr>
              <p:nvPr/>
            </p:nvGrpSpPr>
            <p:grpSpPr bwMode="auto">
              <a:xfrm>
                <a:off x="0" y="2042"/>
                <a:ext cx="1190" cy="460"/>
                <a:chOff x="0" y="0"/>
                <a:chExt cx="1190" cy="460"/>
              </a:xfrm>
            </p:grpSpPr>
            <p:sp>
              <p:nvSpPr>
                <p:cNvPr id="22577" name="Rectangle 65"/>
                <p:cNvSpPr>
                  <a:spLocks noChangeArrowheads="1"/>
                </p:cNvSpPr>
                <p:nvPr/>
              </p:nvSpPr>
              <p:spPr bwMode="auto">
                <a:xfrm>
                  <a:off x="43" y="0"/>
                  <a:ext cx="1104"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r>
                    <a:rPr lang="zh-CN" altLang="zh-CN" sz="2400">
                      <a:solidFill>
                        <a:schemeClr val="bg2"/>
                      </a:solidFill>
                    </a:rPr>
                    <a:t>5．字符串指令的目</a:t>
                  </a:r>
                </a:p>
                <a:p>
                  <a:pPr algn="l" eaLnBrk="1" fontAlgn="ctr" hangingPunct="1">
                    <a:buFont typeface="Wingdings" panose="05000000000000000000" pitchFamily="2" charset="2"/>
                    <a:buNone/>
                  </a:pPr>
                  <a:r>
                    <a:rPr lang="zh-CN" altLang="zh-CN" sz="2400">
                      <a:solidFill>
                        <a:schemeClr val="bg2"/>
                      </a:solidFill>
                    </a:rPr>
                    <a:t>   标串地址</a:t>
                  </a:r>
                </a:p>
              </p:txBody>
            </p:sp>
            <p:sp>
              <p:nvSpPr>
                <p:cNvPr id="13379" name="Rectangle 66"/>
                <p:cNvSpPr>
                  <a:spLocks noChangeArrowheads="1"/>
                </p:cNvSpPr>
                <p:nvPr/>
              </p:nvSpPr>
              <p:spPr bwMode="auto">
                <a:xfrm>
                  <a:off x="0" y="0"/>
                  <a:ext cx="1190"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6" name="Group 67"/>
              <p:cNvGrpSpPr>
                <a:grpSpLocks/>
              </p:cNvGrpSpPr>
              <p:nvPr/>
            </p:nvGrpSpPr>
            <p:grpSpPr bwMode="auto">
              <a:xfrm>
                <a:off x="1190" y="2042"/>
                <a:ext cx="614" cy="460"/>
                <a:chOff x="0" y="0"/>
                <a:chExt cx="614" cy="460"/>
              </a:xfrm>
            </p:grpSpPr>
            <p:sp>
              <p:nvSpPr>
                <p:cNvPr id="22575" name="Rectangle 68"/>
                <p:cNvSpPr>
                  <a:spLocks noChangeArrowheads="1"/>
                </p:cNvSpPr>
                <p:nvPr/>
              </p:nvSpPr>
              <p:spPr bwMode="auto">
                <a:xfrm>
                  <a:off x="43" y="0"/>
                  <a:ext cx="528"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4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ES</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82" name="Rectangle 69"/>
                <p:cNvSpPr>
                  <a:spLocks noChangeArrowheads="1"/>
                </p:cNvSpPr>
                <p:nvPr/>
              </p:nvSpPr>
              <p:spPr bwMode="auto">
                <a:xfrm>
                  <a:off x="0" y="0"/>
                  <a:ext cx="614"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7" name="Group 70"/>
              <p:cNvGrpSpPr>
                <a:grpSpLocks/>
              </p:cNvGrpSpPr>
              <p:nvPr/>
            </p:nvGrpSpPr>
            <p:grpSpPr bwMode="auto">
              <a:xfrm>
                <a:off x="1804" y="2042"/>
                <a:ext cx="926" cy="460"/>
                <a:chOff x="0" y="0"/>
                <a:chExt cx="926" cy="460"/>
              </a:xfrm>
            </p:grpSpPr>
            <p:sp>
              <p:nvSpPr>
                <p:cNvPr id="22573" name="Rectangle 71"/>
                <p:cNvSpPr>
                  <a:spLocks noChangeArrowheads="1"/>
                </p:cNvSpPr>
                <p:nvPr/>
              </p:nvSpPr>
              <p:spPr bwMode="auto">
                <a:xfrm>
                  <a:off x="43" y="0"/>
                  <a:ext cx="84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4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无</a:t>
                  </a:r>
                </a:p>
              </p:txBody>
            </p:sp>
            <p:sp>
              <p:nvSpPr>
                <p:cNvPr id="13385" name="Rectangle 72"/>
                <p:cNvSpPr>
                  <a:spLocks noChangeArrowheads="1"/>
                </p:cNvSpPr>
                <p:nvPr/>
              </p:nvSpPr>
              <p:spPr bwMode="auto">
                <a:xfrm>
                  <a:off x="0" y="0"/>
                  <a:ext cx="92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8" name="Group 73"/>
              <p:cNvGrpSpPr>
                <a:grpSpLocks/>
              </p:cNvGrpSpPr>
              <p:nvPr/>
            </p:nvGrpSpPr>
            <p:grpSpPr bwMode="auto">
              <a:xfrm>
                <a:off x="2730" y="2042"/>
                <a:ext cx="606" cy="460"/>
                <a:chOff x="0" y="0"/>
                <a:chExt cx="606" cy="460"/>
              </a:xfrm>
            </p:grpSpPr>
            <p:sp>
              <p:nvSpPr>
                <p:cNvPr id="22571" name="Rectangle 74"/>
                <p:cNvSpPr>
                  <a:spLocks noChangeArrowheads="1"/>
                </p:cNvSpPr>
                <p:nvPr/>
              </p:nvSpPr>
              <p:spPr bwMode="auto">
                <a:xfrm>
                  <a:off x="43" y="0"/>
                  <a:ext cx="520" cy="4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4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DI</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88" name="Rectangle 75"/>
                <p:cNvSpPr>
                  <a:spLocks noChangeArrowheads="1"/>
                </p:cNvSpPr>
                <p:nvPr/>
              </p:nvSpPr>
              <p:spPr bwMode="auto">
                <a:xfrm>
                  <a:off x="0" y="0"/>
                  <a:ext cx="606" cy="460"/>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59" name="Group 76"/>
              <p:cNvGrpSpPr>
                <a:grpSpLocks/>
              </p:cNvGrpSpPr>
              <p:nvPr/>
            </p:nvGrpSpPr>
            <p:grpSpPr bwMode="auto">
              <a:xfrm>
                <a:off x="0" y="2502"/>
                <a:ext cx="1190" cy="374"/>
                <a:chOff x="0" y="0"/>
                <a:chExt cx="1190" cy="374"/>
              </a:xfrm>
            </p:grpSpPr>
            <p:sp>
              <p:nvSpPr>
                <p:cNvPr id="22569" name="Rectangle 77"/>
                <p:cNvSpPr>
                  <a:spLocks noChangeArrowheads="1"/>
                </p:cNvSpPr>
                <p:nvPr/>
              </p:nvSpPr>
              <p:spPr bwMode="auto">
                <a:xfrm>
                  <a:off x="43" y="0"/>
                  <a:ext cx="1104"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ctr" hangingPunct="1">
                    <a:buFont typeface="Wingdings" panose="05000000000000000000" pitchFamily="2" charset="2"/>
                    <a:buNone/>
                  </a:pPr>
                  <a:r>
                    <a:rPr lang="zh-CN" altLang="zh-CN" sz="2400">
                      <a:solidFill>
                        <a:schemeClr val="bg2"/>
                      </a:solidFill>
                    </a:rPr>
                    <a:t>6. BP用作基址寄存</a:t>
                  </a:r>
                </a:p>
                <a:p>
                  <a:pPr algn="l" eaLnBrk="1" fontAlgn="ctr" hangingPunct="1">
                    <a:buFont typeface="Wingdings" panose="05000000000000000000" pitchFamily="2" charset="2"/>
                    <a:buNone/>
                  </a:pPr>
                  <a:r>
                    <a:rPr lang="zh-CN" altLang="zh-CN" sz="2400">
                      <a:solidFill>
                        <a:schemeClr val="bg2"/>
                      </a:solidFill>
                    </a:rPr>
                    <a:t>   器</a:t>
                  </a:r>
                </a:p>
              </p:txBody>
            </p:sp>
            <p:sp>
              <p:nvSpPr>
                <p:cNvPr id="13391" name="Rectangle 78"/>
                <p:cNvSpPr>
                  <a:spLocks noChangeArrowheads="1"/>
                </p:cNvSpPr>
                <p:nvPr/>
              </p:nvSpPr>
              <p:spPr bwMode="auto">
                <a:xfrm>
                  <a:off x="0" y="0"/>
                  <a:ext cx="1190"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60" name="Group 79"/>
              <p:cNvGrpSpPr>
                <a:grpSpLocks/>
              </p:cNvGrpSpPr>
              <p:nvPr/>
            </p:nvGrpSpPr>
            <p:grpSpPr bwMode="auto">
              <a:xfrm>
                <a:off x="1190" y="2502"/>
                <a:ext cx="614" cy="374"/>
                <a:chOff x="0" y="0"/>
                <a:chExt cx="614" cy="374"/>
              </a:xfrm>
            </p:grpSpPr>
            <p:sp>
              <p:nvSpPr>
                <p:cNvPr id="22567" name="Rectangle 80"/>
                <p:cNvSpPr>
                  <a:spLocks noChangeArrowheads="1"/>
                </p:cNvSpPr>
                <p:nvPr/>
              </p:nvSpPr>
              <p:spPr bwMode="auto">
                <a:xfrm>
                  <a:off x="43" y="0"/>
                  <a:ext cx="528"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0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SS</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394" name="Rectangle 81"/>
                <p:cNvSpPr>
                  <a:spLocks noChangeArrowheads="1"/>
                </p:cNvSpPr>
                <p:nvPr/>
              </p:nvSpPr>
              <p:spPr bwMode="auto">
                <a:xfrm>
                  <a:off x="0" y="0"/>
                  <a:ext cx="614"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61" name="Group 82"/>
              <p:cNvGrpSpPr>
                <a:grpSpLocks/>
              </p:cNvGrpSpPr>
              <p:nvPr/>
            </p:nvGrpSpPr>
            <p:grpSpPr bwMode="auto">
              <a:xfrm>
                <a:off x="1804" y="2502"/>
                <a:ext cx="926" cy="374"/>
                <a:chOff x="0" y="0"/>
                <a:chExt cx="926" cy="374"/>
              </a:xfrm>
            </p:grpSpPr>
            <p:sp>
              <p:nvSpPr>
                <p:cNvPr id="22565" name="Rectangle 83"/>
                <p:cNvSpPr>
                  <a:spLocks noChangeArrowheads="1"/>
                </p:cNvSpPr>
                <p:nvPr/>
              </p:nvSpPr>
              <p:spPr bwMode="auto">
                <a:xfrm>
                  <a:off x="43" y="0"/>
                  <a:ext cx="84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lnSpc>
                      <a:spcPct val="170000"/>
                    </a:lnSpc>
                    <a:buFont typeface="Wingdings" panose="05000000000000000000" pitchFamily="2" charset="2"/>
                    <a:buNone/>
                  </a:pPr>
                  <a:r>
                    <a:rPr lang="zh-CN" altLang="zh-CN" sz="2400">
                      <a:solidFill>
                        <a:schemeClr val="bg2"/>
                      </a:solidFill>
                      <a:latin typeface="Times New Roman" panose="02020603050405020304" pitchFamily="18" charset="0"/>
                    </a:rPr>
                    <a:t>DS、ES、CS</a:t>
                  </a:r>
                  <a:endParaRPr lang="zh-CN" altLang="zh-CN" sz="2400">
                    <a:solidFill>
                      <a:schemeClr val="bg2"/>
                    </a:solidFill>
                    <a:latin typeface="Times New Roman" panose="02020603050405020304" pitchFamily="18" charset="0"/>
                    <a:ea typeface="宋体" panose="02010600030101010101" pitchFamily="2" charset="-122"/>
                  </a:endParaRPr>
                </a:p>
              </p:txBody>
            </p:sp>
            <p:sp>
              <p:nvSpPr>
                <p:cNvPr id="13397" name="Rectangle 84"/>
                <p:cNvSpPr>
                  <a:spLocks noChangeArrowheads="1"/>
                </p:cNvSpPr>
                <p:nvPr/>
              </p:nvSpPr>
              <p:spPr bwMode="auto">
                <a:xfrm>
                  <a:off x="0" y="0"/>
                  <a:ext cx="92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nvGrpSpPr>
              <p:cNvPr id="22562" name="Group 85"/>
              <p:cNvGrpSpPr>
                <a:grpSpLocks/>
              </p:cNvGrpSpPr>
              <p:nvPr/>
            </p:nvGrpSpPr>
            <p:grpSpPr bwMode="auto">
              <a:xfrm>
                <a:off x="2730" y="2502"/>
                <a:ext cx="606" cy="374"/>
                <a:chOff x="0" y="0"/>
                <a:chExt cx="606" cy="374"/>
              </a:xfrm>
            </p:grpSpPr>
            <p:sp>
              <p:nvSpPr>
                <p:cNvPr id="22563" name="Rectangle 86"/>
                <p:cNvSpPr>
                  <a:spLocks noChangeArrowheads="1"/>
                </p:cNvSpPr>
                <p:nvPr/>
              </p:nvSpPr>
              <p:spPr bwMode="auto">
                <a:xfrm>
                  <a:off x="43" y="0"/>
                  <a:ext cx="520" cy="37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1080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fontAlgn="ctr" hangingPunct="1">
                    <a:buFont typeface="Wingdings" panose="05000000000000000000" pitchFamily="2" charset="2"/>
                    <a:buNone/>
                  </a:pPr>
                  <a:endParaRPr lang="zh-CN" altLang="zh-CN" sz="1000">
                    <a:solidFill>
                      <a:schemeClr val="bg2"/>
                    </a:solidFill>
                    <a:latin typeface="Times New Roman" panose="02020603050405020304" pitchFamily="18" charset="0"/>
                  </a:endParaRPr>
                </a:p>
                <a:p>
                  <a:pPr eaLnBrk="1" fontAlgn="ctr" hangingPunct="1">
                    <a:buFont typeface="Wingdings" panose="05000000000000000000" pitchFamily="2" charset="2"/>
                    <a:buNone/>
                  </a:pPr>
                  <a:r>
                    <a:rPr lang="zh-CN" altLang="zh-CN" sz="3000">
                      <a:solidFill>
                        <a:schemeClr val="bg2"/>
                      </a:solidFill>
                      <a:latin typeface="Times New Roman" panose="02020603050405020304" pitchFamily="18" charset="0"/>
                    </a:rPr>
                    <a:t>EA</a:t>
                  </a:r>
                  <a:endParaRPr lang="zh-CN" altLang="zh-CN" sz="3000">
                    <a:solidFill>
                      <a:schemeClr val="bg2"/>
                    </a:solidFill>
                    <a:latin typeface="Times New Roman" panose="02020603050405020304" pitchFamily="18" charset="0"/>
                    <a:ea typeface="宋体" panose="02010600030101010101" pitchFamily="2" charset="-122"/>
                  </a:endParaRPr>
                </a:p>
              </p:txBody>
            </p:sp>
            <p:sp>
              <p:nvSpPr>
                <p:cNvPr id="13400" name="Rectangle 87"/>
                <p:cNvSpPr>
                  <a:spLocks noChangeArrowheads="1"/>
                </p:cNvSpPr>
                <p:nvPr/>
              </p:nvSpPr>
              <p:spPr bwMode="auto">
                <a:xfrm>
                  <a:off x="0" y="0"/>
                  <a:ext cx="606" cy="374"/>
                </a:xfrm>
                <a:prstGeom prst="rect">
                  <a:avLst/>
                </a:prstGeom>
                <a:noFill/>
                <a:ln w="7"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grpSp>
        <p:sp>
          <p:nvSpPr>
            <p:cNvPr id="13401" name="Rectangle 88"/>
            <p:cNvSpPr>
              <a:spLocks noChangeArrowheads="1"/>
            </p:cNvSpPr>
            <p:nvPr/>
          </p:nvSpPr>
          <p:spPr bwMode="auto">
            <a:xfrm>
              <a:off x="0" y="0"/>
              <a:ext cx="3342" cy="2882"/>
            </a:xfrm>
            <a:prstGeom prst="rect">
              <a:avLst/>
            </a:prstGeom>
            <a:noFill/>
            <a:ln w="11112" cmpd="sng">
              <a:solidFill>
                <a:schemeClr val="tx2"/>
              </a:solidFill>
              <a:miter lim="800000"/>
              <a:headEnd/>
              <a:tailEnd/>
            </a:ln>
            <a:effectLst/>
          </p:spPr>
          <p:txBody>
            <a:bodyPr lIns="0" tIns="36000" rIns="0" bIns="10800"/>
            <a:lstStyle/>
            <a:p>
              <a:pPr>
                <a:defRPr/>
              </a:pPr>
              <a:endParaRPr lang="zh-CN" altLang="en-US">
                <a:effectLst>
                  <a:outerShdw blurRad="38100" dist="38100" dir="2700000" algn="tl">
                    <a:srgbClr val="C0C0C0"/>
                  </a:outerShdw>
                </a:effectLst>
              </a:endParaRPr>
            </a:p>
          </p:txBody>
        </p:sp>
      </p:grpSp>
      <p:sp>
        <p:nvSpPr>
          <p:cNvPr id="22532" name="Text Box 89"/>
          <p:cNvSpPr txBox="1">
            <a:spLocks noChangeArrowheads="1"/>
          </p:cNvSpPr>
          <p:nvPr/>
        </p:nvSpPr>
        <p:spPr bwMode="auto">
          <a:xfrm>
            <a:off x="5674786" y="307278"/>
            <a:ext cx="6310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dirty="0">
                <a:solidFill>
                  <a:schemeClr val="bg2"/>
                </a:solidFill>
              </a:rPr>
              <a:t>表</a:t>
            </a:r>
            <a:r>
              <a:rPr lang="en-US" altLang="zh-CN" sz="3000" dirty="0">
                <a:solidFill>
                  <a:schemeClr val="bg2"/>
                </a:solidFill>
              </a:rPr>
              <a:t>3</a:t>
            </a:r>
            <a:r>
              <a:rPr lang="zh-CN" altLang="zh-CN" sz="3000" dirty="0">
                <a:solidFill>
                  <a:schemeClr val="bg2"/>
                </a:solidFill>
              </a:rPr>
              <a:t>-</a:t>
            </a:r>
            <a:r>
              <a:rPr lang="en-US" altLang="zh-CN" sz="3000" dirty="0">
                <a:solidFill>
                  <a:schemeClr val="bg2"/>
                </a:solidFill>
              </a:rPr>
              <a:t>1</a:t>
            </a:r>
            <a:r>
              <a:rPr lang="zh-CN" altLang="zh-CN" sz="3000" dirty="0">
                <a:solidFill>
                  <a:schemeClr val="bg2"/>
                </a:solidFill>
              </a:rPr>
              <a:t>  段基址和偏移量的约定情况 </a:t>
            </a:r>
          </a:p>
        </p:txBody>
      </p:sp>
    </p:spTree>
    <p:extLst>
      <p:ext uri="{BB962C8B-B14F-4D97-AF65-F5344CB8AC3E}">
        <p14:creationId xmlns:p14="http://schemas.microsoft.com/office/powerpoint/2010/main" val="3074554030"/>
      </p:ext>
    </p:extLst>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4294967295"/>
          </p:nvPr>
        </p:nvSpPr>
        <p:spPr>
          <a:xfrm>
            <a:off x="1992313" y="476250"/>
            <a:ext cx="4114800" cy="1066800"/>
          </a:xfrm>
        </p:spPr>
        <p:txBody>
          <a:bodyPr/>
          <a:lstStyle/>
          <a:p>
            <a:pPr>
              <a:buFont typeface="Wingdings" panose="05000000000000000000" pitchFamily="2" charset="2"/>
              <a:buNone/>
            </a:pPr>
            <a:r>
              <a:rPr lang="zh-CN" altLang="zh-CN" sz="3600">
                <a:latin typeface="宋体" panose="02010600030101010101" pitchFamily="2" charset="-122"/>
              </a:rPr>
              <a:t>具体操作为：</a:t>
            </a:r>
            <a:endParaRPr lang="zh-CN" altLang="zh-CN" sz="3600"/>
          </a:p>
        </p:txBody>
      </p:sp>
      <p:sp>
        <p:nvSpPr>
          <p:cNvPr id="8192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1BC7C4E-8586-418D-A1E8-EF15813F8D5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100</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81924" name="Group 3"/>
          <p:cNvGrpSpPr>
            <a:grpSpLocks/>
          </p:cNvGrpSpPr>
          <p:nvPr/>
        </p:nvGrpSpPr>
        <p:grpSpPr bwMode="auto">
          <a:xfrm>
            <a:off x="1847851" y="981075"/>
            <a:ext cx="8680451" cy="4376738"/>
            <a:chOff x="0" y="0"/>
            <a:chExt cx="5468" cy="2757"/>
          </a:xfrm>
        </p:grpSpPr>
        <p:sp>
          <p:nvSpPr>
            <p:cNvPr id="81926" name="Text Box 4"/>
            <p:cNvSpPr txBox="1">
              <a:spLocks noChangeArrowheads="1"/>
            </p:cNvSpPr>
            <p:nvPr/>
          </p:nvSpPr>
          <p:spPr bwMode="auto">
            <a:xfrm>
              <a:off x="0" y="192"/>
              <a:ext cx="39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字节型除法：(AX)÷(SRC)</a:t>
              </a:r>
              <a:r>
                <a:rPr lang="zh-CN" altLang="zh-CN" baseline="-25000">
                  <a:solidFill>
                    <a:schemeClr val="bg2"/>
                  </a:solidFill>
                  <a:latin typeface="黑体" panose="02010609060101010101" pitchFamily="49" charset="-122"/>
                  <a:ea typeface="黑体" panose="02010609060101010101" pitchFamily="49" charset="-122"/>
                </a:rPr>
                <a:t>8 </a:t>
              </a:r>
              <a:r>
                <a:rPr lang="zh-CN" altLang="zh-CN">
                  <a:solidFill>
                    <a:schemeClr val="bg2"/>
                  </a:solidFill>
                  <a:latin typeface="黑体" panose="02010609060101010101" pitchFamily="49" charset="-122"/>
                  <a:ea typeface="黑体" panose="02010609060101010101" pitchFamily="49" charset="-122"/>
                </a:rPr>
                <a:t>→</a:t>
              </a:r>
            </a:p>
          </p:txBody>
        </p:sp>
        <p:sp>
          <p:nvSpPr>
            <p:cNvPr id="81927" name="AutoShape 5"/>
            <p:cNvSpPr>
              <a:spLocks/>
            </p:cNvSpPr>
            <p:nvPr/>
          </p:nvSpPr>
          <p:spPr bwMode="auto">
            <a:xfrm>
              <a:off x="3552" y="96"/>
              <a:ext cx="192" cy="624"/>
            </a:xfrm>
            <a:prstGeom prst="leftBrace">
              <a:avLst>
                <a:gd name="adj1" fmla="val 27083"/>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endParaRPr lang="zh-CN" altLang="zh-CN" b="0">
                <a:solidFill>
                  <a:schemeClr val="bg2"/>
                </a:solidFill>
                <a:latin typeface="Arial" panose="020B0604020202020204" pitchFamily="34" charset="0"/>
                <a:ea typeface="宋体" panose="02010600030101010101" pitchFamily="2" charset="-122"/>
              </a:endParaRPr>
            </a:p>
          </p:txBody>
        </p:sp>
        <p:sp>
          <p:nvSpPr>
            <p:cNvPr id="81928" name="Text Box 6"/>
            <p:cNvSpPr txBox="1">
              <a:spLocks noChangeArrowheads="1"/>
            </p:cNvSpPr>
            <p:nvPr/>
          </p:nvSpPr>
          <p:spPr bwMode="auto">
            <a:xfrm>
              <a:off x="3648" y="0"/>
              <a:ext cx="122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商：AL</a:t>
              </a:r>
            </a:p>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余数：AH</a:t>
              </a:r>
              <a:r>
                <a:rPr lang="zh-CN" altLang="zh-CN" b="0">
                  <a:solidFill>
                    <a:schemeClr val="bg2"/>
                  </a:solidFill>
                  <a:latin typeface="Arial" panose="020B0604020202020204" pitchFamily="34" charset="0"/>
                  <a:ea typeface="宋体" panose="02010600030101010101" pitchFamily="2" charset="-122"/>
                </a:rPr>
                <a:t> </a:t>
              </a:r>
            </a:p>
          </p:txBody>
        </p:sp>
        <p:sp>
          <p:nvSpPr>
            <p:cNvPr id="81929" name="Text Box 7"/>
            <p:cNvSpPr txBox="1">
              <a:spLocks noChangeArrowheads="1"/>
            </p:cNvSpPr>
            <p:nvPr/>
          </p:nvSpPr>
          <p:spPr bwMode="auto">
            <a:xfrm>
              <a:off x="0" y="1152"/>
              <a:ext cx="40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字型除法：(DX:AX)</a:t>
              </a:r>
              <a:r>
                <a:rPr lang="zh-CN" altLang="zh-CN">
                  <a:solidFill>
                    <a:schemeClr val="bg2"/>
                  </a:solidFill>
                  <a:latin typeface="宋体" panose="02010600030101010101" pitchFamily="2" charset="-122"/>
                  <a:ea typeface="宋体" panose="02010600030101010101" pitchFamily="2" charset="-122"/>
                </a:rPr>
                <a:t>÷</a:t>
              </a:r>
              <a:r>
                <a:rPr lang="zh-CN" altLang="zh-CN">
                  <a:solidFill>
                    <a:schemeClr val="bg2"/>
                  </a:solidFill>
                  <a:latin typeface="黑体" panose="02010609060101010101" pitchFamily="49" charset="-122"/>
                  <a:ea typeface="黑体" panose="02010609060101010101" pitchFamily="49" charset="-122"/>
                </a:rPr>
                <a:t>(SRC)</a:t>
              </a:r>
              <a:r>
                <a:rPr lang="zh-CN" altLang="zh-CN" baseline="-30000">
                  <a:solidFill>
                    <a:schemeClr val="bg2"/>
                  </a:solidFill>
                  <a:latin typeface="黑体" panose="02010609060101010101" pitchFamily="49" charset="-122"/>
                  <a:ea typeface="黑体" panose="02010609060101010101" pitchFamily="49" charset="-122"/>
                </a:rPr>
                <a:t>16 </a:t>
              </a:r>
              <a:r>
                <a:rPr lang="zh-CN" altLang="zh-CN">
                  <a:solidFill>
                    <a:schemeClr val="bg2"/>
                  </a:solidFill>
                  <a:latin typeface="黑体" panose="02010609060101010101" pitchFamily="49" charset="-122"/>
                  <a:ea typeface="黑体" panose="02010609060101010101" pitchFamily="49" charset="-122"/>
                </a:rPr>
                <a:t>→</a:t>
              </a:r>
            </a:p>
          </p:txBody>
        </p:sp>
        <p:sp>
          <p:nvSpPr>
            <p:cNvPr id="81930" name="AutoShape 8"/>
            <p:cNvSpPr>
              <a:spLocks/>
            </p:cNvSpPr>
            <p:nvPr/>
          </p:nvSpPr>
          <p:spPr bwMode="auto">
            <a:xfrm>
              <a:off x="3744" y="1056"/>
              <a:ext cx="192" cy="624"/>
            </a:xfrm>
            <a:prstGeom prst="leftBrace">
              <a:avLst>
                <a:gd name="adj1" fmla="val 27083"/>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endParaRPr lang="zh-CN" altLang="zh-CN" b="0">
                <a:solidFill>
                  <a:schemeClr val="bg2"/>
                </a:solidFill>
                <a:latin typeface="Arial" panose="020B0604020202020204" pitchFamily="34" charset="0"/>
                <a:ea typeface="宋体" panose="02010600030101010101" pitchFamily="2" charset="-122"/>
              </a:endParaRPr>
            </a:p>
          </p:txBody>
        </p:sp>
        <p:sp>
          <p:nvSpPr>
            <p:cNvPr id="81931" name="Text Box 9"/>
            <p:cNvSpPr txBox="1">
              <a:spLocks noChangeArrowheads="1"/>
            </p:cNvSpPr>
            <p:nvPr/>
          </p:nvSpPr>
          <p:spPr bwMode="auto">
            <a:xfrm>
              <a:off x="3840" y="960"/>
              <a:ext cx="122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商：AX</a:t>
              </a:r>
            </a:p>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余数：DX</a:t>
              </a:r>
              <a:r>
                <a:rPr lang="zh-CN" altLang="zh-CN" b="0">
                  <a:solidFill>
                    <a:schemeClr val="bg2"/>
                  </a:solidFill>
                  <a:latin typeface="Arial" panose="020B0604020202020204" pitchFamily="34" charset="0"/>
                  <a:ea typeface="宋体" panose="02010600030101010101" pitchFamily="2" charset="-122"/>
                </a:rPr>
                <a:t> </a:t>
              </a:r>
            </a:p>
          </p:txBody>
        </p:sp>
        <p:sp>
          <p:nvSpPr>
            <p:cNvPr id="81932" name="Text Box 10"/>
            <p:cNvSpPr txBox="1">
              <a:spLocks noChangeArrowheads="1"/>
            </p:cNvSpPr>
            <p:nvPr/>
          </p:nvSpPr>
          <p:spPr bwMode="auto">
            <a:xfrm>
              <a:off x="0" y="2195"/>
              <a:ext cx="42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双字型除法:(EDX:EAX)</a:t>
              </a:r>
              <a:r>
                <a:rPr lang="zh-CN" altLang="zh-CN">
                  <a:solidFill>
                    <a:schemeClr val="bg2"/>
                  </a:solidFill>
                  <a:latin typeface="宋体" panose="02010600030101010101" pitchFamily="2" charset="-122"/>
                  <a:ea typeface="宋体" panose="02010600030101010101" pitchFamily="2" charset="-122"/>
                </a:rPr>
                <a:t>÷</a:t>
              </a:r>
              <a:r>
                <a:rPr lang="zh-CN" altLang="zh-CN">
                  <a:solidFill>
                    <a:schemeClr val="bg2"/>
                  </a:solidFill>
                  <a:latin typeface="黑体" panose="02010609060101010101" pitchFamily="49" charset="-122"/>
                  <a:ea typeface="黑体" panose="02010609060101010101" pitchFamily="49" charset="-122"/>
                </a:rPr>
                <a:t>(SRC)</a:t>
              </a:r>
              <a:r>
                <a:rPr lang="zh-CN" altLang="zh-CN" baseline="-30000">
                  <a:solidFill>
                    <a:schemeClr val="bg2"/>
                  </a:solidFill>
                  <a:latin typeface="黑体" panose="02010609060101010101" pitchFamily="49" charset="-122"/>
                  <a:ea typeface="黑体" panose="02010609060101010101" pitchFamily="49" charset="-122"/>
                </a:rPr>
                <a:t>32</a:t>
              </a:r>
              <a:r>
                <a:rPr lang="zh-CN" altLang="zh-CN">
                  <a:solidFill>
                    <a:schemeClr val="bg2"/>
                  </a:solidFill>
                  <a:latin typeface="黑体" panose="02010609060101010101" pitchFamily="49" charset="-122"/>
                  <a:ea typeface="黑体" panose="02010609060101010101" pitchFamily="49" charset="-122"/>
                </a:rPr>
                <a:t> →</a:t>
              </a:r>
            </a:p>
          </p:txBody>
        </p:sp>
        <p:sp>
          <p:nvSpPr>
            <p:cNvPr id="81933" name="AutoShape 11"/>
            <p:cNvSpPr>
              <a:spLocks/>
            </p:cNvSpPr>
            <p:nvPr/>
          </p:nvSpPr>
          <p:spPr bwMode="auto">
            <a:xfrm>
              <a:off x="4176" y="2099"/>
              <a:ext cx="192" cy="624"/>
            </a:xfrm>
            <a:prstGeom prst="leftBrace">
              <a:avLst>
                <a:gd name="adj1" fmla="val 27083"/>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endParaRPr lang="zh-CN" altLang="zh-CN" b="0">
                <a:solidFill>
                  <a:schemeClr val="bg2"/>
                </a:solidFill>
                <a:latin typeface="Arial" panose="020B0604020202020204" pitchFamily="34" charset="0"/>
                <a:ea typeface="宋体" panose="02010600030101010101" pitchFamily="2" charset="-122"/>
              </a:endParaRPr>
            </a:p>
          </p:txBody>
        </p:sp>
        <p:sp>
          <p:nvSpPr>
            <p:cNvPr id="81934" name="Text Box 12"/>
            <p:cNvSpPr txBox="1">
              <a:spLocks noChangeArrowheads="1"/>
            </p:cNvSpPr>
            <p:nvPr/>
          </p:nvSpPr>
          <p:spPr bwMode="auto">
            <a:xfrm>
              <a:off x="4240" y="2016"/>
              <a:ext cx="122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商:EAX</a:t>
              </a:r>
            </a:p>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余数:EDX</a:t>
              </a:r>
              <a:r>
                <a:rPr lang="zh-CN" altLang="zh-CN" b="0">
                  <a:solidFill>
                    <a:schemeClr val="bg2"/>
                  </a:solidFill>
                  <a:latin typeface="Arial" panose="020B0604020202020204" pitchFamily="34" charset="0"/>
                  <a:ea typeface="宋体" panose="02010600030101010101" pitchFamily="2" charset="-122"/>
                </a:rPr>
                <a:t> </a:t>
              </a:r>
            </a:p>
          </p:txBody>
        </p:sp>
      </p:grpSp>
      <p:sp>
        <p:nvSpPr>
          <p:cNvPr id="81925" name="Text Box 13"/>
          <p:cNvSpPr txBox="1">
            <a:spLocks noChangeArrowheads="1"/>
          </p:cNvSpPr>
          <p:nvPr/>
        </p:nvSpPr>
        <p:spPr bwMode="auto">
          <a:xfrm>
            <a:off x="1676401" y="5486400"/>
            <a:ext cx="3395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600">
                <a:solidFill>
                  <a:schemeClr val="accent1"/>
                </a:solidFill>
                <a:latin typeface="宋体" panose="02010600030101010101" pitchFamily="2" charset="-122"/>
                <a:ea typeface="黑体" panose="02010609060101010101" pitchFamily="49" charset="-122"/>
              </a:rPr>
              <a:t>标志：</a:t>
            </a:r>
            <a:r>
              <a:rPr lang="zh-CN" altLang="zh-CN" sz="3600">
                <a:solidFill>
                  <a:schemeClr val="bg2"/>
                </a:solidFill>
                <a:latin typeface="宋体" panose="02010600030101010101" pitchFamily="2" charset="-122"/>
                <a:ea typeface="黑体" panose="02010609060101010101" pitchFamily="49" charset="-122"/>
              </a:rPr>
              <a:t>不确定。</a:t>
            </a:r>
            <a:endParaRPr lang="zh-CN" altLang="zh-CN" sz="3600">
              <a:solidFill>
                <a:schemeClr val="bg2"/>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7810960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4294967295"/>
          </p:nvPr>
        </p:nvSpPr>
        <p:spPr>
          <a:xfrm>
            <a:off x="1919288" y="620713"/>
            <a:ext cx="8458200" cy="5721350"/>
          </a:xfrm>
        </p:spPr>
        <p:txBody>
          <a:bodyPr/>
          <a:lstStyle/>
          <a:p>
            <a:pPr>
              <a:buFont typeface="Wingdings" panose="05000000000000000000" pitchFamily="2" charset="2"/>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实现1000÷25的无符号数除法。</a:t>
            </a:r>
          </a:p>
          <a:p>
            <a:pPr>
              <a:buFont typeface="Wingdings" panose="05000000000000000000" pitchFamily="2" charset="2"/>
              <a:buNone/>
            </a:pPr>
            <a:r>
              <a:rPr lang="zh-CN" altLang="zh-CN" sz="2800">
                <a:latin typeface="黑体" panose="02010609060101010101" pitchFamily="49" charset="-122"/>
              </a:rPr>
              <a:t>     MOV  AX,1000</a:t>
            </a:r>
          </a:p>
          <a:p>
            <a:pPr>
              <a:buFont typeface="Wingdings" panose="05000000000000000000" pitchFamily="2" charset="2"/>
              <a:buNone/>
            </a:pPr>
            <a:r>
              <a:rPr lang="zh-CN" altLang="zh-CN" sz="2800">
                <a:latin typeface="黑体" panose="02010609060101010101" pitchFamily="49" charset="-122"/>
              </a:rPr>
              <a:t>     MOV  BL,25</a:t>
            </a:r>
          </a:p>
          <a:p>
            <a:pPr>
              <a:buFont typeface="Wingdings" panose="05000000000000000000" pitchFamily="2" charset="2"/>
              <a:buNone/>
            </a:pPr>
            <a:r>
              <a:rPr lang="zh-CN" altLang="zh-CN" sz="2800">
                <a:latin typeface="黑体" panose="02010609060101010101" pitchFamily="49" charset="-122"/>
              </a:rPr>
              <a:t>     DIV  BL</a:t>
            </a:r>
          </a:p>
          <a:p>
            <a:pPr>
              <a:buFont typeface="Wingdings" panose="05000000000000000000" pitchFamily="2" charset="2"/>
              <a:buNone/>
            </a:pPr>
            <a:r>
              <a:rPr lang="zh-CN" altLang="zh-CN" sz="2800">
                <a:latin typeface="黑体" panose="02010609060101010101" pitchFamily="49" charset="-122"/>
              </a:rPr>
              <a:t>     ;(AX)÷(BL)、商在AL中、余数在AH中</a:t>
            </a:r>
          </a:p>
          <a:p>
            <a:pPr>
              <a:buFont typeface="Wingdings" panose="05000000000000000000" pitchFamily="2" charset="2"/>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实现1000÷512的无符号数除法。</a:t>
            </a:r>
          </a:p>
          <a:p>
            <a:pPr>
              <a:buFont typeface="Wingdings" panose="05000000000000000000" pitchFamily="2" charset="2"/>
              <a:buNone/>
            </a:pPr>
            <a:r>
              <a:rPr lang="zh-CN" altLang="zh-CN" sz="2800">
                <a:latin typeface="黑体" panose="02010609060101010101" pitchFamily="49" charset="-122"/>
              </a:rPr>
              <a:t>     MOV  AX,1000</a:t>
            </a:r>
          </a:p>
          <a:p>
            <a:pPr>
              <a:buFont typeface="Wingdings" panose="05000000000000000000" pitchFamily="2" charset="2"/>
              <a:buNone/>
            </a:pPr>
            <a:r>
              <a:rPr lang="zh-CN" altLang="zh-CN" sz="2800">
                <a:latin typeface="黑体" panose="02010609060101010101" pitchFamily="49" charset="-122"/>
              </a:rPr>
              <a:t>     SUB  DX,DX  	; 清0 DX</a:t>
            </a:r>
          </a:p>
          <a:p>
            <a:pPr>
              <a:buFont typeface="Wingdings" panose="05000000000000000000" pitchFamily="2" charset="2"/>
              <a:buNone/>
            </a:pPr>
            <a:r>
              <a:rPr lang="zh-CN" altLang="zh-CN" sz="2800">
                <a:latin typeface="黑体" panose="02010609060101010101" pitchFamily="49" charset="-122"/>
              </a:rPr>
              <a:t>     MOV  BX,512</a:t>
            </a:r>
          </a:p>
          <a:p>
            <a:pPr>
              <a:buFont typeface="Wingdings" panose="05000000000000000000" pitchFamily="2" charset="2"/>
              <a:buNone/>
            </a:pPr>
            <a:r>
              <a:rPr lang="zh-CN" altLang="zh-CN" sz="2800">
                <a:latin typeface="黑体" panose="02010609060101010101" pitchFamily="49" charset="-122"/>
              </a:rPr>
              <a:t>     DIV  BX</a:t>
            </a:r>
          </a:p>
          <a:p>
            <a:pPr>
              <a:buFont typeface="Wingdings" panose="05000000000000000000" pitchFamily="2" charset="2"/>
              <a:buNone/>
            </a:pPr>
            <a:r>
              <a:rPr lang="zh-CN" altLang="zh-CN" sz="2800">
                <a:latin typeface="黑体" panose="02010609060101010101" pitchFamily="49" charset="-122"/>
              </a:rPr>
              <a:t>     ;(DX:AX)÷(BX)、商在AX中、余数在DX中</a:t>
            </a:r>
          </a:p>
        </p:txBody>
      </p:sp>
      <p:sp>
        <p:nvSpPr>
          <p:cNvPr id="8294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D1D0648-8231-4C8C-8A48-F0F66DEC31B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06184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4294967295"/>
          </p:nvPr>
        </p:nvSpPr>
        <p:spPr>
          <a:xfrm>
            <a:off x="2135188" y="1125538"/>
            <a:ext cx="8007350" cy="4191000"/>
          </a:xfrm>
        </p:spPr>
        <p:txBody>
          <a:bodyPr/>
          <a:lstStyle/>
          <a:p>
            <a:pPr marL="0" indent="0">
              <a:buNone/>
            </a:pPr>
            <a:r>
              <a:rPr lang="zh-CN" altLang="zh-CN" sz="2800">
                <a:latin typeface="黑体" panose="02010609060101010101" pitchFamily="49" charset="-122"/>
              </a:rPr>
              <a:t>(2).带符号除法指令 </a:t>
            </a:r>
            <a:r>
              <a:rPr lang="zh-CN" altLang="zh-CN" sz="2800">
                <a:solidFill>
                  <a:srgbClr val="FF0000"/>
                </a:solidFill>
                <a:latin typeface="黑体" panose="02010609060101010101" pitchFamily="49" charset="-122"/>
              </a:rPr>
              <a:t>IDIV</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latin typeface="黑体" panose="02010609060101010101" pitchFamily="49" charset="-122"/>
              </a:rPr>
              <a:t>IDIV  SRC</a:t>
            </a:r>
            <a:r>
              <a:rPr lang="zh-CN" altLang="zh-CN" sz="2800" baseline="-30000">
                <a:latin typeface="黑体" panose="02010609060101010101" pitchFamily="49" charset="-122"/>
              </a:rPr>
              <a:t>reg／m</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实现两个带符号二进制数除。</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除了是实现两个带符号数相除且商和余数均为带符号数、余数符号与被除数相同外，其它与DIV指令相同。</a:t>
            </a:r>
          </a:p>
          <a:p>
            <a:pPr marL="0" indent="0">
              <a:buNone/>
            </a:pPr>
            <a:r>
              <a:rPr lang="zh-CN" altLang="zh-CN" sz="2800">
                <a:latin typeface="黑体" panose="02010609060101010101" pitchFamily="49" charset="-122"/>
              </a:rPr>
              <a:t>	具体操作同无符号数除法。</a:t>
            </a:r>
          </a:p>
        </p:txBody>
      </p:sp>
      <p:sp>
        <p:nvSpPr>
          <p:cNvPr id="8397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1C28252-A01A-44CC-9CA7-09FE39B1B70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03795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4294967295"/>
          </p:nvPr>
        </p:nvSpPr>
        <p:spPr>
          <a:xfrm>
            <a:off x="1981201" y="765175"/>
            <a:ext cx="8075613" cy="5360988"/>
          </a:xfrm>
        </p:spPr>
        <p:txBody>
          <a:bodyPr/>
          <a:lstStyle/>
          <a:p>
            <a:pPr marL="0" indent="0">
              <a:lnSpc>
                <a:spcPct val="90000"/>
              </a:lnSpc>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实现(－1000)÷(＋25)的带符号数除法。</a:t>
            </a:r>
          </a:p>
          <a:p>
            <a:pPr marL="0" indent="0">
              <a:lnSpc>
                <a:spcPct val="90000"/>
              </a:lnSpc>
              <a:buNone/>
            </a:pPr>
            <a:r>
              <a:rPr lang="zh-CN" altLang="zh-CN" sz="2800">
                <a:latin typeface="黑体" panose="02010609060101010101" pitchFamily="49" charset="-122"/>
              </a:rPr>
              <a:t>	MOV  AX,－1000</a:t>
            </a:r>
          </a:p>
          <a:p>
            <a:pPr marL="0" indent="0">
              <a:lnSpc>
                <a:spcPct val="90000"/>
              </a:lnSpc>
              <a:buNone/>
            </a:pPr>
            <a:r>
              <a:rPr lang="zh-CN" altLang="zh-CN" sz="2800">
                <a:latin typeface="黑体" panose="02010609060101010101" pitchFamily="49" charset="-122"/>
              </a:rPr>
              <a:t>	MOV  BL,25</a:t>
            </a:r>
          </a:p>
          <a:p>
            <a:pPr marL="0" indent="0">
              <a:lnSpc>
                <a:spcPct val="90000"/>
              </a:lnSpc>
              <a:buNone/>
            </a:pPr>
            <a:r>
              <a:rPr lang="zh-CN" altLang="zh-CN" sz="2800">
                <a:latin typeface="黑体" panose="02010609060101010101" pitchFamily="49" charset="-122"/>
              </a:rPr>
              <a:t>	IDIV  BL</a:t>
            </a:r>
          </a:p>
          <a:p>
            <a:pPr marL="0" indent="0">
              <a:lnSpc>
                <a:spcPct val="90000"/>
              </a:lnSpc>
              <a:buNone/>
            </a:pPr>
            <a:r>
              <a:rPr lang="zh-CN" altLang="zh-CN" sz="2800">
                <a:latin typeface="黑体" panose="02010609060101010101" pitchFamily="49" charset="-122"/>
              </a:rPr>
              <a:t>     ;(AX)÷(BL)、商在AL中、余数在AH中</a:t>
            </a:r>
          </a:p>
          <a:p>
            <a:pPr marL="0" indent="0">
              <a:lnSpc>
                <a:spcPct val="90000"/>
              </a:lnSpc>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实现1000÷（－512）的带符号数除法。</a:t>
            </a:r>
          </a:p>
          <a:p>
            <a:pPr marL="0" indent="0">
              <a:lnSpc>
                <a:spcPct val="90000"/>
              </a:lnSpc>
              <a:buNone/>
            </a:pPr>
            <a:r>
              <a:rPr lang="zh-CN" altLang="zh-CN" sz="2800">
                <a:latin typeface="黑体" panose="02010609060101010101" pitchFamily="49" charset="-122"/>
              </a:rPr>
              <a:t>     MOV  AX,1000</a:t>
            </a:r>
          </a:p>
          <a:p>
            <a:pPr marL="0" indent="0">
              <a:lnSpc>
                <a:spcPct val="90000"/>
              </a:lnSpc>
              <a:buNone/>
            </a:pPr>
            <a:r>
              <a:rPr lang="zh-CN" altLang="zh-CN" sz="2800">
                <a:latin typeface="黑体" panose="02010609060101010101" pitchFamily="49" charset="-122"/>
              </a:rPr>
              <a:t>     CWD			  ; AX的符号扩展到DX</a:t>
            </a:r>
          </a:p>
          <a:p>
            <a:pPr marL="0" indent="0">
              <a:lnSpc>
                <a:spcPct val="90000"/>
              </a:lnSpc>
              <a:buNone/>
            </a:pPr>
            <a:r>
              <a:rPr lang="zh-CN" altLang="zh-CN" sz="2800">
                <a:latin typeface="黑体" panose="02010609060101010101" pitchFamily="49" charset="-122"/>
              </a:rPr>
              <a:t>     MOV  BX,-512</a:t>
            </a:r>
          </a:p>
          <a:p>
            <a:pPr marL="0" indent="0">
              <a:lnSpc>
                <a:spcPct val="90000"/>
              </a:lnSpc>
              <a:buNone/>
            </a:pPr>
            <a:r>
              <a:rPr lang="zh-CN" altLang="zh-CN" sz="2800">
                <a:latin typeface="黑体" panose="02010609060101010101" pitchFamily="49" charset="-122"/>
              </a:rPr>
              <a:t>     IDIV  BX</a:t>
            </a:r>
          </a:p>
          <a:p>
            <a:pPr marL="0" indent="0">
              <a:lnSpc>
                <a:spcPct val="90000"/>
              </a:lnSpc>
              <a:buNone/>
            </a:pPr>
            <a:r>
              <a:rPr lang="zh-CN" altLang="zh-CN" sz="2800">
                <a:latin typeface="黑体" panose="02010609060101010101" pitchFamily="49" charset="-122"/>
              </a:rPr>
              <a:t>     ;(DX:AX)÷(BX)、商在AX中、余数在DX中</a:t>
            </a:r>
          </a:p>
        </p:txBody>
      </p:sp>
      <p:sp>
        <p:nvSpPr>
          <p:cNvPr id="8499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1E6DDC3-F234-42E5-B74F-8B983044389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5218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4294967295"/>
          </p:nvPr>
        </p:nvSpPr>
        <p:spPr>
          <a:xfrm>
            <a:off x="1981200" y="1524000"/>
            <a:ext cx="8077200" cy="4114800"/>
          </a:xfrm>
        </p:spPr>
        <p:txBody>
          <a:bodyPr/>
          <a:lstStyle/>
          <a:p>
            <a:pPr>
              <a:lnSpc>
                <a:spcPct val="120000"/>
              </a:lnSpc>
              <a:buFont typeface="Wingdings" panose="05000000000000000000" pitchFamily="2" charset="2"/>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注意:</a:t>
            </a:r>
            <a:r>
              <a:rPr lang="zh-CN" altLang="zh-CN">
                <a:latin typeface="黑体" panose="02010609060101010101" pitchFamily="49" charset="-122"/>
              </a:rPr>
              <a:t>若除数为0或商超出操作数所表示的范围（例如字节型除法的商超出8位）会产生除法错中断,此时系统直接进入</a:t>
            </a:r>
            <a:r>
              <a:rPr lang="zh-CN" altLang="zh-CN">
                <a:solidFill>
                  <a:srgbClr val="FF0000"/>
                </a:solidFill>
                <a:latin typeface="黑体" panose="02010609060101010101" pitchFamily="49" charset="-122"/>
              </a:rPr>
              <a:t>0号中断处理程序</a:t>
            </a:r>
            <a:r>
              <a:rPr lang="zh-CN" altLang="zh-CN">
                <a:latin typeface="黑体" panose="02010609060101010101" pitchFamily="49" charset="-122"/>
              </a:rPr>
              <a:t>,为避免出现这种情况，必要时在程序中应事先对操作数进行判断。</a:t>
            </a:r>
          </a:p>
        </p:txBody>
      </p:sp>
      <p:sp>
        <p:nvSpPr>
          <p:cNvPr id="8601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1FF2014-6574-4AAA-B678-B5D63E34FA1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682145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016500" y="115888"/>
            <a:ext cx="6480100" cy="762000"/>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2.3</a:t>
            </a:r>
            <a:r>
              <a:rPr lang="zh-CN" altLang="zh-CN" dirty="0">
                <a:latin typeface="黑体" panose="02010609060101010101" pitchFamily="49" charset="-122"/>
              </a:rPr>
              <a:t> </a:t>
            </a:r>
            <a:r>
              <a:rPr lang="zh-CN" altLang="en-US" dirty="0">
                <a:latin typeface="黑体" panose="02010609060101010101" pitchFamily="49" charset="-122"/>
              </a:rPr>
              <a:t>位运算</a:t>
            </a:r>
            <a:r>
              <a:rPr lang="zh-CN" altLang="zh-CN" dirty="0">
                <a:latin typeface="黑体" panose="02010609060101010101" pitchFamily="49" charset="-122"/>
              </a:rPr>
              <a:t>指令</a:t>
            </a:r>
          </a:p>
        </p:txBody>
      </p:sp>
      <p:sp>
        <p:nvSpPr>
          <p:cNvPr id="16387" name="Rectangle 3"/>
          <p:cNvSpPr>
            <a:spLocks noGrp="1" noChangeArrowheads="1"/>
          </p:cNvSpPr>
          <p:nvPr>
            <p:ph idx="4294967295"/>
          </p:nvPr>
        </p:nvSpPr>
        <p:spPr>
          <a:xfrm>
            <a:off x="623392" y="1773238"/>
            <a:ext cx="9363571" cy="4176712"/>
          </a:xfrm>
        </p:spPr>
        <p:txBody>
          <a:bodyPr/>
          <a:lstStyle/>
          <a:p>
            <a:pPr marL="0" indent="0">
              <a:buNone/>
            </a:pPr>
            <a:r>
              <a:rPr lang="zh-CN" altLang="zh-CN" sz="2800" dirty="0">
                <a:latin typeface="黑体" panose="02010609060101010101" pitchFamily="49" charset="-122"/>
              </a:rPr>
              <a:t>      </a:t>
            </a:r>
            <a:r>
              <a:rPr lang="zh-CN" altLang="en-US" sz="2800" dirty="0">
                <a:latin typeface="黑体" panose="02010609060101010101" pitchFamily="49" charset="-122"/>
              </a:rPr>
              <a:t>位运算</a:t>
            </a:r>
            <a:r>
              <a:rPr lang="zh-CN" altLang="zh-CN" sz="2800" dirty="0">
                <a:latin typeface="黑体" panose="02010609060101010101" pitchFamily="49" charset="-122"/>
              </a:rPr>
              <a:t>指令提供了对二进制位的控制。该系统提供的逻辑指令包括：</a:t>
            </a:r>
          </a:p>
          <a:p>
            <a:pPr marL="0" indent="0">
              <a:buNone/>
            </a:pPr>
            <a:r>
              <a:rPr lang="zh-CN" altLang="zh-CN" sz="2800" dirty="0">
                <a:latin typeface="黑体" panose="02010609060101010101" pitchFamily="49" charset="-122"/>
              </a:rPr>
              <a:t>		</a:t>
            </a:r>
            <a:r>
              <a:rPr lang="zh-CN" altLang="zh-CN" sz="2800" dirty="0">
                <a:solidFill>
                  <a:srgbClr val="003399"/>
                </a:solidFill>
                <a:latin typeface="黑体" panose="02010609060101010101" pitchFamily="49" charset="-122"/>
              </a:rPr>
              <a:t>逻辑运算指令</a:t>
            </a:r>
          </a:p>
          <a:p>
            <a:pPr marL="0" indent="0">
              <a:buNone/>
            </a:pPr>
            <a:r>
              <a:rPr lang="zh-CN" altLang="zh-CN" sz="2800" dirty="0">
                <a:latin typeface="黑体" panose="02010609060101010101" pitchFamily="49" charset="-122"/>
              </a:rPr>
              <a:t>		</a:t>
            </a:r>
            <a:r>
              <a:rPr lang="zh-CN" altLang="zh-CN" sz="2800" dirty="0">
                <a:solidFill>
                  <a:srgbClr val="003399"/>
                </a:solidFill>
                <a:latin typeface="黑体" panose="02010609060101010101" pitchFamily="49" charset="-122"/>
              </a:rPr>
              <a:t>位测试指令</a:t>
            </a:r>
          </a:p>
          <a:p>
            <a:pPr marL="0" indent="0">
              <a:buNone/>
            </a:pPr>
            <a:r>
              <a:rPr lang="zh-CN" altLang="zh-CN" sz="2800" dirty="0">
                <a:latin typeface="黑体" panose="02010609060101010101" pitchFamily="49" charset="-122"/>
              </a:rPr>
              <a:t>		</a:t>
            </a:r>
            <a:r>
              <a:rPr lang="zh-CN" altLang="zh-CN" sz="2800" dirty="0">
                <a:solidFill>
                  <a:srgbClr val="003399"/>
                </a:solidFill>
                <a:latin typeface="黑体" panose="02010609060101010101" pitchFamily="49" charset="-122"/>
              </a:rPr>
              <a:t>位扫描指令</a:t>
            </a:r>
          </a:p>
          <a:p>
            <a:pPr marL="0" indent="0">
              <a:buNone/>
            </a:pPr>
            <a:r>
              <a:rPr lang="zh-CN" altLang="zh-CN" sz="2800" dirty="0">
                <a:solidFill>
                  <a:srgbClr val="003399"/>
                </a:solidFill>
                <a:latin typeface="黑体" panose="02010609060101010101" pitchFamily="49" charset="-122"/>
              </a:rPr>
              <a:t>		基本移位指令</a:t>
            </a:r>
          </a:p>
          <a:p>
            <a:pPr marL="0" indent="0">
              <a:buNone/>
            </a:pPr>
            <a:r>
              <a:rPr lang="zh-CN" altLang="zh-CN" sz="2800" dirty="0">
                <a:solidFill>
                  <a:srgbClr val="003399"/>
                </a:solidFill>
                <a:latin typeface="黑体" panose="02010609060101010101" pitchFamily="49" charset="-122"/>
              </a:rPr>
              <a:t>		循环移位指令</a:t>
            </a:r>
          </a:p>
          <a:p>
            <a:pPr marL="0" indent="0">
              <a:buNone/>
            </a:pPr>
            <a:r>
              <a:rPr lang="zh-CN" altLang="zh-CN" sz="2800" dirty="0">
                <a:solidFill>
                  <a:srgbClr val="003399"/>
                </a:solidFill>
                <a:latin typeface="黑体" panose="02010609060101010101" pitchFamily="49" charset="-122"/>
              </a:rPr>
              <a:t>		双精度移位指令</a:t>
            </a:r>
          </a:p>
        </p:txBody>
      </p:sp>
      <p:sp>
        <p:nvSpPr>
          <p:cNvPr id="1638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78603F0-1D17-4C68-9554-82FFC81BEDA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38760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248128" y="188640"/>
            <a:ext cx="4572000" cy="701675"/>
          </a:xfrm>
        </p:spPr>
        <p:txBody>
          <a:bodyPr/>
          <a:lstStyle/>
          <a:p>
            <a:r>
              <a:rPr lang="en-US" altLang="zh-CN" dirty="0">
                <a:latin typeface="黑体" panose="02010609060101010101" pitchFamily="49" charset="-122"/>
              </a:rPr>
              <a:t>1</a:t>
            </a:r>
            <a:r>
              <a:rPr lang="zh-CN" altLang="zh-CN" dirty="0">
                <a:latin typeface="黑体" panose="02010609060101010101" pitchFamily="49" charset="-122"/>
              </a:rPr>
              <a:t>、逻辑运算指令</a:t>
            </a:r>
          </a:p>
        </p:txBody>
      </p:sp>
      <p:sp>
        <p:nvSpPr>
          <p:cNvPr id="17411" name="Rectangle 3"/>
          <p:cNvSpPr>
            <a:spLocks noGrp="1" noChangeArrowheads="1"/>
          </p:cNvSpPr>
          <p:nvPr>
            <p:ph idx="4294967295"/>
          </p:nvPr>
        </p:nvSpPr>
        <p:spPr>
          <a:xfrm>
            <a:off x="2208214" y="1773238"/>
            <a:ext cx="7921625" cy="4114800"/>
          </a:xfrm>
        </p:spPr>
        <p:txBody>
          <a:bodyPr/>
          <a:lstStyle/>
          <a:p>
            <a:pPr marL="0" indent="0">
              <a:buNone/>
            </a:pPr>
            <a:r>
              <a:rPr lang="zh-CN" altLang="zh-CN" sz="2800">
                <a:latin typeface="黑体" panose="02010609060101010101" pitchFamily="49" charset="-122"/>
              </a:rPr>
              <a:t>	逻辑运算指令见下表。这些指令的操作数可以是8位、16位、32位,其寻址方式与MOV指令的限制相同。</a:t>
            </a:r>
          </a:p>
        </p:txBody>
      </p:sp>
      <p:sp>
        <p:nvSpPr>
          <p:cNvPr id="1741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A59CDD9-A140-4B7E-8D27-EB1C3218451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625365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AB3B3F0-6386-42A4-89CE-9BED7E28B3E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107</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18435" name="Group 2"/>
          <p:cNvGrpSpPr>
            <a:grpSpLocks/>
          </p:cNvGrpSpPr>
          <p:nvPr/>
        </p:nvGrpSpPr>
        <p:grpSpPr bwMode="auto">
          <a:xfrm>
            <a:off x="1655763" y="741364"/>
            <a:ext cx="8915400" cy="5761037"/>
            <a:chOff x="0" y="0"/>
            <a:chExt cx="5616" cy="3629"/>
          </a:xfrm>
        </p:grpSpPr>
        <p:grpSp>
          <p:nvGrpSpPr>
            <p:cNvPr id="18436" name="Group 3"/>
            <p:cNvGrpSpPr>
              <a:grpSpLocks/>
            </p:cNvGrpSpPr>
            <p:nvPr/>
          </p:nvGrpSpPr>
          <p:grpSpPr bwMode="auto">
            <a:xfrm>
              <a:off x="0" y="3"/>
              <a:ext cx="798" cy="532"/>
              <a:chOff x="0" y="0"/>
              <a:chExt cx="529" cy="460"/>
            </a:xfrm>
          </p:grpSpPr>
          <p:sp>
            <p:nvSpPr>
              <p:cNvPr id="18510" name="Rectangle 4"/>
              <p:cNvSpPr>
                <a:spLocks noChangeArrowheads="1"/>
              </p:cNvSpPr>
              <p:nvPr/>
            </p:nvSpPr>
            <p:spPr bwMode="auto">
              <a:xfrm>
                <a:off x="43" y="0"/>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名称</a:t>
                </a:r>
              </a:p>
            </p:txBody>
          </p:sp>
          <p:sp>
            <p:nvSpPr>
              <p:cNvPr id="7174" name="Rectangle 5"/>
              <p:cNvSpPr>
                <a:spLocks noChangeArrowheads="1"/>
              </p:cNvSpPr>
              <p:nvPr/>
            </p:nvSpPr>
            <p:spPr bwMode="auto">
              <a:xfrm>
                <a:off x="0" y="0"/>
                <a:ext cx="529"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37" name="Group 6"/>
            <p:cNvGrpSpPr>
              <a:grpSpLocks/>
            </p:cNvGrpSpPr>
            <p:nvPr/>
          </p:nvGrpSpPr>
          <p:grpSpPr bwMode="auto">
            <a:xfrm>
              <a:off x="803" y="3"/>
              <a:ext cx="1253" cy="532"/>
              <a:chOff x="0" y="0"/>
              <a:chExt cx="830" cy="460"/>
            </a:xfrm>
          </p:grpSpPr>
          <p:sp>
            <p:nvSpPr>
              <p:cNvPr id="18508" name="Rectangle 7"/>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3000">
                    <a:solidFill>
                      <a:schemeClr val="bg2"/>
                    </a:solidFill>
                    <a:latin typeface="黑体" panose="02010609060101010101" pitchFamily="49" charset="-122"/>
                    <a:ea typeface="黑体" panose="02010609060101010101" pitchFamily="49" charset="-122"/>
                  </a:rPr>
                  <a:t>  格 式</a:t>
                </a:r>
              </a:p>
            </p:txBody>
          </p:sp>
          <p:sp>
            <p:nvSpPr>
              <p:cNvPr id="7177" name="Rectangle 8"/>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38" name="Group 9"/>
            <p:cNvGrpSpPr>
              <a:grpSpLocks/>
            </p:cNvGrpSpPr>
            <p:nvPr/>
          </p:nvGrpSpPr>
          <p:grpSpPr bwMode="auto">
            <a:xfrm>
              <a:off x="2056" y="3"/>
              <a:ext cx="1337" cy="532"/>
              <a:chOff x="0" y="0"/>
              <a:chExt cx="886" cy="460"/>
            </a:xfrm>
          </p:grpSpPr>
          <p:sp>
            <p:nvSpPr>
              <p:cNvPr id="18506" name="Rectangle 10"/>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3000">
                    <a:solidFill>
                      <a:schemeClr val="bg2"/>
                    </a:solidFill>
                    <a:latin typeface="黑体" panose="02010609060101010101" pitchFamily="49" charset="-122"/>
                    <a:ea typeface="黑体" panose="02010609060101010101" pitchFamily="49" charset="-122"/>
                  </a:rPr>
                  <a:t>  功 能</a:t>
                </a:r>
              </a:p>
            </p:txBody>
          </p:sp>
          <p:sp>
            <p:nvSpPr>
              <p:cNvPr id="7180" name="Rectangle 11"/>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39" name="Group 12"/>
            <p:cNvGrpSpPr>
              <a:grpSpLocks/>
            </p:cNvGrpSpPr>
            <p:nvPr/>
          </p:nvGrpSpPr>
          <p:grpSpPr bwMode="auto">
            <a:xfrm>
              <a:off x="3393" y="3"/>
              <a:ext cx="2218" cy="532"/>
              <a:chOff x="0" y="0"/>
              <a:chExt cx="1470" cy="460"/>
            </a:xfrm>
          </p:grpSpPr>
          <p:sp>
            <p:nvSpPr>
              <p:cNvPr id="18504" name="Rectangle 13"/>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3000">
                    <a:solidFill>
                      <a:schemeClr val="bg2"/>
                    </a:solidFill>
                    <a:latin typeface="黑体" panose="02010609060101010101" pitchFamily="49" charset="-122"/>
                    <a:ea typeface="黑体" panose="02010609060101010101" pitchFamily="49" charset="-122"/>
                  </a:rPr>
                  <a:t>    标   志</a:t>
                </a:r>
              </a:p>
            </p:txBody>
          </p:sp>
          <p:sp>
            <p:nvSpPr>
              <p:cNvPr id="7183" name="Rectangle 14"/>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0" name="Group 15"/>
            <p:cNvGrpSpPr>
              <a:grpSpLocks/>
            </p:cNvGrpSpPr>
            <p:nvPr/>
          </p:nvGrpSpPr>
          <p:grpSpPr bwMode="auto">
            <a:xfrm>
              <a:off x="5" y="535"/>
              <a:ext cx="798" cy="532"/>
              <a:chOff x="0" y="0"/>
              <a:chExt cx="529" cy="460"/>
            </a:xfrm>
          </p:grpSpPr>
          <p:sp>
            <p:nvSpPr>
              <p:cNvPr id="18502" name="Rectangle 16"/>
              <p:cNvSpPr>
                <a:spLocks noChangeArrowheads="1"/>
              </p:cNvSpPr>
              <p:nvPr/>
            </p:nvSpPr>
            <p:spPr bwMode="auto">
              <a:xfrm>
                <a:off x="43" y="0"/>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4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逻辑非</a:t>
                </a:r>
              </a:p>
            </p:txBody>
          </p:sp>
          <p:sp>
            <p:nvSpPr>
              <p:cNvPr id="7186" name="Rectangle 17"/>
              <p:cNvSpPr>
                <a:spLocks noChangeArrowheads="1"/>
              </p:cNvSpPr>
              <p:nvPr/>
            </p:nvSpPr>
            <p:spPr bwMode="auto">
              <a:xfrm>
                <a:off x="0" y="0"/>
                <a:ext cx="529"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1" name="Group 18"/>
            <p:cNvGrpSpPr>
              <a:grpSpLocks/>
            </p:cNvGrpSpPr>
            <p:nvPr/>
          </p:nvGrpSpPr>
          <p:grpSpPr bwMode="auto">
            <a:xfrm>
              <a:off x="803" y="535"/>
              <a:ext cx="1253" cy="532"/>
              <a:chOff x="0" y="0"/>
              <a:chExt cx="830" cy="460"/>
            </a:xfrm>
          </p:grpSpPr>
          <p:sp>
            <p:nvSpPr>
              <p:cNvPr id="18500" name="Rectangle 19"/>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a:t>
                </a:r>
                <a:r>
                  <a:rPr lang="zh-CN" altLang="zh-CN" sz="2200">
                    <a:solidFill>
                      <a:schemeClr val="bg2"/>
                    </a:solidFill>
                    <a:latin typeface="黑体" panose="02010609060101010101" pitchFamily="49" charset="-122"/>
                    <a:ea typeface="黑体" panose="02010609060101010101" pitchFamily="49" charset="-122"/>
                  </a:rPr>
                  <a:t>NOT  DST</a:t>
                </a:r>
              </a:p>
            </p:txBody>
          </p:sp>
          <p:sp>
            <p:nvSpPr>
              <p:cNvPr id="7189" name="Rectangle 20"/>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2" name="Group 21"/>
            <p:cNvGrpSpPr>
              <a:grpSpLocks/>
            </p:cNvGrpSpPr>
            <p:nvPr/>
          </p:nvGrpSpPr>
          <p:grpSpPr bwMode="auto">
            <a:xfrm>
              <a:off x="2056" y="535"/>
              <a:ext cx="1337" cy="532"/>
              <a:chOff x="0" y="0"/>
              <a:chExt cx="886" cy="460"/>
            </a:xfrm>
          </p:grpSpPr>
          <p:sp>
            <p:nvSpPr>
              <p:cNvPr id="18498" name="Rectangle 22"/>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(DST)按位变反送DST</a:t>
                </a:r>
              </a:p>
            </p:txBody>
          </p:sp>
          <p:sp>
            <p:nvSpPr>
              <p:cNvPr id="7192" name="Rectangle 23"/>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3" name="Group 24"/>
            <p:cNvGrpSpPr>
              <a:grpSpLocks/>
            </p:cNvGrpSpPr>
            <p:nvPr/>
          </p:nvGrpSpPr>
          <p:grpSpPr bwMode="auto">
            <a:xfrm>
              <a:off x="3393" y="535"/>
              <a:ext cx="2218" cy="532"/>
              <a:chOff x="0" y="0"/>
              <a:chExt cx="1470" cy="460"/>
            </a:xfrm>
          </p:grpSpPr>
          <p:sp>
            <p:nvSpPr>
              <p:cNvPr id="18496" name="Rectangle 25"/>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不影响</a:t>
                </a:r>
              </a:p>
            </p:txBody>
          </p:sp>
          <p:sp>
            <p:nvSpPr>
              <p:cNvPr id="7195" name="Rectangle 26"/>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4" name="Group 27"/>
            <p:cNvGrpSpPr>
              <a:grpSpLocks/>
            </p:cNvGrpSpPr>
            <p:nvPr/>
          </p:nvGrpSpPr>
          <p:grpSpPr bwMode="auto">
            <a:xfrm>
              <a:off x="5" y="1067"/>
              <a:ext cx="798" cy="532"/>
              <a:chOff x="0" y="0"/>
              <a:chExt cx="529" cy="460"/>
            </a:xfrm>
          </p:grpSpPr>
          <p:sp>
            <p:nvSpPr>
              <p:cNvPr id="18494" name="Rectangle 28"/>
              <p:cNvSpPr>
                <a:spLocks noChangeArrowheads="1"/>
              </p:cNvSpPr>
              <p:nvPr/>
            </p:nvSpPr>
            <p:spPr bwMode="auto">
              <a:xfrm>
                <a:off x="43" y="0"/>
                <a:ext cx="4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4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逻辑与</a:t>
                </a:r>
              </a:p>
            </p:txBody>
          </p:sp>
          <p:sp>
            <p:nvSpPr>
              <p:cNvPr id="7198" name="Rectangle 29"/>
              <p:cNvSpPr>
                <a:spLocks noChangeArrowheads="1"/>
              </p:cNvSpPr>
              <p:nvPr/>
            </p:nvSpPr>
            <p:spPr bwMode="auto">
              <a:xfrm>
                <a:off x="0" y="0"/>
                <a:ext cx="529"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5" name="Group 30"/>
            <p:cNvGrpSpPr>
              <a:grpSpLocks/>
            </p:cNvGrpSpPr>
            <p:nvPr/>
          </p:nvGrpSpPr>
          <p:grpSpPr bwMode="auto">
            <a:xfrm>
              <a:off x="803" y="1067"/>
              <a:ext cx="1253" cy="532"/>
              <a:chOff x="0" y="0"/>
              <a:chExt cx="830" cy="460"/>
            </a:xfrm>
          </p:grpSpPr>
          <p:sp>
            <p:nvSpPr>
              <p:cNvPr id="18492" name="Rectangle 31"/>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宋体" panose="02010600030101010101" pitchFamily="2" charset="-122"/>
                  </a:rPr>
                  <a:t>       </a:t>
                </a:r>
                <a:r>
                  <a:rPr lang="zh-CN" altLang="zh-CN" sz="2200">
                    <a:solidFill>
                      <a:schemeClr val="bg2"/>
                    </a:solidFill>
                    <a:latin typeface="黑体" panose="02010609060101010101" pitchFamily="49" charset="-122"/>
                    <a:ea typeface="黑体" panose="02010609060101010101" pitchFamily="49" charset="-122"/>
                  </a:rPr>
                  <a:t>AND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DST,SRC</a:t>
                </a:r>
              </a:p>
            </p:txBody>
          </p:sp>
          <p:sp>
            <p:nvSpPr>
              <p:cNvPr id="7201" name="Rectangle 32"/>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6" name="Group 33"/>
            <p:cNvGrpSpPr>
              <a:grpSpLocks/>
            </p:cNvGrpSpPr>
            <p:nvPr/>
          </p:nvGrpSpPr>
          <p:grpSpPr bwMode="auto">
            <a:xfrm>
              <a:off x="2056" y="1067"/>
              <a:ext cx="1337" cy="532"/>
              <a:chOff x="0" y="0"/>
              <a:chExt cx="886" cy="460"/>
            </a:xfrm>
          </p:grpSpPr>
          <p:sp>
            <p:nvSpPr>
              <p:cNvPr id="18490" name="Rectangle 34"/>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(DST)∧(SRC)</a:t>
                </a:r>
              </a:p>
              <a:p>
                <a:pPr algn="ctr" eaLnBrk="1" hangingPunct="1">
                  <a:spcBef>
                    <a:spcPct val="0"/>
                  </a:spcBef>
                  <a:buClrTx/>
                  <a:buSzTx/>
                  <a:buFont typeface="Wingdings" panose="05000000000000000000" pitchFamily="2" charset="2"/>
                  <a:buChar char="→"/>
                </a:pPr>
                <a:r>
                  <a:rPr lang="zh-CN" altLang="zh-CN" sz="2200">
                    <a:solidFill>
                      <a:schemeClr val="bg2"/>
                    </a:solidFill>
                    <a:latin typeface="黑体" panose="02010609060101010101" pitchFamily="49" charset="-122"/>
                    <a:ea typeface="黑体" panose="02010609060101010101" pitchFamily="49" charset="-122"/>
                  </a:rPr>
                  <a:t>DST</a:t>
                </a:r>
              </a:p>
            </p:txBody>
          </p:sp>
          <p:sp>
            <p:nvSpPr>
              <p:cNvPr id="7204" name="Rectangle 35"/>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7" name="Group 36"/>
            <p:cNvGrpSpPr>
              <a:grpSpLocks/>
            </p:cNvGrpSpPr>
            <p:nvPr/>
          </p:nvGrpSpPr>
          <p:grpSpPr bwMode="auto">
            <a:xfrm>
              <a:off x="3393" y="1067"/>
              <a:ext cx="2218" cy="532"/>
              <a:chOff x="0" y="0"/>
              <a:chExt cx="1470" cy="460"/>
            </a:xfrm>
          </p:grpSpPr>
          <p:sp>
            <p:nvSpPr>
              <p:cNvPr id="18488" name="Rectangle 37"/>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清0 CF和OF, 影响SF、ZF及PF, AF不定</a:t>
                </a:r>
              </a:p>
            </p:txBody>
          </p:sp>
          <p:sp>
            <p:nvSpPr>
              <p:cNvPr id="7207" name="Rectangle 38"/>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8" name="Group 39"/>
            <p:cNvGrpSpPr>
              <a:grpSpLocks/>
            </p:cNvGrpSpPr>
            <p:nvPr/>
          </p:nvGrpSpPr>
          <p:grpSpPr bwMode="auto">
            <a:xfrm>
              <a:off x="0" y="1599"/>
              <a:ext cx="798" cy="532"/>
              <a:chOff x="0" y="0"/>
              <a:chExt cx="529" cy="460"/>
            </a:xfrm>
          </p:grpSpPr>
          <p:sp>
            <p:nvSpPr>
              <p:cNvPr id="18486" name="Rectangle 40"/>
              <p:cNvSpPr>
                <a:spLocks noChangeArrowheads="1"/>
              </p:cNvSpPr>
              <p:nvPr/>
            </p:nvSpPr>
            <p:spPr bwMode="auto">
              <a:xfrm>
                <a:off x="43" y="0"/>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4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 测  试</a:t>
                </a:r>
              </a:p>
            </p:txBody>
          </p:sp>
          <p:sp>
            <p:nvSpPr>
              <p:cNvPr id="7210" name="Rectangle 41"/>
              <p:cNvSpPr>
                <a:spLocks noChangeArrowheads="1"/>
              </p:cNvSpPr>
              <p:nvPr/>
            </p:nvSpPr>
            <p:spPr bwMode="auto">
              <a:xfrm>
                <a:off x="0" y="0"/>
                <a:ext cx="529"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49" name="Group 42"/>
            <p:cNvGrpSpPr>
              <a:grpSpLocks/>
            </p:cNvGrpSpPr>
            <p:nvPr/>
          </p:nvGrpSpPr>
          <p:grpSpPr bwMode="auto">
            <a:xfrm>
              <a:off x="803" y="1599"/>
              <a:ext cx="1253" cy="532"/>
              <a:chOff x="0" y="0"/>
              <a:chExt cx="830" cy="460"/>
            </a:xfrm>
          </p:grpSpPr>
          <p:sp>
            <p:nvSpPr>
              <p:cNvPr id="18484" name="Rectangle 43"/>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宋体" panose="02010600030101010101" pitchFamily="2" charset="-122"/>
                  </a:rPr>
                  <a:t>      </a:t>
                </a:r>
                <a:r>
                  <a:rPr lang="zh-CN" altLang="zh-CN" sz="2200">
                    <a:solidFill>
                      <a:srgbClr val="FF0000"/>
                    </a:solidFill>
                    <a:latin typeface="黑体" panose="02010609060101010101" pitchFamily="49" charset="-122"/>
                    <a:ea typeface="黑体" panose="02010609060101010101" pitchFamily="49" charset="-122"/>
                  </a:rPr>
                  <a:t>TEST   OPR1,OPR2</a:t>
                </a:r>
              </a:p>
            </p:txBody>
          </p:sp>
          <p:sp>
            <p:nvSpPr>
              <p:cNvPr id="7213" name="Rectangle 44"/>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0" name="Group 45"/>
            <p:cNvGrpSpPr>
              <a:grpSpLocks/>
            </p:cNvGrpSpPr>
            <p:nvPr/>
          </p:nvGrpSpPr>
          <p:grpSpPr bwMode="auto">
            <a:xfrm>
              <a:off x="2056" y="1599"/>
              <a:ext cx="1337" cy="532"/>
              <a:chOff x="0" y="0"/>
              <a:chExt cx="886" cy="460"/>
            </a:xfrm>
          </p:grpSpPr>
          <p:sp>
            <p:nvSpPr>
              <p:cNvPr id="18482" name="Rectangle 46"/>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OPR1∧OPR2 </a:t>
                </a:r>
              </a:p>
            </p:txBody>
          </p:sp>
          <p:sp>
            <p:nvSpPr>
              <p:cNvPr id="7216" name="Rectangle 47"/>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1" name="Group 48"/>
            <p:cNvGrpSpPr>
              <a:grpSpLocks/>
            </p:cNvGrpSpPr>
            <p:nvPr/>
          </p:nvGrpSpPr>
          <p:grpSpPr bwMode="auto">
            <a:xfrm>
              <a:off x="3393" y="1599"/>
              <a:ext cx="2218" cy="532"/>
              <a:chOff x="0" y="0"/>
              <a:chExt cx="1470" cy="460"/>
            </a:xfrm>
          </p:grpSpPr>
          <p:sp>
            <p:nvSpPr>
              <p:cNvPr id="18480" name="Rectangle 49"/>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同AND指令</a:t>
                </a:r>
              </a:p>
            </p:txBody>
          </p:sp>
          <p:sp>
            <p:nvSpPr>
              <p:cNvPr id="7219" name="Rectangle 50"/>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2" name="Group 51"/>
            <p:cNvGrpSpPr>
              <a:grpSpLocks/>
            </p:cNvGrpSpPr>
            <p:nvPr/>
          </p:nvGrpSpPr>
          <p:grpSpPr bwMode="auto">
            <a:xfrm>
              <a:off x="5" y="2131"/>
              <a:ext cx="798" cy="532"/>
              <a:chOff x="0" y="0"/>
              <a:chExt cx="529" cy="460"/>
            </a:xfrm>
          </p:grpSpPr>
          <p:sp>
            <p:nvSpPr>
              <p:cNvPr id="7221" name="Rectangle 52"/>
              <p:cNvSpPr>
                <a:spLocks noChangeArrowheads="1"/>
              </p:cNvSpPr>
              <p:nvPr/>
            </p:nvSpPr>
            <p:spPr bwMode="auto">
              <a:xfrm>
                <a:off x="43" y="0"/>
                <a:ext cx="443" cy="251"/>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7222" name="Rectangle 53"/>
              <p:cNvSpPr>
                <a:spLocks noChangeArrowheads="1"/>
              </p:cNvSpPr>
              <p:nvPr/>
            </p:nvSpPr>
            <p:spPr bwMode="auto">
              <a:xfrm>
                <a:off x="0" y="0"/>
                <a:ext cx="529"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3" name="Group 54"/>
            <p:cNvGrpSpPr>
              <a:grpSpLocks/>
            </p:cNvGrpSpPr>
            <p:nvPr/>
          </p:nvGrpSpPr>
          <p:grpSpPr bwMode="auto">
            <a:xfrm>
              <a:off x="803" y="2131"/>
              <a:ext cx="1253" cy="532"/>
              <a:chOff x="0" y="0"/>
              <a:chExt cx="830" cy="460"/>
            </a:xfrm>
          </p:grpSpPr>
          <p:sp>
            <p:nvSpPr>
              <p:cNvPr id="18476" name="Rectangle 55"/>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宋体" panose="02010600030101010101" pitchFamily="2" charset="-122"/>
                  </a:rPr>
                  <a:t>        </a:t>
                </a:r>
                <a:r>
                  <a:rPr lang="zh-CN" altLang="zh-CN" sz="2200">
                    <a:solidFill>
                      <a:schemeClr val="bg2"/>
                    </a:solidFill>
                    <a:latin typeface="黑体" panose="02010609060101010101" pitchFamily="49" charset="-122"/>
                    <a:ea typeface="黑体" panose="02010609060101010101" pitchFamily="49" charset="-122"/>
                  </a:rPr>
                  <a:t>OR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DST,SRC</a:t>
                </a:r>
              </a:p>
            </p:txBody>
          </p:sp>
          <p:sp>
            <p:nvSpPr>
              <p:cNvPr id="7225" name="Rectangle 56"/>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4" name="Group 57"/>
            <p:cNvGrpSpPr>
              <a:grpSpLocks/>
            </p:cNvGrpSpPr>
            <p:nvPr/>
          </p:nvGrpSpPr>
          <p:grpSpPr bwMode="auto">
            <a:xfrm>
              <a:off x="2056" y="2131"/>
              <a:ext cx="1337" cy="532"/>
              <a:chOff x="0" y="0"/>
              <a:chExt cx="886" cy="460"/>
            </a:xfrm>
          </p:grpSpPr>
          <p:sp>
            <p:nvSpPr>
              <p:cNvPr id="18474" name="Rectangle 58"/>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(DST)∨(SRC)</a:t>
                </a:r>
              </a:p>
              <a:p>
                <a:pPr algn="ctr" eaLnBrk="1" hangingPunct="1">
                  <a:spcBef>
                    <a:spcPct val="0"/>
                  </a:spcBef>
                  <a:buClrTx/>
                  <a:buSzTx/>
                  <a:buFont typeface="Wingdings" panose="05000000000000000000" pitchFamily="2" charset="2"/>
                  <a:buChar char="→"/>
                </a:pPr>
                <a:r>
                  <a:rPr lang="zh-CN" altLang="zh-CN" sz="2200">
                    <a:solidFill>
                      <a:schemeClr val="bg2"/>
                    </a:solidFill>
                    <a:latin typeface="黑体" panose="02010609060101010101" pitchFamily="49" charset="-122"/>
                    <a:ea typeface="黑体" panose="02010609060101010101" pitchFamily="49" charset="-122"/>
                  </a:rPr>
                  <a:t>DST</a:t>
                </a:r>
              </a:p>
            </p:txBody>
          </p:sp>
          <p:sp>
            <p:nvSpPr>
              <p:cNvPr id="7228" name="Rectangle 59"/>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5" name="Group 60"/>
            <p:cNvGrpSpPr>
              <a:grpSpLocks/>
            </p:cNvGrpSpPr>
            <p:nvPr/>
          </p:nvGrpSpPr>
          <p:grpSpPr bwMode="auto">
            <a:xfrm>
              <a:off x="3393" y="2131"/>
              <a:ext cx="2218" cy="532"/>
              <a:chOff x="0" y="0"/>
              <a:chExt cx="1470" cy="460"/>
            </a:xfrm>
          </p:grpSpPr>
          <p:sp>
            <p:nvSpPr>
              <p:cNvPr id="18472" name="Rectangle 61"/>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同AND指令</a:t>
                </a:r>
              </a:p>
            </p:txBody>
          </p:sp>
          <p:sp>
            <p:nvSpPr>
              <p:cNvPr id="7231" name="Rectangle 62"/>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6" name="Group 63"/>
            <p:cNvGrpSpPr>
              <a:grpSpLocks/>
            </p:cNvGrpSpPr>
            <p:nvPr/>
          </p:nvGrpSpPr>
          <p:grpSpPr bwMode="auto">
            <a:xfrm>
              <a:off x="114" y="2663"/>
              <a:ext cx="798" cy="532"/>
              <a:chOff x="0" y="0"/>
              <a:chExt cx="529" cy="460"/>
            </a:xfrm>
          </p:grpSpPr>
          <p:sp>
            <p:nvSpPr>
              <p:cNvPr id="18470" name="Rectangle 64"/>
              <p:cNvSpPr>
                <a:spLocks noChangeArrowheads="1"/>
              </p:cNvSpPr>
              <p:nvPr/>
            </p:nvSpPr>
            <p:spPr bwMode="auto">
              <a:xfrm>
                <a:off x="43" y="0"/>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逻辑</a:t>
                </a: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异或</a:t>
                </a:r>
              </a:p>
            </p:txBody>
          </p:sp>
          <p:sp>
            <p:nvSpPr>
              <p:cNvPr id="7234" name="Rectangle 65"/>
              <p:cNvSpPr>
                <a:spLocks noChangeArrowheads="1"/>
              </p:cNvSpPr>
              <p:nvPr/>
            </p:nvSpPr>
            <p:spPr bwMode="auto">
              <a:xfrm>
                <a:off x="0" y="0"/>
                <a:ext cx="529" cy="460"/>
              </a:xfrm>
              <a:prstGeom prst="rect">
                <a:avLst/>
              </a:prstGeom>
              <a:noFill/>
              <a:ln w="9525">
                <a:no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7" name="Group 66"/>
            <p:cNvGrpSpPr>
              <a:grpSpLocks/>
            </p:cNvGrpSpPr>
            <p:nvPr/>
          </p:nvGrpSpPr>
          <p:grpSpPr bwMode="auto">
            <a:xfrm>
              <a:off x="803" y="2663"/>
              <a:ext cx="1253" cy="532"/>
              <a:chOff x="0" y="0"/>
              <a:chExt cx="830" cy="460"/>
            </a:xfrm>
          </p:grpSpPr>
          <p:sp>
            <p:nvSpPr>
              <p:cNvPr id="18468" name="Rectangle 67"/>
              <p:cNvSpPr>
                <a:spLocks noChangeArrowheads="1"/>
              </p:cNvSpPr>
              <p:nvPr/>
            </p:nvSpPr>
            <p:spPr bwMode="auto">
              <a:xfrm>
                <a:off x="43" y="0"/>
                <a:ext cx="74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宋体" panose="02010600030101010101" pitchFamily="2" charset="-122"/>
                  </a:rPr>
                  <a:t>       </a:t>
                </a:r>
                <a:r>
                  <a:rPr lang="zh-CN" altLang="zh-CN" sz="2200">
                    <a:solidFill>
                      <a:schemeClr val="bg2"/>
                    </a:solidFill>
                    <a:latin typeface="黑体" panose="02010609060101010101" pitchFamily="49" charset="-122"/>
                    <a:ea typeface="黑体" panose="02010609060101010101" pitchFamily="49" charset="-122"/>
                  </a:rPr>
                  <a:t>XOR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DST,SRC</a:t>
                </a:r>
              </a:p>
            </p:txBody>
          </p:sp>
          <p:sp>
            <p:nvSpPr>
              <p:cNvPr id="7237" name="Rectangle 68"/>
              <p:cNvSpPr>
                <a:spLocks noChangeArrowheads="1"/>
              </p:cNvSpPr>
              <p:nvPr/>
            </p:nvSpPr>
            <p:spPr bwMode="auto">
              <a:xfrm>
                <a:off x="0" y="0"/>
                <a:ext cx="83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8" name="Group 69"/>
            <p:cNvGrpSpPr>
              <a:grpSpLocks/>
            </p:cNvGrpSpPr>
            <p:nvPr/>
          </p:nvGrpSpPr>
          <p:grpSpPr bwMode="auto">
            <a:xfrm>
              <a:off x="2056" y="2663"/>
              <a:ext cx="1337" cy="532"/>
              <a:chOff x="0" y="0"/>
              <a:chExt cx="886" cy="460"/>
            </a:xfrm>
          </p:grpSpPr>
          <p:sp>
            <p:nvSpPr>
              <p:cNvPr id="18466" name="Rectangle 70"/>
              <p:cNvSpPr>
                <a:spLocks noChangeArrowheads="1"/>
              </p:cNvSpPr>
              <p:nvPr/>
            </p:nvSpPr>
            <p:spPr bwMode="auto">
              <a:xfrm>
                <a:off x="43" y="0"/>
                <a:ext cx="80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(DST)∨(SRC)</a:t>
                </a:r>
              </a:p>
              <a:p>
                <a:pPr algn="ctr" eaLnBrk="1" hangingPunct="1">
                  <a:spcBef>
                    <a:spcPct val="0"/>
                  </a:spcBef>
                  <a:buClrTx/>
                  <a:buSzTx/>
                  <a:buFont typeface="Wingdings" panose="05000000000000000000" pitchFamily="2" charset="2"/>
                  <a:buChar char="→"/>
                </a:pPr>
                <a:r>
                  <a:rPr lang="zh-CN" altLang="zh-CN" sz="2200">
                    <a:solidFill>
                      <a:schemeClr val="bg2"/>
                    </a:solidFill>
                    <a:latin typeface="黑体" panose="02010609060101010101" pitchFamily="49" charset="-122"/>
                    <a:ea typeface="黑体" panose="02010609060101010101" pitchFamily="49" charset="-122"/>
                  </a:rPr>
                  <a:t>DST</a:t>
                </a:r>
              </a:p>
            </p:txBody>
          </p:sp>
          <p:sp>
            <p:nvSpPr>
              <p:cNvPr id="7240" name="Rectangle 71"/>
              <p:cNvSpPr>
                <a:spLocks noChangeArrowheads="1"/>
              </p:cNvSpPr>
              <p:nvPr/>
            </p:nvSpPr>
            <p:spPr bwMode="auto">
              <a:xfrm>
                <a:off x="0" y="0"/>
                <a:ext cx="886"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18459" name="Group 72"/>
            <p:cNvGrpSpPr>
              <a:grpSpLocks/>
            </p:cNvGrpSpPr>
            <p:nvPr/>
          </p:nvGrpSpPr>
          <p:grpSpPr bwMode="auto">
            <a:xfrm>
              <a:off x="3393" y="2663"/>
              <a:ext cx="2218" cy="532"/>
              <a:chOff x="0" y="0"/>
              <a:chExt cx="1470" cy="460"/>
            </a:xfrm>
          </p:grpSpPr>
          <p:sp>
            <p:nvSpPr>
              <p:cNvPr id="18464" name="Rectangle 73"/>
              <p:cNvSpPr>
                <a:spLocks noChangeArrowheads="1"/>
              </p:cNvSpPr>
              <p:nvPr/>
            </p:nvSpPr>
            <p:spPr bwMode="auto">
              <a:xfrm>
                <a:off x="43" y="0"/>
                <a:ext cx="13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同AND指令</a:t>
                </a:r>
              </a:p>
            </p:txBody>
          </p:sp>
          <p:sp>
            <p:nvSpPr>
              <p:cNvPr id="7243" name="Rectangle 74"/>
              <p:cNvSpPr>
                <a:spLocks noChangeArrowheads="1"/>
              </p:cNvSpPr>
              <p:nvPr/>
            </p:nvSpPr>
            <p:spPr bwMode="auto">
              <a:xfrm>
                <a:off x="0" y="0"/>
                <a:ext cx="147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7244" name="Rectangle 75"/>
            <p:cNvSpPr>
              <a:spLocks noChangeArrowheads="1"/>
            </p:cNvSpPr>
            <p:nvPr/>
          </p:nvSpPr>
          <p:spPr bwMode="auto">
            <a:xfrm>
              <a:off x="0" y="0"/>
              <a:ext cx="5616" cy="3198"/>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18461" name="Text Box 76"/>
            <p:cNvSpPr txBox="1">
              <a:spLocks noChangeArrowheads="1"/>
            </p:cNvSpPr>
            <p:nvPr/>
          </p:nvSpPr>
          <p:spPr bwMode="auto">
            <a:xfrm>
              <a:off x="48" y="2160"/>
              <a:ext cx="768"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4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逻辑或</a:t>
              </a:r>
              <a:endParaRPr lang="zh-CN" altLang="zh-CN" b="0">
                <a:solidFill>
                  <a:schemeClr val="bg2"/>
                </a:solidFill>
                <a:latin typeface="Arial" panose="020B0604020202020204" pitchFamily="34" charset="0"/>
                <a:ea typeface="宋体" panose="02010600030101010101" pitchFamily="2" charset="-122"/>
              </a:endParaRPr>
            </a:p>
          </p:txBody>
        </p:sp>
        <p:sp>
          <p:nvSpPr>
            <p:cNvPr id="18462" name="Text Box 77"/>
            <p:cNvSpPr txBox="1">
              <a:spLocks noChangeArrowheads="1"/>
            </p:cNvSpPr>
            <p:nvPr/>
          </p:nvSpPr>
          <p:spPr bwMode="auto">
            <a:xfrm>
              <a:off x="1456" y="3264"/>
              <a:ext cx="2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表3-3  逻辑运算指令</a:t>
              </a:r>
            </a:p>
          </p:txBody>
        </p:sp>
        <p:sp>
          <p:nvSpPr>
            <p:cNvPr id="18463" name="Line 78"/>
            <p:cNvSpPr>
              <a:spLocks noChangeShapeType="1"/>
            </p:cNvSpPr>
            <p:nvPr/>
          </p:nvSpPr>
          <p:spPr bwMode="auto">
            <a:xfrm>
              <a:off x="2640" y="2784"/>
              <a:ext cx="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41130845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4294967295"/>
          </p:nvPr>
        </p:nvSpPr>
        <p:spPr>
          <a:xfrm>
            <a:off x="1343472" y="1340768"/>
            <a:ext cx="9432975" cy="4681537"/>
          </a:xfrm>
        </p:spPr>
        <p:txBody>
          <a:bodyPr/>
          <a:lstStyle/>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NOT</a:t>
            </a:r>
            <a:r>
              <a:rPr lang="zh-CN" altLang="zh-CN" sz="2800" dirty="0">
                <a:latin typeface="黑体" panose="02010609060101010101" pitchFamily="49" charset="-122"/>
              </a:rPr>
              <a:t>指令可用于把操作数的每一位均变反。</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AND</a:t>
            </a:r>
            <a:r>
              <a:rPr lang="zh-CN" altLang="zh-CN" sz="2800" dirty="0">
                <a:latin typeface="黑体" panose="02010609060101010101" pitchFamily="49" charset="-122"/>
              </a:rPr>
              <a:t>指令用于把某位清0（与0相与，也可称为屏蔽某位）、某位保持不变（与1相与）。</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TEST</a:t>
            </a:r>
            <a:r>
              <a:rPr lang="zh-CN" altLang="zh-CN" sz="2800" dirty="0">
                <a:latin typeface="黑体" panose="02010609060101010101" pitchFamily="49" charset="-122"/>
              </a:rPr>
              <a:t>指令可用于只测试其值而不改变操作数。</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OR</a:t>
            </a:r>
            <a:r>
              <a:rPr lang="zh-CN" altLang="zh-CN" sz="2800" dirty="0">
                <a:latin typeface="黑体" panose="02010609060101010101" pitchFamily="49" charset="-122"/>
              </a:rPr>
              <a:t>指令用于把某位置1(与1相或)、某位保持不变（与0相或) 。</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XOR</a:t>
            </a:r>
            <a:r>
              <a:rPr lang="zh-CN" altLang="zh-CN" sz="2800" dirty="0">
                <a:latin typeface="黑体" panose="02010609060101010101" pitchFamily="49" charset="-122"/>
              </a:rPr>
              <a:t>指令用于把某位变反（与1相异或）、某位保持不变（与0相异或）。</a:t>
            </a:r>
          </a:p>
        </p:txBody>
      </p:sp>
      <p:sp>
        <p:nvSpPr>
          <p:cNvPr id="1945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6A6D7B8-41C8-444E-9671-1D595EDF746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538642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4294967295"/>
          </p:nvPr>
        </p:nvSpPr>
        <p:spPr>
          <a:xfrm>
            <a:off x="2279651" y="908051"/>
            <a:ext cx="7439025" cy="5148263"/>
          </a:xfrm>
        </p:spPr>
        <p:txBody>
          <a:bodyPr/>
          <a:lstStyle/>
          <a:p>
            <a:pPr marL="0" indent="0">
              <a:buNone/>
            </a:pPr>
            <a:r>
              <a:rPr lang="zh-CN" altLang="zh-CN" sz="3400">
                <a:solidFill>
                  <a:srgbClr val="FF0000"/>
                </a:solidFill>
                <a:latin typeface="黑体" panose="02010609060101010101" pitchFamily="49" charset="-122"/>
              </a:rPr>
              <a:t>XOR</a:t>
            </a:r>
            <a:r>
              <a:rPr lang="zh-CN" altLang="zh-CN" sz="3400">
                <a:latin typeface="黑体" panose="02010609060101010101" pitchFamily="49" charset="-122"/>
              </a:rPr>
              <a:t>指令的用法：</a:t>
            </a:r>
          </a:p>
          <a:p>
            <a:pPr marL="0" indent="0">
              <a:buNone/>
            </a:pPr>
            <a:r>
              <a:rPr lang="zh-CN" altLang="zh-CN" sz="3400">
                <a:latin typeface="黑体" panose="02010609060101010101" pitchFamily="49" charset="-122"/>
              </a:rPr>
              <a:t>	</a:t>
            </a:r>
            <a:r>
              <a:rPr lang="zh-CN" altLang="zh-CN">
                <a:latin typeface="黑体" panose="02010609060101010101" pitchFamily="49" charset="-122"/>
              </a:rPr>
              <a:t>0⊕0 = 0 	1⊕1 = 0</a:t>
            </a:r>
          </a:p>
          <a:p>
            <a:pPr marL="0" indent="0">
              <a:buNone/>
            </a:pPr>
            <a:r>
              <a:rPr lang="zh-CN" altLang="zh-CN">
                <a:latin typeface="黑体" panose="02010609060101010101" pitchFamily="49" charset="-122"/>
              </a:rPr>
              <a:t>	1⊕0 = 1 	0⊕1 = 1</a:t>
            </a:r>
          </a:p>
          <a:p>
            <a:pPr marL="0" indent="0">
              <a:buNone/>
            </a:pPr>
            <a:r>
              <a:rPr lang="zh-CN" altLang="zh-CN">
                <a:latin typeface="黑体" panose="02010609060101010101" pitchFamily="49" charset="-122"/>
              </a:rPr>
              <a:t>X⊕key=X'  X'	⊕key=X</a:t>
            </a:r>
          </a:p>
          <a:p>
            <a:pPr marL="0" indent="0">
              <a:buNone/>
            </a:pPr>
            <a:r>
              <a:rPr lang="zh-CN" altLang="zh-CN">
                <a:latin typeface="黑体" panose="02010609060101010101" pitchFamily="49" charset="-122"/>
              </a:rPr>
              <a:t>1.逻辑值相同，运算结果为0；</a:t>
            </a:r>
          </a:p>
          <a:p>
            <a:pPr marL="0" indent="0">
              <a:buNone/>
            </a:pPr>
            <a:r>
              <a:rPr lang="zh-CN" altLang="zh-CN">
                <a:latin typeface="黑体" panose="02010609060101010101" pitchFamily="49" charset="-122"/>
              </a:rPr>
              <a:t>将某个寄存器清零操作；</a:t>
            </a:r>
          </a:p>
          <a:p>
            <a:pPr marL="0" indent="0">
              <a:buNone/>
            </a:pPr>
            <a:r>
              <a:rPr lang="zh-CN" altLang="zh-CN">
                <a:latin typeface="黑体" panose="02010609060101010101" pitchFamily="49" charset="-122"/>
              </a:rPr>
              <a:t>2.与1异或，结果相反；</a:t>
            </a:r>
          </a:p>
          <a:p>
            <a:pPr marL="0" indent="0">
              <a:buNone/>
            </a:pPr>
            <a:r>
              <a:rPr lang="zh-CN" altLang="zh-CN">
                <a:latin typeface="黑体" panose="02010609060101010101" pitchFamily="49" charset="-122"/>
              </a:rPr>
              <a:t>将输入字符进行大小写转换；</a:t>
            </a:r>
          </a:p>
        </p:txBody>
      </p:sp>
      <p:sp>
        <p:nvSpPr>
          <p:cNvPr id="204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E9F3075-1211-4B5E-A2D7-B78B62DBA4E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109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8528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4294967295"/>
          </p:nvPr>
        </p:nvSpPr>
        <p:spPr>
          <a:xfrm>
            <a:off x="2133600" y="1219200"/>
            <a:ext cx="7924800" cy="4572000"/>
          </a:xfrm>
        </p:spPr>
        <p:txBody>
          <a:bodyPr/>
          <a:lstStyle/>
          <a:p>
            <a:pPr marL="0" indent="0" algn="just">
              <a:buNone/>
            </a:pPr>
            <a:r>
              <a:rPr lang="zh-CN" altLang="zh-CN">
                <a:latin typeface="黑体" panose="02010609060101010101" pitchFamily="49" charset="-122"/>
              </a:rPr>
              <a:t>	当访内操作类型允许指定段寄存器时，可以使用</a:t>
            </a:r>
            <a:r>
              <a:rPr lang="zh-CN" altLang="zh-CN">
                <a:solidFill>
                  <a:srgbClr val="FF3300"/>
                </a:solidFill>
                <a:latin typeface="黑体" panose="02010609060101010101" pitchFamily="49" charset="-122"/>
              </a:rPr>
              <a:t>段超越前缀</a:t>
            </a:r>
            <a:r>
              <a:rPr lang="zh-CN" altLang="zh-CN">
                <a:latin typeface="黑体" panose="02010609060101010101" pitchFamily="49" charset="-122"/>
              </a:rPr>
              <a:t>指定。</a:t>
            </a:r>
          </a:p>
          <a:p>
            <a:pPr marL="0" indent="0" algn="just">
              <a:buNone/>
            </a:pPr>
            <a:r>
              <a:rPr lang="zh-CN" altLang="zh-CN">
                <a:solidFill>
                  <a:srgbClr val="FF0000"/>
                </a:solidFill>
                <a:latin typeface="黑体" panose="02010609060101010101" pitchFamily="49" charset="-122"/>
              </a:rPr>
              <a:t>   功能：</a:t>
            </a:r>
            <a:r>
              <a:rPr lang="zh-CN" altLang="zh-CN">
                <a:latin typeface="黑体" panose="02010609060101010101" pitchFamily="49" charset="-122"/>
              </a:rPr>
              <a:t>明确指出本条指令所要寻址的内存单元在哪个段中。</a:t>
            </a:r>
          </a:p>
          <a:p>
            <a:pPr marL="0" indent="0" algn="just">
              <a:buNone/>
            </a:pPr>
            <a:r>
              <a:rPr lang="zh-CN" altLang="zh-CN">
                <a:latin typeface="黑体" panose="02010609060101010101" pitchFamily="49" charset="-122"/>
              </a:rPr>
              <a:t>	</a:t>
            </a:r>
            <a:r>
              <a:rPr lang="zh-CN" altLang="zh-CN">
                <a:solidFill>
                  <a:srgbClr val="FF0000"/>
                </a:solidFill>
                <a:latin typeface="黑体" panose="02010609060101010101" pitchFamily="49" charset="-122"/>
              </a:rPr>
              <a:t>格式：</a:t>
            </a:r>
            <a:r>
              <a:rPr lang="zh-CN" altLang="zh-CN">
                <a:latin typeface="黑体" panose="02010609060101010101" pitchFamily="49" charset="-122"/>
              </a:rPr>
              <a:t>段寄存器名：</a:t>
            </a:r>
          </a:p>
          <a:p>
            <a:pPr marL="0" indent="0">
              <a:buNone/>
            </a:pPr>
            <a:r>
              <a:rPr lang="zh-CN" altLang="zh-CN">
                <a:latin typeface="黑体" panose="02010609060101010101" pitchFamily="49" charset="-122"/>
              </a:rPr>
              <a:t>	</a:t>
            </a:r>
            <a:r>
              <a:rPr lang="zh-CN" altLang="zh-CN">
                <a:solidFill>
                  <a:srgbClr val="FF0000"/>
                </a:solidFill>
                <a:latin typeface="黑体" panose="02010609060101010101" pitchFamily="49" charset="-122"/>
              </a:rPr>
              <a:t>例. </a:t>
            </a:r>
            <a:r>
              <a:rPr lang="zh-CN" altLang="zh-CN">
                <a:latin typeface="黑体" panose="02010609060101010101" pitchFamily="49" charset="-122"/>
              </a:rPr>
              <a:t>ES:、CS:、SS:等。</a:t>
            </a:r>
            <a:r>
              <a:rPr lang="zh-CN" altLang="zh-CN" sz="3600">
                <a:latin typeface="黑体" panose="02010609060101010101" pitchFamily="49" charset="-122"/>
              </a:rPr>
              <a:t> </a:t>
            </a:r>
          </a:p>
          <a:p>
            <a:pPr marL="0" indent="0">
              <a:lnSpc>
                <a:spcPct val="140000"/>
              </a:lnSpc>
              <a:buNone/>
            </a:pPr>
            <a:r>
              <a:rPr lang="zh-CN" altLang="zh-CN">
                <a:latin typeface="黑体" panose="02010609060101010101" pitchFamily="49" charset="-122"/>
              </a:rPr>
              <a:t>	</a:t>
            </a:r>
            <a:r>
              <a:rPr lang="zh-CN" altLang="zh-CN"/>
              <a:t>	MOV  AX,ES:VER</a:t>
            </a:r>
          </a:p>
        </p:txBody>
      </p:sp>
      <p:sp>
        <p:nvSpPr>
          <p:cNvPr id="24579"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176A1B0F-1018-4655-9D90-C47FD85F47BF}" type="slidenum">
              <a:rPr lang="zh-CN" altLang="en-US" sz="1400">
                <a:solidFill>
                  <a:schemeClr val="tx1"/>
                </a:solidFill>
                <a:latin typeface="Arial" panose="020B0604020202020204" pitchFamily="34" charset="0"/>
                <a:ea typeface="宋体" panose="02010600030101010101" pitchFamily="2" charset="-122"/>
              </a:rPr>
              <a:pPr algn="r" eaLnBrk="1" hangingPunct="1"/>
              <a:t>11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5634572"/>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4294967295"/>
          </p:nvPr>
        </p:nvSpPr>
        <p:spPr>
          <a:xfrm>
            <a:off x="1127448" y="939800"/>
            <a:ext cx="10272712" cy="5543550"/>
          </a:xfrm>
        </p:spPr>
        <p:txBody>
          <a:bodyPr/>
          <a:lstStyle/>
          <a:p>
            <a:pPr>
              <a:lnSpc>
                <a:spcPct val="80000"/>
              </a:lnSpc>
              <a:buFont typeface="Wingdings" panose="05000000000000000000" pitchFamily="2" charset="2"/>
              <a:buNone/>
            </a:pPr>
            <a:r>
              <a:rPr lang="zh-CN" altLang="zh-CN">
                <a:latin typeface="黑体" panose="02010609060101010101" pitchFamily="49" charset="-122"/>
              </a:rPr>
              <a:t>加密解密</a:t>
            </a:r>
          </a:p>
          <a:p>
            <a:pPr>
              <a:lnSpc>
                <a:spcPct val="80000"/>
              </a:lnSpc>
              <a:buFont typeface="Wingdings" panose="05000000000000000000" pitchFamily="2" charset="2"/>
              <a:buNone/>
            </a:pPr>
            <a:r>
              <a:rPr lang="zh-CN" altLang="zh-CN" sz="2800">
                <a:latin typeface="黑体" panose="02010609060101010101" pitchFamily="49" charset="-122"/>
              </a:rPr>
              <a:t>      设数据的原始形式为A，密码为B。加密的操作为：</a:t>
            </a:r>
          </a:p>
          <a:p>
            <a:pPr>
              <a:lnSpc>
                <a:spcPct val="80000"/>
              </a:lnSpc>
              <a:buFont typeface="Wingdings" panose="05000000000000000000" pitchFamily="2" charset="2"/>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 = A ⊕ B</a:t>
            </a:r>
          </a:p>
          <a:p>
            <a:pPr>
              <a:lnSpc>
                <a:spcPct val="80000"/>
              </a:lnSpc>
              <a:buFont typeface="Wingdings" panose="05000000000000000000" pitchFamily="2" charset="2"/>
              <a:buNone/>
            </a:pPr>
            <a:r>
              <a:rPr lang="zh-CN" altLang="zh-CN" sz="2800">
                <a:latin typeface="黑体" panose="02010609060101010101" pitchFamily="49" charset="-122"/>
              </a:rPr>
              <a:t>      加密后的数据为C。在不知道密码的情况下，从C不能推断出原始数据A，从而达到保密的目的。</a:t>
            </a:r>
          </a:p>
          <a:p>
            <a:pPr>
              <a:lnSpc>
                <a:spcPct val="80000"/>
              </a:lnSpc>
              <a:buFont typeface="Wingdings" panose="05000000000000000000" pitchFamily="2" charset="2"/>
              <a:buNone/>
            </a:pPr>
            <a:r>
              <a:rPr lang="zh-CN" altLang="zh-CN" sz="2800">
                <a:latin typeface="黑体" panose="02010609060101010101" pitchFamily="49" charset="-122"/>
              </a:rPr>
              <a:t>	    而知道密码B后，从C可以求出A。如何解密？</a:t>
            </a:r>
          </a:p>
          <a:p>
            <a:pPr>
              <a:lnSpc>
                <a:spcPct val="80000"/>
              </a:lnSpc>
              <a:buFont typeface="Wingdings" panose="05000000000000000000" pitchFamily="2" charset="2"/>
              <a:buNone/>
            </a:pPr>
            <a:endParaRPr lang="zh-CN" altLang="zh-CN" sz="2800">
              <a:latin typeface="黑体" panose="02010609060101010101" pitchFamily="49" charset="-122"/>
            </a:endParaRPr>
          </a:p>
          <a:p>
            <a:pPr>
              <a:lnSpc>
                <a:spcPct val="80000"/>
              </a:lnSpc>
              <a:buFont typeface="Wingdings" panose="05000000000000000000" pitchFamily="2" charset="2"/>
              <a:buNone/>
            </a:pPr>
            <a:r>
              <a:rPr lang="zh-CN" altLang="zh-CN" sz="2800">
                <a:latin typeface="黑体" panose="02010609060101010101" pitchFamily="49" charset="-122"/>
              </a:rPr>
              <a:t>				</a:t>
            </a:r>
          </a:p>
          <a:p>
            <a:pPr>
              <a:lnSpc>
                <a:spcPct val="80000"/>
              </a:lnSpc>
              <a:buFont typeface="Wingdings" panose="05000000000000000000" pitchFamily="2" charset="2"/>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不需要借助中间数，使用</a:t>
            </a:r>
            <a:r>
              <a:rPr lang="zh-CN" altLang="zh-CN" sz="2800">
                <a:solidFill>
                  <a:srgbClr val="FF0000"/>
                </a:solidFill>
                <a:latin typeface="Times New Roman" panose="02020603050405020304" pitchFamily="18" charset="0"/>
              </a:rPr>
              <a:t>“</a:t>
            </a:r>
            <a:r>
              <a:rPr lang="zh-CN" altLang="zh-CN" sz="2800">
                <a:solidFill>
                  <a:srgbClr val="FF0000"/>
                </a:solidFill>
                <a:latin typeface="黑体" panose="02010609060101010101" pitchFamily="49" charset="-122"/>
              </a:rPr>
              <a:t>异或</a:t>
            </a:r>
            <a:r>
              <a:rPr lang="zh-CN" altLang="zh-CN" sz="2800">
                <a:solidFill>
                  <a:srgbClr val="FF0000"/>
                </a:solidFill>
                <a:latin typeface="Times New Roman" panose="02020603050405020304" pitchFamily="18" charset="0"/>
              </a:rPr>
              <a:t>”</a:t>
            </a:r>
            <a:r>
              <a:rPr lang="zh-CN" altLang="zh-CN" sz="2800">
                <a:solidFill>
                  <a:srgbClr val="FF0000"/>
                </a:solidFill>
                <a:latin typeface="黑体" panose="02010609060101010101" pitchFamily="49" charset="-122"/>
              </a:rPr>
              <a:t>运算就能交换两个变量的值？</a:t>
            </a:r>
          </a:p>
        </p:txBody>
      </p:sp>
      <p:sp>
        <p:nvSpPr>
          <p:cNvPr id="2150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5B4AAB0-2389-47E6-89AB-E28CB67B42A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43906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anim calcmode="lin" valueType="num">
                                      <p:cBhvr additive="base">
                                        <p:cTn id="11"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 calcmode="lin" valueType="num">
                                      <p:cBhvr additive="base">
                                        <p:cTn id="17"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2">
                                            <p:txEl>
                                              <p:pRg st="4" end="4"/>
                                            </p:txEl>
                                          </p:spTgt>
                                        </p:tgtEl>
                                        <p:attrNameLst>
                                          <p:attrName>style.visibility</p:attrName>
                                        </p:attrNameLst>
                                      </p:cBhvr>
                                      <p:to>
                                        <p:strVal val="visible"/>
                                      </p:to>
                                    </p:set>
                                    <p:anim calcmode="lin" valueType="num">
                                      <p:cBhvr additive="base">
                                        <p:cTn id="21"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242">
                                            <p:txEl>
                                              <p:pRg st="7" end="7"/>
                                            </p:txEl>
                                          </p:spTgt>
                                        </p:tgtEl>
                                        <p:attrNameLst>
                                          <p:attrName>style.visibility</p:attrName>
                                        </p:attrNameLst>
                                      </p:cBhvr>
                                      <p:to>
                                        <p:strVal val="visible"/>
                                      </p:to>
                                    </p:set>
                                    <p:anim calcmode="lin" valueType="num">
                                      <p:cBhvr additive="base">
                                        <p:cTn id="27"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672064" y="116632"/>
            <a:ext cx="4648200" cy="701675"/>
          </a:xfrm>
        </p:spPr>
        <p:txBody>
          <a:bodyPr/>
          <a:lstStyle/>
          <a:p>
            <a:r>
              <a:rPr lang="en-US" altLang="zh-CN" dirty="0">
                <a:latin typeface="黑体" panose="02010609060101010101" pitchFamily="49" charset="-122"/>
              </a:rPr>
              <a:t>2</a:t>
            </a:r>
            <a:r>
              <a:rPr lang="zh-CN" altLang="zh-CN" dirty="0">
                <a:latin typeface="黑体" panose="02010609060101010101" pitchFamily="49" charset="-122"/>
              </a:rPr>
              <a:t>、位测试指令</a:t>
            </a:r>
          </a:p>
        </p:txBody>
      </p:sp>
      <p:sp>
        <p:nvSpPr>
          <p:cNvPr id="22531" name="Rectangle 3"/>
          <p:cNvSpPr>
            <a:spLocks noGrp="1" noChangeArrowheads="1"/>
          </p:cNvSpPr>
          <p:nvPr>
            <p:ph idx="4294967295"/>
          </p:nvPr>
        </p:nvSpPr>
        <p:spPr>
          <a:xfrm>
            <a:off x="2286000" y="2667000"/>
            <a:ext cx="7772400" cy="2667000"/>
          </a:xfrm>
        </p:spPr>
        <p:txBody>
          <a:bodyPr/>
          <a:lstStyle/>
          <a:p>
            <a:pPr marL="0" indent="0">
              <a:buNone/>
            </a:pPr>
            <a:r>
              <a:rPr lang="zh-CN" altLang="zh-CN" sz="2800">
                <a:latin typeface="黑体" panose="02010609060101010101" pitchFamily="49" charset="-122"/>
              </a:rPr>
              <a:t>	从386开始增加了位测试指令,它们包括</a:t>
            </a:r>
            <a:r>
              <a:rPr lang="zh-CN" altLang="zh-CN" sz="2800">
                <a:solidFill>
                  <a:srgbClr val="FF0000"/>
                </a:solidFill>
                <a:latin typeface="黑体" panose="02010609060101010101" pitchFamily="49" charset="-122"/>
              </a:rPr>
              <a:t>BT</a:t>
            </a:r>
            <a:r>
              <a:rPr lang="zh-CN" altLang="zh-CN" sz="2800">
                <a:latin typeface="黑体" panose="02010609060101010101" pitchFamily="49" charset="-122"/>
              </a:rPr>
              <a:t>、</a:t>
            </a:r>
            <a:r>
              <a:rPr lang="zh-CN" altLang="zh-CN" sz="2800">
                <a:solidFill>
                  <a:srgbClr val="FF0000"/>
                </a:solidFill>
                <a:latin typeface="黑体" panose="02010609060101010101" pitchFamily="49" charset="-122"/>
              </a:rPr>
              <a:t>BTS</a:t>
            </a:r>
            <a:r>
              <a:rPr lang="zh-CN" altLang="zh-CN" sz="2800">
                <a:latin typeface="黑体" panose="02010609060101010101" pitchFamily="49" charset="-122"/>
              </a:rPr>
              <a:t>、</a:t>
            </a:r>
            <a:r>
              <a:rPr lang="zh-CN" altLang="zh-CN" sz="2800">
                <a:solidFill>
                  <a:srgbClr val="FF0000"/>
                </a:solidFill>
                <a:latin typeface="黑体" panose="02010609060101010101" pitchFamily="49" charset="-122"/>
              </a:rPr>
              <a:t>BTR</a:t>
            </a:r>
            <a:r>
              <a:rPr lang="zh-CN" altLang="zh-CN" sz="2800">
                <a:latin typeface="黑体" panose="02010609060101010101" pitchFamily="49" charset="-122"/>
              </a:rPr>
              <a:t>和</a:t>
            </a:r>
            <a:r>
              <a:rPr lang="zh-CN" altLang="zh-CN" sz="2800">
                <a:solidFill>
                  <a:srgbClr val="FF0000"/>
                </a:solidFill>
                <a:latin typeface="黑体" panose="02010609060101010101" pitchFamily="49" charset="-122"/>
              </a:rPr>
              <a:t>BTC</a:t>
            </a:r>
            <a:r>
              <a:rPr lang="zh-CN" altLang="zh-CN" sz="2800">
                <a:latin typeface="黑体" panose="02010609060101010101" pitchFamily="49" charset="-122"/>
              </a:rPr>
              <a:t>。这些指令首先把指定位的值送给CF标志，然后对该位按照指令的要求操作。</a:t>
            </a:r>
          </a:p>
        </p:txBody>
      </p:sp>
      <p:sp>
        <p:nvSpPr>
          <p:cNvPr id="2253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CCDCCBB-5538-4190-8D00-8B007E0699A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226304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410D4B9-CFB7-473E-ABD8-D46C72958A3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112</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23555" name="Group 2"/>
          <p:cNvGrpSpPr>
            <a:grpSpLocks/>
          </p:cNvGrpSpPr>
          <p:nvPr/>
        </p:nvGrpSpPr>
        <p:grpSpPr bwMode="auto">
          <a:xfrm>
            <a:off x="1847850" y="549275"/>
            <a:ext cx="8382000" cy="5791200"/>
            <a:chOff x="0" y="0"/>
            <a:chExt cx="5280" cy="3648"/>
          </a:xfrm>
        </p:grpSpPr>
        <p:grpSp>
          <p:nvGrpSpPr>
            <p:cNvPr id="23556" name="Group 3"/>
            <p:cNvGrpSpPr>
              <a:grpSpLocks/>
            </p:cNvGrpSpPr>
            <p:nvPr/>
          </p:nvGrpSpPr>
          <p:grpSpPr bwMode="auto">
            <a:xfrm>
              <a:off x="4" y="4"/>
              <a:ext cx="848" cy="542"/>
              <a:chOff x="0" y="0"/>
              <a:chExt cx="609" cy="374"/>
            </a:xfrm>
          </p:grpSpPr>
          <p:sp>
            <p:nvSpPr>
              <p:cNvPr id="23616" name="Rectangle 4"/>
              <p:cNvSpPr>
                <a:spLocks noChangeArrowheads="1"/>
              </p:cNvSpPr>
              <p:nvPr/>
            </p:nvSpPr>
            <p:spPr bwMode="auto">
              <a:xfrm>
                <a:off x="43" y="0"/>
                <a:ext cx="52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名称</a:t>
                </a:r>
              </a:p>
            </p:txBody>
          </p:sp>
          <p:sp>
            <p:nvSpPr>
              <p:cNvPr id="12294" name="Rectangle 5"/>
              <p:cNvSpPr>
                <a:spLocks noChangeArrowheads="1"/>
              </p:cNvSpPr>
              <p:nvPr/>
            </p:nvSpPr>
            <p:spPr bwMode="auto">
              <a:xfrm>
                <a:off x="0" y="0"/>
                <a:ext cx="609" cy="374"/>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57" name="Group 6"/>
            <p:cNvGrpSpPr>
              <a:grpSpLocks/>
            </p:cNvGrpSpPr>
            <p:nvPr/>
          </p:nvGrpSpPr>
          <p:grpSpPr bwMode="auto">
            <a:xfrm>
              <a:off x="852" y="4"/>
              <a:ext cx="978" cy="542"/>
              <a:chOff x="0" y="0"/>
              <a:chExt cx="702" cy="374"/>
            </a:xfrm>
          </p:grpSpPr>
          <p:sp>
            <p:nvSpPr>
              <p:cNvPr id="23614" name="Rectangle 7"/>
              <p:cNvSpPr>
                <a:spLocks noChangeArrowheads="1"/>
              </p:cNvSpPr>
              <p:nvPr/>
            </p:nvSpPr>
            <p:spPr bwMode="auto">
              <a:xfrm>
                <a:off x="43" y="0"/>
                <a:ext cx="6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格 式</a:t>
                </a:r>
              </a:p>
            </p:txBody>
          </p:sp>
          <p:sp>
            <p:nvSpPr>
              <p:cNvPr id="12297" name="Rectangle 8"/>
              <p:cNvSpPr>
                <a:spLocks noChangeArrowheads="1"/>
              </p:cNvSpPr>
              <p:nvPr/>
            </p:nvSpPr>
            <p:spPr bwMode="auto">
              <a:xfrm>
                <a:off x="0" y="0"/>
                <a:ext cx="702" cy="374"/>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58" name="Group 9"/>
            <p:cNvGrpSpPr>
              <a:grpSpLocks/>
            </p:cNvGrpSpPr>
            <p:nvPr/>
          </p:nvGrpSpPr>
          <p:grpSpPr bwMode="auto">
            <a:xfrm>
              <a:off x="1830" y="4"/>
              <a:ext cx="1925" cy="542"/>
              <a:chOff x="0" y="0"/>
              <a:chExt cx="1382" cy="374"/>
            </a:xfrm>
          </p:grpSpPr>
          <p:sp>
            <p:nvSpPr>
              <p:cNvPr id="23612" name="Rectangle 10"/>
              <p:cNvSpPr>
                <a:spLocks noChangeArrowheads="1"/>
              </p:cNvSpPr>
              <p:nvPr/>
            </p:nvSpPr>
            <p:spPr bwMode="auto">
              <a:xfrm>
                <a:off x="43" y="0"/>
                <a:ext cx="129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功  能</a:t>
                </a:r>
              </a:p>
            </p:txBody>
          </p:sp>
          <p:sp>
            <p:nvSpPr>
              <p:cNvPr id="12300" name="Rectangle 11"/>
              <p:cNvSpPr>
                <a:spLocks noChangeArrowheads="1"/>
              </p:cNvSpPr>
              <p:nvPr/>
            </p:nvSpPr>
            <p:spPr bwMode="auto">
              <a:xfrm>
                <a:off x="0" y="0"/>
                <a:ext cx="1382"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59" name="Group 12"/>
            <p:cNvGrpSpPr>
              <a:grpSpLocks/>
            </p:cNvGrpSpPr>
            <p:nvPr/>
          </p:nvGrpSpPr>
          <p:grpSpPr bwMode="auto">
            <a:xfrm>
              <a:off x="3755" y="4"/>
              <a:ext cx="1521" cy="542"/>
              <a:chOff x="0" y="0"/>
              <a:chExt cx="1092" cy="374"/>
            </a:xfrm>
          </p:grpSpPr>
          <p:sp>
            <p:nvSpPr>
              <p:cNvPr id="23610" name="Rectangle 13"/>
              <p:cNvSpPr>
                <a:spLocks noChangeArrowheads="1"/>
              </p:cNvSpPr>
              <p:nvPr/>
            </p:nvSpPr>
            <p:spPr bwMode="auto">
              <a:xfrm>
                <a:off x="43" y="0"/>
                <a:ext cx="100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标  志</a:t>
                </a:r>
              </a:p>
            </p:txBody>
          </p:sp>
          <p:sp>
            <p:nvSpPr>
              <p:cNvPr id="12303" name="Rectangle 14"/>
              <p:cNvSpPr>
                <a:spLocks noChangeArrowheads="1"/>
              </p:cNvSpPr>
              <p:nvPr/>
            </p:nvSpPr>
            <p:spPr bwMode="auto">
              <a:xfrm>
                <a:off x="0" y="0"/>
                <a:ext cx="1092"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0" name="Group 15"/>
            <p:cNvGrpSpPr>
              <a:grpSpLocks/>
            </p:cNvGrpSpPr>
            <p:nvPr/>
          </p:nvGrpSpPr>
          <p:grpSpPr bwMode="auto">
            <a:xfrm>
              <a:off x="4" y="546"/>
              <a:ext cx="848" cy="666"/>
              <a:chOff x="0" y="0"/>
              <a:chExt cx="609" cy="460"/>
            </a:xfrm>
          </p:grpSpPr>
          <p:sp>
            <p:nvSpPr>
              <p:cNvPr id="23608" name="Rectangle 16"/>
              <p:cNvSpPr>
                <a:spLocks noChangeArrowheads="1"/>
              </p:cNvSpPr>
              <p:nvPr/>
            </p:nvSpPr>
            <p:spPr bwMode="auto">
              <a:xfrm>
                <a:off x="43" y="0"/>
                <a:ext cx="5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位测</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试</a:t>
                </a:r>
              </a:p>
            </p:txBody>
          </p:sp>
          <p:sp>
            <p:nvSpPr>
              <p:cNvPr id="12306" name="Rectangle 17"/>
              <p:cNvSpPr>
                <a:spLocks noChangeArrowheads="1"/>
              </p:cNvSpPr>
              <p:nvPr/>
            </p:nvSpPr>
            <p:spPr bwMode="auto">
              <a:xfrm>
                <a:off x="0" y="0"/>
                <a:ext cx="609"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1" name="Group 18"/>
            <p:cNvGrpSpPr>
              <a:grpSpLocks/>
            </p:cNvGrpSpPr>
            <p:nvPr/>
          </p:nvGrpSpPr>
          <p:grpSpPr bwMode="auto">
            <a:xfrm>
              <a:off x="852" y="546"/>
              <a:ext cx="978" cy="666"/>
              <a:chOff x="0" y="0"/>
              <a:chExt cx="702" cy="460"/>
            </a:xfrm>
          </p:grpSpPr>
          <p:sp>
            <p:nvSpPr>
              <p:cNvPr id="23606" name="Rectangle 19"/>
              <p:cNvSpPr>
                <a:spLocks noChangeArrowheads="1"/>
              </p:cNvSpPr>
              <p:nvPr/>
            </p:nvSpPr>
            <p:spPr bwMode="auto">
              <a:xfrm>
                <a:off x="43" y="0"/>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BT  DST,SRC</a:t>
                </a:r>
              </a:p>
            </p:txBody>
          </p:sp>
          <p:sp>
            <p:nvSpPr>
              <p:cNvPr id="12309" name="Rectangle 20"/>
              <p:cNvSpPr>
                <a:spLocks noChangeArrowheads="1"/>
              </p:cNvSpPr>
              <p:nvPr/>
            </p:nvSpPr>
            <p:spPr bwMode="auto">
              <a:xfrm>
                <a:off x="0" y="0"/>
                <a:ext cx="70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2" name="Group 21"/>
            <p:cNvGrpSpPr>
              <a:grpSpLocks/>
            </p:cNvGrpSpPr>
            <p:nvPr/>
          </p:nvGrpSpPr>
          <p:grpSpPr bwMode="auto">
            <a:xfrm>
              <a:off x="1830" y="546"/>
              <a:ext cx="1925" cy="666"/>
              <a:chOff x="0" y="0"/>
              <a:chExt cx="1382" cy="460"/>
            </a:xfrm>
          </p:grpSpPr>
          <p:sp>
            <p:nvSpPr>
              <p:cNvPr id="23604" name="Rectangle 22"/>
              <p:cNvSpPr>
                <a:spLocks noChangeArrowheads="1"/>
              </p:cNvSpPr>
              <p:nvPr/>
            </p:nvSpPr>
            <p:spPr bwMode="auto">
              <a:xfrm>
                <a:off x="43" y="0"/>
                <a:ext cx="12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测试由SRC指定的</a:t>
                </a: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DST中的位</a:t>
                </a:r>
              </a:p>
            </p:txBody>
          </p:sp>
          <p:sp>
            <p:nvSpPr>
              <p:cNvPr id="12312" name="Rectangle 23"/>
              <p:cNvSpPr>
                <a:spLocks noChangeArrowheads="1"/>
              </p:cNvSpPr>
              <p:nvPr/>
            </p:nvSpPr>
            <p:spPr bwMode="auto">
              <a:xfrm>
                <a:off x="0" y="0"/>
                <a:ext cx="1382"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3" name="Group 24"/>
            <p:cNvGrpSpPr>
              <a:grpSpLocks/>
            </p:cNvGrpSpPr>
            <p:nvPr/>
          </p:nvGrpSpPr>
          <p:grpSpPr bwMode="auto">
            <a:xfrm>
              <a:off x="3755" y="546"/>
              <a:ext cx="1521" cy="666"/>
              <a:chOff x="0" y="0"/>
              <a:chExt cx="1092" cy="460"/>
            </a:xfrm>
          </p:grpSpPr>
          <p:sp>
            <p:nvSpPr>
              <p:cNvPr id="23602" name="Rectangle 25"/>
              <p:cNvSpPr>
                <a:spLocks noChangeArrowheads="1"/>
              </p:cNvSpPr>
              <p:nvPr/>
            </p:nvSpPr>
            <p:spPr bwMode="auto">
              <a:xfrm>
                <a:off x="43" y="0"/>
                <a:ext cx="100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所选位值送CF,</a:t>
                </a: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其它标志不定</a:t>
                </a:r>
              </a:p>
            </p:txBody>
          </p:sp>
          <p:sp>
            <p:nvSpPr>
              <p:cNvPr id="12315" name="Rectangle 26"/>
              <p:cNvSpPr>
                <a:spLocks noChangeArrowheads="1"/>
              </p:cNvSpPr>
              <p:nvPr/>
            </p:nvSpPr>
            <p:spPr bwMode="auto">
              <a:xfrm>
                <a:off x="0" y="0"/>
                <a:ext cx="1092"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4" name="Group 27"/>
            <p:cNvGrpSpPr>
              <a:grpSpLocks/>
            </p:cNvGrpSpPr>
            <p:nvPr/>
          </p:nvGrpSpPr>
          <p:grpSpPr bwMode="auto">
            <a:xfrm>
              <a:off x="4" y="1212"/>
              <a:ext cx="848" cy="667"/>
              <a:chOff x="0" y="0"/>
              <a:chExt cx="609" cy="460"/>
            </a:xfrm>
          </p:grpSpPr>
          <p:sp>
            <p:nvSpPr>
              <p:cNvPr id="23600" name="Rectangle 28"/>
              <p:cNvSpPr>
                <a:spLocks noChangeArrowheads="1"/>
              </p:cNvSpPr>
              <p:nvPr/>
            </p:nvSpPr>
            <p:spPr bwMode="auto">
              <a:xfrm>
                <a:off x="43" y="0"/>
                <a:ext cx="5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位测试</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并置位</a:t>
                </a:r>
              </a:p>
            </p:txBody>
          </p:sp>
          <p:sp>
            <p:nvSpPr>
              <p:cNvPr id="12318" name="Rectangle 29"/>
              <p:cNvSpPr>
                <a:spLocks noChangeArrowheads="1"/>
              </p:cNvSpPr>
              <p:nvPr/>
            </p:nvSpPr>
            <p:spPr bwMode="auto">
              <a:xfrm>
                <a:off x="0" y="0"/>
                <a:ext cx="609"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5" name="Group 30"/>
            <p:cNvGrpSpPr>
              <a:grpSpLocks/>
            </p:cNvGrpSpPr>
            <p:nvPr/>
          </p:nvGrpSpPr>
          <p:grpSpPr bwMode="auto">
            <a:xfrm>
              <a:off x="852" y="1212"/>
              <a:ext cx="978" cy="667"/>
              <a:chOff x="0" y="0"/>
              <a:chExt cx="702" cy="460"/>
            </a:xfrm>
          </p:grpSpPr>
          <p:sp>
            <p:nvSpPr>
              <p:cNvPr id="23598" name="Rectangle 31"/>
              <p:cNvSpPr>
                <a:spLocks noChangeArrowheads="1"/>
              </p:cNvSpPr>
              <p:nvPr/>
            </p:nvSpPr>
            <p:spPr bwMode="auto">
              <a:xfrm>
                <a:off x="43" y="0"/>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BTS  DST,SRC</a:t>
                </a:r>
              </a:p>
            </p:txBody>
          </p:sp>
          <p:sp>
            <p:nvSpPr>
              <p:cNvPr id="12321" name="Rectangle 32"/>
              <p:cNvSpPr>
                <a:spLocks noChangeArrowheads="1"/>
              </p:cNvSpPr>
              <p:nvPr/>
            </p:nvSpPr>
            <p:spPr bwMode="auto">
              <a:xfrm>
                <a:off x="0" y="0"/>
                <a:ext cx="70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6" name="Group 33"/>
            <p:cNvGrpSpPr>
              <a:grpSpLocks/>
            </p:cNvGrpSpPr>
            <p:nvPr/>
          </p:nvGrpSpPr>
          <p:grpSpPr bwMode="auto">
            <a:xfrm>
              <a:off x="1830" y="1212"/>
              <a:ext cx="1925" cy="667"/>
              <a:chOff x="0" y="0"/>
              <a:chExt cx="1382" cy="460"/>
            </a:xfrm>
          </p:grpSpPr>
          <p:sp>
            <p:nvSpPr>
              <p:cNvPr id="23596" name="Rectangle 34"/>
              <p:cNvSpPr>
                <a:spLocks noChangeArrowheads="1"/>
              </p:cNvSpPr>
              <p:nvPr/>
            </p:nvSpPr>
            <p:spPr bwMode="auto">
              <a:xfrm>
                <a:off x="43" y="0"/>
                <a:ext cx="12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测试并置1由SRC</a:t>
                </a: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指定的DST中的位</a:t>
                </a:r>
              </a:p>
            </p:txBody>
          </p:sp>
          <p:sp>
            <p:nvSpPr>
              <p:cNvPr id="12324" name="Rectangle 35"/>
              <p:cNvSpPr>
                <a:spLocks noChangeArrowheads="1"/>
              </p:cNvSpPr>
              <p:nvPr/>
            </p:nvSpPr>
            <p:spPr bwMode="auto">
              <a:xfrm>
                <a:off x="0" y="0"/>
                <a:ext cx="1382"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7" name="Group 36"/>
            <p:cNvGrpSpPr>
              <a:grpSpLocks/>
            </p:cNvGrpSpPr>
            <p:nvPr/>
          </p:nvGrpSpPr>
          <p:grpSpPr bwMode="auto">
            <a:xfrm>
              <a:off x="3755" y="1212"/>
              <a:ext cx="1521" cy="667"/>
              <a:chOff x="0" y="0"/>
              <a:chExt cx="1092" cy="460"/>
            </a:xfrm>
          </p:grpSpPr>
          <p:sp>
            <p:nvSpPr>
              <p:cNvPr id="23594" name="Rectangle 37"/>
              <p:cNvSpPr>
                <a:spLocks noChangeArrowheads="1"/>
              </p:cNvSpPr>
              <p:nvPr/>
            </p:nvSpPr>
            <p:spPr bwMode="auto">
              <a:xfrm>
                <a:off x="43" y="0"/>
                <a:ext cx="100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6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      同上</a:t>
                </a:r>
              </a:p>
            </p:txBody>
          </p:sp>
          <p:sp>
            <p:nvSpPr>
              <p:cNvPr id="12327" name="Rectangle 38"/>
              <p:cNvSpPr>
                <a:spLocks noChangeArrowheads="1"/>
              </p:cNvSpPr>
              <p:nvPr/>
            </p:nvSpPr>
            <p:spPr bwMode="auto">
              <a:xfrm>
                <a:off x="0" y="0"/>
                <a:ext cx="109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8" name="Group 39"/>
            <p:cNvGrpSpPr>
              <a:grpSpLocks/>
            </p:cNvGrpSpPr>
            <p:nvPr/>
          </p:nvGrpSpPr>
          <p:grpSpPr bwMode="auto">
            <a:xfrm>
              <a:off x="4" y="1879"/>
              <a:ext cx="848" cy="666"/>
              <a:chOff x="0" y="0"/>
              <a:chExt cx="609" cy="460"/>
            </a:xfrm>
          </p:grpSpPr>
          <p:sp>
            <p:nvSpPr>
              <p:cNvPr id="23592" name="Rectangle 40"/>
              <p:cNvSpPr>
                <a:spLocks noChangeArrowheads="1"/>
              </p:cNvSpPr>
              <p:nvPr/>
            </p:nvSpPr>
            <p:spPr bwMode="auto">
              <a:xfrm>
                <a:off x="43" y="0"/>
                <a:ext cx="5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位测试</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并复位</a:t>
                </a:r>
              </a:p>
            </p:txBody>
          </p:sp>
          <p:sp>
            <p:nvSpPr>
              <p:cNvPr id="12330" name="Rectangle 41"/>
              <p:cNvSpPr>
                <a:spLocks noChangeArrowheads="1"/>
              </p:cNvSpPr>
              <p:nvPr/>
            </p:nvSpPr>
            <p:spPr bwMode="auto">
              <a:xfrm>
                <a:off x="0" y="0"/>
                <a:ext cx="609"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69" name="Group 42"/>
            <p:cNvGrpSpPr>
              <a:grpSpLocks/>
            </p:cNvGrpSpPr>
            <p:nvPr/>
          </p:nvGrpSpPr>
          <p:grpSpPr bwMode="auto">
            <a:xfrm>
              <a:off x="852" y="1879"/>
              <a:ext cx="978" cy="666"/>
              <a:chOff x="0" y="0"/>
              <a:chExt cx="702" cy="460"/>
            </a:xfrm>
          </p:grpSpPr>
          <p:sp>
            <p:nvSpPr>
              <p:cNvPr id="23590" name="Rectangle 43"/>
              <p:cNvSpPr>
                <a:spLocks noChangeArrowheads="1"/>
              </p:cNvSpPr>
              <p:nvPr/>
            </p:nvSpPr>
            <p:spPr bwMode="auto">
              <a:xfrm>
                <a:off x="43" y="0"/>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BTR  DST,SRC</a:t>
                </a:r>
              </a:p>
            </p:txBody>
          </p:sp>
          <p:sp>
            <p:nvSpPr>
              <p:cNvPr id="12333" name="Rectangle 44"/>
              <p:cNvSpPr>
                <a:spLocks noChangeArrowheads="1"/>
              </p:cNvSpPr>
              <p:nvPr/>
            </p:nvSpPr>
            <p:spPr bwMode="auto">
              <a:xfrm>
                <a:off x="0" y="0"/>
                <a:ext cx="70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0" name="Group 45"/>
            <p:cNvGrpSpPr>
              <a:grpSpLocks/>
            </p:cNvGrpSpPr>
            <p:nvPr/>
          </p:nvGrpSpPr>
          <p:grpSpPr bwMode="auto">
            <a:xfrm>
              <a:off x="1830" y="1879"/>
              <a:ext cx="1925" cy="666"/>
              <a:chOff x="0" y="0"/>
              <a:chExt cx="1382" cy="460"/>
            </a:xfrm>
          </p:grpSpPr>
          <p:sp>
            <p:nvSpPr>
              <p:cNvPr id="23588" name="Rectangle 46"/>
              <p:cNvSpPr>
                <a:spLocks noChangeArrowheads="1"/>
              </p:cNvSpPr>
              <p:nvPr/>
            </p:nvSpPr>
            <p:spPr bwMode="auto">
              <a:xfrm>
                <a:off x="43" y="0"/>
                <a:ext cx="12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测试并清0由SRC</a:t>
                </a: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指定的DST中的位</a:t>
                </a:r>
              </a:p>
            </p:txBody>
          </p:sp>
          <p:sp>
            <p:nvSpPr>
              <p:cNvPr id="12336" name="Rectangle 47"/>
              <p:cNvSpPr>
                <a:spLocks noChangeArrowheads="1"/>
              </p:cNvSpPr>
              <p:nvPr/>
            </p:nvSpPr>
            <p:spPr bwMode="auto">
              <a:xfrm>
                <a:off x="0" y="0"/>
                <a:ext cx="1382"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1" name="Group 48"/>
            <p:cNvGrpSpPr>
              <a:grpSpLocks/>
            </p:cNvGrpSpPr>
            <p:nvPr/>
          </p:nvGrpSpPr>
          <p:grpSpPr bwMode="auto">
            <a:xfrm>
              <a:off x="3755" y="1879"/>
              <a:ext cx="1521" cy="666"/>
              <a:chOff x="0" y="0"/>
              <a:chExt cx="1092" cy="460"/>
            </a:xfrm>
          </p:grpSpPr>
          <p:sp>
            <p:nvSpPr>
              <p:cNvPr id="23586" name="Rectangle 49"/>
              <p:cNvSpPr>
                <a:spLocks noChangeArrowheads="1"/>
              </p:cNvSpPr>
              <p:nvPr/>
            </p:nvSpPr>
            <p:spPr bwMode="auto">
              <a:xfrm>
                <a:off x="43" y="0"/>
                <a:ext cx="100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6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      同上</a:t>
                </a:r>
              </a:p>
            </p:txBody>
          </p:sp>
          <p:sp>
            <p:nvSpPr>
              <p:cNvPr id="12339" name="Rectangle 50"/>
              <p:cNvSpPr>
                <a:spLocks noChangeArrowheads="1"/>
              </p:cNvSpPr>
              <p:nvPr/>
            </p:nvSpPr>
            <p:spPr bwMode="auto">
              <a:xfrm>
                <a:off x="0" y="0"/>
                <a:ext cx="109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2" name="Group 51"/>
            <p:cNvGrpSpPr>
              <a:grpSpLocks/>
            </p:cNvGrpSpPr>
            <p:nvPr/>
          </p:nvGrpSpPr>
          <p:grpSpPr bwMode="auto">
            <a:xfrm>
              <a:off x="4" y="2545"/>
              <a:ext cx="848" cy="667"/>
              <a:chOff x="0" y="0"/>
              <a:chExt cx="609" cy="460"/>
            </a:xfrm>
          </p:grpSpPr>
          <p:sp>
            <p:nvSpPr>
              <p:cNvPr id="23584" name="Rectangle 52"/>
              <p:cNvSpPr>
                <a:spLocks noChangeArrowheads="1"/>
              </p:cNvSpPr>
              <p:nvPr/>
            </p:nvSpPr>
            <p:spPr bwMode="auto">
              <a:xfrm>
                <a:off x="43" y="0"/>
                <a:ext cx="5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位测试</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  并取反</a:t>
                </a:r>
              </a:p>
            </p:txBody>
          </p:sp>
          <p:sp>
            <p:nvSpPr>
              <p:cNvPr id="12342" name="Rectangle 53"/>
              <p:cNvSpPr>
                <a:spLocks noChangeArrowheads="1"/>
              </p:cNvSpPr>
              <p:nvPr/>
            </p:nvSpPr>
            <p:spPr bwMode="auto">
              <a:xfrm>
                <a:off x="0" y="0"/>
                <a:ext cx="609"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3" name="Group 54"/>
            <p:cNvGrpSpPr>
              <a:grpSpLocks/>
            </p:cNvGrpSpPr>
            <p:nvPr/>
          </p:nvGrpSpPr>
          <p:grpSpPr bwMode="auto">
            <a:xfrm>
              <a:off x="852" y="2545"/>
              <a:ext cx="978" cy="667"/>
              <a:chOff x="0" y="0"/>
              <a:chExt cx="702" cy="460"/>
            </a:xfrm>
          </p:grpSpPr>
          <p:sp>
            <p:nvSpPr>
              <p:cNvPr id="23582" name="Rectangle 55"/>
              <p:cNvSpPr>
                <a:spLocks noChangeArrowheads="1"/>
              </p:cNvSpPr>
              <p:nvPr/>
            </p:nvSpPr>
            <p:spPr bwMode="auto">
              <a:xfrm>
                <a:off x="43" y="0"/>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BTC  DST,SRC</a:t>
                </a:r>
              </a:p>
            </p:txBody>
          </p:sp>
          <p:sp>
            <p:nvSpPr>
              <p:cNvPr id="12345" name="Rectangle 56"/>
              <p:cNvSpPr>
                <a:spLocks noChangeArrowheads="1"/>
              </p:cNvSpPr>
              <p:nvPr/>
            </p:nvSpPr>
            <p:spPr bwMode="auto">
              <a:xfrm>
                <a:off x="0" y="0"/>
                <a:ext cx="70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4" name="Group 57"/>
            <p:cNvGrpSpPr>
              <a:grpSpLocks/>
            </p:cNvGrpSpPr>
            <p:nvPr/>
          </p:nvGrpSpPr>
          <p:grpSpPr bwMode="auto">
            <a:xfrm>
              <a:off x="1830" y="2545"/>
              <a:ext cx="1925" cy="667"/>
              <a:chOff x="0" y="0"/>
              <a:chExt cx="1382" cy="460"/>
            </a:xfrm>
          </p:grpSpPr>
          <p:sp>
            <p:nvSpPr>
              <p:cNvPr id="23580" name="Rectangle 58"/>
              <p:cNvSpPr>
                <a:spLocks noChangeArrowheads="1"/>
              </p:cNvSpPr>
              <p:nvPr/>
            </p:nvSpPr>
            <p:spPr bwMode="auto">
              <a:xfrm>
                <a:off x="43" y="0"/>
                <a:ext cx="12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测试并取反由SRC</a:t>
                </a:r>
              </a:p>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指定的DST中的位</a:t>
                </a:r>
              </a:p>
            </p:txBody>
          </p:sp>
          <p:sp>
            <p:nvSpPr>
              <p:cNvPr id="12348" name="Rectangle 59"/>
              <p:cNvSpPr>
                <a:spLocks noChangeArrowheads="1"/>
              </p:cNvSpPr>
              <p:nvPr/>
            </p:nvSpPr>
            <p:spPr bwMode="auto">
              <a:xfrm>
                <a:off x="0" y="0"/>
                <a:ext cx="1382"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3575" name="Group 60"/>
            <p:cNvGrpSpPr>
              <a:grpSpLocks/>
            </p:cNvGrpSpPr>
            <p:nvPr/>
          </p:nvGrpSpPr>
          <p:grpSpPr bwMode="auto">
            <a:xfrm>
              <a:off x="3755" y="2545"/>
              <a:ext cx="1521" cy="667"/>
              <a:chOff x="0" y="0"/>
              <a:chExt cx="1092" cy="460"/>
            </a:xfrm>
          </p:grpSpPr>
          <p:sp>
            <p:nvSpPr>
              <p:cNvPr id="23578" name="Rectangle 61"/>
              <p:cNvSpPr>
                <a:spLocks noChangeArrowheads="1"/>
              </p:cNvSpPr>
              <p:nvPr/>
            </p:nvSpPr>
            <p:spPr bwMode="auto">
              <a:xfrm>
                <a:off x="43" y="0"/>
                <a:ext cx="100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600">
                  <a:solidFill>
                    <a:schemeClr val="bg2"/>
                  </a:solidFill>
                  <a:latin typeface="Times New Roman" panose="02020603050405020304" pitchFamily="18" charset="0"/>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      同上</a:t>
                </a:r>
              </a:p>
            </p:txBody>
          </p:sp>
          <p:sp>
            <p:nvSpPr>
              <p:cNvPr id="12351" name="Rectangle 62"/>
              <p:cNvSpPr>
                <a:spLocks noChangeArrowheads="1"/>
              </p:cNvSpPr>
              <p:nvPr/>
            </p:nvSpPr>
            <p:spPr bwMode="auto">
              <a:xfrm>
                <a:off x="0" y="0"/>
                <a:ext cx="1092"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12352" name="Rectangle 63"/>
            <p:cNvSpPr>
              <a:spLocks noChangeArrowheads="1"/>
            </p:cNvSpPr>
            <p:nvPr/>
          </p:nvSpPr>
          <p:spPr bwMode="auto">
            <a:xfrm>
              <a:off x="0" y="0"/>
              <a:ext cx="5280" cy="3216"/>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3577" name="Text Box 64"/>
            <p:cNvSpPr txBox="1">
              <a:spLocks noChangeArrowheads="1"/>
            </p:cNvSpPr>
            <p:nvPr/>
          </p:nvSpPr>
          <p:spPr bwMode="auto">
            <a:xfrm>
              <a:off x="1329" y="3283"/>
              <a:ext cx="23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表3-4  位测试指令</a:t>
              </a:r>
            </a:p>
          </p:txBody>
        </p:sp>
      </p:grpSp>
    </p:spTree>
    <p:extLst>
      <p:ext uri="{BB962C8B-B14F-4D97-AF65-F5344CB8AC3E}">
        <p14:creationId xmlns:p14="http://schemas.microsoft.com/office/powerpoint/2010/main" val="42918557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528048" y="-7962"/>
            <a:ext cx="5105400" cy="701675"/>
          </a:xfrm>
        </p:spPr>
        <p:txBody>
          <a:bodyPr/>
          <a:lstStyle/>
          <a:p>
            <a:r>
              <a:rPr lang="en-US" altLang="zh-CN" dirty="0"/>
              <a:t>3</a:t>
            </a:r>
            <a:r>
              <a:rPr lang="zh-CN" altLang="zh-CN" dirty="0"/>
              <a:t>、基本移位指令</a:t>
            </a:r>
          </a:p>
        </p:txBody>
      </p:sp>
      <p:sp>
        <p:nvSpPr>
          <p:cNvPr id="26627" name="Rectangle 3"/>
          <p:cNvSpPr>
            <a:spLocks noGrp="1" noChangeArrowheads="1"/>
          </p:cNvSpPr>
          <p:nvPr>
            <p:ph idx="4294967295"/>
          </p:nvPr>
        </p:nvSpPr>
        <p:spPr>
          <a:xfrm>
            <a:off x="2424113" y="2349500"/>
            <a:ext cx="7543800" cy="2514600"/>
          </a:xfrm>
        </p:spPr>
        <p:txBody>
          <a:bodyPr/>
          <a:lstStyle/>
          <a:p>
            <a:pPr marL="0" indent="0">
              <a:buNone/>
            </a:pPr>
            <a:r>
              <a:rPr lang="zh-CN" altLang="zh-CN">
                <a:latin typeface="黑体" panose="02010609060101010101" pitchFamily="49" charset="-122"/>
              </a:rPr>
              <a:t>	这类指令实现对操作数移位,包括</a:t>
            </a:r>
            <a:r>
              <a:rPr lang="zh-CN" altLang="zh-CN">
                <a:solidFill>
                  <a:srgbClr val="FF0000"/>
                </a:solidFill>
                <a:latin typeface="黑体" panose="02010609060101010101" pitchFamily="49" charset="-122"/>
              </a:rPr>
              <a:t>SHL</a:t>
            </a:r>
            <a:r>
              <a:rPr lang="zh-CN" altLang="zh-CN">
                <a:latin typeface="黑体" panose="02010609060101010101" pitchFamily="49" charset="-122"/>
              </a:rPr>
              <a:t>、</a:t>
            </a:r>
            <a:r>
              <a:rPr lang="zh-CN" altLang="zh-CN">
                <a:solidFill>
                  <a:srgbClr val="FF0000"/>
                </a:solidFill>
                <a:latin typeface="黑体" panose="02010609060101010101" pitchFamily="49" charset="-122"/>
              </a:rPr>
              <a:t>SAL</a:t>
            </a:r>
            <a:r>
              <a:rPr lang="zh-CN" altLang="zh-CN">
                <a:latin typeface="黑体" panose="02010609060101010101" pitchFamily="49" charset="-122"/>
              </a:rPr>
              <a:t>、</a:t>
            </a:r>
            <a:r>
              <a:rPr lang="zh-CN" altLang="zh-CN">
                <a:solidFill>
                  <a:srgbClr val="FF0000"/>
                </a:solidFill>
                <a:latin typeface="黑体" panose="02010609060101010101" pitchFamily="49" charset="-122"/>
              </a:rPr>
              <a:t>SHR</a:t>
            </a:r>
            <a:r>
              <a:rPr lang="zh-CN" altLang="zh-CN">
                <a:latin typeface="黑体" panose="02010609060101010101" pitchFamily="49" charset="-122"/>
              </a:rPr>
              <a:t>和</a:t>
            </a:r>
            <a:r>
              <a:rPr lang="zh-CN" altLang="zh-CN">
                <a:solidFill>
                  <a:srgbClr val="FF0000"/>
                </a:solidFill>
                <a:latin typeface="黑体" panose="02010609060101010101" pitchFamily="49" charset="-122"/>
              </a:rPr>
              <a:t>SAR</a:t>
            </a:r>
            <a:r>
              <a:rPr lang="zh-CN" altLang="zh-CN">
                <a:latin typeface="黑体" panose="02010609060101010101" pitchFamily="49" charset="-122"/>
              </a:rPr>
              <a:t>指令。表3-5给出了这组指令。</a:t>
            </a:r>
          </a:p>
        </p:txBody>
      </p:sp>
      <p:sp>
        <p:nvSpPr>
          <p:cNvPr id="2662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235FB76-39C4-4C52-8879-7C44775C87B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400964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B6B1260-8AC8-4A93-998C-C6F85104713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114</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27651" name="Group 2"/>
          <p:cNvGrpSpPr>
            <a:grpSpLocks/>
          </p:cNvGrpSpPr>
          <p:nvPr/>
        </p:nvGrpSpPr>
        <p:grpSpPr bwMode="auto">
          <a:xfrm>
            <a:off x="1271464" y="476672"/>
            <a:ext cx="10603904" cy="6629400"/>
            <a:chOff x="0" y="0"/>
            <a:chExt cx="5376" cy="4176"/>
          </a:xfrm>
        </p:grpSpPr>
        <p:grpSp>
          <p:nvGrpSpPr>
            <p:cNvPr id="27652" name="Group 3"/>
            <p:cNvGrpSpPr>
              <a:grpSpLocks/>
            </p:cNvGrpSpPr>
            <p:nvPr/>
          </p:nvGrpSpPr>
          <p:grpSpPr bwMode="auto">
            <a:xfrm>
              <a:off x="1691" y="672"/>
              <a:ext cx="1237" cy="432"/>
              <a:chOff x="0" y="0"/>
              <a:chExt cx="1237" cy="432"/>
            </a:xfrm>
          </p:grpSpPr>
          <p:sp>
            <p:nvSpPr>
              <p:cNvPr id="27748" name="Text Box 4"/>
              <p:cNvSpPr txBox="1">
                <a:spLocks noChangeArrowheads="1"/>
              </p:cNvSpPr>
              <p:nvPr/>
            </p:nvSpPr>
            <p:spPr bwMode="auto">
              <a:xfrm>
                <a:off x="0" y="56"/>
                <a:ext cx="181" cy="181"/>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749" name="Text Box 5"/>
              <p:cNvSpPr txBox="1">
                <a:spLocks noChangeArrowheads="1"/>
              </p:cNvSpPr>
              <p:nvPr/>
            </p:nvSpPr>
            <p:spPr bwMode="auto">
              <a:xfrm>
                <a:off x="375" y="0"/>
                <a:ext cx="574" cy="249"/>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750" name="Line 6"/>
              <p:cNvSpPr>
                <a:spLocks noChangeShapeType="1"/>
              </p:cNvSpPr>
              <p:nvPr/>
            </p:nvSpPr>
            <p:spPr bwMode="auto">
              <a:xfrm flipH="1">
                <a:off x="193" y="129"/>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51" name="Line 7"/>
              <p:cNvSpPr>
                <a:spLocks noChangeShapeType="1"/>
              </p:cNvSpPr>
              <p:nvPr/>
            </p:nvSpPr>
            <p:spPr bwMode="auto">
              <a:xfrm flipH="1">
                <a:off x="517" y="144"/>
                <a:ext cx="33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52" name="Line 8"/>
              <p:cNvSpPr>
                <a:spLocks noChangeShapeType="1"/>
              </p:cNvSpPr>
              <p:nvPr/>
            </p:nvSpPr>
            <p:spPr bwMode="auto">
              <a:xfrm flipH="1">
                <a:off x="961" y="144"/>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53" name="Text Box 9"/>
              <p:cNvSpPr txBox="1">
                <a:spLocks noChangeArrowheads="1"/>
              </p:cNvSpPr>
              <p:nvPr/>
            </p:nvSpPr>
            <p:spPr bwMode="auto">
              <a:xfrm>
                <a:off x="1141" y="48"/>
                <a:ext cx="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Arial" panose="020B0604020202020204" pitchFamily="34" charset="0"/>
                    <a:ea typeface="黑体" panose="02010609060101010101" pitchFamily="49" charset="-122"/>
                  </a:rPr>
                  <a:t>0</a:t>
                </a:r>
              </a:p>
            </p:txBody>
          </p:sp>
        </p:grpSp>
        <p:sp>
          <p:nvSpPr>
            <p:cNvPr id="27653" name="Text Box 10"/>
            <p:cNvSpPr txBox="1">
              <a:spLocks noChangeArrowheads="1"/>
            </p:cNvSpPr>
            <p:nvPr/>
          </p:nvSpPr>
          <p:spPr bwMode="auto">
            <a:xfrm>
              <a:off x="1776" y="3600"/>
              <a:ext cx="134" cy="134"/>
            </a:xfrm>
            <a:prstGeom prst="rect">
              <a:avLst/>
            </a:prstGeom>
            <a:solidFill>
              <a:schemeClr val="accent2"/>
            </a:solidFill>
            <a:ln w="19050">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54" name="Text Box 11"/>
            <p:cNvSpPr txBox="1">
              <a:spLocks noChangeArrowheads="1"/>
            </p:cNvSpPr>
            <p:nvPr/>
          </p:nvSpPr>
          <p:spPr bwMode="auto">
            <a:xfrm>
              <a:off x="3600" y="3600"/>
              <a:ext cx="397" cy="125"/>
            </a:xfrm>
            <a:prstGeom prst="rect">
              <a:avLst/>
            </a:prstGeom>
            <a:solidFill>
              <a:schemeClr val="accent2"/>
            </a:solidFill>
            <a:ln w="19050">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55" name="Line 12"/>
            <p:cNvSpPr>
              <a:spLocks noChangeShapeType="1"/>
            </p:cNvSpPr>
            <p:nvPr/>
          </p:nvSpPr>
          <p:spPr bwMode="auto">
            <a:xfrm flipH="1">
              <a:off x="2352" y="3648"/>
              <a:ext cx="333" cy="0"/>
            </a:xfrm>
            <a:prstGeom prst="line">
              <a:avLst/>
            </a:prstGeom>
            <a:noFill/>
            <a:ln w="1905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56" name="Rectangle 13"/>
            <p:cNvSpPr>
              <a:spLocks noChangeArrowheads="1"/>
            </p:cNvSpPr>
            <p:nvPr/>
          </p:nvSpPr>
          <p:spPr bwMode="auto">
            <a:xfrm>
              <a:off x="128" y="1584"/>
              <a:ext cx="35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逻辑</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右移</a:t>
              </a:r>
            </a:p>
          </p:txBody>
        </p:sp>
        <p:sp>
          <p:nvSpPr>
            <p:cNvPr id="27657" name="Rectangle 14"/>
            <p:cNvSpPr>
              <a:spLocks noChangeArrowheads="1"/>
            </p:cNvSpPr>
            <p:nvPr/>
          </p:nvSpPr>
          <p:spPr bwMode="auto">
            <a:xfrm>
              <a:off x="128" y="1114"/>
              <a:ext cx="35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算术</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左移</a:t>
              </a:r>
            </a:p>
          </p:txBody>
        </p:sp>
        <p:sp>
          <p:nvSpPr>
            <p:cNvPr id="27658" name="Rectangle 15"/>
            <p:cNvSpPr>
              <a:spLocks noChangeArrowheads="1"/>
            </p:cNvSpPr>
            <p:nvPr/>
          </p:nvSpPr>
          <p:spPr bwMode="auto">
            <a:xfrm>
              <a:off x="144" y="586"/>
              <a:ext cx="35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逻辑</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左移</a:t>
              </a:r>
            </a:p>
          </p:txBody>
        </p:sp>
        <p:grpSp>
          <p:nvGrpSpPr>
            <p:cNvPr id="27659" name="Group 16"/>
            <p:cNvGrpSpPr>
              <a:grpSpLocks/>
            </p:cNvGrpSpPr>
            <p:nvPr/>
          </p:nvGrpSpPr>
          <p:grpSpPr bwMode="auto">
            <a:xfrm>
              <a:off x="48" y="133"/>
              <a:ext cx="648" cy="299"/>
              <a:chOff x="0" y="0"/>
              <a:chExt cx="457" cy="460"/>
            </a:xfrm>
          </p:grpSpPr>
          <p:sp>
            <p:nvSpPr>
              <p:cNvPr id="27746" name="Rectangle 17"/>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名 称</a:t>
                </a:r>
              </a:p>
            </p:txBody>
          </p:sp>
          <p:sp>
            <p:nvSpPr>
              <p:cNvPr id="16403" name="Rectangle 18"/>
              <p:cNvSpPr>
                <a:spLocks noChangeArrowheads="1"/>
              </p:cNvSpPr>
              <p:nvPr/>
            </p:nvSpPr>
            <p:spPr bwMode="auto">
              <a:xfrm>
                <a:off x="0" y="0"/>
                <a:ext cx="457"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0" name="Group 19"/>
            <p:cNvGrpSpPr>
              <a:grpSpLocks/>
            </p:cNvGrpSpPr>
            <p:nvPr/>
          </p:nvGrpSpPr>
          <p:grpSpPr bwMode="auto">
            <a:xfrm>
              <a:off x="652" y="0"/>
              <a:ext cx="962" cy="491"/>
              <a:chOff x="0" y="0"/>
              <a:chExt cx="678" cy="460"/>
            </a:xfrm>
          </p:grpSpPr>
          <p:sp>
            <p:nvSpPr>
              <p:cNvPr id="27744" name="Rectangle 20"/>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格  式</a:t>
                </a:r>
              </a:p>
            </p:txBody>
          </p:sp>
          <p:sp>
            <p:nvSpPr>
              <p:cNvPr id="16406" name="Rectangle 21"/>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1" name="Group 22"/>
            <p:cNvGrpSpPr>
              <a:grpSpLocks/>
            </p:cNvGrpSpPr>
            <p:nvPr/>
          </p:nvGrpSpPr>
          <p:grpSpPr bwMode="auto">
            <a:xfrm>
              <a:off x="1614" y="3"/>
              <a:ext cx="1404" cy="491"/>
              <a:chOff x="0" y="0"/>
              <a:chExt cx="990" cy="460"/>
            </a:xfrm>
          </p:grpSpPr>
          <p:sp>
            <p:nvSpPr>
              <p:cNvPr id="27742" name="Rectangle 23"/>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功  能  </a:t>
                </a:r>
              </a:p>
            </p:txBody>
          </p:sp>
          <p:sp>
            <p:nvSpPr>
              <p:cNvPr id="16409" name="Rectangle 24"/>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2" name="Group 25"/>
            <p:cNvGrpSpPr>
              <a:grpSpLocks/>
            </p:cNvGrpSpPr>
            <p:nvPr/>
          </p:nvGrpSpPr>
          <p:grpSpPr bwMode="auto">
            <a:xfrm>
              <a:off x="3018" y="3"/>
              <a:ext cx="2354" cy="491"/>
              <a:chOff x="0" y="0"/>
              <a:chExt cx="1660" cy="460"/>
            </a:xfrm>
          </p:grpSpPr>
          <p:sp>
            <p:nvSpPr>
              <p:cNvPr id="27740" name="Rectangle 26"/>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标       志</a:t>
                </a:r>
              </a:p>
            </p:txBody>
          </p:sp>
          <p:sp>
            <p:nvSpPr>
              <p:cNvPr id="16412" name="Rectangle 27"/>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3" name="Group 28"/>
            <p:cNvGrpSpPr>
              <a:grpSpLocks/>
            </p:cNvGrpSpPr>
            <p:nvPr/>
          </p:nvGrpSpPr>
          <p:grpSpPr bwMode="auto">
            <a:xfrm>
              <a:off x="4" y="494"/>
              <a:ext cx="648" cy="583"/>
              <a:chOff x="0" y="0"/>
              <a:chExt cx="457" cy="546"/>
            </a:xfrm>
          </p:grpSpPr>
          <p:sp>
            <p:nvSpPr>
              <p:cNvPr id="16414" name="Rectangle 29"/>
              <p:cNvSpPr>
                <a:spLocks noChangeArrowheads="1"/>
              </p:cNvSpPr>
              <p:nvPr/>
            </p:nvSpPr>
            <p:spPr bwMode="auto">
              <a:xfrm>
                <a:off x="43" y="0"/>
                <a:ext cx="371" cy="272"/>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16415" name="Rectangle 30"/>
              <p:cNvSpPr>
                <a:spLocks noChangeArrowheads="1"/>
              </p:cNvSpPr>
              <p:nvPr/>
            </p:nvSpPr>
            <p:spPr bwMode="auto">
              <a:xfrm>
                <a:off x="0" y="0"/>
                <a:ext cx="457" cy="546"/>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4" name="Group 31"/>
            <p:cNvGrpSpPr>
              <a:grpSpLocks/>
            </p:cNvGrpSpPr>
            <p:nvPr/>
          </p:nvGrpSpPr>
          <p:grpSpPr bwMode="auto">
            <a:xfrm>
              <a:off x="652" y="494"/>
              <a:ext cx="962" cy="583"/>
              <a:chOff x="0" y="0"/>
              <a:chExt cx="678" cy="546"/>
            </a:xfrm>
          </p:grpSpPr>
          <p:sp>
            <p:nvSpPr>
              <p:cNvPr id="27736" name="Rectangle 32"/>
              <p:cNvSpPr>
                <a:spLocks noChangeArrowheads="1"/>
              </p:cNvSpPr>
              <p:nvPr/>
            </p:nvSpPr>
            <p:spPr bwMode="auto">
              <a:xfrm>
                <a:off x="43" y="0"/>
                <a:ext cx="59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SHL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16418" name="Rectangle 33"/>
              <p:cNvSpPr>
                <a:spLocks noChangeArrowheads="1"/>
              </p:cNvSpPr>
              <p:nvPr/>
            </p:nvSpPr>
            <p:spPr bwMode="auto">
              <a:xfrm>
                <a:off x="0" y="0"/>
                <a:ext cx="678" cy="546"/>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5" name="Group 34"/>
            <p:cNvGrpSpPr>
              <a:grpSpLocks/>
            </p:cNvGrpSpPr>
            <p:nvPr/>
          </p:nvGrpSpPr>
          <p:grpSpPr bwMode="auto">
            <a:xfrm>
              <a:off x="1614" y="497"/>
              <a:ext cx="1404" cy="583"/>
              <a:chOff x="0" y="0"/>
              <a:chExt cx="990" cy="546"/>
            </a:xfrm>
          </p:grpSpPr>
          <p:sp>
            <p:nvSpPr>
              <p:cNvPr id="27734" name="Rectangle 35"/>
              <p:cNvSpPr>
                <a:spLocks noChangeArrowheads="1"/>
              </p:cNvSpPr>
              <p:nvPr/>
            </p:nvSpPr>
            <p:spPr bwMode="auto">
              <a:xfrm>
                <a:off x="43" y="0"/>
                <a:ext cx="90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16421" name="Rectangle 36"/>
              <p:cNvSpPr>
                <a:spLocks noChangeArrowheads="1"/>
              </p:cNvSpPr>
              <p:nvPr/>
            </p:nvSpPr>
            <p:spPr bwMode="auto">
              <a:xfrm>
                <a:off x="0" y="0"/>
                <a:ext cx="990" cy="546"/>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6" name="Group 37"/>
            <p:cNvGrpSpPr>
              <a:grpSpLocks/>
            </p:cNvGrpSpPr>
            <p:nvPr/>
          </p:nvGrpSpPr>
          <p:grpSpPr bwMode="auto">
            <a:xfrm>
              <a:off x="2976" y="569"/>
              <a:ext cx="2400" cy="583"/>
              <a:chOff x="0" y="0"/>
              <a:chExt cx="1660" cy="546"/>
            </a:xfrm>
          </p:grpSpPr>
          <p:sp>
            <p:nvSpPr>
              <p:cNvPr id="27732" name="Rectangle 38"/>
              <p:cNvSpPr>
                <a:spLocks noChangeArrowheads="1"/>
              </p:cNvSpPr>
              <p:nvPr/>
            </p:nvSpPr>
            <p:spPr bwMode="auto">
              <a:xfrm>
                <a:off x="43" y="0"/>
                <a:ext cx="157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 CF中总是最后移出的一位，ZF、SF、PF</a:t>
                </a:r>
              </a:p>
              <a:p>
                <a:pPr eaLnBrk="1" hangingPunct="1">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按结果设置,当CNT＝ 1时,移位使符号位</a:t>
                </a:r>
              </a:p>
              <a:p>
                <a:pPr eaLnBrk="1" hangingPunct="1">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变化置1 OF*,否则清0</a:t>
                </a:r>
              </a:p>
            </p:txBody>
          </p:sp>
          <p:sp>
            <p:nvSpPr>
              <p:cNvPr id="16424" name="Rectangle 39"/>
              <p:cNvSpPr>
                <a:spLocks noChangeArrowheads="1"/>
              </p:cNvSpPr>
              <p:nvPr/>
            </p:nvSpPr>
            <p:spPr bwMode="auto">
              <a:xfrm>
                <a:off x="0" y="0"/>
                <a:ext cx="1660" cy="546"/>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7" name="Group 40"/>
            <p:cNvGrpSpPr>
              <a:grpSpLocks/>
            </p:cNvGrpSpPr>
            <p:nvPr/>
          </p:nvGrpSpPr>
          <p:grpSpPr bwMode="auto">
            <a:xfrm>
              <a:off x="4" y="1077"/>
              <a:ext cx="648" cy="492"/>
              <a:chOff x="0" y="0"/>
              <a:chExt cx="457" cy="460"/>
            </a:xfrm>
          </p:grpSpPr>
          <p:sp>
            <p:nvSpPr>
              <p:cNvPr id="16426" name="Rectangle 41"/>
              <p:cNvSpPr>
                <a:spLocks noChangeArrowheads="1"/>
              </p:cNvSpPr>
              <p:nvPr/>
            </p:nvSpPr>
            <p:spPr bwMode="auto">
              <a:xfrm>
                <a:off x="43" y="0"/>
                <a:ext cx="371" cy="272"/>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16427" name="Rectangle 42"/>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8" name="Group 43"/>
            <p:cNvGrpSpPr>
              <a:grpSpLocks/>
            </p:cNvGrpSpPr>
            <p:nvPr/>
          </p:nvGrpSpPr>
          <p:grpSpPr bwMode="auto">
            <a:xfrm>
              <a:off x="652" y="1077"/>
              <a:ext cx="962" cy="492"/>
              <a:chOff x="0" y="0"/>
              <a:chExt cx="678" cy="460"/>
            </a:xfrm>
          </p:grpSpPr>
          <p:sp>
            <p:nvSpPr>
              <p:cNvPr id="27728" name="Rectangle 44"/>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SAL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16430" name="Rectangle 45"/>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69" name="Group 46"/>
            <p:cNvGrpSpPr>
              <a:grpSpLocks/>
            </p:cNvGrpSpPr>
            <p:nvPr/>
          </p:nvGrpSpPr>
          <p:grpSpPr bwMode="auto">
            <a:xfrm>
              <a:off x="1614" y="1077"/>
              <a:ext cx="1404" cy="492"/>
              <a:chOff x="0" y="0"/>
              <a:chExt cx="990" cy="460"/>
            </a:xfrm>
          </p:grpSpPr>
          <p:sp>
            <p:nvSpPr>
              <p:cNvPr id="27726" name="Rectangle 47"/>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16433" name="Rectangle 48"/>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0" name="Group 49"/>
            <p:cNvGrpSpPr>
              <a:grpSpLocks/>
            </p:cNvGrpSpPr>
            <p:nvPr/>
          </p:nvGrpSpPr>
          <p:grpSpPr bwMode="auto">
            <a:xfrm>
              <a:off x="3018" y="1077"/>
              <a:ext cx="2354" cy="492"/>
              <a:chOff x="0" y="0"/>
              <a:chExt cx="1660" cy="460"/>
            </a:xfrm>
          </p:grpSpPr>
          <p:sp>
            <p:nvSpPr>
              <p:cNvPr id="27724" name="Rectangle 50"/>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16436" name="Rectangle 51"/>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1" name="Group 52"/>
            <p:cNvGrpSpPr>
              <a:grpSpLocks/>
            </p:cNvGrpSpPr>
            <p:nvPr/>
          </p:nvGrpSpPr>
          <p:grpSpPr bwMode="auto">
            <a:xfrm>
              <a:off x="4" y="1569"/>
              <a:ext cx="648" cy="491"/>
              <a:chOff x="0" y="0"/>
              <a:chExt cx="457" cy="460"/>
            </a:xfrm>
          </p:grpSpPr>
          <p:sp>
            <p:nvSpPr>
              <p:cNvPr id="16438" name="Rectangle 53"/>
              <p:cNvSpPr>
                <a:spLocks noChangeArrowheads="1"/>
              </p:cNvSpPr>
              <p:nvPr/>
            </p:nvSpPr>
            <p:spPr bwMode="auto">
              <a:xfrm>
                <a:off x="43" y="0"/>
                <a:ext cx="371" cy="272"/>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16439" name="Rectangle 54"/>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2" name="Group 55"/>
            <p:cNvGrpSpPr>
              <a:grpSpLocks/>
            </p:cNvGrpSpPr>
            <p:nvPr/>
          </p:nvGrpSpPr>
          <p:grpSpPr bwMode="auto">
            <a:xfrm>
              <a:off x="652" y="1569"/>
              <a:ext cx="962" cy="491"/>
              <a:chOff x="0" y="0"/>
              <a:chExt cx="678" cy="460"/>
            </a:xfrm>
          </p:grpSpPr>
          <p:sp>
            <p:nvSpPr>
              <p:cNvPr id="27720" name="Rectangle 56"/>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SHR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16442" name="Rectangle 57"/>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3" name="Group 58"/>
            <p:cNvGrpSpPr>
              <a:grpSpLocks/>
            </p:cNvGrpSpPr>
            <p:nvPr/>
          </p:nvGrpSpPr>
          <p:grpSpPr bwMode="auto">
            <a:xfrm>
              <a:off x="1614" y="1569"/>
              <a:ext cx="1404" cy="491"/>
              <a:chOff x="0" y="0"/>
              <a:chExt cx="990" cy="460"/>
            </a:xfrm>
          </p:grpSpPr>
          <p:sp>
            <p:nvSpPr>
              <p:cNvPr id="27718" name="Rectangle 59"/>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16445" name="Rectangle 60"/>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4" name="Group 61"/>
            <p:cNvGrpSpPr>
              <a:grpSpLocks/>
            </p:cNvGrpSpPr>
            <p:nvPr/>
          </p:nvGrpSpPr>
          <p:grpSpPr bwMode="auto">
            <a:xfrm>
              <a:off x="3018" y="1569"/>
              <a:ext cx="2354" cy="491"/>
              <a:chOff x="0" y="0"/>
              <a:chExt cx="1660" cy="460"/>
            </a:xfrm>
          </p:grpSpPr>
          <p:sp>
            <p:nvSpPr>
              <p:cNvPr id="27716" name="Rectangle 62"/>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16448" name="Rectangle 63"/>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5" name="Group 64"/>
            <p:cNvGrpSpPr>
              <a:grpSpLocks/>
            </p:cNvGrpSpPr>
            <p:nvPr/>
          </p:nvGrpSpPr>
          <p:grpSpPr bwMode="auto">
            <a:xfrm>
              <a:off x="72" y="2060"/>
              <a:ext cx="552" cy="491"/>
              <a:chOff x="0" y="0"/>
              <a:chExt cx="457" cy="460"/>
            </a:xfrm>
          </p:grpSpPr>
          <p:sp>
            <p:nvSpPr>
              <p:cNvPr id="27714" name="Rectangle 65"/>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算术</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右移</a:t>
                </a:r>
              </a:p>
            </p:txBody>
          </p:sp>
          <p:sp>
            <p:nvSpPr>
              <p:cNvPr id="16451" name="Rectangle 66"/>
              <p:cNvSpPr>
                <a:spLocks noChangeArrowheads="1"/>
              </p:cNvSpPr>
              <p:nvPr/>
            </p:nvSpPr>
            <p:spPr bwMode="auto">
              <a:xfrm>
                <a:off x="0" y="0"/>
                <a:ext cx="457"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76" name="Group 67"/>
            <p:cNvGrpSpPr>
              <a:grpSpLocks/>
            </p:cNvGrpSpPr>
            <p:nvPr/>
          </p:nvGrpSpPr>
          <p:grpSpPr bwMode="auto">
            <a:xfrm>
              <a:off x="652" y="2060"/>
              <a:ext cx="962" cy="491"/>
              <a:chOff x="0" y="0"/>
              <a:chExt cx="678" cy="460"/>
            </a:xfrm>
          </p:grpSpPr>
          <p:sp>
            <p:nvSpPr>
              <p:cNvPr id="27712" name="Rectangle 68"/>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SAR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16454" name="Rectangle 69"/>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27677" name="Rectangle 70"/>
            <p:cNvSpPr>
              <a:spLocks noChangeArrowheads="1"/>
            </p:cNvSpPr>
            <p:nvPr/>
          </p:nvSpPr>
          <p:spPr bwMode="auto">
            <a:xfrm>
              <a:off x="1675" y="2060"/>
              <a:ext cx="128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16456" name="Rectangle 71"/>
            <p:cNvSpPr>
              <a:spLocks noChangeArrowheads="1"/>
            </p:cNvSpPr>
            <p:nvPr/>
          </p:nvSpPr>
          <p:spPr bwMode="auto">
            <a:xfrm>
              <a:off x="1614" y="2060"/>
              <a:ext cx="1404" cy="491"/>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nvGrpSpPr>
            <p:cNvPr id="27679" name="Group 72"/>
            <p:cNvGrpSpPr>
              <a:grpSpLocks/>
            </p:cNvGrpSpPr>
            <p:nvPr/>
          </p:nvGrpSpPr>
          <p:grpSpPr bwMode="auto">
            <a:xfrm>
              <a:off x="3018" y="2060"/>
              <a:ext cx="2354" cy="491"/>
              <a:chOff x="0" y="0"/>
              <a:chExt cx="1660" cy="460"/>
            </a:xfrm>
          </p:grpSpPr>
          <p:sp>
            <p:nvSpPr>
              <p:cNvPr id="27710" name="Rectangle 73"/>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16459" name="Rectangle 74"/>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27680" name="Group 75"/>
            <p:cNvGrpSpPr>
              <a:grpSpLocks/>
            </p:cNvGrpSpPr>
            <p:nvPr/>
          </p:nvGrpSpPr>
          <p:grpSpPr bwMode="auto">
            <a:xfrm>
              <a:off x="0" y="2640"/>
              <a:ext cx="5324" cy="1237"/>
              <a:chOff x="0" y="0"/>
              <a:chExt cx="3528" cy="1158"/>
            </a:xfrm>
          </p:grpSpPr>
          <p:grpSp>
            <p:nvGrpSpPr>
              <p:cNvPr id="27706" name="Group 76"/>
              <p:cNvGrpSpPr>
                <a:grpSpLocks/>
              </p:cNvGrpSpPr>
              <p:nvPr/>
            </p:nvGrpSpPr>
            <p:grpSpPr bwMode="auto">
              <a:xfrm>
                <a:off x="43" y="0"/>
                <a:ext cx="3393" cy="1016"/>
                <a:chOff x="0" y="0"/>
                <a:chExt cx="3393" cy="1016"/>
              </a:xfrm>
            </p:grpSpPr>
            <p:sp>
              <p:nvSpPr>
                <p:cNvPr id="16462" name="Rectangle 77"/>
                <p:cNvSpPr>
                  <a:spLocks noChangeArrowheads="1"/>
                </p:cNvSpPr>
                <p:nvPr/>
              </p:nvSpPr>
              <p:spPr bwMode="auto">
                <a:xfrm>
                  <a:off x="1721" y="41"/>
                  <a:ext cx="0" cy="218"/>
                </a:xfrm>
                <a:prstGeom prst="rect">
                  <a:avLst/>
                </a:prstGeom>
                <a:noFill/>
                <a:ln w="9525">
                  <a:noFill/>
                  <a:miter lim="800000"/>
                  <a:headEnd/>
                  <a:tailEnd/>
                </a:ln>
                <a:effectLst/>
              </p:spPr>
              <p:txBody>
                <a:bodyPr wrap="none" lIns="0" tIns="0" rIns="0" bIns="0">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7709" name="Rectangle 78"/>
                <p:cNvSpPr>
                  <a:spLocks noChangeArrowheads="1"/>
                </p:cNvSpPr>
                <p:nvPr/>
              </p:nvSpPr>
              <p:spPr bwMode="auto">
                <a:xfrm>
                  <a:off x="0" y="0"/>
                  <a:ext cx="3393"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注：当CNT＞1时，OF值不确定。</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说明：DST可以是8位、16位或32位的寄存器或存储器操作数，CNT是移位位数。</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对CNT的限定是：</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当CNT＝1时，直接写在指令中;  			适用于8086／8088</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当CNT＞1时，由CL寄存器给出;			适用于80X86系列的所有型号</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当CNT＞1时，由指令中的8位立即数给出;	         适用于80286以上</a:t>
                  </a:r>
                </a:p>
                <a:p>
                  <a:pPr>
                    <a:spcBef>
                      <a:spcPct val="0"/>
                    </a:spcBef>
                    <a:buClrTx/>
                    <a:buSzTx/>
                    <a:buFont typeface="Wingdings" panose="05000000000000000000" pitchFamily="2" charset="2"/>
                    <a:buNone/>
                  </a:pPr>
                  <a:r>
                    <a:rPr lang="zh-CN" altLang="zh-CN" sz="1600">
                      <a:solidFill>
                        <a:schemeClr val="bg2"/>
                      </a:solidFill>
                      <a:latin typeface="黑体" panose="02010609060101010101" pitchFamily="49" charset="-122"/>
                      <a:ea typeface="黑体" panose="02010609060101010101" pitchFamily="49" charset="-122"/>
                    </a:rPr>
                    <a:t>功能图中的符号表示：        CF         数据流向     	操作数  </a:t>
                  </a:r>
                </a:p>
              </p:txBody>
            </p:sp>
          </p:grpSp>
          <p:sp>
            <p:nvSpPr>
              <p:cNvPr id="16464" name="Rectangle 79"/>
              <p:cNvSpPr>
                <a:spLocks noChangeArrowheads="1"/>
              </p:cNvSpPr>
              <p:nvPr/>
            </p:nvSpPr>
            <p:spPr bwMode="auto">
              <a:xfrm>
                <a:off x="0" y="0"/>
                <a:ext cx="3528" cy="1158"/>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16465" name="Rectangle 80"/>
            <p:cNvSpPr>
              <a:spLocks noChangeArrowheads="1"/>
            </p:cNvSpPr>
            <p:nvPr/>
          </p:nvSpPr>
          <p:spPr bwMode="auto">
            <a:xfrm>
              <a:off x="0" y="0"/>
              <a:ext cx="5376" cy="3791"/>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7682" name="Line 81"/>
            <p:cNvSpPr>
              <a:spLocks noChangeShapeType="1"/>
            </p:cNvSpPr>
            <p:nvPr/>
          </p:nvSpPr>
          <p:spPr bwMode="auto">
            <a:xfrm flipH="1">
              <a:off x="0" y="2544"/>
              <a:ext cx="672"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83" name="Group 82"/>
            <p:cNvGrpSpPr>
              <a:grpSpLocks/>
            </p:cNvGrpSpPr>
            <p:nvPr/>
          </p:nvGrpSpPr>
          <p:grpSpPr bwMode="auto">
            <a:xfrm>
              <a:off x="1691" y="1200"/>
              <a:ext cx="1237" cy="432"/>
              <a:chOff x="0" y="0"/>
              <a:chExt cx="1237" cy="432"/>
            </a:xfrm>
          </p:grpSpPr>
          <p:sp>
            <p:nvSpPr>
              <p:cNvPr id="27700" name="Text Box 83"/>
              <p:cNvSpPr txBox="1">
                <a:spLocks noChangeArrowheads="1"/>
              </p:cNvSpPr>
              <p:nvPr/>
            </p:nvSpPr>
            <p:spPr bwMode="auto">
              <a:xfrm>
                <a:off x="0" y="56"/>
                <a:ext cx="181" cy="181"/>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701" name="Text Box 84"/>
              <p:cNvSpPr txBox="1">
                <a:spLocks noChangeArrowheads="1"/>
              </p:cNvSpPr>
              <p:nvPr/>
            </p:nvSpPr>
            <p:spPr bwMode="auto">
              <a:xfrm>
                <a:off x="375" y="0"/>
                <a:ext cx="574" cy="249"/>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702" name="Line 85"/>
              <p:cNvSpPr>
                <a:spLocks noChangeShapeType="1"/>
              </p:cNvSpPr>
              <p:nvPr/>
            </p:nvSpPr>
            <p:spPr bwMode="auto">
              <a:xfrm flipH="1">
                <a:off x="193" y="129"/>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03" name="Line 86"/>
              <p:cNvSpPr>
                <a:spLocks noChangeShapeType="1"/>
              </p:cNvSpPr>
              <p:nvPr/>
            </p:nvSpPr>
            <p:spPr bwMode="auto">
              <a:xfrm flipH="1">
                <a:off x="517" y="144"/>
                <a:ext cx="33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04" name="Line 87"/>
              <p:cNvSpPr>
                <a:spLocks noChangeShapeType="1"/>
              </p:cNvSpPr>
              <p:nvPr/>
            </p:nvSpPr>
            <p:spPr bwMode="auto">
              <a:xfrm flipH="1">
                <a:off x="961" y="144"/>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705" name="Text Box 88"/>
              <p:cNvSpPr txBox="1">
                <a:spLocks noChangeArrowheads="1"/>
              </p:cNvSpPr>
              <p:nvPr/>
            </p:nvSpPr>
            <p:spPr bwMode="auto">
              <a:xfrm>
                <a:off x="1141" y="48"/>
                <a:ext cx="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Arial" panose="020B0604020202020204" pitchFamily="34" charset="0"/>
                    <a:ea typeface="黑体" panose="02010609060101010101" pitchFamily="49" charset="-122"/>
                  </a:rPr>
                  <a:t>0</a:t>
                </a:r>
              </a:p>
            </p:txBody>
          </p:sp>
        </p:grpSp>
        <p:grpSp>
          <p:nvGrpSpPr>
            <p:cNvPr id="27684" name="Group 89"/>
            <p:cNvGrpSpPr>
              <a:grpSpLocks/>
            </p:cNvGrpSpPr>
            <p:nvPr/>
          </p:nvGrpSpPr>
          <p:grpSpPr bwMode="auto">
            <a:xfrm>
              <a:off x="1691" y="1680"/>
              <a:ext cx="1237" cy="432"/>
              <a:chOff x="0" y="0"/>
              <a:chExt cx="1237" cy="432"/>
            </a:xfrm>
          </p:grpSpPr>
          <p:sp>
            <p:nvSpPr>
              <p:cNvPr id="27694" name="Text Box 90"/>
              <p:cNvSpPr txBox="1">
                <a:spLocks noChangeArrowheads="1"/>
              </p:cNvSpPr>
              <p:nvPr/>
            </p:nvSpPr>
            <p:spPr bwMode="auto">
              <a:xfrm>
                <a:off x="1056" y="48"/>
                <a:ext cx="181" cy="181"/>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95" name="Text Box 91"/>
              <p:cNvSpPr txBox="1">
                <a:spLocks noChangeArrowheads="1"/>
              </p:cNvSpPr>
              <p:nvPr/>
            </p:nvSpPr>
            <p:spPr bwMode="auto">
              <a:xfrm>
                <a:off x="290" y="0"/>
                <a:ext cx="574" cy="249"/>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96" name="Line 92"/>
              <p:cNvSpPr>
                <a:spLocks noChangeShapeType="1"/>
              </p:cNvSpPr>
              <p:nvPr/>
            </p:nvSpPr>
            <p:spPr bwMode="auto">
              <a:xfrm rot="10800000" flipH="1">
                <a:off x="108" y="129"/>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93"/>
              <p:cNvSpPr>
                <a:spLocks noChangeShapeType="1"/>
              </p:cNvSpPr>
              <p:nvPr/>
            </p:nvSpPr>
            <p:spPr bwMode="auto">
              <a:xfrm rot="10800000" flipH="1">
                <a:off x="432" y="144"/>
                <a:ext cx="33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94"/>
              <p:cNvSpPr>
                <a:spLocks noChangeShapeType="1"/>
              </p:cNvSpPr>
              <p:nvPr/>
            </p:nvSpPr>
            <p:spPr bwMode="auto">
              <a:xfrm rot="10800000" flipH="1">
                <a:off x="876" y="144"/>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95"/>
              <p:cNvSpPr txBox="1">
                <a:spLocks noChangeArrowheads="1"/>
              </p:cNvSpPr>
              <p:nvPr/>
            </p:nvSpPr>
            <p:spPr bwMode="auto">
              <a:xfrm>
                <a:off x="0" y="48"/>
                <a:ext cx="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Arial" panose="020B0604020202020204" pitchFamily="34" charset="0"/>
                    <a:ea typeface="黑体" panose="02010609060101010101" pitchFamily="49" charset="-122"/>
                  </a:rPr>
                  <a:t>0</a:t>
                </a:r>
              </a:p>
            </p:txBody>
          </p:sp>
        </p:grpSp>
        <p:sp>
          <p:nvSpPr>
            <p:cNvPr id="27685" name="Text Box 96"/>
            <p:cNvSpPr txBox="1">
              <a:spLocks noChangeArrowheads="1"/>
            </p:cNvSpPr>
            <p:nvPr/>
          </p:nvSpPr>
          <p:spPr bwMode="auto">
            <a:xfrm>
              <a:off x="2747" y="2195"/>
              <a:ext cx="181" cy="181"/>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86" name="Text Box 97"/>
            <p:cNvSpPr txBox="1">
              <a:spLocks noChangeArrowheads="1"/>
            </p:cNvSpPr>
            <p:nvPr/>
          </p:nvSpPr>
          <p:spPr bwMode="auto">
            <a:xfrm>
              <a:off x="1981" y="2147"/>
              <a:ext cx="574" cy="249"/>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7687" name="Line 98"/>
            <p:cNvSpPr>
              <a:spLocks noChangeShapeType="1"/>
            </p:cNvSpPr>
            <p:nvPr/>
          </p:nvSpPr>
          <p:spPr bwMode="auto">
            <a:xfrm rot="10800000" flipH="1">
              <a:off x="1744" y="2304"/>
              <a:ext cx="224"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99"/>
            <p:cNvSpPr>
              <a:spLocks noChangeShapeType="1"/>
            </p:cNvSpPr>
            <p:nvPr/>
          </p:nvSpPr>
          <p:spPr bwMode="auto">
            <a:xfrm rot="10800000" flipH="1">
              <a:off x="2123" y="2291"/>
              <a:ext cx="33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89" name="Line 100"/>
            <p:cNvSpPr>
              <a:spLocks noChangeShapeType="1"/>
            </p:cNvSpPr>
            <p:nvPr/>
          </p:nvSpPr>
          <p:spPr bwMode="auto">
            <a:xfrm rot="10800000" flipH="1">
              <a:off x="2567" y="2291"/>
              <a:ext cx="180"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7690" name="Line 101"/>
            <p:cNvSpPr>
              <a:spLocks noChangeShapeType="1"/>
            </p:cNvSpPr>
            <p:nvPr/>
          </p:nvSpPr>
          <p:spPr bwMode="auto">
            <a:xfrm>
              <a:off x="1728" y="2304"/>
              <a:ext cx="0" cy="1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102"/>
            <p:cNvSpPr>
              <a:spLocks noChangeShapeType="1"/>
            </p:cNvSpPr>
            <p:nvPr/>
          </p:nvSpPr>
          <p:spPr bwMode="auto">
            <a:xfrm>
              <a:off x="2064" y="2400"/>
              <a:ext cx="0" cy="96"/>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Text Box 103"/>
            <p:cNvSpPr txBox="1">
              <a:spLocks noChangeArrowheads="1"/>
            </p:cNvSpPr>
            <p:nvPr/>
          </p:nvSpPr>
          <p:spPr bwMode="auto">
            <a:xfrm>
              <a:off x="1472" y="3849"/>
              <a:ext cx="21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表3-5 基本移位指令</a:t>
              </a:r>
            </a:p>
          </p:txBody>
        </p:sp>
        <p:sp>
          <p:nvSpPr>
            <p:cNvPr id="27693" name="Line 104"/>
            <p:cNvSpPr>
              <a:spLocks noChangeShapeType="1"/>
            </p:cNvSpPr>
            <p:nvPr/>
          </p:nvSpPr>
          <p:spPr bwMode="auto">
            <a:xfrm flipH="1">
              <a:off x="1728" y="2496"/>
              <a:ext cx="336"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9171844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4294967295"/>
          </p:nvPr>
        </p:nvSpPr>
        <p:spPr>
          <a:xfrm>
            <a:off x="839416" y="981076"/>
            <a:ext cx="10729191" cy="4835525"/>
          </a:xfrm>
        </p:spPr>
        <p:txBody>
          <a:bodyPr/>
          <a:lstStyle/>
          <a:p>
            <a:pPr marL="0" indent="0">
              <a:lnSpc>
                <a:spcPct val="90000"/>
              </a:lnSpc>
              <a:buNone/>
            </a:pPr>
            <a:r>
              <a:rPr lang="zh-CN" altLang="zh-CN" sz="2800" dirty="0">
                <a:latin typeface="黑体" panose="02010609060101010101" pitchFamily="49" charset="-122"/>
              </a:rPr>
              <a:t>	可以用逻辑移位指令实现无符号数乘除法运算,只要移出位不含1：</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SHL  DST,n</a:t>
            </a:r>
            <a:r>
              <a:rPr lang="zh-CN" altLang="zh-CN" sz="2800" dirty="0">
                <a:latin typeface="黑体" panose="02010609060101010101" pitchFamily="49" charset="-122"/>
              </a:rPr>
              <a:t>执行后是原数的2</a:t>
            </a:r>
            <a:r>
              <a:rPr lang="zh-CN" altLang="zh-CN" sz="2800" baseline="30000" dirty="0">
                <a:latin typeface="黑体" panose="02010609060101010101" pitchFamily="49" charset="-122"/>
              </a:rPr>
              <a:t>n</a:t>
            </a:r>
            <a:r>
              <a:rPr lang="zh-CN" altLang="zh-CN" sz="2800" dirty="0">
                <a:latin typeface="黑体" panose="02010609060101010101" pitchFamily="49" charset="-122"/>
              </a:rPr>
              <a:t>倍	</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SHR  DST,n</a:t>
            </a:r>
            <a:r>
              <a:rPr lang="zh-CN" altLang="zh-CN" sz="2800" dirty="0">
                <a:latin typeface="黑体" panose="02010609060101010101" pitchFamily="49" charset="-122"/>
              </a:rPr>
              <a:t>执行后是原数的1/2</a:t>
            </a:r>
            <a:r>
              <a:rPr lang="zh-CN" altLang="zh-CN" sz="2800" baseline="30000" dirty="0">
                <a:latin typeface="黑体" panose="02010609060101010101" pitchFamily="49" charset="-122"/>
              </a:rPr>
              <a:t>n</a:t>
            </a:r>
            <a:endParaRPr lang="zh-CN" altLang="zh-CN" sz="2800" dirty="0">
              <a:latin typeface="黑体" panose="02010609060101010101" pitchFamily="49" charset="-122"/>
            </a:endParaRPr>
          </a:p>
          <a:p>
            <a:pPr marL="0" indent="0">
              <a:lnSpc>
                <a:spcPct val="90000"/>
              </a:lnSpc>
              <a:buNone/>
            </a:pPr>
            <a:r>
              <a:rPr lang="zh-CN" altLang="zh-CN" sz="2800" dirty="0">
                <a:latin typeface="黑体" panose="02010609060101010101" pitchFamily="49" charset="-122"/>
              </a:rPr>
              <a:t>	可以用算术移位指令实现带符号数乘除法运算，只要移位操作不改变符号位：</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SAL DST,n</a:t>
            </a:r>
            <a:r>
              <a:rPr lang="zh-CN" altLang="zh-CN" sz="2800" dirty="0">
                <a:latin typeface="黑体" panose="02010609060101010101" pitchFamily="49" charset="-122"/>
              </a:rPr>
              <a:t>执行后是原数的2</a:t>
            </a:r>
            <a:r>
              <a:rPr lang="zh-CN" altLang="zh-CN" sz="2800" baseline="30000" dirty="0">
                <a:latin typeface="黑体" panose="02010609060101010101" pitchFamily="49" charset="-122"/>
              </a:rPr>
              <a:t>n</a:t>
            </a:r>
            <a:r>
              <a:rPr lang="zh-CN" altLang="zh-CN" sz="2800" dirty="0">
                <a:latin typeface="黑体" panose="02010609060101010101" pitchFamily="49" charset="-122"/>
              </a:rPr>
              <a:t>倍</a:t>
            </a:r>
          </a:p>
          <a:p>
            <a:pPr marL="0" indent="0">
              <a:lnSpc>
                <a:spcPct val="90000"/>
              </a:lnSpc>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SAR DST,n</a:t>
            </a:r>
            <a:r>
              <a:rPr lang="zh-CN" altLang="zh-CN" sz="2800" dirty="0">
                <a:latin typeface="黑体" panose="02010609060101010101" pitchFamily="49" charset="-122"/>
              </a:rPr>
              <a:t>执行后是原数的1/2</a:t>
            </a:r>
            <a:r>
              <a:rPr lang="zh-CN" altLang="zh-CN" sz="2800" baseline="30000" dirty="0">
                <a:latin typeface="黑体" panose="02010609060101010101" pitchFamily="49" charset="-122"/>
              </a:rPr>
              <a:t>n</a:t>
            </a:r>
          </a:p>
          <a:p>
            <a:pPr marL="0" indent="0">
              <a:lnSpc>
                <a:spcPct val="90000"/>
              </a:lnSpc>
              <a:buNone/>
            </a:pPr>
            <a:r>
              <a:rPr lang="zh-CN" altLang="zh-CN" sz="2800" dirty="0">
                <a:latin typeface="黑体" panose="02010609060101010101" pitchFamily="49" charset="-122"/>
              </a:rPr>
              <a:t>	（只要移出位不含1）</a:t>
            </a:r>
          </a:p>
        </p:txBody>
      </p:sp>
      <p:sp>
        <p:nvSpPr>
          <p:cNvPr id="2867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A3713FD-5DB7-4D02-977B-D9B42B9CF46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44626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4294967295"/>
          </p:nvPr>
        </p:nvSpPr>
        <p:spPr>
          <a:xfrm>
            <a:off x="1919288" y="981076"/>
            <a:ext cx="8534400" cy="4911725"/>
          </a:xfrm>
        </p:spPr>
        <p:txBody>
          <a:bodyPr/>
          <a:lstStyle/>
          <a:p>
            <a:pPr marL="0" indent="855663">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设无符号数X在AL中，用移位指令实现</a:t>
            </a:r>
            <a:r>
              <a:rPr lang="zh-CN" altLang="zh-CN" sz="2800">
                <a:solidFill>
                  <a:srgbClr val="FF0000"/>
                </a:solidFill>
                <a:latin typeface="黑体" panose="02010609060101010101" pitchFamily="49" charset="-122"/>
              </a:rPr>
              <a:t>X×10</a:t>
            </a:r>
            <a:r>
              <a:rPr lang="zh-CN" altLang="zh-CN" sz="2800">
                <a:latin typeface="黑体" panose="02010609060101010101" pitchFamily="49" charset="-122"/>
              </a:rPr>
              <a:t>的运算。</a:t>
            </a:r>
          </a:p>
          <a:p>
            <a:pPr marL="0" indent="855663">
              <a:lnSpc>
                <a:spcPct val="130000"/>
              </a:lnSpc>
              <a:buNone/>
            </a:pPr>
            <a:r>
              <a:rPr lang="zh-CN" altLang="zh-CN" sz="2800">
                <a:latin typeface="黑体" panose="02010609060101010101" pitchFamily="49" charset="-122"/>
              </a:rPr>
              <a:t>MOV AH,0	;为了保证不溢出,将AL扩展为字</a:t>
            </a:r>
          </a:p>
          <a:p>
            <a:pPr marL="0" indent="855663">
              <a:lnSpc>
                <a:spcPct val="130000"/>
              </a:lnSpc>
              <a:buNone/>
            </a:pPr>
            <a:r>
              <a:rPr lang="zh-CN" altLang="zh-CN" sz="2800">
                <a:latin typeface="黑体" panose="02010609060101010101" pitchFamily="49" charset="-122"/>
              </a:rPr>
              <a:t>SHL AX,1	;求得2X</a:t>
            </a:r>
          </a:p>
          <a:p>
            <a:pPr marL="0" indent="855663">
              <a:lnSpc>
                <a:spcPct val="130000"/>
              </a:lnSpc>
              <a:buNone/>
            </a:pPr>
            <a:r>
              <a:rPr lang="zh-CN" altLang="zh-CN" sz="2800">
                <a:latin typeface="黑体" panose="02010609060101010101" pitchFamily="49" charset="-122"/>
              </a:rPr>
              <a:t>MOV BX,AX 	;暂存2X</a:t>
            </a:r>
          </a:p>
          <a:p>
            <a:pPr marL="0" indent="855663">
              <a:lnSpc>
                <a:spcPct val="130000"/>
              </a:lnSpc>
              <a:buNone/>
            </a:pPr>
            <a:r>
              <a:rPr lang="zh-CN" altLang="zh-CN" sz="2800">
                <a:latin typeface="黑体" panose="02010609060101010101" pitchFamily="49" charset="-122"/>
              </a:rPr>
              <a:t>MOV CL,2	;设置移位次数</a:t>
            </a:r>
          </a:p>
          <a:p>
            <a:pPr marL="0" indent="855663">
              <a:lnSpc>
                <a:spcPct val="130000"/>
              </a:lnSpc>
              <a:buNone/>
            </a:pPr>
            <a:r>
              <a:rPr lang="zh-CN" altLang="zh-CN" sz="2800">
                <a:latin typeface="黑体" panose="02010609060101010101" pitchFamily="49" charset="-122"/>
              </a:rPr>
              <a:t>SHL AX,CL 	;求得8X</a:t>
            </a:r>
          </a:p>
          <a:p>
            <a:pPr marL="0" indent="855663">
              <a:lnSpc>
                <a:spcPct val="130000"/>
              </a:lnSpc>
              <a:buNone/>
            </a:pPr>
            <a:r>
              <a:rPr lang="zh-CN" altLang="zh-CN" sz="2800">
                <a:latin typeface="黑体" panose="02010609060101010101" pitchFamily="49" charset="-122"/>
              </a:rPr>
              <a:t>ADD AX,BX 	;10X＝8X＋2X</a:t>
            </a:r>
          </a:p>
        </p:txBody>
      </p:sp>
      <p:sp>
        <p:nvSpPr>
          <p:cNvPr id="2969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C14B816-6717-4785-8517-71F70DF33DBA}"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541917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858000" y="171450"/>
            <a:ext cx="4572000" cy="701675"/>
          </a:xfrm>
        </p:spPr>
        <p:txBody>
          <a:bodyPr/>
          <a:lstStyle/>
          <a:p>
            <a:r>
              <a:rPr lang="en-US" altLang="zh-CN" sz="4000" dirty="0">
                <a:latin typeface="黑体" panose="02010609060101010101" pitchFamily="49" charset="-122"/>
              </a:rPr>
              <a:t>4</a:t>
            </a:r>
            <a:r>
              <a:rPr lang="zh-CN" altLang="zh-CN" sz="4000" dirty="0">
                <a:latin typeface="黑体" panose="02010609060101010101" pitchFamily="49" charset="-122"/>
              </a:rPr>
              <a:t>、循环移位指令</a:t>
            </a:r>
          </a:p>
        </p:txBody>
      </p:sp>
      <p:sp>
        <p:nvSpPr>
          <p:cNvPr id="30723" name="Rectangle 3"/>
          <p:cNvSpPr>
            <a:spLocks noGrp="1" noChangeArrowheads="1"/>
          </p:cNvSpPr>
          <p:nvPr>
            <p:ph idx="4294967295"/>
          </p:nvPr>
        </p:nvSpPr>
        <p:spPr>
          <a:xfrm>
            <a:off x="2135188" y="2492375"/>
            <a:ext cx="8001000" cy="2133600"/>
          </a:xfrm>
        </p:spPr>
        <p:txBody>
          <a:bodyPr/>
          <a:lstStyle/>
          <a:p>
            <a:pPr marL="0" indent="0">
              <a:buNone/>
            </a:pPr>
            <a:r>
              <a:rPr lang="zh-CN" altLang="zh-CN">
                <a:latin typeface="黑体" panose="02010609060101010101" pitchFamily="49" charset="-122"/>
              </a:rPr>
              <a:t>	这类指令实现循环移位操作,包括</a:t>
            </a:r>
            <a:r>
              <a:rPr lang="zh-CN" altLang="zh-CN">
                <a:solidFill>
                  <a:srgbClr val="FF0000"/>
                </a:solidFill>
                <a:latin typeface="黑体" panose="02010609060101010101" pitchFamily="49" charset="-122"/>
              </a:rPr>
              <a:t>ROL</a:t>
            </a:r>
            <a:r>
              <a:rPr lang="zh-CN" altLang="zh-CN">
                <a:latin typeface="黑体" panose="02010609060101010101" pitchFamily="49" charset="-122"/>
              </a:rPr>
              <a:t>、</a:t>
            </a:r>
            <a:r>
              <a:rPr lang="zh-CN" altLang="zh-CN">
                <a:solidFill>
                  <a:srgbClr val="FF0000"/>
                </a:solidFill>
                <a:latin typeface="黑体" panose="02010609060101010101" pitchFamily="49" charset="-122"/>
              </a:rPr>
              <a:t>ROR</a:t>
            </a:r>
            <a:r>
              <a:rPr lang="zh-CN" altLang="zh-CN">
                <a:latin typeface="黑体" panose="02010609060101010101" pitchFamily="49" charset="-122"/>
              </a:rPr>
              <a:t>、</a:t>
            </a:r>
            <a:r>
              <a:rPr lang="zh-CN" altLang="zh-CN">
                <a:solidFill>
                  <a:srgbClr val="FF0000"/>
                </a:solidFill>
                <a:latin typeface="黑体" panose="02010609060101010101" pitchFamily="49" charset="-122"/>
              </a:rPr>
              <a:t>RCL</a:t>
            </a:r>
            <a:r>
              <a:rPr lang="zh-CN" altLang="zh-CN">
                <a:latin typeface="黑体" panose="02010609060101010101" pitchFamily="49" charset="-122"/>
              </a:rPr>
              <a:t>、</a:t>
            </a:r>
            <a:r>
              <a:rPr lang="zh-CN" altLang="zh-CN">
                <a:solidFill>
                  <a:srgbClr val="FF0000"/>
                </a:solidFill>
                <a:latin typeface="黑体" panose="02010609060101010101" pitchFamily="49" charset="-122"/>
              </a:rPr>
              <a:t>RCR</a:t>
            </a:r>
            <a:r>
              <a:rPr lang="zh-CN" altLang="zh-CN">
                <a:latin typeface="黑体" panose="02010609060101010101" pitchFamily="49" charset="-122"/>
              </a:rPr>
              <a:t>指令。表3-6给出了基本移位指令。</a:t>
            </a:r>
          </a:p>
        </p:txBody>
      </p:sp>
      <p:sp>
        <p:nvSpPr>
          <p:cNvPr id="3072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BF3F320-DC31-4B5D-A1FB-5D2053CC47B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328388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DCA2043-A648-4E23-A731-577752A222B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118</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31747" name="Group 2"/>
          <p:cNvGrpSpPr>
            <a:grpSpLocks/>
          </p:cNvGrpSpPr>
          <p:nvPr/>
        </p:nvGrpSpPr>
        <p:grpSpPr bwMode="auto">
          <a:xfrm>
            <a:off x="1676400" y="228601"/>
            <a:ext cx="8839200" cy="6538913"/>
            <a:chOff x="0" y="0"/>
            <a:chExt cx="5568" cy="4119"/>
          </a:xfrm>
        </p:grpSpPr>
        <p:sp>
          <p:nvSpPr>
            <p:cNvPr id="31748" name="Rectangle 3"/>
            <p:cNvSpPr>
              <a:spLocks noChangeArrowheads="1"/>
            </p:cNvSpPr>
            <p:nvPr/>
          </p:nvSpPr>
          <p:spPr bwMode="auto">
            <a:xfrm>
              <a:off x="85" y="1824"/>
              <a:ext cx="779"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带进位</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循环左</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移</a:t>
              </a:r>
            </a:p>
          </p:txBody>
        </p:sp>
        <p:sp>
          <p:nvSpPr>
            <p:cNvPr id="31749" name="Rectangle 4"/>
            <p:cNvSpPr>
              <a:spLocks noChangeArrowheads="1"/>
            </p:cNvSpPr>
            <p:nvPr/>
          </p:nvSpPr>
          <p:spPr bwMode="auto">
            <a:xfrm>
              <a:off x="149" y="1320"/>
              <a:ext cx="354"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循环</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右移</a:t>
              </a:r>
            </a:p>
          </p:txBody>
        </p:sp>
        <p:sp>
          <p:nvSpPr>
            <p:cNvPr id="31750" name="Rectangle 5"/>
            <p:cNvSpPr>
              <a:spLocks noChangeArrowheads="1"/>
            </p:cNvSpPr>
            <p:nvPr/>
          </p:nvSpPr>
          <p:spPr bwMode="auto">
            <a:xfrm>
              <a:off x="149" y="694"/>
              <a:ext cx="35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循环</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左移</a:t>
              </a:r>
            </a:p>
          </p:txBody>
        </p:sp>
        <p:grpSp>
          <p:nvGrpSpPr>
            <p:cNvPr id="31751" name="Group 6"/>
            <p:cNvGrpSpPr>
              <a:grpSpLocks/>
            </p:cNvGrpSpPr>
            <p:nvPr/>
          </p:nvGrpSpPr>
          <p:grpSpPr bwMode="auto">
            <a:xfrm>
              <a:off x="50" y="158"/>
              <a:ext cx="671" cy="354"/>
              <a:chOff x="0" y="0"/>
              <a:chExt cx="457" cy="460"/>
            </a:xfrm>
          </p:grpSpPr>
          <p:sp>
            <p:nvSpPr>
              <p:cNvPr id="31855" name="Rectangle 7"/>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名 称</a:t>
                </a:r>
              </a:p>
            </p:txBody>
          </p:sp>
          <p:sp>
            <p:nvSpPr>
              <p:cNvPr id="20489" name="Rectangle 8"/>
              <p:cNvSpPr>
                <a:spLocks noChangeArrowheads="1"/>
              </p:cNvSpPr>
              <p:nvPr/>
            </p:nvSpPr>
            <p:spPr bwMode="auto">
              <a:xfrm>
                <a:off x="0" y="0"/>
                <a:ext cx="457"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2" name="Group 9"/>
            <p:cNvGrpSpPr>
              <a:grpSpLocks/>
            </p:cNvGrpSpPr>
            <p:nvPr/>
          </p:nvGrpSpPr>
          <p:grpSpPr bwMode="auto">
            <a:xfrm>
              <a:off x="675" y="0"/>
              <a:ext cx="997" cy="582"/>
              <a:chOff x="0" y="0"/>
              <a:chExt cx="678" cy="460"/>
            </a:xfrm>
          </p:grpSpPr>
          <p:sp>
            <p:nvSpPr>
              <p:cNvPr id="31853" name="Rectangle 10"/>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6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格  式</a:t>
                </a:r>
              </a:p>
            </p:txBody>
          </p:sp>
          <p:sp>
            <p:nvSpPr>
              <p:cNvPr id="20492" name="Rectangle 11"/>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3" name="Group 12"/>
            <p:cNvGrpSpPr>
              <a:grpSpLocks/>
            </p:cNvGrpSpPr>
            <p:nvPr/>
          </p:nvGrpSpPr>
          <p:grpSpPr bwMode="auto">
            <a:xfrm>
              <a:off x="1672" y="4"/>
              <a:ext cx="1454" cy="581"/>
              <a:chOff x="0" y="0"/>
              <a:chExt cx="990" cy="460"/>
            </a:xfrm>
          </p:grpSpPr>
          <p:sp>
            <p:nvSpPr>
              <p:cNvPr id="31851" name="Rectangle 13"/>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endParaRPr lang="zh-CN" altLang="zh-CN" sz="1600">
                  <a:solidFill>
                    <a:schemeClr val="bg2"/>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功  能  </a:t>
                </a:r>
              </a:p>
            </p:txBody>
          </p:sp>
          <p:sp>
            <p:nvSpPr>
              <p:cNvPr id="20495" name="Rectangle 14"/>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4" name="Group 15"/>
            <p:cNvGrpSpPr>
              <a:grpSpLocks/>
            </p:cNvGrpSpPr>
            <p:nvPr/>
          </p:nvGrpSpPr>
          <p:grpSpPr bwMode="auto">
            <a:xfrm>
              <a:off x="3126" y="4"/>
              <a:ext cx="2438" cy="581"/>
              <a:chOff x="0" y="0"/>
              <a:chExt cx="1660" cy="460"/>
            </a:xfrm>
          </p:grpSpPr>
          <p:sp>
            <p:nvSpPr>
              <p:cNvPr id="31849" name="Rectangle 16"/>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endParaRPr lang="zh-CN" altLang="zh-CN" sz="1400">
                  <a:solidFill>
                    <a:schemeClr val="bg2"/>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标       志</a:t>
                </a:r>
              </a:p>
            </p:txBody>
          </p:sp>
          <p:sp>
            <p:nvSpPr>
              <p:cNvPr id="20498" name="Rectangle 17"/>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5" name="Group 18"/>
            <p:cNvGrpSpPr>
              <a:grpSpLocks/>
            </p:cNvGrpSpPr>
            <p:nvPr/>
          </p:nvGrpSpPr>
          <p:grpSpPr bwMode="auto">
            <a:xfrm>
              <a:off x="4" y="585"/>
              <a:ext cx="671" cy="691"/>
              <a:chOff x="0" y="0"/>
              <a:chExt cx="457" cy="546"/>
            </a:xfrm>
          </p:grpSpPr>
          <p:sp>
            <p:nvSpPr>
              <p:cNvPr id="20500" name="Rectangle 19"/>
              <p:cNvSpPr>
                <a:spLocks noChangeArrowheads="1"/>
              </p:cNvSpPr>
              <p:nvPr/>
            </p:nvSpPr>
            <p:spPr bwMode="auto">
              <a:xfrm>
                <a:off x="43" y="0"/>
                <a:ext cx="371" cy="230"/>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0501" name="Rectangle 20"/>
              <p:cNvSpPr>
                <a:spLocks noChangeArrowheads="1"/>
              </p:cNvSpPr>
              <p:nvPr/>
            </p:nvSpPr>
            <p:spPr bwMode="auto">
              <a:xfrm>
                <a:off x="0" y="0"/>
                <a:ext cx="457" cy="546"/>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6" name="Group 21"/>
            <p:cNvGrpSpPr>
              <a:grpSpLocks/>
            </p:cNvGrpSpPr>
            <p:nvPr/>
          </p:nvGrpSpPr>
          <p:grpSpPr bwMode="auto">
            <a:xfrm>
              <a:off x="675" y="585"/>
              <a:ext cx="997" cy="691"/>
              <a:chOff x="0" y="0"/>
              <a:chExt cx="678" cy="546"/>
            </a:xfrm>
          </p:grpSpPr>
          <p:sp>
            <p:nvSpPr>
              <p:cNvPr id="31845" name="Rectangle 22"/>
              <p:cNvSpPr>
                <a:spLocks noChangeArrowheads="1"/>
              </p:cNvSpPr>
              <p:nvPr/>
            </p:nvSpPr>
            <p:spPr bwMode="auto">
              <a:xfrm>
                <a:off x="43" y="0"/>
                <a:ext cx="59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ROL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20504" name="Rectangle 23"/>
              <p:cNvSpPr>
                <a:spLocks noChangeArrowheads="1"/>
              </p:cNvSpPr>
              <p:nvPr/>
            </p:nvSpPr>
            <p:spPr bwMode="auto">
              <a:xfrm>
                <a:off x="0" y="0"/>
                <a:ext cx="678" cy="546"/>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7" name="Group 24"/>
            <p:cNvGrpSpPr>
              <a:grpSpLocks/>
            </p:cNvGrpSpPr>
            <p:nvPr/>
          </p:nvGrpSpPr>
          <p:grpSpPr bwMode="auto">
            <a:xfrm>
              <a:off x="1672" y="576"/>
              <a:ext cx="1454" cy="690"/>
              <a:chOff x="0" y="0"/>
              <a:chExt cx="990" cy="546"/>
            </a:xfrm>
          </p:grpSpPr>
          <p:sp>
            <p:nvSpPr>
              <p:cNvPr id="31843" name="Rectangle 25"/>
              <p:cNvSpPr>
                <a:spLocks noChangeArrowheads="1"/>
              </p:cNvSpPr>
              <p:nvPr/>
            </p:nvSpPr>
            <p:spPr bwMode="auto">
              <a:xfrm>
                <a:off x="43" y="0"/>
                <a:ext cx="90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0507" name="Rectangle 26"/>
              <p:cNvSpPr>
                <a:spLocks noChangeArrowheads="1"/>
              </p:cNvSpPr>
              <p:nvPr/>
            </p:nvSpPr>
            <p:spPr bwMode="auto">
              <a:xfrm>
                <a:off x="0" y="0"/>
                <a:ext cx="990" cy="546"/>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8" name="Group 27"/>
            <p:cNvGrpSpPr>
              <a:grpSpLocks/>
            </p:cNvGrpSpPr>
            <p:nvPr/>
          </p:nvGrpSpPr>
          <p:grpSpPr bwMode="auto">
            <a:xfrm>
              <a:off x="3082" y="674"/>
              <a:ext cx="2486" cy="691"/>
              <a:chOff x="0" y="0"/>
              <a:chExt cx="1660" cy="546"/>
            </a:xfrm>
          </p:grpSpPr>
          <p:sp>
            <p:nvSpPr>
              <p:cNvPr id="31841" name="Rectangle 28"/>
              <p:cNvSpPr>
                <a:spLocks noChangeArrowheads="1"/>
              </p:cNvSpPr>
              <p:nvPr/>
            </p:nvSpPr>
            <p:spPr bwMode="auto">
              <a:xfrm>
                <a:off x="43" y="0"/>
                <a:ext cx="157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1800">
                    <a:solidFill>
                      <a:schemeClr val="bg2"/>
                    </a:solidFill>
                    <a:latin typeface="黑体" panose="02010609060101010101" pitchFamily="49" charset="-122"/>
                    <a:ea typeface="黑体" panose="02010609060101010101" pitchFamily="49" charset="-122"/>
                  </a:rPr>
                  <a:t> CF</a:t>
                </a:r>
                <a:r>
                  <a:rPr lang="zh-CN" altLang="zh-CN" sz="1800">
                    <a:solidFill>
                      <a:schemeClr val="bg2"/>
                    </a:solidFill>
                    <a:latin typeface="宋体" panose="02010600030101010101" pitchFamily="2" charset="-122"/>
                    <a:ea typeface="宋体" panose="02010600030101010101" pitchFamily="2" charset="-122"/>
                  </a:rPr>
                  <a:t>中总是最后移进的位,当</a:t>
                </a:r>
                <a:r>
                  <a:rPr lang="zh-CN" altLang="zh-CN" sz="1800">
                    <a:solidFill>
                      <a:schemeClr val="bg2"/>
                    </a:solidFill>
                    <a:latin typeface="黑体" panose="02010609060101010101" pitchFamily="49" charset="-122"/>
                    <a:ea typeface="黑体" panose="02010609060101010101" pitchFamily="49" charset="-122"/>
                  </a:rPr>
                  <a:t>CNT</a:t>
                </a:r>
                <a:r>
                  <a:rPr lang="zh-CN" altLang="zh-CN" sz="1800">
                    <a:solidFill>
                      <a:schemeClr val="bg2"/>
                    </a:solidFill>
                    <a:latin typeface="宋体" panose="02010600030101010101" pitchFamily="2" charset="-122"/>
                    <a:ea typeface="宋体" panose="02010600030101010101" pitchFamily="2" charset="-122"/>
                  </a:rPr>
                  <a:t>＝</a:t>
                </a:r>
                <a:r>
                  <a:rPr lang="zh-CN" altLang="zh-CN" sz="1800">
                    <a:solidFill>
                      <a:schemeClr val="bg2"/>
                    </a:solidFill>
                    <a:latin typeface="黑体" panose="02010609060101010101" pitchFamily="49" charset="-122"/>
                    <a:ea typeface="黑体" panose="02010609060101010101" pitchFamily="49" charset="-122"/>
                  </a:rPr>
                  <a:t>1</a:t>
                </a:r>
                <a:r>
                  <a:rPr lang="zh-CN" altLang="zh-CN" sz="1800">
                    <a:solidFill>
                      <a:schemeClr val="bg2"/>
                    </a:solidFill>
                    <a:latin typeface="宋体" panose="02010600030101010101" pitchFamily="2" charset="-122"/>
                    <a:ea typeface="宋体" panose="02010600030101010101" pitchFamily="2" charset="-122"/>
                  </a:rPr>
                  <a:t>时,</a:t>
                </a:r>
              </a:p>
              <a:p>
                <a:pPr eaLnBrk="1" hangingPunct="1">
                  <a:spcBef>
                    <a:spcPct val="0"/>
                  </a:spcBef>
                  <a:buClrTx/>
                  <a:buSzTx/>
                  <a:buFont typeface="Wingdings" panose="05000000000000000000" pitchFamily="2" charset="2"/>
                  <a:buNone/>
                </a:pPr>
                <a:r>
                  <a:rPr lang="zh-CN" altLang="zh-CN" sz="1800">
                    <a:solidFill>
                      <a:schemeClr val="bg2"/>
                    </a:solidFill>
                    <a:latin typeface="宋体" panose="02010600030101010101" pitchFamily="2" charset="-122"/>
                    <a:ea typeface="宋体" panose="02010600030101010101" pitchFamily="2" charset="-122"/>
                  </a:rPr>
                  <a:t>移位使符号位改变则置</a:t>
                </a:r>
                <a:r>
                  <a:rPr lang="zh-CN" altLang="zh-CN" sz="1800">
                    <a:solidFill>
                      <a:schemeClr val="bg2"/>
                    </a:solidFill>
                    <a:latin typeface="黑体" panose="02010609060101010101" pitchFamily="49" charset="-122"/>
                    <a:ea typeface="黑体" panose="02010609060101010101" pitchFamily="49" charset="-122"/>
                  </a:rPr>
                  <a:t>1 OF</a:t>
                </a:r>
                <a:r>
                  <a:rPr lang="zh-CN" altLang="zh-CN" sz="1800" baseline="30000">
                    <a:solidFill>
                      <a:schemeClr val="bg2"/>
                    </a:solidFill>
                    <a:latin typeface="宋体" panose="02010600030101010101" pitchFamily="2" charset="-122"/>
                    <a:ea typeface="宋体" panose="02010600030101010101" pitchFamily="2" charset="-122"/>
                  </a:rPr>
                  <a:t>＊</a:t>
                </a:r>
                <a:r>
                  <a:rPr lang="zh-CN" altLang="zh-CN" sz="1800">
                    <a:solidFill>
                      <a:schemeClr val="bg2"/>
                    </a:solidFill>
                    <a:latin typeface="宋体" panose="02010600030101010101" pitchFamily="2" charset="-122"/>
                    <a:ea typeface="宋体" panose="02010600030101010101" pitchFamily="2" charset="-122"/>
                  </a:rPr>
                  <a:t>,否则清</a:t>
                </a:r>
              </a:p>
              <a:p>
                <a:pPr eaLnBrk="1" hangingPunct="1">
                  <a:spcBef>
                    <a:spcPct val="0"/>
                  </a:spcBef>
                  <a:buClrTx/>
                  <a:buSzTx/>
                  <a:buFont typeface="Wingdings" panose="05000000000000000000" pitchFamily="2" charset="2"/>
                  <a:buNone/>
                </a:pPr>
                <a:r>
                  <a:rPr lang="zh-CN" altLang="zh-CN" sz="1800">
                    <a:solidFill>
                      <a:schemeClr val="bg2"/>
                    </a:solidFill>
                    <a:latin typeface="黑体" panose="02010609060101010101" pitchFamily="49" charset="-122"/>
                    <a:ea typeface="黑体" panose="02010609060101010101" pitchFamily="49" charset="-122"/>
                  </a:rPr>
                  <a:t>0</a:t>
                </a:r>
                <a:r>
                  <a:rPr lang="zh-CN" altLang="zh-CN" sz="1800">
                    <a:solidFill>
                      <a:schemeClr val="bg2"/>
                    </a:solidFill>
                    <a:latin typeface="宋体" panose="02010600030101010101" pitchFamily="2" charset="-122"/>
                    <a:ea typeface="宋体" panose="02010600030101010101" pitchFamily="2" charset="-122"/>
                  </a:rPr>
                  <a:t>，不影响</a:t>
                </a:r>
                <a:r>
                  <a:rPr lang="zh-CN" altLang="zh-CN" sz="1800">
                    <a:solidFill>
                      <a:schemeClr val="bg2"/>
                    </a:solidFill>
                    <a:latin typeface="黑体" panose="02010609060101010101" pitchFamily="49" charset="-122"/>
                    <a:ea typeface="黑体" panose="02010609060101010101" pitchFamily="49" charset="-122"/>
                  </a:rPr>
                  <a:t>ZF</a:t>
                </a:r>
                <a:r>
                  <a:rPr lang="zh-CN" altLang="zh-CN" sz="1800">
                    <a:solidFill>
                      <a:schemeClr val="bg2"/>
                    </a:solidFill>
                    <a:latin typeface="宋体" panose="02010600030101010101" pitchFamily="2" charset="-122"/>
                    <a:ea typeface="宋体" panose="02010600030101010101" pitchFamily="2" charset="-122"/>
                  </a:rPr>
                  <a:t>、</a:t>
                </a:r>
                <a:r>
                  <a:rPr lang="zh-CN" altLang="zh-CN" sz="1800">
                    <a:solidFill>
                      <a:schemeClr val="bg2"/>
                    </a:solidFill>
                    <a:latin typeface="黑体" panose="02010609060101010101" pitchFamily="49" charset="-122"/>
                    <a:ea typeface="黑体" panose="02010609060101010101" pitchFamily="49" charset="-122"/>
                  </a:rPr>
                  <a:t>SF</a:t>
                </a:r>
                <a:r>
                  <a:rPr lang="zh-CN" altLang="zh-CN" sz="1800">
                    <a:solidFill>
                      <a:schemeClr val="bg2"/>
                    </a:solidFill>
                    <a:latin typeface="宋体" panose="02010600030101010101" pitchFamily="2" charset="-122"/>
                    <a:ea typeface="宋体" panose="02010600030101010101" pitchFamily="2" charset="-122"/>
                  </a:rPr>
                  <a:t>、</a:t>
                </a:r>
                <a:r>
                  <a:rPr lang="zh-CN" altLang="zh-CN" sz="1800">
                    <a:solidFill>
                      <a:schemeClr val="bg2"/>
                    </a:solidFill>
                    <a:latin typeface="黑体" panose="02010609060101010101" pitchFamily="49" charset="-122"/>
                    <a:ea typeface="黑体" panose="02010609060101010101" pitchFamily="49" charset="-122"/>
                  </a:rPr>
                  <a:t>PF </a:t>
                </a:r>
              </a:p>
            </p:txBody>
          </p:sp>
          <p:sp>
            <p:nvSpPr>
              <p:cNvPr id="20510" name="Rectangle 29"/>
              <p:cNvSpPr>
                <a:spLocks noChangeArrowheads="1"/>
              </p:cNvSpPr>
              <p:nvPr/>
            </p:nvSpPr>
            <p:spPr bwMode="auto">
              <a:xfrm>
                <a:off x="0" y="0"/>
                <a:ext cx="1660" cy="546"/>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59" name="Group 30"/>
            <p:cNvGrpSpPr>
              <a:grpSpLocks/>
            </p:cNvGrpSpPr>
            <p:nvPr/>
          </p:nvGrpSpPr>
          <p:grpSpPr bwMode="auto">
            <a:xfrm>
              <a:off x="4" y="1276"/>
              <a:ext cx="671" cy="583"/>
              <a:chOff x="0" y="0"/>
              <a:chExt cx="457" cy="460"/>
            </a:xfrm>
          </p:grpSpPr>
          <p:sp>
            <p:nvSpPr>
              <p:cNvPr id="20512" name="Rectangle 31"/>
              <p:cNvSpPr>
                <a:spLocks noChangeArrowheads="1"/>
              </p:cNvSpPr>
              <p:nvPr/>
            </p:nvSpPr>
            <p:spPr bwMode="auto">
              <a:xfrm>
                <a:off x="43" y="0"/>
                <a:ext cx="371" cy="229"/>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0513" name="Rectangle 32"/>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0" name="Group 33"/>
            <p:cNvGrpSpPr>
              <a:grpSpLocks/>
            </p:cNvGrpSpPr>
            <p:nvPr/>
          </p:nvGrpSpPr>
          <p:grpSpPr bwMode="auto">
            <a:xfrm>
              <a:off x="675" y="1276"/>
              <a:ext cx="997" cy="583"/>
              <a:chOff x="0" y="0"/>
              <a:chExt cx="678" cy="460"/>
            </a:xfrm>
          </p:grpSpPr>
          <p:sp>
            <p:nvSpPr>
              <p:cNvPr id="31837" name="Rectangle 34"/>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ROR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20516" name="Rectangle 35"/>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1" name="Group 36"/>
            <p:cNvGrpSpPr>
              <a:grpSpLocks/>
            </p:cNvGrpSpPr>
            <p:nvPr/>
          </p:nvGrpSpPr>
          <p:grpSpPr bwMode="auto">
            <a:xfrm>
              <a:off x="1672" y="1276"/>
              <a:ext cx="1454" cy="583"/>
              <a:chOff x="0" y="0"/>
              <a:chExt cx="990" cy="460"/>
            </a:xfrm>
          </p:grpSpPr>
          <p:sp>
            <p:nvSpPr>
              <p:cNvPr id="31835" name="Rectangle 37"/>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0519" name="Rectangle 38"/>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2" name="Group 39"/>
            <p:cNvGrpSpPr>
              <a:grpSpLocks/>
            </p:cNvGrpSpPr>
            <p:nvPr/>
          </p:nvGrpSpPr>
          <p:grpSpPr bwMode="auto">
            <a:xfrm>
              <a:off x="3126" y="1276"/>
              <a:ext cx="2438" cy="583"/>
              <a:chOff x="0" y="0"/>
              <a:chExt cx="1660" cy="460"/>
            </a:xfrm>
          </p:grpSpPr>
          <p:sp>
            <p:nvSpPr>
              <p:cNvPr id="31833" name="Rectangle 40"/>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20522" name="Rectangle 41"/>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3" name="Group 42"/>
            <p:cNvGrpSpPr>
              <a:grpSpLocks/>
            </p:cNvGrpSpPr>
            <p:nvPr/>
          </p:nvGrpSpPr>
          <p:grpSpPr bwMode="auto">
            <a:xfrm>
              <a:off x="4" y="1859"/>
              <a:ext cx="671" cy="581"/>
              <a:chOff x="0" y="0"/>
              <a:chExt cx="457" cy="460"/>
            </a:xfrm>
          </p:grpSpPr>
          <p:sp>
            <p:nvSpPr>
              <p:cNvPr id="20524" name="Rectangle 43"/>
              <p:cNvSpPr>
                <a:spLocks noChangeArrowheads="1"/>
              </p:cNvSpPr>
              <p:nvPr/>
            </p:nvSpPr>
            <p:spPr bwMode="auto">
              <a:xfrm>
                <a:off x="43" y="0"/>
                <a:ext cx="371" cy="230"/>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20525" name="Rectangle 44"/>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4" name="Group 45"/>
            <p:cNvGrpSpPr>
              <a:grpSpLocks/>
            </p:cNvGrpSpPr>
            <p:nvPr/>
          </p:nvGrpSpPr>
          <p:grpSpPr bwMode="auto">
            <a:xfrm>
              <a:off x="675" y="1859"/>
              <a:ext cx="997" cy="581"/>
              <a:chOff x="0" y="0"/>
              <a:chExt cx="678" cy="460"/>
            </a:xfrm>
          </p:grpSpPr>
          <p:sp>
            <p:nvSpPr>
              <p:cNvPr id="31829" name="Rectangle 46"/>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RCL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20528" name="Rectangle 47"/>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5" name="Group 48"/>
            <p:cNvGrpSpPr>
              <a:grpSpLocks/>
            </p:cNvGrpSpPr>
            <p:nvPr/>
          </p:nvGrpSpPr>
          <p:grpSpPr bwMode="auto">
            <a:xfrm>
              <a:off x="1672" y="1859"/>
              <a:ext cx="1454" cy="581"/>
              <a:chOff x="0" y="0"/>
              <a:chExt cx="990" cy="460"/>
            </a:xfrm>
          </p:grpSpPr>
          <p:sp>
            <p:nvSpPr>
              <p:cNvPr id="31827" name="Rectangle 49"/>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0531" name="Rectangle 50"/>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6" name="Group 51"/>
            <p:cNvGrpSpPr>
              <a:grpSpLocks/>
            </p:cNvGrpSpPr>
            <p:nvPr/>
          </p:nvGrpSpPr>
          <p:grpSpPr bwMode="auto">
            <a:xfrm>
              <a:off x="3126" y="1859"/>
              <a:ext cx="2438" cy="581"/>
              <a:chOff x="0" y="0"/>
              <a:chExt cx="1660" cy="460"/>
            </a:xfrm>
          </p:grpSpPr>
          <p:sp>
            <p:nvSpPr>
              <p:cNvPr id="31825" name="Rectangle 52"/>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20534" name="Rectangle 53"/>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7" name="Group 54"/>
            <p:cNvGrpSpPr>
              <a:grpSpLocks/>
            </p:cNvGrpSpPr>
            <p:nvPr/>
          </p:nvGrpSpPr>
          <p:grpSpPr bwMode="auto">
            <a:xfrm>
              <a:off x="5" y="2440"/>
              <a:ext cx="715" cy="582"/>
              <a:chOff x="0" y="0"/>
              <a:chExt cx="457" cy="460"/>
            </a:xfrm>
          </p:grpSpPr>
          <p:sp>
            <p:nvSpPr>
              <p:cNvPr id="31823" name="Rectangle 55"/>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带进位</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循环右</a:t>
                </a:r>
              </a:p>
              <a:p>
                <a:pP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移</a:t>
                </a:r>
              </a:p>
            </p:txBody>
          </p:sp>
          <p:sp>
            <p:nvSpPr>
              <p:cNvPr id="20537" name="Rectangle 56"/>
              <p:cNvSpPr>
                <a:spLocks noChangeArrowheads="1"/>
              </p:cNvSpPr>
              <p:nvPr/>
            </p:nvSpPr>
            <p:spPr bwMode="auto">
              <a:xfrm>
                <a:off x="0" y="0"/>
                <a:ext cx="457"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8" name="Group 57"/>
            <p:cNvGrpSpPr>
              <a:grpSpLocks/>
            </p:cNvGrpSpPr>
            <p:nvPr/>
          </p:nvGrpSpPr>
          <p:grpSpPr bwMode="auto">
            <a:xfrm>
              <a:off x="675" y="2440"/>
              <a:ext cx="997" cy="582"/>
              <a:chOff x="0" y="0"/>
              <a:chExt cx="678" cy="460"/>
            </a:xfrm>
          </p:grpSpPr>
          <p:sp>
            <p:nvSpPr>
              <p:cNvPr id="31821" name="Rectangle 58"/>
              <p:cNvSpPr>
                <a:spLocks noChangeArrowheads="1"/>
              </p:cNvSpPr>
              <p:nvPr/>
            </p:nvSpPr>
            <p:spPr bwMode="auto">
              <a:xfrm>
                <a:off x="43" y="0"/>
                <a:ext cx="5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RCR  </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 DST,CNT</a:t>
                </a:r>
              </a:p>
            </p:txBody>
          </p:sp>
          <p:sp>
            <p:nvSpPr>
              <p:cNvPr id="20540" name="Rectangle 59"/>
              <p:cNvSpPr>
                <a:spLocks noChangeArrowheads="1"/>
              </p:cNvSpPr>
              <p:nvPr/>
            </p:nvSpPr>
            <p:spPr bwMode="auto">
              <a:xfrm>
                <a:off x="0" y="0"/>
                <a:ext cx="678" cy="460"/>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69" name="Group 60"/>
            <p:cNvGrpSpPr>
              <a:grpSpLocks/>
            </p:cNvGrpSpPr>
            <p:nvPr/>
          </p:nvGrpSpPr>
          <p:grpSpPr bwMode="auto">
            <a:xfrm>
              <a:off x="1672" y="2440"/>
              <a:ext cx="1454" cy="582"/>
              <a:chOff x="0" y="0"/>
              <a:chExt cx="990" cy="460"/>
            </a:xfrm>
          </p:grpSpPr>
          <p:sp>
            <p:nvSpPr>
              <p:cNvPr id="31819" name="Rectangle 61"/>
              <p:cNvSpPr>
                <a:spLocks noChangeArrowheads="1"/>
              </p:cNvSpPr>
              <p:nvPr/>
            </p:nvSpPr>
            <p:spPr bwMode="auto">
              <a:xfrm>
                <a:off x="43" y="0"/>
                <a:ext cx="9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just">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20543" name="Rectangle 62"/>
              <p:cNvSpPr>
                <a:spLocks noChangeArrowheads="1"/>
              </p:cNvSpPr>
              <p:nvPr/>
            </p:nvSpPr>
            <p:spPr bwMode="auto">
              <a:xfrm>
                <a:off x="0" y="0"/>
                <a:ext cx="99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70" name="Group 63"/>
            <p:cNvGrpSpPr>
              <a:grpSpLocks/>
            </p:cNvGrpSpPr>
            <p:nvPr/>
          </p:nvGrpSpPr>
          <p:grpSpPr bwMode="auto">
            <a:xfrm>
              <a:off x="3126" y="2440"/>
              <a:ext cx="2438" cy="582"/>
              <a:chOff x="0" y="0"/>
              <a:chExt cx="1660" cy="460"/>
            </a:xfrm>
          </p:grpSpPr>
          <p:sp>
            <p:nvSpPr>
              <p:cNvPr id="31817" name="Rectangle 64"/>
              <p:cNvSpPr>
                <a:spLocks noChangeArrowheads="1"/>
              </p:cNvSpPr>
              <p:nvPr/>
            </p:nvSpPr>
            <p:spPr bwMode="auto">
              <a:xfrm>
                <a:off x="43" y="0"/>
                <a:ext cx="15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200">
                    <a:solidFill>
                      <a:schemeClr val="bg2"/>
                    </a:solidFill>
                    <a:latin typeface="Times New Roman" panose="02020603050405020304" pitchFamily="18" charset="0"/>
                    <a:ea typeface="黑体" panose="02010609060101010101" pitchFamily="49" charset="-122"/>
                  </a:rPr>
                  <a:t>同上</a:t>
                </a:r>
              </a:p>
            </p:txBody>
          </p:sp>
          <p:sp>
            <p:nvSpPr>
              <p:cNvPr id="20546" name="Rectangle 65"/>
              <p:cNvSpPr>
                <a:spLocks noChangeArrowheads="1"/>
              </p:cNvSpPr>
              <p:nvPr/>
            </p:nvSpPr>
            <p:spPr bwMode="auto">
              <a:xfrm>
                <a:off x="0" y="0"/>
                <a:ext cx="1660"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31771" name="Group 66"/>
            <p:cNvGrpSpPr>
              <a:grpSpLocks/>
            </p:cNvGrpSpPr>
            <p:nvPr/>
          </p:nvGrpSpPr>
          <p:grpSpPr bwMode="auto">
            <a:xfrm>
              <a:off x="0" y="3127"/>
              <a:ext cx="5514" cy="569"/>
              <a:chOff x="0" y="0"/>
              <a:chExt cx="3528" cy="1158"/>
            </a:xfrm>
          </p:grpSpPr>
          <p:grpSp>
            <p:nvGrpSpPr>
              <p:cNvPr id="31813" name="Group 67"/>
              <p:cNvGrpSpPr>
                <a:grpSpLocks/>
              </p:cNvGrpSpPr>
              <p:nvPr/>
            </p:nvGrpSpPr>
            <p:grpSpPr bwMode="auto">
              <a:xfrm>
                <a:off x="43" y="0"/>
                <a:ext cx="2283" cy="868"/>
                <a:chOff x="0" y="0"/>
                <a:chExt cx="2283" cy="868"/>
              </a:xfrm>
            </p:grpSpPr>
            <p:sp>
              <p:nvSpPr>
                <p:cNvPr id="20549" name="Rectangle 68"/>
                <p:cNvSpPr>
                  <a:spLocks noChangeArrowheads="1"/>
                </p:cNvSpPr>
                <p:nvPr/>
              </p:nvSpPr>
              <p:spPr bwMode="auto">
                <a:xfrm>
                  <a:off x="1721" y="41"/>
                  <a:ext cx="0" cy="473"/>
                </a:xfrm>
                <a:prstGeom prst="rect">
                  <a:avLst/>
                </a:prstGeom>
                <a:noFill/>
                <a:ln w="9525">
                  <a:noFill/>
                  <a:miter lim="800000"/>
                  <a:headEnd/>
                  <a:tailEnd/>
                </a:ln>
                <a:effectLst/>
              </p:spPr>
              <p:txBody>
                <a:bodyPr wrap="none" lIns="0" tIns="0" rIns="0" bIns="0">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31816" name="Rectangle 69"/>
                <p:cNvSpPr>
                  <a:spLocks noChangeArrowheads="1"/>
                </p:cNvSpPr>
                <p:nvPr/>
              </p:nvSpPr>
              <p:spPr bwMode="auto">
                <a:xfrm>
                  <a:off x="0" y="0"/>
                  <a:ext cx="2283"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注：当CNT＞1时，OF值不确定。</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说明：对DST和CNT的限定同基本移位指令。</a:t>
                  </a:r>
                </a:p>
              </p:txBody>
            </p:sp>
          </p:grpSp>
          <p:sp>
            <p:nvSpPr>
              <p:cNvPr id="20551" name="Rectangle 70"/>
              <p:cNvSpPr>
                <a:spLocks noChangeArrowheads="1"/>
              </p:cNvSpPr>
              <p:nvPr/>
            </p:nvSpPr>
            <p:spPr bwMode="auto">
              <a:xfrm>
                <a:off x="0" y="0"/>
                <a:ext cx="3528" cy="1158"/>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20552" name="Rectangle 71"/>
            <p:cNvSpPr>
              <a:spLocks noChangeArrowheads="1"/>
            </p:cNvSpPr>
            <p:nvPr/>
          </p:nvSpPr>
          <p:spPr bwMode="auto">
            <a:xfrm>
              <a:off x="0" y="0"/>
              <a:ext cx="5568" cy="3696"/>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31773" name="Line 72"/>
            <p:cNvSpPr>
              <a:spLocks noChangeShapeType="1"/>
            </p:cNvSpPr>
            <p:nvPr/>
          </p:nvSpPr>
          <p:spPr bwMode="auto">
            <a:xfrm flipH="1">
              <a:off x="0" y="3025"/>
              <a:ext cx="696"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Text Box 73"/>
            <p:cNvSpPr txBox="1">
              <a:spLocks noChangeArrowheads="1"/>
            </p:cNvSpPr>
            <p:nvPr/>
          </p:nvSpPr>
          <p:spPr bwMode="auto">
            <a:xfrm>
              <a:off x="1584" y="3792"/>
              <a:ext cx="21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表3-6 基本移位指令</a:t>
              </a:r>
            </a:p>
          </p:txBody>
        </p:sp>
        <p:grpSp>
          <p:nvGrpSpPr>
            <p:cNvPr id="31775" name="Group 74"/>
            <p:cNvGrpSpPr>
              <a:grpSpLocks/>
            </p:cNvGrpSpPr>
            <p:nvPr/>
          </p:nvGrpSpPr>
          <p:grpSpPr bwMode="auto">
            <a:xfrm>
              <a:off x="1751" y="720"/>
              <a:ext cx="1273" cy="417"/>
              <a:chOff x="0" y="0"/>
              <a:chExt cx="1273" cy="417"/>
            </a:xfrm>
          </p:grpSpPr>
          <p:sp>
            <p:nvSpPr>
              <p:cNvPr id="31805" name="Text Box 75"/>
              <p:cNvSpPr txBox="1">
                <a:spLocks noChangeArrowheads="1"/>
              </p:cNvSpPr>
              <p:nvPr/>
            </p:nvSpPr>
            <p:spPr bwMode="auto">
              <a:xfrm>
                <a:off x="0" y="66"/>
                <a:ext cx="188" cy="21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806" name="Text Box 76"/>
              <p:cNvSpPr txBox="1">
                <a:spLocks noChangeArrowheads="1"/>
              </p:cNvSpPr>
              <p:nvPr/>
            </p:nvSpPr>
            <p:spPr bwMode="auto">
              <a:xfrm>
                <a:off x="389" y="0"/>
                <a:ext cx="595" cy="29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807" name="Line 77"/>
              <p:cNvSpPr>
                <a:spLocks noChangeShapeType="1"/>
              </p:cNvSpPr>
              <p:nvPr/>
            </p:nvSpPr>
            <p:spPr bwMode="auto">
              <a:xfrm flipH="1">
                <a:off x="200" y="153"/>
                <a:ext cx="187"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08" name="Line 78"/>
              <p:cNvSpPr>
                <a:spLocks noChangeShapeType="1"/>
              </p:cNvSpPr>
              <p:nvPr/>
            </p:nvSpPr>
            <p:spPr bwMode="auto">
              <a:xfrm flipH="1">
                <a:off x="536" y="171"/>
                <a:ext cx="348"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09" name="Line 79"/>
              <p:cNvSpPr>
                <a:spLocks noChangeShapeType="1"/>
              </p:cNvSpPr>
              <p:nvPr/>
            </p:nvSpPr>
            <p:spPr bwMode="auto">
              <a:xfrm flipH="1">
                <a:off x="996" y="171"/>
                <a:ext cx="277"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10" name="Line 80"/>
              <p:cNvSpPr>
                <a:spLocks noChangeShapeType="1"/>
              </p:cNvSpPr>
              <p:nvPr/>
            </p:nvSpPr>
            <p:spPr bwMode="auto">
              <a:xfrm>
                <a:off x="313" y="164"/>
                <a:ext cx="0" cy="24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1" name="Line 81"/>
              <p:cNvSpPr>
                <a:spLocks noChangeShapeType="1"/>
              </p:cNvSpPr>
              <p:nvPr/>
            </p:nvSpPr>
            <p:spPr bwMode="auto">
              <a:xfrm>
                <a:off x="313" y="404"/>
                <a:ext cx="96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2" name="Line 82"/>
              <p:cNvSpPr>
                <a:spLocks noChangeShapeType="1"/>
              </p:cNvSpPr>
              <p:nvPr/>
            </p:nvSpPr>
            <p:spPr bwMode="auto">
              <a:xfrm>
                <a:off x="1273" y="170"/>
                <a:ext cx="0" cy="24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6" name="Group 83"/>
            <p:cNvGrpSpPr>
              <a:grpSpLocks/>
            </p:cNvGrpSpPr>
            <p:nvPr/>
          </p:nvGrpSpPr>
          <p:grpSpPr bwMode="auto">
            <a:xfrm>
              <a:off x="1776" y="1351"/>
              <a:ext cx="1257" cy="425"/>
              <a:chOff x="0" y="0"/>
              <a:chExt cx="1257" cy="425"/>
            </a:xfrm>
          </p:grpSpPr>
          <p:sp>
            <p:nvSpPr>
              <p:cNvPr id="31797" name="Text Box 84"/>
              <p:cNvSpPr txBox="1">
                <a:spLocks noChangeArrowheads="1"/>
              </p:cNvSpPr>
              <p:nvPr/>
            </p:nvSpPr>
            <p:spPr bwMode="auto">
              <a:xfrm>
                <a:off x="1069" y="57"/>
                <a:ext cx="188" cy="214"/>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98" name="Text Box 85"/>
              <p:cNvSpPr txBox="1">
                <a:spLocks noChangeArrowheads="1"/>
              </p:cNvSpPr>
              <p:nvPr/>
            </p:nvSpPr>
            <p:spPr bwMode="auto">
              <a:xfrm>
                <a:off x="276" y="0"/>
                <a:ext cx="594" cy="29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99" name="Line 86"/>
              <p:cNvSpPr>
                <a:spLocks noChangeShapeType="1"/>
              </p:cNvSpPr>
              <p:nvPr/>
            </p:nvSpPr>
            <p:spPr bwMode="auto">
              <a:xfrm rot="10800000" flipH="1">
                <a:off x="423" y="171"/>
                <a:ext cx="348"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00" name="Line 87"/>
              <p:cNvSpPr>
                <a:spLocks noChangeShapeType="1"/>
              </p:cNvSpPr>
              <p:nvPr/>
            </p:nvSpPr>
            <p:spPr bwMode="auto">
              <a:xfrm rot="10800000" flipH="1">
                <a:off x="883" y="171"/>
                <a:ext cx="18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01" name="Line 88"/>
              <p:cNvSpPr>
                <a:spLocks noChangeShapeType="1"/>
              </p:cNvSpPr>
              <p:nvPr/>
            </p:nvSpPr>
            <p:spPr bwMode="auto">
              <a:xfrm rot="10800000" flipH="1">
                <a:off x="0" y="166"/>
                <a:ext cx="277"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802" name="Line 89"/>
              <p:cNvSpPr>
                <a:spLocks noChangeShapeType="1"/>
              </p:cNvSpPr>
              <p:nvPr/>
            </p:nvSpPr>
            <p:spPr bwMode="auto">
              <a:xfrm>
                <a:off x="0" y="178"/>
                <a:ext cx="0" cy="24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Line 90"/>
              <p:cNvSpPr>
                <a:spLocks noChangeShapeType="1"/>
              </p:cNvSpPr>
              <p:nvPr/>
            </p:nvSpPr>
            <p:spPr bwMode="auto">
              <a:xfrm>
                <a:off x="0" y="416"/>
                <a:ext cx="96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4" name="Line 91"/>
              <p:cNvSpPr>
                <a:spLocks noChangeShapeType="1"/>
              </p:cNvSpPr>
              <p:nvPr/>
            </p:nvSpPr>
            <p:spPr bwMode="auto">
              <a:xfrm>
                <a:off x="960" y="180"/>
                <a:ext cx="0" cy="24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7" name="Group 92"/>
            <p:cNvGrpSpPr>
              <a:grpSpLocks/>
            </p:cNvGrpSpPr>
            <p:nvPr/>
          </p:nvGrpSpPr>
          <p:grpSpPr bwMode="auto">
            <a:xfrm>
              <a:off x="1762" y="1935"/>
              <a:ext cx="1310" cy="417"/>
              <a:chOff x="0" y="0"/>
              <a:chExt cx="1310" cy="417"/>
            </a:xfrm>
          </p:grpSpPr>
          <p:sp>
            <p:nvSpPr>
              <p:cNvPr id="31788" name="Text Box 93"/>
              <p:cNvSpPr txBox="1">
                <a:spLocks noChangeArrowheads="1"/>
              </p:cNvSpPr>
              <p:nvPr/>
            </p:nvSpPr>
            <p:spPr bwMode="auto">
              <a:xfrm>
                <a:off x="119" y="66"/>
                <a:ext cx="188" cy="21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89" name="Text Box 94"/>
              <p:cNvSpPr txBox="1">
                <a:spLocks noChangeArrowheads="1"/>
              </p:cNvSpPr>
              <p:nvPr/>
            </p:nvSpPr>
            <p:spPr bwMode="auto">
              <a:xfrm>
                <a:off x="508" y="0"/>
                <a:ext cx="595" cy="29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90" name="Line 95"/>
              <p:cNvSpPr>
                <a:spLocks noChangeShapeType="1"/>
              </p:cNvSpPr>
              <p:nvPr/>
            </p:nvSpPr>
            <p:spPr bwMode="auto">
              <a:xfrm flipH="1">
                <a:off x="319" y="153"/>
                <a:ext cx="187"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91" name="Line 96"/>
              <p:cNvSpPr>
                <a:spLocks noChangeShapeType="1"/>
              </p:cNvSpPr>
              <p:nvPr/>
            </p:nvSpPr>
            <p:spPr bwMode="auto">
              <a:xfrm flipH="1">
                <a:off x="655" y="171"/>
                <a:ext cx="348"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92" name="Line 97"/>
              <p:cNvSpPr>
                <a:spLocks noChangeShapeType="1"/>
              </p:cNvSpPr>
              <p:nvPr/>
            </p:nvSpPr>
            <p:spPr bwMode="auto">
              <a:xfrm flipH="1">
                <a:off x="1115" y="171"/>
                <a:ext cx="18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93" name="Line 98"/>
              <p:cNvSpPr>
                <a:spLocks noChangeShapeType="1"/>
              </p:cNvSpPr>
              <p:nvPr/>
            </p:nvSpPr>
            <p:spPr bwMode="auto">
              <a:xfrm>
                <a:off x="0" y="164"/>
                <a:ext cx="0" cy="24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4" name="Line 99"/>
              <p:cNvSpPr>
                <a:spLocks noChangeShapeType="1"/>
              </p:cNvSpPr>
              <p:nvPr/>
            </p:nvSpPr>
            <p:spPr bwMode="auto">
              <a:xfrm>
                <a:off x="0" y="404"/>
                <a:ext cx="131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5" name="Line 100"/>
              <p:cNvSpPr>
                <a:spLocks noChangeShapeType="1"/>
              </p:cNvSpPr>
              <p:nvPr/>
            </p:nvSpPr>
            <p:spPr bwMode="auto">
              <a:xfrm>
                <a:off x="1300" y="170"/>
                <a:ext cx="0" cy="24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6" name="Line 101"/>
              <p:cNvSpPr>
                <a:spLocks noChangeShapeType="1"/>
              </p:cNvSpPr>
              <p:nvPr/>
            </p:nvSpPr>
            <p:spPr bwMode="auto">
              <a:xfrm>
                <a:off x="10" y="177"/>
                <a:ext cx="118"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8" name="Group 102"/>
            <p:cNvGrpSpPr>
              <a:grpSpLocks/>
            </p:cNvGrpSpPr>
            <p:nvPr/>
          </p:nvGrpSpPr>
          <p:grpSpPr bwMode="auto">
            <a:xfrm>
              <a:off x="1768" y="2503"/>
              <a:ext cx="1304" cy="425"/>
              <a:chOff x="0" y="0"/>
              <a:chExt cx="1304" cy="425"/>
            </a:xfrm>
          </p:grpSpPr>
          <p:sp>
            <p:nvSpPr>
              <p:cNvPr id="31779" name="Text Box 103"/>
              <p:cNvSpPr txBox="1">
                <a:spLocks noChangeArrowheads="1"/>
              </p:cNvSpPr>
              <p:nvPr/>
            </p:nvSpPr>
            <p:spPr bwMode="auto">
              <a:xfrm>
                <a:off x="978" y="57"/>
                <a:ext cx="188" cy="214"/>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80" name="Text Box 104"/>
              <p:cNvSpPr txBox="1">
                <a:spLocks noChangeArrowheads="1"/>
              </p:cNvSpPr>
              <p:nvPr/>
            </p:nvSpPr>
            <p:spPr bwMode="auto">
              <a:xfrm>
                <a:off x="185" y="0"/>
                <a:ext cx="594" cy="295"/>
              </a:xfrm>
              <a:prstGeom prst="rect">
                <a:avLst/>
              </a:prstGeom>
              <a:solidFill>
                <a:schemeClr val="accent2"/>
              </a:solidFill>
              <a:ln w="9525">
                <a:solidFill>
                  <a:schemeClr val="accent1"/>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31781" name="Line 105"/>
              <p:cNvSpPr>
                <a:spLocks noChangeShapeType="1"/>
              </p:cNvSpPr>
              <p:nvPr/>
            </p:nvSpPr>
            <p:spPr bwMode="auto">
              <a:xfrm rot="10800000" flipH="1">
                <a:off x="332" y="171"/>
                <a:ext cx="348"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82" name="Line 106"/>
              <p:cNvSpPr>
                <a:spLocks noChangeShapeType="1"/>
              </p:cNvSpPr>
              <p:nvPr/>
            </p:nvSpPr>
            <p:spPr bwMode="auto">
              <a:xfrm rot="10800000" flipH="1">
                <a:off x="792" y="171"/>
                <a:ext cx="18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83" name="Line 107"/>
              <p:cNvSpPr>
                <a:spLocks noChangeShapeType="1"/>
              </p:cNvSpPr>
              <p:nvPr/>
            </p:nvSpPr>
            <p:spPr bwMode="auto">
              <a:xfrm rot="10800000" flipH="1">
                <a:off x="0" y="165"/>
                <a:ext cx="186" cy="0"/>
              </a:xfrm>
              <a:prstGeom prst="line">
                <a:avLst/>
              </a:prstGeom>
              <a:noFill/>
              <a:ln w="127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1784" name="Line 108"/>
              <p:cNvSpPr>
                <a:spLocks noChangeShapeType="1"/>
              </p:cNvSpPr>
              <p:nvPr/>
            </p:nvSpPr>
            <p:spPr bwMode="auto">
              <a:xfrm>
                <a:off x="0" y="178"/>
                <a:ext cx="0" cy="24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5" name="Line 109"/>
              <p:cNvSpPr>
                <a:spLocks noChangeShapeType="1"/>
              </p:cNvSpPr>
              <p:nvPr/>
            </p:nvSpPr>
            <p:spPr bwMode="auto">
              <a:xfrm>
                <a:off x="5" y="416"/>
                <a:ext cx="1299"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6" name="Line 110"/>
              <p:cNvSpPr>
                <a:spLocks noChangeShapeType="1"/>
              </p:cNvSpPr>
              <p:nvPr/>
            </p:nvSpPr>
            <p:spPr bwMode="auto">
              <a:xfrm>
                <a:off x="1301" y="180"/>
                <a:ext cx="0" cy="24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7" name="Line 111"/>
              <p:cNvSpPr>
                <a:spLocks noChangeShapeType="1"/>
              </p:cNvSpPr>
              <p:nvPr/>
            </p:nvSpPr>
            <p:spPr bwMode="auto">
              <a:xfrm>
                <a:off x="1183" y="185"/>
                <a:ext cx="11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0615391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4294967295"/>
          </p:nvPr>
        </p:nvSpPr>
        <p:spPr>
          <a:xfrm>
            <a:off x="1992313" y="981075"/>
            <a:ext cx="8077200" cy="4840288"/>
          </a:xfrm>
        </p:spPr>
        <p:txBody>
          <a:bodyPr/>
          <a:lstStyle/>
          <a:p>
            <a:pPr marL="0" indent="0">
              <a:buNone/>
            </a:pPr>
            <a:r>
              <a:rPr lang="zh-CN" altLang="zh-CN">
                <a:solidFill>
                  <a:schemeClr val="accent1"/>
                </a:solidFill>
                <a:latin typeface="黑体" panose="02010609060101010101" pitchFamily="49" charset="-122"/>
              </a:rPr>
              <a:t>例.</a:t>
            </a:r>
            <a:r>
              <a:rPr lang="zh-CN" altLang="zh-CN">
                <a:latin typeface="黑体" panose="02010609060101010101" pitchFamily="49" charset="-122"/>
              </a:rPr>
              <a:t> 把CX:BX:AX一组寄存器中的48位数据左移一个二进制位。</a:t>
            </a:r>
          </a:p>
          <a:p>
            <a:pPr marL="0" indent="0">
              <a:buNone/>
            </a:pPr>
            <a:r>
              <a:rPr lang="zh-CN" altLang="zh-CN">
                <a:latin typeface="黑体" panose="02010609060101010101" pitchFamily="49" charset="-122"/>
              </a:rPr>
              <a:t>		SHL	AX,1</a:t>
            </a:r>
          </a:p>
          <a:p>
            <a:pPr marL="0" indent="0">
              <a:buNone/>
            </a:pPr>
            <a:r>
              <a:rPr lang="zh-CN" altLang="zh-CN">
                <a:latin typeface="黑体" panose="02010609060101010101" pitchFamily="49" charset="-122"/>
              </a:rPr>
              <a:t>		RCL	BX,1</a:t>
            </a:r>
          </a:p>
          <a:p>
            <a:pPr marL="0" indent="0">
              <a:buNone/>
            </a:pPr>
            <a:r>
              <a:rPr lang="zh-CN" altLang="zh-CN">
                <a:latin typeface="黑体" panose="02010609060101010101" pitchFamily="49" charset="-122"/>
              </a:rPr>
              <a:t>		RCL	CX,1</a:t>
            </a:r>
          </a:p>
          <a:p>
            <a:pPr marL="0" indent="0">
              <a:buNone/>
            </a:pPr>
            <a:endParaRPr lang="zh-CN" altLang="zh-CN">
              <a:latin typeface="黑体" panose="02010609060101010101" pitchFamily="49" charset="-122"/>
            </a:endParaRPr>
          </a:p>
          <a:p>
            <a:pPr marL="0" indent="0">
              <a:buNone/>
            </a:pPr>
            <a:r>
              <a:rPr lang="zh-CN" altLang="zh-CN">
                <a:latin typeface="黑体" panose="02010609060101010101" pitchFamily="49" charset="-122"/>
              </a:rPr>
              <a:t>	在没有溢出的情况下，以上程序实现了2×( CX:BX:AX)→CX:BX:AX的功能。</a:t>
            </a:r>
          </a:p>
        </p:txBody>
      </p:sp>
      <p:sp>
        <p:nvSpPr>
          <p:cNvPr id="3277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D9A1593-2FBF-4CB9-BC7D-75B20083AE5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119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452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791744" y="273050"/>
            <a:ext cx="7600156" cy="701675"/>
          </a:xfrm>
        </p:spPr>
        <p:txBody>
          <a:bodyPr/>
          <a:lstStyle/>
          <a:p>
            <a:r>
              <a:rPr lang="zh-CN" altLang="en-US" dirty="0">
                <a:latin typeface="黑体" panose="02010609060101010101" pitchFamily="49" charset="-122"/>
              </a:rPr>
              <a:t>存储器操作数寻址：</a:t>
            </a:r>
            <a:r>
              <a:rPr lang="en-US" altLang="zh-CN" dirty="0">
                <a:latin typeface="黑体" panose="02010609060101010101" pitchFamily="49" charset="-122"/>
              </a:rPr>
              <a:t>1</a:t>
            </a:r>
            <a:r>
              <a:rPr lang="zh-CN" altLang="zh-CN" dirty="0">
                <a:latin typeface="黑体" panose="02010609060101010101" pitchFamily="49" charset="-122"/>
              </a:rPr>
              <a:t>直接寻址方式</a:t>
            </a:r>
            <a:endParaRPr lang="zh-CN" altLang="zh-CN" dirty="0"/>
          </a:p>
        </p:txBody>
      </p:sp>
      <p:sp>
        <p:nvSpPr>
          <p:cNvPr id="25603" name="Rectangle 3"/>
          <p:cNvSpPr>
            <a:spLocks noGrp="1" noChangeArrowheads="1"/>
          </p:cNvSpPr>
          <p:nvPr>
            <p:ph idx="4294967295"/>
          </p:nvPr>
        </p:nvSpPr>
        <p:spPr>
          <a:xfrm>
            <a:off x="2133600" y="1371600"/>
            <a:ext cx="8001000" cy="4953000"/>
          </a:xfrm>
        </p:spPr>
        <p:txBody>
          <a:bodyPr/>
          <a:lstStyle/>
          <a:p>
            <a:pPr marL="0" indent="0">
              <a:buNone/>
            </a:pPr>
            <a:r>
              <a:rPr lang="zh-CN" altLang="zh-CN">
                <a:latin typeface="黑体" panose="02010609060101010101" pitchFamily="49" charset="-122"/>
              </a:rPr>
              <a:t>操作数的有效地址直接包含在指令中的寻址方式。</a:t>
            </a:r>
          </a:p>
          <a:p>
            <a:pPr marL="0" indent="0">
              <a:lnSpc>
                <a:spcPct val="110000"/>
              </a:lnSpc>
              <a:buNone/>
            </a:pPr>
            <a:r>
              <a:rPr lang="zh-CN" altLang="zh-CN">
                <a:latin typeface="黑体" panose="02010609060101010101" pitchFamily="49" charset="-122"/>
              </a:rPr>
              <a:t>有效地址存放在代码段的指令操作码之后，但操作数本身在存储器中，所以必须先求出操作数的物理地址。普通变量缺省情况是存放在DS所指向的数据段，但允许使用段超越前缀指定为其它段。</a:t>
            </a:r>
          </a:p>
          <a:p>
            <a:pPr marL="0" indent="0">
              <a:lnSpc>
                <a:spcPct val="120000"/>
              </a:lnSpc>
              <a:buNone/>
            </a:pPr>
            <a:r>
              <a:rPr lang="zh-CN" altLang="zh-CN">
                <a:latin typeface="黑体" panose="02010609060101010101" pitchFamily="49" charset="-122"/>
              </a:rPr>
              <a:t>这种寻址方式常用于存取简单变量。</a:t>
            </a:r>
            <a:r>
              <a:rPr lang="zh-CN" altLang="zh-CN"/>
              <a:t> </a:t>
            </a:r>
          </a:p>
        </p:txBody>
      </p:sp>
      <p:sp>
        <p:nvSpPr>
          <p:cNvPr id="25604"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F14E4450-15EF-43EB-9EA2-E8EB13E4A037}" type="slidenum">
              <a:rPr lang="zh-CN" altLang="en-US" sz="1400">
                <a:solidFill>
                  <a:schemeClr val="tx1"/>
                </a:solidFill>
                <a:latin typeface="Arial" panose="020B0604020202020204" pitchFamily="34" charset="0"/>
                <a:ea typeface="宋体" panose="02010600030101010101" pitchFamily="2" charset="-122"/>
              </a:rPr>
              <a:pPr algn="r" eaLnBrk="1" hangingPunct="1"/>
              <a:t>12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55847202"/>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096000" y="116632"/>
            <a:ext cx="5470525" cy="762000"/>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3</a:t>
            </a:r>
            <a:r>
              <a:rPr lang="zh-CN" altLang="zh-CN" dirty="0">
                <a:latin typeface="黑体" panose="02010609060101010101" pitchFamily="49" charset="-122"/>
              </a:rPr>
              <a:t> 程序控制指令</a:t>
            </a:r>
          </a:p>
        </p:txBody>
      </p:sp>
      <p:sp>
        <p:nvSpPr>
          <p:cNvPr id="34819" name="Rectangle 3"/>
          <p:cNvSpPr>
            <a:spLocks noGrp="1" noChangeArrowheads="1"/>
          </p:cNvSpPr>
          <p:nvPr>
            <p:ph idx="4294967295"/>
          </p:nvPr>
        </p:nvSpPr>
        <p:spPr>
          <a:xfrm>
            <a:off x="2362200" y="1844676"/>
            <a:ext cx="7405688" cy="3794125"/>
          </a:xfrm>
        </p:spPr>
        <p:txBody>
          <a:bodyPr/>
          <a:lstStyle/>
          <a:p>
            <a:pPr marL="0" indent="0">
              <a:lnSpc>
                <a:spcPct val="110000"/>
              </a:lnSpc>
              <a:buNone/>
            </a:pPr>
            <a:r>
              <a:rPr lang="zh-CN" altLang="zh-CN" sz="2800">
                <a:latin typeface="黑体" panose="02010609060101010101" pitchFamily="49" charset="-122"/>
              </a:rPr>
              <a:t>	本节提供的指令可以改变程序执行的顺序，控制程序的流向。它们均不影响标志位。</a:t>
            </a:r>
          </a:p>
          <a:p>
            <a:pPr marL="0" indent="0">
              <a:lnSpc>
                <a:spcPct val="110000"/>
              </a:lnSpc>
              <a:buNone/>
            </a:pPr>
            <a:r>
              <a:rPr lang="zh-CN" altLang="zh-CN" sz="2800">
                <a:solidFill>
                  <a:srgbClr val="FF0000"/>
                </a:solidFill>
                <a:latin typeface="黑体" panose="02010609060101010101" pitchFamily="49" charset="-122"/>
              </a:rPr>
              <a:t>	转移指令；</a:t>
            </a:r>
          </a:p>
          <a:p>
            <a:pPr marL="0" indent="0">
              <a:lnSpc>
                <a:spcPct val="110000"/>
              </a:lnSpc>
              <a:buNone/>
            </a:pPr>
            <a:r>
              <a:rPr lang="zh-CN" altLang="zh-CN" sz="2800">
                <a:solidFill>
                  <a:srgbClr val="FF0000"/>
                </a:solidFill>
                <a:latin typeface="黑体" panose="02010609060101010101" pitchFamily="49" charset="-122"/>
              </a:rPr>
              <a:t>	循环指令；</a:t>
            </a:r>
          </a:p>
          <a:p>
            <a:pPr marL="0" indent="0">
              <a:lnSpc>
                <a:spcPct val="110000"/>
              </a:lnSpc>
              <a:buNone/>
            </a:pPr>
            <a:r>
              <a:rPr lang="zh-CN" altLang="zh-CN" sz="2800">
                <a:solidFill>
                  <a:srgbClr val="FF0000"/>
                </a:solidFill>
                <a:latin typeface="黑体" panose="02010609060101010101" pitchFamily="49" charset="-122"/>
              </a:rPr>
              <a:t>	子程序调用及返回指令；</a:t>
            </a:r>
          </a:p>
          <a:p>
            <a:pPr marL="0" indent="0">
              <a:lnSpc>
                <a:spcPct val="110000"/>
              </a:lnSpc>
              <a:buNone/>
            </a:pPr>
            <a:r>
              <a:rPr lang="zh-CN" altLang="zh-CN" sz="2800">
                <a:solidFill>
                  <a:srgbClr val="FF0000"/>
                </a:solidFill>
                <a:latin typeface="黑体" panose="02010609060101010101" pitchFamily="49" charset="-122"/>
              </a:rPr>
              <a:t>	中断调用及返回指令；</a:t>
            </a:r>
          </a:p>
        </p:txBody>
      </p:sp>
      <p:sp>
        <p:nvSpPr>
          <p:cNvPr id="3482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8EA5627-227C-4DAB-A470-764E39D12467}"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120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641324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800600" y="188914"/>
            <a:ext cx="5486400" cy="701675"/>
          </a:xfrm>
        </p:spPr>
        <p:txBody>
          <a:bodyPr/>
          <a:lstStyle/>
          <a:p>
            <a:r>
              <a:rPr lang="en-US" altLang="zh-CN" dirty="0">
                <a:latin typeface="黑体" panose="02010609060101010101" pitchFamily="49" charset="-122"/>
              </a:rPr>
              <a:t>1</a:t>
            </a:r>
            <a:r>
              <a:rPr lang="zh-CN" altLang="zh-CN" dirty="0">
                <a:latin typeface="黑体" panose="02010609060101010101" pitchFamily="49" charset="-122"/>
              </a:rPr>
              <a:t>、段内直接寻址方式</a:t>
            </a:r>
            <a:r>
              <a:rPr lang="zh-CN" altLang="zh-CN" sz="4000" dirty="0">
                <a:latin typeface="黑体" panose="02010609060101010101" pitchFamily="49" charset="-122"/>
              </a:rPr>
              <a:t> </a:t>
            </a:r>
          </a:p>
        </p:txBody>
      </p:sp>
      <p:sp>
        <p:nvSpPr>
          <p:cNvPr id="60419" name="Rectangle 3"/>
          <p:cNvSpPr>
            <a:spLocks noGrp="1" noChangeArrowheads="1"/>
          </p:cNvSpPr>
          <p:nvPr>
            <p:ph idx="4294967295"/>
          </p:nvPr>
        </p:nvSpPr>
        <p:spPr>
          <a:xfrm>
            <a:off x="1703388" y="1989138"/>
            <a:ext cx="9289156" cy="3581400"/>
          </a:xfrm>
        </p:spPr>
        <p:txBody>
          <a:bodyPr/>
          <a:lstStyle/>
          <a:p>
            <a:pPr>
              <a:buFont typeface="Wingdings" panose="05000000000000000000" pitchFamily="2" charset="2"/>
              <a:buNone/>
            </a:pPr>
            <a:r>
              <a:rPr lang="zh-CN" altLang="zh-CN" dirty="0">
                <a:latin typeface="黑体" panose="02010609060101010101" pitchFamily="49" charset="-122"/>
              </a:rPr>
              <a:t>	    转向的有效地址是当前指令指针寄存器的内容和指令中指定的8位、16位位移量之和，该位移量是一个相对于指令指针的带符号数。 </a:t>
            </a:r>
          </a:p>
        </p:txBody>
      </p:sp>
      <p:sp>
        <p:nvSpPr>
          <p:cNvPr id="6042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B10B41C2-745B-4F31-8CC2-7BC0F28201CE}" type="slidenum">
              <a:rPr lang="zh-CN" altLang="en-US" sz="1400">
                <a:solidFill>
                  <a:schemeClr val="tx1"/>
                </a:solidFill>
                <a:latin typeface="Arial" panose="020B0604020202020204" pitchFamily="34" charset="0"/>
                <a:ea typeface="宋体" panose="02010600030101010101" pitchFamily="2" charset="-122"/>
              </a:rPr>
              <a:pPr algn="r" eaLnBrk="1" hangingPunct="1"/>
              <a:t>121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55415907"/>
      </p:ext>
    </p:extLst>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4294967295"/>
          </p:nvPr>
        </p:nvSpPr>
        <p:spPr>
          <a:xfrm>
            <a:off x="1847850" y="765175"/>
            <a:ext cx="8458200" cy="5486400"/>
          </a:xfrm>
        </p:spPr>
        <p:txBody>
          <a:bodyPr/>
          <a:lstStyle/>
          <a:p>
            <a:pPr>
              <a:buFont typeface="Wingdings" panose="05000000000000000000" pitchFamily="2" charset="2"/>
              <a:buNone/>
            </a:pPr>
            <a:r>
              <a:rPr lang="zh-CN" altLang="zh-CN">
                <a:latin typeface="黑体" panose="02010609060101010101" pitchFamily="49" charset="-122"/>
              </a:rPr>
              <a:t>	    即要转向的有效地址为:</a:t>
            </a:r>
          </a:p>
          <a:p>
            <a:pPr>
              <a:buFont typeface="Wingdings" panose="05000000000000000000" pitchFamily="2" charset="2"/>
              <a:buNone/>
            </a:pPr>
            <a:endParaRPr lang="zh-CN" altLang="zh-CN">
              <a:latin typeface="黑体" panose="02010609060101010101" pitchFamily="49" charset="-122"/>
            </a:endParaRPr>
          </a:p>
          <a:p>
            <a:pPr>
              <a:buFont typeface="Wingdings" panose="05000000000000000000" pitchFamily="2" charset="2"/>
              <a:buNone/>
            </a:pPr>
            <a:endParaRPr lang="zh-CN" altLang="zh-CN" sz="3600">
              <a:latin typeface="黑体" panose="02010609060101010101" pitchFamily="49" charset="-122"/>
            </a:endParaRPr>
          </a:p>
          <a:p>
            <a:pPr>
              <a:buFont typeface="Wingdings" panose="05000000000000000000" pitchFamily="2" charset="2"/>
              <a:buNone/>
            </a:pPr>
            <a:endParaRPr lang="zh-CN" altLang="zh-CN" sz="3600">
              <a:latin typeface="黑体" panose="02010609060101010101" pitchFamily="49" charset="-122"/>
            </a:endParaRPr>
          </a:p>
          <a:p>
            <a:pPr>
              <a:buFont typeface="Wingdings" panose="05000000000000000000" pitchFamily="2" charset="2"/>
              <a:buNone/>
            </a:pPr>
            <a:r>
              <a:rPr lang="zh-CN" altLang="zh-CN" sz="3600">
                <a:latin typeface="黑体" panose="02010609060101010101" pitchFamily="49" charset="-122"/>
              </a:rPr>
              <a:t>	    </a:t>
            </a:r>
            <a:r>
              <a:rPr lang="zh-CN" altLang="zh-CN">
                <a:latin typeface="黑体" panose="02010609060101010101" pitchFamily="49" charset="-122"/>
              </a:rPr>
              <a:t>EA就是要转向的本代码段内指令地址的偏移量。它是通过把IP的当前值加上指令中给出的位移量disp得到的，从而使IP指向下一条要执行的指令，实现段内转移。 </a:t>
            </a:r>
          </a:p>
        </p:txBody>
      </p:sp>
      <p:sp>
        <p:nvSpPr>
          <p:cNvPr id="6144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2CB6541D-8DCE-4F39-8734-656919D92D34}" type="slidenum">
              <a:rPr lang="zh-CN" altLang="en-US" sz="1400">
                <a:solidFill>
                  <a:schemeClr val="tx1"/>
                </a:solidFill>
                <a:latin typeface="Arial" panose="020B0604020202020204" pitchFamily="34" charset="0"/>
                <a:ea typeface="宋体" panose="02010600030101010101" pitchFamily="2" charset="-122"/>
              </a:rPr>
              <a:pPr algn="r" eaLnBrk="1" hangingPunct="1"/>
              <a:t>122</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1444" name="Group 3"/>
          <p:cNvGrpSpPr>
            <a:grpSpLocks/>
          </p:cNvGrpSpPr>
          <p:nvPr/>
        </p:nvGrpSpPr>
        <p:grpSpPr bwMode="auto">
          <a:xfrm>
            <a:off x="2855913" y="1844676"/>
            <a:ext cx="5770562" cy="1349375"/>
            <a:chOff x="0" y="0"/>
            <a:chExt cx="3635" cy="850"/>
          </a:xfrm>
        </p:grpSpPr>
        <p:sp>
          <p:nvSpPr>
            <p:cNvPr id="61445" name="AutoShape 4"/>
            <p:cNvSpPr>
              <a:spLocks noChangeArrowheads="1"/>
            </p:cNvSpPr>
            <p:nvPr/>
          </p:nvSpPr>
          <p:spPr bwMode="auto">
            <a:xfrm>
              <a:off x="1824" y="0"/>
              <a:ext cx="922" cy="742"/>
            </a:xfrm>
            <a:prstGeom prst="bracePair">
              <a:avLst>
                <a:gd name="adj" fmla="val 8333"/>
              </a:avLst>
            </a:prstGeom>
            <a:noFill/>
            <a:ln w="444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p:txBody>
        </p:sp>
        <p:sp>
          <p:nvSpPr>
            <p:cNvPr id="61446" name="Text Box 5"/>
            <p:cNvSpPr txBox="1">
              <a:spLocks noChangeArrowheads="1"/>
            </p:cNvSpPr>
            <p:nvPr/>
          </p:nvSpPr>
          <p:spPr bwMode="auto">
            <a:xfrm>
              <a:off x="1968" y="0"/>
              <a:ext cx="771"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3000">
                  <a:solidFill>
                    <a:schemeClr val="bg2"/>
                  </a:solidFill>
                </a:rPr>
                <a:t> 8位</a:t>
              </a:r>
            </a:p>
            <a:p>
              <a:pPr algn="just">
                <a:buFont typeface="Wingdings" panose="05000000000000000000" pitchFamily="2" charset="2"/>
                <a:buNone/>
              </a:pPr>
              <a:r>
                <a:rPr lang="zh-CN" altLang="zh-CN" sz="3000">
                  <a:solidFill>
                    <a:schemeClr val="bg2"/>
                  </a:solidFill>
                </a:rPr>
                <a:t>16位</a:t>
              </a:r>
            </a:p>
            <a:p>
              <a:pPr algn="just">
                <a:buFont typeface="Wingdings" panose="05000000000000000000" pitchFamily="2" charset="2"/>
                <a:buNone/>
              </a:pPr>
              <a:endParaRPr lang="zh-CN" altLang="zh-CN" sz="3000">
                <a:solidFill>
                  <a:schemeClr val="bg2"/>
                </a:solidFill>
              </a:endParaRPr>
            </a:p>
          </p:txBody>
        </p:sp>
        <p:sp>
          <p:nvSpPr>
            <p:cNvPr id="61447" name="Text Box 6"/>
            <p:cNvSpPr txBox="1">
              <a:spLocks noChangeArrowheads="1"/>
            </p:cNvSpPr>
            <p:nvPr/>
          </p:nvSpPr>
          <p:spPr bwMode="auto">
            <a:xfrm>
              <a:off x="0" y="191"/>
              <a:ext cx="1840"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000">
                  <a:solidFill>
                    <a:schemeClr val="bg2"/>
                  </a:solidFill>
                </a:rPr>
                <a:t>  EA＝（IP）＋</a:t>
              </a:r>
            </a:p>
          </p:txBody>
        </p:sp>
        <p:sp>
          <p:nvSpPr>
            <p:cNvPr id="61448" name="Text Box 7"/>
            <p:cNvSpPr txBox="1">
              <a:spLocks noChangeArrowheads="1"/>
            </p:cNvSpPr>
            <p:nvPr/>
          </p:nvSpPr>
          <p:spPr bwMode="auto">
            <a:xfrm>
              <a:off x="2880" y="144"/>
              <a:ext cx="75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3000">
                  <a:solidFill>
                    <a:schemeClr val="bg2"/>
                  </a:solidFill>
                </a:rPr>
                <a:t>disp</a:t>
              </a:r>
            </a:p>
          </p:txBody>
        </p:sp>
      </p:grpSp>
    </p:spTree>
    <p:extLst>
      <p:ext uri="{BB962C8B-B14F-4D97-AF65-F5344CB8AC3E}">
        <p14:creationId xmlns:p14="http://schemas.microsoft.com/office/powerpoint/2010/main" val="401319164"/>
      </p:ext>
    </p:extLst>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4294967295"/>
          </p:nvPr>
        </p:nvSpPr>
        <p:spPr>
          <a:xfrm>
            <a:off x="47328" y="908051"/>
            <a:ext cx="11665295" cy="3097213"/>
          </a:xfrm>
        </p:spPr>
        <p:txBody>
          <a:bodyPr/>
          <a:lstStyle/>
          <a:p>
            <a:pPr marL="0" indent="0">
              <a:buNone/>
            </a:pPr>
            <a:r>
              <a:rPr lang="zh-CN" altLang="zh-CN" dirty="0">
                <a:latin typeface="黑体" panose="02010609060101010101" pitchFamily="49" charset="-122"/>
              </a:rPr>
              <a:t>    若位移量是8位的，则称为短转移，可以实现在距离下条指令的＋127</a:t>
            </a:r>
            <a:r>
              <a:rPr lang="zh-CN" altLang="zh-CN" dirty="0"/>
              <a:t>~</a:t>
            </a:r>
            <a:r>
              <a:rPr lang="zh-CN" altLang="zh-CN" dirty="0">
                <a:latin typeface="黑体" panose="02010609060101010101" pitchFamily="49" charset="-122"/>
              </a:rPr>
              <a:t>－128字节范围之内转移</a:t>
            </a:r>
          </a:p>
          <a:p>
            <a:pPr marL="0" indent="0">
              <a:buNone/>
            </a:pPr>
            <a:r>
              <a:rPr lang="zh-CN" altLang="zh-CN" dirty="0">
                <a:latin typeface="黑体" panose="02010609060101010101" pitchFamily="49" charset="-122"/>
              </a:rPr>
              <a:t>    段内无条件短转移指令</a:t>
            </a:r>
            <a:r>
              <a:rPr lang="zh-CN" altLang="zh-CN" dirty="0">
                <a:solidFill>
                  <a:srgbClr val="FF0000"/>
                </a:solidFill>
                <a:latin typeface="黑体" panose="02010609060101010101" pitchFamily="49" charset="-122"/>
              </a:rPr>
              <a:t>格式：</a:t>
            </a:r>
          </a:p>
          <a:p>
            <a:pPr marL="0" indent="0">
              <a:buNone/>
            </a:pPr>
            <a:r>
              <a:rPr lang="zh-CN" altLang="zh-CN" dirty="0">
                <a:latin typeface="黑体" panose="02010609060101010101" pitchFamily="49" charset="-122"/>
              </a:rPr>
              <a:t>    JMP  SHORT  LAB   </a:t>
            </a:r>
          </a:p>
        </p:txBody>
      </p:sp>
      <p:sp>
        <p:nvSpPr>
          <p:cNvPr id="6246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1A8B0D9D-659A-404F-A87E-F235031B03B0}" type="slidenum">
              <a:rPr lang="zh-CN" altLang="en-US" sz="1400">
                <a:solidFill>
                  <a:schemeClr val="tx1"/>
                </a:solidFill>
                <a:latin typeface="Arial" panose="020B0604020202020204" pitchFamily="34" charset="0"/>
                <a:ea typeface="宋体" panose="02010600030101010101" pitchFamily="2" charset="-122"/>
              </a:rPr>
              <a:pPr algn="r" eaLnBrk="1" hangingPunct="1"/>
              <a:t>123</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2468" name="Group 3"/>
          <p:cNvGrpSpPr>
            <a:grpSpLocks/>
          </p:cNvGrpSpPr>
          <p:nvPr/>
        </p:nvGrpSpPr>
        <p:grpSpPr bwMode="auto">
          <a:xfrm>
            <a:off x="6240463" y="3284538"/>
            <a:ext cx="4114800" cy="2597150"/>
            <a:chOff x="0" y="0"/>
            <a:chExt cx="2592" cy="1636"/>
          </a:xfrm>
        </p:grpSpPr>
        <p:sp>
          <p:nvSpPr>
            <p:cNvPr id="62469" name="Text Box 4"/>
            <p:cNvSpPr txBox="1">
              <a:spLocks noChangeArrowheads="1"/>
            </p:cNvSpPr>
            <p:nvPr/>
          </p:nvSpPr>
          <p:spPr bwMode="auto">
            <a:xfrm>
              <a:off x="0" y="0"/>
              <a:ext cx="2592" cy="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chemeClr val="bg2"/>
                  </a:solidFill>
                </a:rPr>
                <a:t>字节0    字节1</a:t>
              </a:r>
            </a:p>
            <a:p>
              <a:pPr>
                <a:buFont typeface="Wingdings" panose="05000000000000000000" pitchFamily="2" charset="2"/>
                <a:buNone/>
              </a:pPr>
              <a:endParaRPr lang="zh-CN" altLang="zh-CN" sz="3000">
                <a:solidFill>
                  <a:schemeClr val="bg2"/>
                </a:solidFill>
              </a:endParaRPr>
            </a:p>
            <a:p>
              <a:pPr>
                <a:buFont typeface="Wingdings" panose="05000000000000000000" pitchFamily="2" charset="2"/>
                <a:buNone/>
              </a:pPr>
              <a:endParaRPr lang="zh-CN" altLang="zh-CN" sz="3000">
                <a:solidFill>
                  <a:schemeClr val="bg2"/>
                </a:solidFill>
              </a:endParaRPr>
            </a:p>
            <a:p>
              <a:pPr>
                <a:buFont typeface="Wingdings" panose="05000000000000000000" pitchFamily="2" charset="2"/>
                <a:buNone/>
              </a:pPr>
              <a:endParaRPr lang="zh-CN" altLang="zh-CN" sz="3000">
                <a:solidFill>
                  <a:schemeClr val="bg2"/>
                </a:solidFill>
              </a:endParaRPr>
            </a:p>
          </p:txBody>
        </p:sp>
        <p:sp>
          <p:nvSpPr>
            <p:cNvPr id="62470" name="Rectangle 5"/>
            <p:cNvSpPr>
              <a:spLocks noChangeArrowheads="1"/>
            </p:cNvSpPr>
            <p:nvPr/>
          </p:nvSpPr>
          <p:spPr bwMode="auto">
            <a:xfrm>
              <a:off x="241" y="480"/>
              <a:ext cx="1008" cy="528"/>
            </a:xfrm>
            <a:prstGeom prst="rect">
              <a:avLst/>
            </a:prstGeom>
            <a:solidFill>
              <a:schemeClr val="accent2"/>
            </a:solidFill>
            <a:ln w="38100">
              <a:solidFill>
                <a:srgbClr val="00FF00"/>
              </a:solidFill>
              <a:miter lim="800000"/>
              <a:headEnd/>
              <a:tailEnd/>
            </a:ln>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操作码</a:t>
              </a:r>
            </a:p>
          </p:txBody>
        </p:sp>
        <p:sp>
          <p:nvSpPr>
            <p:cNvPr id="62471" name="Rectangle 6"/>
            <p:cNvSpPr>
              <a:spLocks noChangeArrowheads="1"/>
            </p:cNvSpPr>
            <p:nvPr/>
          </p:nvSpPr>
          <p:spPr bwMode="auto">
            <a:xfrm>
              <a:off x="1250" y="480"/>
              <a:ext cx="1008" cy="528"/>
            </a:xfrm>
            <a:prstGeom prst="rect">
              <a:avLst/>
            </a:prstGeom>
            <a:solidFill>
              <a:schemeClr val="accent2"/>
            </a:solidFill>
            <a:ln w="38100">
              <a:solidFill>
                <a:srgbClr val="00FF00"/>
              </a:solidFill>
              <a:miter lim="800000"/>
              <a:headEnd/>
              <a:tailEnd/>
            </a:ln>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disp</a:t>
              </a:r>
            </a:p>
          </p:txBody>
        </p:sp>
        <p:sp>
          <p:nvSpPr>
            <p:cNvPr id="62472" name="Text Box 7"/>
            <p:cNvSpPr txBox="1">
              <a:spLocks noChangeArrowheads="1"/>
            </p:cNvSpPr>
            <p:nvPr/>
          </p:nvSpPr>
          <p:spPr bwMode="auto">
            <a:xfrm>
              <a:off x="432" y="110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2800">
                  <a:solidFill>
                    <a:schemeClr val="bg2"/>
                  </a:solidFill>
                  <a:latin typeface="Times New Roman" panose="02020603050405020304" pitchFamily="18" charset="0"/>
                </a:rPr>
                <a:t>段内短转移方式</a:t>
              </a:r>
            </a:p>
          </p:txBody>
        </p:sp>
      </p:grpSp>
    </p:spTree>
    <p:extLst>
      <p:ext uri="{BB962C8B-B14F-4D97-AF65-F5344CB8AC3E}">
        <p14:creationId xmlns:p14="http://schemas.microsoft.com/office/powerpoint/2010/main" val="3315669292"/>
      </p:ext>
    </p:ext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4294967295"/>
          </p:nvPr>
        </p:nvSpPr>
        <p:spPr>
          <a:xfrm>
            <a:off x="1127448" y="765175"/>
            <a:ext cx="8803953" cy="5562600"/>
          </a:xfrm>
        </p:spPr>
        <p:txBody>
          <a:bodyPr/>
          <a:lstStyle/>
          <a:p>
            <a:pPr marL="0" indent="0">
              <a:buNone/>
            </a:pPr>
            <a:r>
              <a:rPr lang="zh-CN" altLang="zh-CN" sz="2800" dirty="0">
                <a:latin typeface="黑体" panose="02010609060101010101" pitchFamily="49" charset="-122"/>
              </a:rPr>
              <a:t>    若位移量是16位的，则称为近转移,可以实现在距离下条指令的＋32767~－32768(以下简称±32K)字节范围之内转移。</a:t>
            </a:r>
          </a:p>
          <a:p>
            <a:pPr marL="0" indent="0">
              <a:lnSpc>
                <a:spcPct val="230000"/>
              </a:lnSpc>
              <a:buNone/>
            </a:pPr>
            <a:r>
              <a:rPr lang="zh-CN" altLang="zh-CN" sz="2800" dirty="0">
                <a:latin typeface="黑体" panose="02010609060101010101" pitchFamily="49" charset="-122"/>
              </a:rPr>
              <a:t>段内无条件近转移指令</a:t>
            </a:r>
            <a:r>
              <a:rPr lang="zh-CN" altLang="zh-CN" sz="2800" dirty="0">
                <a:solidFill>
                  <a:srgbClr val="FF0000"/>
                </a:solidFill>
                <a:latin typeface="黑体" panose="02010609060101010101" pitchFamily="49" charset="-122"/>
              </a:rPr>
              <a:t>格式：</a:t>
            </a:r>
            <a:r>
              <a:rPr lang="zh-CN" altLang="zh-CN" sz="2800" dirty="0">
                <a:latin typeface="黑体" panose="02010609060101010101" pitchFamily="49" charset="-122"/>
              </a:rPr>
              <a:t>JMP  LAB</a:t>
            </a:r>
          </a:p>
          <a:p>
            <a:pPr marL="0" indent="0">
              <a:buNone/>
            </a:pPr>
            <a:r>
              <a:rPr lang="zh-CN" altLang="zh-CN" sz="2800" dirty="0">
                <a:latin typeface="黑体" panose="02010609060101010101" pitchFamily="49" charset="-122"/>
              </a:rPr>
              <a:t>或  				JMP  NEAR  PTR  LAB</a:t>
            </a:r>
            <a:r>
              <a:rPr lang="zh-CN" altLang="zh-CN" dirty="0">
                <a:latin typeface="黑体" panose="02010609060101010101" pitchFamily="49" charset="-122"/>
              </a:rPr>
              <a:t> </a:t>
            </a:r>
          </a:p>
          <a:p>
            <a:pPr marL="0" indent="0">
              <a:buNone/>
            </a:pPr>
            <a:endParaRPr lang="zh-CN" altLang="zh-CN" dirty="0">
              <a:latin typeface="黑体" panose="02010609060101010101" pitchFamily="49" charset="-122"/>
            </a:endParaRPr>
          </a:p>
          <a:p>
            <a:pPr marL="0" indent="0">
              <a:buNone/>
            </a:pPr>
            <a:r>
              <a:rPr lang="zh-CN" altLang="zh-CN" sz="2800" dirty="0">
                <a:latin typeface="黑体" panose="02010609060101010101" pitchFamily="49" charset="-122"/>
              </a:rPr>
              <a:t>该格式的机器指令</a:t>
            </a:r>
          </a:p>
          <a:p>
            <a:pPr marL="0" indent="0">
              <a:buNone/>
            </a:pPr>
            <a:r>
              <a:rPr lang="zh-CN" altLang="zh-CN" sz="2800" dirty="0">
                <a:latin typeface="黑体" panose="02010609060101010101" pitchFamily="49" charset="-122"/>
              </a:rPr>
              <a:t>其位移量占两个字节</a:t>
            </a:r>
            <a:r>
              <a:rPr lang="zh-CN" altLang="zh-CN" sz="3600" dirty="0">
                <a:latin typeface="黑体" panose="02010609060101010101" pitchFamily="49" charset="-122"/>
              </a:rPr>
              <a:t> </a:t>
            </a:r>
          </a:p>
        </p:txBody>
      </p:sp>
      <p:sp>
        <p:nvSpPr>
          <p:cNvPr id="6349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E354F38F-136F-48E8-995C-8085566CE697}" type="slidenum">
              <a:rPr lang="zh-CN" altLang="en-US" sz="1400">
                <a:solidFill>
                  <a:schemeClr val="tx1"/>
                </a:solidFill>
                <a:latin typeface="Arial" panose="020B0604020202020204" pitchFamily="34" charset="0"/>
                <a:ea typeface="宋体" panose="02010600030101010101" pitchFamily="2" charset="-122"/>
              </a:rPr>
              <a:pPr algn="r" eaLnBrk="1" hangingPunct="1"/>
              <a:t>124</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3492" name="Group 3"/>
          <p:cNvGrpSpPr>
            <a:grpSpLocks/>
          </p:cNvGrpSpPr>
          <p:nvPr/>
        </p:nvGrpSpPr>
        <p:grpSpPr bwMode="auto">
          <a:xfrm>
            <a:off x="5951538" y="4076700"/>
            <a:ext cx="4419600" cy="2362200"/>
            <a:chOff x="0" y="0"/>
            <a:chExt cx="2784" cy="1488"/>
          </a:xfrm>
        </p:grpSpPr>
        <p:sp>
          <p:nvSpPr>
            <p:cNvPr id="63493" name="Text Box 4"/>
            <p:cNvSpPr txBox="1">
              <a:spLocks noChangeArrowheads="1"/>
            </p:cNvSpPr>
            <p:nvPr/>
          </p:nvSpPr>
          <p:spPr bwMode="auto">
            <a:xfrm>
              <a:off x="0" y="0"/>
              <a:ext cx="2784"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000">
                  <a:solidFill>
                    <a:schemeClr val="bg2"/>
                  </a:solidFill>
                </a:rPr>
                <a:t> 字节0  字节1  字节2</a:t>
              </a:r>
            </a:p>
            <a:p>
              <a:pPr>
                <a:buFont typeface="Wingdings" panose="05000000000000000000" pitchFamily="2" charset="2"/>
                <a:buNone/>
              </a:pPr>
              <a:endParaRPr lang="zh-CN" altLang="zh-CN" sz="3000">
                <a:solidFill>
                  <a:schemeClr val="bg2"/>
                </a:solidFill>
              </a:endParaRPr>
            </a:p>
            <a:p>
              <a:pPr>
                <a:buFont typeface="Wingdings" panose="05000000000000000000" pitchFamily="2" charset="2"/>
                <a:buNone/>
              </a:pPr>
              <a:r>
                <a:rPr lang="zh-CN" altLang="zh-CN" sz="3000">
                  <a:solidFill>
                    <a:schemeClr val="bg2"/>
                  </a:solidFill>
                </a:rPr>
                <a:t>   </a:t>
              </a:r>
            </a:p>
            <a:p>
              <a:pPr>
                <a:buFont typeface="Wingdings" panose="05000000000000000000" pitchFamily="2" charset="2"/>
                <a:buNone/>
              </a:pPr>
              <a:endParaRPr lang="zh-CN" altLang="zh-CN" sz="3000">
                <a:solidFill>
                  <a:schemeClr val="bg2"/>
                </a:solidFill>
              </a:endParaRPr>
            </a:p>
          </p:txBody>
        </p:sp>
        <p:sp>
          <p:nvSpPr>
            <p:cNvPr id="63494" name="Text Box 5"/>
            <p:cNvSpPr txBox="1">
              <a:spLocks noChangeArrowheads="1"/>
            </p:cNvSpPr>
            <p:nvPr/>
          </p:nvSpPr>
          <p:spPr bwMode="auto">
            <a:xfrm>
              <a:off x="480" y="1104"/>
              <a:ext cx="21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000">
                  <a:solidFill>
                    <a:schemeClr val="bg2"/>
                  </a:solidFill>
                </a:rPr>
                <a:t>段内直接寻址方式</a:t>
              </a:r>
            </a:p>
          </p:txBody>
        </p:sp>
        <p:sp>
          <p:nvSpPr>
            <p:cNvPr id="63495" name="Rectangle 6"/>
            <p:cNvSpPr>
              <a:spLocks noChangeArrowheads="1"/>
            </p:cNvSpPr>
            <p:nvPr/>
          </p:nvSpPr>
          <p:spPr bwMode="auto">
            <a:xfrm>
              <a:off x="0" y="480"/>
              <a:ext cx="907" cy="528"/>
            </a:xfrm>
            <a:prstGeom prst="rect">
              <a:avLst/>
            </a:prstGeom>
            <a:solidFill>
              <a:schemeClr val="accent2"/>
            </a:solidFill>
            <a:ln w="38100">
              <a:solidFill>
                <a:schemeClr val="bg2"/>
              </a:solidFill>
              <a:miter lim="800000"/>
              <a:headEnd/>
              <a:tailEnd/>
            </a:ln>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操作码</a:t>
              </a:r>
            </a:p>
          </p:txBody>
        </p:sp>
        <p:sp>
          <p:nvSpPr>
            <p:cNvPr id="63496" name="Rectangle 7"/>
            <p:cNvSpPr>
              <a:spLocks noChangeArrowheads="1"/>
            </p:cNvSpPr>
            <p:nvPr/>
          </p:nvSpPr>
          <p:spPr bwMode="auto">
            <a:xfrm>
              <a:off x="912" y="480"/>
              <a:ext cx="907" cy="528"/>
            </a:xfrm>
            <a:prstGeom prst="rect">
              <a:avLst/>
            </a:prstGeom>
            <a:solidFill>
              <a:schemeClr val="accent2"/>
            </a:solidFill>
            <a:ln w="38100">
              <a:solidFill>
                <a:schemeClr val="bg2"/>
              </a:solidFill>
              <a:miter lim="800000"/>
              <a:headEnd/>
              <a:tailEnd/>
            </a:ln>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disp低</a:t>
              </a:r>
            </a:p>
          </p:txBody>
        </p:sp>
        <p:sp>
          <p:nvSpPr>
            <p:cNvPr id="63497" name="Rectangle 8"/>
            <p:cNvSpPr>
              <a:spLocks noChangeArrowheads="1"/>
            </p:cNvSpPr>
            <p:nvPr/>
          </p:nvSpPr>
          <p:spPr bwMode="auto">
            <a:xfrm>
              <a:off x="1814" y="480"/>
              <a:ext cx="907" cy="528"/>
            </a:xfrm>
            <a:prstGeom prst="rect">
              <a:avLst/>
            </a:prstGeom>
            <a:solidFill>
              <a:schemeClr val="accent2"/>
            </a:solidFill>
            <a:ln w="38100">
              <a:solidFill>
                <a:schemeClr val="bg2"/>
              </a:solidFill>
              <a:miter lim="800000"/>
              <a:headEnd/>
              <a:tailEnd/>
            </a:ln>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disp高</a:t>
              </a:r>
            </a:p>
          </p:txBody>
        </p:sp>
      </p:grpSp>
    </p:spTree>
    <p:extLst>
      <p:ext uri="{BB962C8B-B14F-4D97-AF65-F5344CB8AC3E}">
        <p14:creationId xmlns:p14="http://schemas.microsoft.com/office/powerpoint/2010/main" val="4162154561"/>
      </p:ext>
    </p:extLst>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5375276" y="260351"/>
            <a:ext cx="5110163" cy="817563"/>
          </a:xfrm>
        </p:spPr>
        <p:txBody>
          <a:bodyPr/>
          <a:lstStyle/>
          <a:p>
            <a:r>
              <a:rPr lang="en-US" altLang="zh-CN" dirty="0">
                <a:latin typeface="黑体" panose="02010609060101010101" pitchFamily="49" charset="-122"/>
              </a:rPr>
              <a:t>2</a:t>
            </a:r>
            <a:r>
              <a:rPr lang="zh-CN" altLang="zh-CN" dirty="0">
                <a:latin typeface="黑体" panose="02010609060101010101" pitchFamily="49" charset="-122"/>
              </a:rPr>
              <a:t>、段内间接寻址方式 </a:t>
            </a:r>
          </a:p>
        </p:txBody>
      </p:sp>
      <p:sp>
        <p:nvSpPr>
          <p:cNvPr id="64515" name="Rectangle 3"/>
          <p:cNvSpPr>
            <a:spLocks noGrp="1" noChangeArrowheads="1"/>
          </p:cNvSpPr>
          <p:nvPr>
            <p:ph idx="4294967295"/>
          </p:nvPr>
        </p:nvSpPr>
        <p:spPr>
          <a:xfrm>
            <a:off x="2351088" y="1844675"/>
            <a:ext cx="7561262" cy="3962400"/>
          </a:xfrm>
        </p:spPr>
        <p:txBody>
          <a:bodyPr/>
          <a:lstStyle/>
          <a:p>
            <a:pPr marL="0" indent="0">
              <a:buNone/>
              <a:tabLst>
                <a:tab pos="377825" algn="l"/>
              </a:tabLst>
            </a:pPr>
            <a:r>
              <a:rPr lang="zh-CN" altLang="zh-CN">
                <a:latin typeface="黑体" panose="02010609060101010101" pitchFamily="49" charset="-122"/>
              </a:rPr>
              <a:t>		转向的有效地址在一个寄存器或内存单元中，该寄存器号或内存地址按上节介绍的与操作数有关的寻址方式（立即寻址方式除外）获得。所得到的有效地址送给IP，于是实现转移。指令格式及举例见下表。 </a:t>
            </a:r>
          </a:p>
        </p:txBody>
      </p:sp>
      <p:sp>
        <p:nvSpPr>
          <p:cNvPr id="64516"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5200D87E-D1D0-4F98-96F4-FEF4B9895DA0}" type="slidenum">
              <a:rPr lang="zh-CN" altLang="en-US" sz="1400">
                <a:solidFill>
                  <a:schemeClr val="tx1"/>
                </a:solidFill>
                <a:latin typeface="Arial" panose="020B0604020202020204" pitchFamily="34" charset="0"/>
                <a:ea typeface="宋体" panose="02010600030101010101" pitchFamily="2" charset="-122"/>
              </a:rPr>
              <a:pPr algn="r" eaLnBrk="1" hangingPunct="1"/>
              <a:t>125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67988176"/>
      </p:ext>
    </p:extLst>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E3355AA2-49E8-4A3B-90EE-DB287B4E4C9F}" type="slidenum">
              <a:rPr lang="zh-CN" altLang="en-US" sz="1400">
                <a:solidFill>
                  <a:srgbClr val="2D2D8A"/>
                </a:solidFill>
                <a:latin typeface="Arial" panose="020B0604020202020204" pitchFamily="34" charset="0"/>
                <a:ea typeface="宋体" panose="02010600030101010101" pitchFamily="2" charset="-122"/>
              </a:rPr>
              <a:pPr algn="r" eaLnBrk="1" hangingPunct="1"/>
              <a:t>126</a:t>
            </a:fld>
            <a:endParaRPr lang="zh-CN" altLang="en-US" sz="1400">
              <a:solidFill>
                <a:srgbClr val="2D2D8A"/>
              </a:solidFill>
              <a:latin typeface="Arial" panose="020B0604020202020204" pitchFamily="34" charset="0"/>
              <a:ea typeface="宋体" panose="02010600030101010101" pitchFamily="2" charset="-122"/>
            </a:endParaRPr>
          </a:p>
        </p:txBody>
      </p:sp>
      <p:grpSp>
        <p:nvGrpSpPr>
          <p:cNvPr id="65539" name="Group 2"/>
          <p:cNvGrpSpPr>
            <a:grpSpLocks/>
          </p:cNvGrpSpPr>
          <p:nvPr/>
        </p:nvGrpSpPr>
        <p:grpSpPr bwMode="auto">
          <a:xfrm>
            <a:off x="1055440" y="1628775"/>
            <a:ext cx="10873208" cy="4419600"/>
            <a:chOff x="0" y="0"/>
            <a:chExt cx="3472" cy="1472"/>
          </a:xfrm>
        </p:grpSpPr>
        <p:grpSp>
          <p:nvGrpSpPr>
            <p:cNvPr id="65542" name="Group 3"/>
            <p:cNvGrpSpPr>
              <a:grpSpLocks/>
            </p:cNvGrpSpPr>
            <p:nvPr/>
          </p:nvGrpSpPr>
          <p:grpSpPr bwMode="auto">
            <a:xfrm>
              <a:off x="3" y="3"/>
              <a:ext cx="3466" cy="1466"/>
              <a:chOff x="0" y="0"/>
              <a:chExt cx="3466" cy="1466"/>
            </a:xfrm>
          </p:grpSpPr>
          <p:grpSp>
            <p:nvGrpSpPr>
              <p:cNvPr id="65544" name="Group 4"/>
              <p:cNvGrpSpPr>
                <a:grpSpLocks/>
              </p:cNvGrpSpPr>
              <p:nvPr/>
            </p:nvGrpSpPr>
            <p:grpSpPr bwMode="auto">
              <a:xfrm>
                <a:off x="0" y="0"/>
                <a:ext cx="750" cy="374"/>
                <a:chOff x="0" y="0"/>
                <a:chExt cx="750" cy="374"/>
              </a:xfrm>
            </p:grpSpPr>
            <p:sp>
              <p:nvSpPr>
                <p:cNvPr id="65569" name="Rectangle 5"/>
                <p:cNvSpPr>
                  <a:spLocks noChangeArrowheads="1"/>
                </p:cNvSpPr>
                <p:nvPr/>
              </p:nvSpPr>
              <p:spPr bwMode="auto">
                <a:xfrm>
                  <a:off x="43" y="0"/>
                  <a:ext cx="66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endParaRPr lang="zh-CN" altLang="en-US" sz="2000">
                    <a:solidFill>
                      <a:srgbClr val="2D2D8A"/>
                    </a:solidFill>
                  </a:endParaRPr>
                </a:p>
                <a:p>
                  <a:pPr eaLnBrk="1" hangingPunct="1"/>
                  <a:r>
                    <a:rPr lang="zh-CN" altLang="en-US" sz="3000">
                      <a:solidFill>
                        <a:srgbClr val="2D2D8A"/>
                      </a:solidFill>
                    </a:rPr>
                    <a:t>格 式</a:t>
                  </a:r>
                </a:p>
              </p:txBody>
            </p:sp>
            <p:sp>
              <p:nvSpPr>
                <p:cNvPr id="56327" name="Rectangle 6"/>
                <p:cNvSpPr>
                  <a:spLocks noChangeArrowheads="1"/>
                </p:cNvSpPr>
                <p:nvPr/>
              </p:nvSpPr>
              <p:spPr bwMode="auto">
                <a:xfrm>
                  <a:off x="0" y="0"/>
                  <a:ext cx="750" cy="374"/>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45" name="Group 7"/>
              <p:cNvGrpSpPr>
                <a:grpSpLocks/>
              </p:cNvGrpSpPr>
              <p:nvPr/>
            </p:nvGrpSpPr>
            <p:grpSpPr bwMode="auto">
              <a:xfrm>
                <a:off x="750" y="0"/>
                <a:ext cx="966" cy="374"/>
                <a:chOff x="0" y="0"/>
                <a:chExt cx="966" cy="374"/>
              </a:xfrm>
            </p:grpSpPr>
            <p:sp>
              <p:nvSpPr>
                <p:cNvPr id="65567" name="Rectangle 8"/>
                <p:cNvSpPr>
                  <a:spLocks noChangeArrowheads="1"/>
                </p:cNvSpPr>
                <p:nvPr/>
              </p:nvSpPr>
              <p:spPr bwMode="auto">
                <a:xfrm>
                  <a:off x="43" y="0"/>
                  <a:ext cx="88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endParaRPr lang="zh-CN" altLang="en-US" sz="2000">
                    <a:solidFill>
                      <a:srgbClr val="2D2D8A"/>
                    </a:solidFill>
                  </a:endParaRPr>
                </a:p>
                <a:p>
                  <a:pPr eaLnBrk="1" hangingPunct="1"/>
                  <a:r>
                    <a:rPr lang="zh-CN" altLang="en-US" sz="3000">
                      <a:solidFill>
                        <a:srgbClr val="2D2D8A"/>
                      </a:solidFill>
                    </a:rPr>
                    <a:t>举  例</a:t>
                  </a:r>
                </a:p>
              </p:txBody>
            </p:sp>
            <p:sp>
              <p:nvSpPr>
                <p:cNvPr id="56330" name="Rectangle 9"/>
                <p:cNvSpPr>
                  <a:spLocks noChangeArrowheads="1"/>
                </p:cNvSpPr>
                <p:nvPr/>
              </p:nvSpPr>
              <p:spPr bwMode="auto">
                <a:xfrm>
                  <a:off x="0" y="0"/>
                  <a:ext cx="966" cy="374"/>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46" name="Group 10"/>
              <p:cNvGrpSpPr>
                <a:grpSpLocks/>
              </p:cNvGrpSpPr>
              <p:nvPr/>
            </p:nvGrpSpPr>
            <p:grpSpPr bwMode="auto">
              <a:xfrm>
                <a:off x="1716" y="0"/>
                <a:ext cx="1750" cy="374"/>
                <a:chOff x="0" y="0"/>
                <a:chExt cx="1750" cy="374"/>
              </a:xfrm>
            </p:grpSpPr>
            <p:sp>
              <p:nvSpPr>
                <p:cNvPr id="65565" name="Rectangle 11"/>
                <p:cNvSpPr>
                  <a:spLocks noChangeArrowheads="1"/>
                </p:cNvSpPr>
                <p:nvPr/>
              </p:nvSpPr>
              <p:spPr bwMode="auto">
                <a:xfrm>
                  <a:off x="43" y="0"/>
                  <a:ext cx="166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endParaRPr lang="zh-CN" altLang="en-US" sz="2000">
                    <a:solidFill>
                      <a:srgbClr val="2D2D8A"/>
                    </a:solidFill>
                  </a:endParaRPr>
                </a:p>
                <a:p>
                  <a:pPr eaLnBrk="1" hangingPunct="1"/>
                  <a:r>
                    <a:rPr lang="zh-CN" altLang="en-US" sz="3000">
                      <a:solidFill>
                        <a:srgbClr val="2D2D8A"/>
                      </a:solidFill>
                    </a:rPr>
                    <a:t>注    释</a:t>
                  </a:r>
                </a:p>
              </p:txBody>
            </p:sp>
            <p:sp>
              <p:nvSpPr>
                <p:cNvPr id="56333" name="Rectangle 12"/>
                <p:cNvSpPr>
                  <a:spLocks noChangeArrowheads="1"/>
                </p:cNvSpPr>
                <p:nvPr/>
              </p:nvSpPr>
              <p:spPr bwMode="auto">
                <a:xfrm>
                  <a:off x="0" y="0"/>
                  <a:ext cx="1750" cy="374"/>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47" name="Group 13"/>
              <p:cNvGrpSpPr>
                <a:grpSpLocks/>
              </p:cNvGrpSpPr>
              <p:nvPr/>
            </p:nvGrpSpPr>
            <p:grpSpPr bwMode="auto">
              <a:xfrm>
                <a:off x="0" y="374"/>
                <a:ext cx="750" cy="460"/>
                <a:chOff x="0" y="0"/>
                <a:chExt cx="750" cy="460"/>
              </a:xfrm>
            </p:grpSpPr>
            <p:sp>
              <p:nvSpPr>
                <p:cNvPr id="65563" name="Rectangle 14"/>
                <p:cNvSpPr>
                  <a:spLocks noChangeArrowheads="1"/>
                </p:cNvSpPr>
                <p:nvPr/>
              </p:nvSpPr>
              <p:spPr bwMode="auto">
                <a:xfrm>
                  <a:off x="43" y="0"/>
                  <a:ext cx="66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r>
                    <a:rPr lang="zh-CN" altLang="en-US" sz="2600">
                      <a:solidFill>
                        <a:srgbClr val="2D2D8A"/>
                      </a:solidFill>
                    </a:rPr>
                    <a:t>JMP</a:t>
                  </a:r>
                </a:p>
                <a:p>
                  <a:pPr eaLnBrk="1" hangingPunct="1"/>
                  <a:r>
                    <a:rPr lang="zh-CN" altLang="en-US" sz="2200">
                      <a:solidFill>
                        <a:srgbClr val="2D2D8A"/>
                      </a:solidFill>
                    </a:rPr>
                    <a:t>通用寄存器</a:t>
                  </a:r>
                </a:p>
              </p:txBody>
            </p:sp>
            <p:sp>
              <p:nvSpPr>
                <p:cNvPr id="56336" name="Rectangle 15"/>
                <p:cNvSpPr>
                  <a:spLocks noChangeArrowheads="1"/>
                </p:cNvSpPr>
                <p:nvPr/>
              </p:nvSpPr>
              <p:spPr bwMode="auto">
                <a:xfrm>
                  <a:off x="0" y="0"/>
                  <a:ext cx="750" cy="460"/>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48" name="Group 16"/>
              <p:cNvGrpSpPr>
                <a:grpSpLocks/>
              </p:cNvGrpSpPr>
              <p:nvPr/>
            </p:nvGrpSpPr>
            <p:grpSpPr bwMode="auto">
              <a:xfrm>
                <a:off x="750" y="374"/>
                <a:ext cx="966" cy="460"/>
                <a:chOff x="0" y="0"/>
                <a:chExt cx="966" cy="460"/>
              </a:xfrm>
            </p:grpSpPr>
            <p:sp>
              <p:nvSpPr>
                <p:cNvPr id="65561" name="Rectangle 17"/>
                <p:cNvSpPr>
                  <a:spLocks noChangeArrowheads="1"/>
                </p:cNvSpPr>
                <p:nvPr/>
              </p:nvSpPr>
              <p:spPr bwMode="auto">
                <a:xfrm>
                  <a:off x="43" y="0"/>
                  <a:ext cx="88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r>
                    <a:rPr lang="zh-CN" altLang="en-US" sz="3000" dirty="0">
                      <a:solidFill>
                        <a:srgbClr val="2D2D8A"/>
                      </a:solidFill>
                    </a:rPr>
                    <a:t>JMP  BX</a:t>
                  </a:r>
                </a:p>
              </p:txBody>
            </p:sp>
            <p:sp>
              <p:nvSpPr>
                <p:cNvPr id="56339" name="Rectangle 18"/>
                <p:cNvSpPr>
                  <a:spLocks noChangeArrowheads="1"/>
                </p:cNvSpPr>
                <p:nvPr/>
              </p:nvSpPr>
              <p:spPr bwMode="auto">
                <a:xfrm>
                  <a:off x="0" y="0"/>
                  <a:ext cx="966" cy="460"/>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49" name="Group 19"/>
              <p:cNvGrpSpPr>
                <a:grpSpLocks/>
              </p:cNvGrpSpPr>
              <p:nvPr/>
            </p:nvGrpSpPr>
            <p:grpSpPr bwMode="auto">
              <a:xfrm>
                <a:off x="1716" y="374"/>
                <a:ext cx="1750" cy="460"/>
                <a:chOff x="0" y="0"/>
                <a:chExt cx="1750" cy="460"/>
              </a:xfrm>
            </p:grpSpPr>
            <p:sp>
              <p:nvSpPr>
                <p:cNvPr id="65559" name="Rectangle 20"/>
                <p:cNvSpPr>
                  <a:spLocks noChangeArrowheads="1"/>
                </p:cNvSpPr>
                <p:nvPr/>
              </p:nvSpPr>
              <p:spPr bwMode="auto">
                <a:xfrm>
                  <a:off x="43" y="0"/>
                  <a:ext cx="166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r>
                    <a:rPr lang="zh-CN" altLang="en-US" sz="3000">
                      <a:solidFill>
                        <a:srgbClr val="2D2D8A"/>
                      </a:solidFill>
                    </a:rPr>
                    <a:t>16位转向地址在BX中</a:t>
                  </a:r>
                </a:p>
              </p:txBody>
            </p:sp>
            <p:sp>
              <p:nvSpPr>
                <p:cNvPr id="56342" name="Rectangle 21"/>
                <p:cNvSpPr>
                  <a:spLocks noChangeArrowheads="1"/>
                </p:cNvSpPr>
                <p:nvPr/>
              </p:nvSpPr>
              <p:spPr bwMode="auto">
                <a:xfrm>
                  <a:off x="0" y="0"/>
                  <a:ext cx="1750" cy="460"/>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50" name="Group 22"/>
              <p:cNvGrpSpPr>
                <a:grpSpLocks/>
              </p:cNvGrpSpPr>
              <p:nvPr/>
            </p:nvGrpSpPr>
            <p:grpSpPr bwMode="auto">
              <a:xfrm>
                <a:off x="0" y="834"/>
                <a:ext cx="750" cy="632"/>
                <a:chOff x="0" y="0"/>
                <a:chExt cx="750" cy="632"/>
              </a:xfrm>
            </p:grpSpPr>
            <p:sp>
              <p:nvSpPr>
                <p:cNvPr id="65557" name="Rectangle 23"/>
                <p:cNvSpPr>
                  <a:spLocks noChangeArrowheads="1"/>
                </p:cNvSpPr>
                <p:nvPr/>
              </p:nvSpPr>
              <p:spPr bwMode="auto">
                <a:xfrm>
                  <a:off x="43" y="0"/>
                  <a:ext cx="66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r>
                    <a:rPr lang="zh-CN" altLang="en-US" sz="3000">
                      <a:solidFill>
                        <a:srgbClr val="2D2D8A"/>
                      </a:solidFill>
                    </a:rPr>
                    <a:t>JMP</a:t>
                  </a:r>
                </a:p>
                <a:p>
                  <a:pPr eaLnBrk="1" hangingPunct="1"/>
                  <a:r>
                    <a:rPr lang="zh-CN" altLang="en-US" sz="2600">
                      <a:solidFill>
                        <a:srgbClr val="2D2D8A"/>
                      </a:solidFill>
                    </a:rPr>
                    <a:t>内存单元</a:t>
                  </a:r>
                </a:p>
              </p:txBody>
            </p:sp>
            <p:sp>
              <p:nvSpPr>
                <p:cNvPr id="56345" name="Rectangle 24"/>
                <p:cNvSpPr>
                  <a:spLocks noChangeArrowheads="1"/>
                </p:cNvSpPr>
                <p:nvPr/>
              </p:nvSpPr>
              <p:spPr bwMode="auto">
                <a:xfrm>
                  <a:off x="0" y="0"/>
                  <a:ext cx="750" cy="632"/>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51" name="Group 25"/>
              <p:cNvGrpSpPr>
                <a:grpSpLocks/>
              </p:cNvGrpSpPr>
              <p:nvPr/>
            </p:nvGrpSpPr>
            <p:grpSpPr bwMode="auto">
              <a:xfrm>
                <a:off x="750" y="834"/>
                <a:ext cx="966" cy="632"/>
                <a:chOff x="0" y="0"/>
                <a:chExt cx="966" cy="632"/>
              </a:xfrm>
            </p:grpSpPr>
            <p:sp>
              <p:nvSpPr>
                <p:cNvPr id="65555" name="Rectangle 26"/>
                <p:cNvSpPr>
                  <a:spLocks noChangeArrowheads="1"/>
                </p:cNvSpPr>
                <p:nvPr/>
              </p:nvSpPr>
              <p:spPr bwMode="auto">
                <a:xfrm>
                  <a:off x="43" y="0"/>
                  <a:ext cx="880"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indent="266700"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b" hangingPunct="1"/>
                  <a:endParaRPr lang="zh-CN" altLang="en-US" sz="1600">
                    <a:solidFill>
                      <a:srgbClr val="2D2D8A"/>
                    </a:solidFill>
                  </a:endParaRPr>
                </a:p>
              </p:txBody>
            </p:sp>
            <p:sp>
              <p:nvSpPr>
                <p:cNvPr id="56348" name="Rectangle 27"/>
                <p:cNvSpPr>
                  <a:spLocks noChangeArrowheads="1"/>
                </p:cNvSpPr>
                <p:nvPr/>
              </p:nvSpPr>
              <p:spPr bwMode="auto">
                <a:xfrm>
                  <a:off x="0" y="0"/>
                  <a:ext cx="966" cy="632"/>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nvGrpSpPr>
              <p:cNvPr id="65552" name="Group 28"/>
              <p:cNvGrpSpPr>
                <a:grpSpLocks/>
              </p:cNvGrpSpPr>
              <p:nvPr/>
            </p:nvGrpSpPr>
            <p:grpSpPr bwMode="auto">
              <a:xfrm>
                <a:off x="1716" y="834"/>
                <a:ext cx="1750" cy="632"/>
                <a:chOff x="0" y="0"/>
                <a:chExt cx="1750" cy="632"/>
              </a:xfrm>
            </p:grpSpPr>
            <p:sp>
              <p:nvSpPr>
                <p:cNvPr id="65553" name="Rectangle 29"/>
                <p:cNvSpPr>
                  <a:spLocks noChangeArrowheads="1"/>
                </p:cNvSpPr>
                <p:nvPr/>
              </p:nvSpPr>
              <p:spPr bwMode="auto">
                <a:xfrm>
                  <a:off x="43" y="0"/>
                  <a:ext cx="166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000" bIns="0" anchor="ctr"/>
                <a:lstStyle>
                  <a:lvl1pPr indent="266700"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r>
                    <a:rPr lang="zh-CN" altLang="en-US" sz="2600">
                      <a:solidFill>
                        <a:srgbClr val="2D2D8A"/>
                      </a:solidFill>
                    </a:rPr>
                    <a:t>16位转向地址在VAR字型内存变量中</a:t>
                  </a:r>
                </a:p>
                <a:p>
                  <a:pPr eaLnBrk="1" hangingPunct="1"/>
                  <a:r>
                    <a:rPr lang="zh-CN" altLang="en-US" sz="2600">
                      <a:solidFill>
                        <a:srgbClr val="2D2D8A"/>
                      </a:solidFill>
                    </a:rPr>
                    <a:t>16位转向地址在BX所指向的内存变量中</a:t>
                  </a:r>
                </a:p>
              </p:txBody>
            </p:sp>
            <p:sp>
              <p:nvSpPr>
                <p:cNvPr id="56351" name="Rectangle 30"/>
                <p:cNvSpPr>
                  <a:spLocks noChangeArrowheads="1"/>
                </p:cNvSpPr>
                <p:nvPr/>
              </p:nvSpPr>
              <p:spPr bwMode="auto">
                <a:xfrm>
                  <a:off x="0" y="0"/>
                  <a:ext cx="1750" cy="632"/>
                </a:xfrm>
                <a:prstGeom prst="rect">
                  <a:avLst/>
                </a:prstGeom>
                <a:noFill/>
                <a:ln w="7"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grpSp>
        <p:sp>
          <p:nvSpPr>
            <p:cNvPr id="56352" name="Rectangle 31"/>
            <p:cNvSpPr>
              <a:spLocks noChangeArrowheads="1"/>
            </p:cNvSpPr>
            <p:nvPr/>
          </p:nvSpPr>
          <p:spPr bwMode="auto">
            <a:xfrm>
              <a:off x="0" y="0"/>
              <a:ext cx="3472" cy="1472"/>
            </a:xfrm>
            <a:prstGeom prst="rect">
              <a:avLst/>
            </a:prstGeom>
            <a:noFill/>
            <a:ln w="11112" cmpd="sng">
              <a:solidFill>
                <a:srgbClr val="A0A0A0"/>
              </a:solidFill>
              <a:miter lim="800000"/>
              <a:headEnd/>
              <a:tailEnd/>
            </a:ln>
            <a:effectLst/>
          </p:spPr>
          <p:txBody>
            <a:bodyPr lIns="0" tIns="0" rIns="18000" bIns="0"/>
            <a:lstStyle/>
            <a:p>
              <a:pPr>
                <a:defRPr/>
              </a:pPr>
              <a:endParaRPr lang="zh-CN" altLang="en-US">
                <a:solidFill>
                  <a:srgbClr val="2D2D8A"/>
                </a:solidFill>
                <a:effectLst>
                  <a:outerShdw blurRad="38100" dist="38100" dir="2700000" algn="tl">
                    <a:srgbClr val="C0C0C0"/>
                  </a:outerShdw>
                </a:effectLst>
              </a:endParaRPr>
            </a:p>
          </p:txBody>
        </p:sp>
      </p:grpSp>
      <p:sp>
        <p:nvSpPr>
          <p:cNvPr id="65540" name="Text Box 32"/>
          <p:cNvSpPr txBox="1">
            <a:spLocks noChangeArrowheads="1"/>
          </p:cNvSpPr>
          <p:nvPr/>
        </p:nvSpPr>
        <p:spPr bwMode="auto">
          <a:xfrm>
            <a:off x="3432175" y="836613"/>
            <a:ext cx="563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200">
                <a:solidFill>
                  <a:srgbClr val="2D2D8A"/>
                </a:solidFill>
              </a:rPr>
              <a:t>表3-1  段内间接寻址方式</a:t>
            </a:r>
            <a:r>
              <a:rPr lang="zh-CN" altLang="zh-CN">
                <a:solidFill>
                  <a:srgbClr val="2D2D8A"/>
                </a:solidFill>
              </a:rPr>
              <a:t> </a:t>
            </a:r>
          </a:p>
        </p:txBody>
      </p:sp>
      <p:sp>
        <p:nvSpPr>
          <p:cNvPr id="65541" name="Text Box 33"/>
          <p:cNvSpPr txBox="1">
            <a:spLocks noChangeArrowheads="1"/>
          </p:cNvSpPr>
          <p:nvPr/>
        </p:nvSpPr>
        <p:spPr bwMode="auto">
          <a:xfrm>
            <a:off x="3404203" y="4114801"/>
            <a:ext cx="31692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eaLnBrk="1" fontAlgn="b" hangingPunct="1">
              <a:buFont typeface="Wingdings" panose="05000000000000000000" pitchFamily="2" charset="2"/>
              <a:buNone/>
            </a:pPr>
            <a:r>
              <a:rPr lang="zh-CN" altLang="zh-CN" sz="3000" dirty="0">
                <a:solidFill>
                  <a:srgbClr val="2D2D8A"/>
                </a:solidFill>
              </a:rPr>
              <a:t>JMP WORD PTR VAR</a:t>
            </a:r>
          </a:p>
          <a:p>
            <a:pPr algn="l" fontAlgn="b">
              <a:buFont typeface="Wingdings" panose="05000000000000000000" pitchFamily="2" charset="2"/>
              <a:buNone/>
            </a:pPr>
            <a:r>
              <a:rPr lang="zh-CN" altLang="zh-CN" sz="3000" dirty="0">
                <a:solidFill>
                  <a:srgbClr val="2D2D8A"/>
                </a:solidFill>
              </a:rPr>
              <a:t>JMP WORD PTR[BX]</a:t>
            </a:r>
          </a:p>
        </p:txBody>
      </p:sp>
    </p:spTree>
    <p:extLst>
      <p:ext uri="{BB962C8B-B14F-4D97-AF65-F5344CB8AC3E}">
        <p14:creationId xmlns:p14="http://schemas.microsoft.com/office/powerpoint/2010/main" val="2004094792"/>
      </p:ext>
    </p:extLst>
  </p:cSld>
  <p:clrMapOvr>
    <a:masterClrMapping/>
  </p:clrMapOvr>
  <p:transition spd="med">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4294967295"/>
          </p:nvPr>
        </p:nvSpPr>
        <p:spPr>
          <a:xfrm>
            <a:off x="2208214" y="1052514"/>
            <a:ext cx="8154987" cy="4027487"/>
          </a:xfrm>
        </p:spPr>
        <p:txBody>
          <a:bodyPr/>
          <a:lstStyle/>
          <a:p>
            <a:pPr>
              <a:buFont typeface="Wingdings" panose="05000000000000000000" pitchFamily="2" charset="2"/>
              <a:buNone/>
            </a:pPr>
            <a:r>
              <a:rPr lang="zh-CN" altLang="zh-CN">
                <a:latin typeface="黑体" panose="02010609060101010101" pitchFamily="49" charset="-122"/>
              </a:rPr>
              <a:t>具体说明。</a:t>
            </a:r>
          </a:p>
          <a:p>
            <a:pPr>
              <a:buFont typeface="Wingdings" panose="05000000000000000000" pitchFamily="2" charset="2"/>
              <a:buNone/>
            </a:pPr>
            <a:r>
              <a:rPr lang="zh-CN" altLang="zh-CN">
                <a:latin typeface="黑体" panose="02010609060101010101" pitchFamily="49" charset="-122"/>
              </a:rPr>
              <a:t>设：（DS）＝ 2000H，（BX）＝0300H</a:t>
            </a:r>
          </a:p>
          <a:p>
            <a:pPr>
              <a:buFont typeface="Wingdings" panose="05000000000000000000" pitchFamily="2" charset="2"/>
              <a:buNone/>
            </a:pPr>
            <a:r>
              <a:rPr lang="zh-CN" altLang="zh-CN">
                <a:latin typeface="黑体" panose="02010609060101010101" pitchFamily="49" charset="-122"/>
              </a:rPr>
              <a:t>    （IP）＝0100H，（20300H）＝0</a:t>
            </a:r>
            <a:r>
              <a:rPr lang="en-US" altLang="zh-CN">
                <a:latin typeface="黑体" panose="02010609060101010101" pitchFamily="49" charset="-122"/>
              </a:rPr>
              <a:t>00BH</a:t>
            </a:r>
            <a:endParaRPr lang="zh-CN" altLang="zh-CN">
              <a:latin typeface="黑体" panose="02010609060101010101" pitchFamily="49" charset="-122"/>
            </a:endParaRPr>
          </a:p>
          <a:p>
            <a:pPr>
              <a:buFont typeface="Wingdings" panose="05000000000000000000" pitchFamily="2" charset="2"/>
              <a:buNone/>
            </a:pPr>
            <a:r>
              <a:rPr lang="zh-CN" altLang="zh-CN">
                <a:latin typeface="黑体" panose="02010609060101010101" pitchFamily="49" charset="-122"/>
              </a:rPr>
              <a:t>    （20301H）＝0005H</a:t>
            </a:r>
          </a:p>
          <a:p>
            <a:pPr>
              <a:buFont typeface="Wingdings" panose="05000000000000000000" pitchFamily="2" charset="2"/>
              <a:buNone/>
            </a:pPr>
            <a:r>
              <a:rPr lang="zh-CN" altLang="zh-CN">
                <a:latin typeface="黑体" panose="02010609060101010101" pitchFamily="49" charset="-122"/>
              </a:rPr>
              <a:t>则： JMP  BX</a:t>
            </a:r>
          </a:p>
          <a:p>
            <a:pPr>
              <a:buFont typeface="Wingdings" panose="05000000000000000000" pitchFamily="2" charset="2"/>
              <a:buNone/>
            </a:pPr>
            <a:r>
              <a:rPr lang="zh-CN" altLang="zh-CN">
                <a:latin typeface="黑体" panose="02010609060101010101" pitchFamily="49" charset="-122"/>
              </a:rPr>
              <a:t>     ;执行后（IP）＝（BX）＝ 0300H</a:t>
            </a:r>
          </a:p>
        </p:txBody>
      </p:sp>
      <p:sp>
        <p:nvSpPr>
          <p:cNvPr id="6656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4425359A-B288-4255-BB04-D96442438756}" type="slidenum">
              <a:rPr lang="zh-CN" altLang="en-US" sz="1400">
                <a:solidFill>
                  <a:schemeClr val="tx1"/>
                </a:solidFill>
                <a:latin typeface="Arial" panose="020B0604020202020204" pitchFamily="34" charset="0"/>
                <a:ea typeface="宋体" panose="02010600030101010101" pitchFamily="2" charset="-122"/>
              </a:rPr>
              <a:pPr algn="r" eaLnBrk="1" hangingPunct="1"/>
              <a:t>127</a:t>
            </a:fld>
            <a:endParaRPr lang="zh-CN" altLang="en-US" sz="1400">
              <a:solidFill>
                <a:schemeClr val="tx1"/>
              </a:solidFill>
              <a:latin typeface="Arial" panose="020B0604020202020204" pitchFamily="34" charset="0"/>
              <a:ea typeface="宋体" panose="02010600030101010101" pitchFamily="2" charset="-122"/>
            </a:endParaRPr>
          </a:p>
        </p:txBody>
      </p:sp>
      <p:sp>
        <p:nvSpPr>
          <p:cNvPr id="66564" name="Text Box 3"/>
          <p:cNvSpPr txBox="1">
            <a:spLocks noChangeArrowheads="1"/>
          </p:cNvSpPr>
          <p:nvPr/>
        </p:nvSpPr>
        <p:spPr bwMode="auto">
          <a:xfrm>
            <a:off x="8153400" y="5181601"/>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a:solidFill>
                  <a:schemeClr val="tx1"/>
                </a:solidFill>
                <a:latin typeface="Times New Roman" panose="02020603050405020304" pitchFamily="18" charset="0"/>
                <a:hlinkClick r:id="rId2"/>
              </a:rPr>
              <a:t>动画演示</a:t>
            </a:r>
            <a:endParaRPr lang="zh-CN" altLang="zh-CN" sz="3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12453761"/>
      </p:ext>
    </p:extLst>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4294967295"/>
          </p:nvPr>
        </p:nvSpPr>
        <p:spPr>
          <a:xfrm>
            <a:off x="1774826" y="692150"/>
            <a:ext cx="8532813" cy="5373688"/>
          </a:xfrm>
        </p:spPr>
        <p:txBody>
          <a:bodyPr/>
          <a:lstStyle/>
          <a:p>
            <a:pPr>
              <a:buFont typeface="Wingdings" panose="05000000000000000000" pitchFamily="2" charset="2"/>
              <a:buNone/>
            </a:pPr>
            <a:r>
              <a:rPr lang="zh-CN" altLang="en-US" sz="2800">
                <a:solidFill>
                  <a:srgbClr val="2D2D8A"/>
                </a:solidFill>
                <a:latin typeface="黑体" panose="02010609060101010101" pitchFamily="49" charset="-122"/>
              </a:rPr>
              <a:t>	例2. </a:t>
            </a:r>
            <a:r>
              <a:rPr lang="zh-CN" altLang="en-US" sz="2800">
                <a:latin typeface="黑体" panose="02010609060101010101" pitchFamily="49" charset="-122"/>
              </a:rPr>
              <a:t>JMP  WORD  PTR  [BX]  </a:t>
            </a:r>
          </a:p>
          <a:p>
            <a:pPr>
              <a:buFont typeface="Wingdings" panose="05000000000000000000" pitchFamily="2" charset="2"/>
              <a:buNone/>
            </a:pPr>
            <a:r>
              <a:rPr lang="zh-CN" altLang="en-US" sz="2800">
                <a:latin typeface="黑体" panose="02010609060101010101" pitchFamily="49" charset="-122"/>
              </a:rPr>
              <a:t>	说明：式中</a:t>
            </a:r>
            <a:r>
              <a:rPr lang="zh-CN" altLang="en-US" sz="2800">
                <a:solidFill>
                  <a:srgbClr val="FF3300"/>
                </a:solidFill>
                <a:latin typeface="黑体" panose="02010609060101010101" pitchFamily="49" charset="-122"/>
              </a:rPr>
              <a:t>WORD  PTR  [BX]</a:t>
            </a:r>
            <a:r>
              <a:rPr lang="zh-CN" altLang="en-US" sz="2800">
                <a:latin typeface="黑体" panose="02010609060101010101" pitchFamily="49" charset="-122"/>
              </a:rPr>
              <a:t>表示BX指向一</a:t>
            </a:r>
          </a:p>
          <a:p>
            <a:pPr>
              <a:buFont typeface="Wingdings" panose="05000000000000000000" pitchFamily="2" charset="2"/>
              <a:buNone/>
            </a:pPr>
            <a:r>
              <a:rPr lang="zh-CN" altLang="en-US" sz="2800">
                <a:latin typeface="黑体" panose="02010609060101010101" pitchFamily="49" charset="-122"/>
              </a:rPr>
              <a:t>	      个字型内存单元。</a:t>
            </a:r>
          </a:p>
          <a:p>
            <a:pPr>
              <a:buFont typeface="Wingdings" panose="05000000000000000000" pitchFamily="2" charset="2"/>
              <a:buNone/>
            </a:pPr>
            <a:r>
              <a:rPr lang="zh-CN" altLang="en-US" sz="2800">
                <a:latin typeface="黑体" panose="02010609060101010101" pitchFamily="49" charset="-122"/>
              </a:rPr>
              <a:t>	1.这条指令执行时，先按照操作数寻址方式得到存放转移地址的内存单元：</a:t>
            </a:r>
          </a:p>
          <a:p>
            <a:pPr>
              <a:buFont typeface="Wingdings" panose="05000000000000000000" pitchFamily="2" charset="2"/>
              <a:buNone/>
            </a:pPr>
            <a:r>
              <a:rPr lang="zh-CN" altLang="en-US" sz="2800">
                <a:latin typeface="黑体" panose="02010609060101010101" pitchFamily="49" charset="-122"/>
              </a:rPr>
              <a:t>    	10H ×（DS）＋（BX）＝ 2030</a:t>
            </a:r>
            <a:r>
              <a:rPr lang="en-US" altLang="zh-CN" sz="2800">
                <a:latin typeface="黑体" panose="02010609060101010101" pitchFamily="49" charset="-122"/>
              </a:rPr>
              <a:t>6</a:t>
            </a:r>
            <a:r>
              <a:rPr lang="zh-CN" altLang="en-US" sz="2800">
                <a:latin typeface="黑体" panose="02010609060101010101" pitchFamily="49" charset="-122"/>
              </a:rPr>
              <a:t>H</a:t>
            </a:r>
          </a:p>
          <a:p>
            <a:pPr>
              <a:buFont typeface="Wingdings" panose="05000000000000000000" pitchFamily="2" charset="2"/>
              <a:buNone/>
            </a:pPr>
            <a:r>
              <a:rPr lang="zh-CN" altLang="en-US" sz="2800">
                <a:latin typeface="黑体" panose="02010609060101010101" pitchFamily="49" charset="-122"/>
              </a:rPr>
              <a:t>	2.再从该单元中得到转移地址：</a:t>
            </a:r>
          </a:p>
          <a:p>
            <a:pPr>
              <a:buFont typeface="Wingdings" panose="05000000000000000000" pitchFamily="2" charset="2"/>
              <a:buNone/>
            </a:pPr>
            <a:r>
              <a:rPr lang="zh-CN" altLang="en-US" sz="2800">
                <a:latin typeface="黑体" panose="02010609060101010101" pitchFamily="49" charset="-122"/>
              </a:rPr>
              <a:t>    	EA＝（2030</a:t>
            </a:r>
            <a:r>
              <a:rPr lang="en-US" altLang="zh-CN" sz="2800">
                <a:latin typeface="黑体" panose="02010609060101010101" pitchFamily="49" charset="-122"/>
              </a:rPr>
              <a:t>6</a:t>
            </a:r>
            <a:r>
              <a:rPr lang="zh-CN" altLang="en-US" sz="2800">
                <a:latin typeface="黑体" panose="02010609060101010101" pitchFamily="49" charset="-122"/>
              </a:rPr>
              <a:t>H）＝ 050</a:t>
            </a:r>
            <a:r>
              <a:rPr lang="en-US" altLang="zh-CN" sz="2800">
                <a:latin typeface="黑体" panose="02010609060101010101" pitchFamily="49" charset="-122"/>
              </a:rPr>
              <a:t>B</a:t>
            </a:r>
            <a:r>
              <a:rPr lang="zh-CN" altLang="en-US" sz="2800">
                <a:latin typeface="黑体" panose="02010609060101010101" pitchFamily="49" charset="-122"/>
              </a:rPr>
              <a:t>H</a:t>
            </a:r>
          </a:p>
          <a:p>
            <a:pPr>
              <a:buFont typeface="Wingdings" panose="05000000000000000000" pitchFamily="2" charset="2"/>
              <a:buNone/>
            </a:pPr>
            <a:r>
              <a:rPr lang="zh-CN" altLang="en-US" sz="2800">
                <a:latin typeface="黑体" panose="02010609060101010101" pitchFamily="49" charset="-122"/>
              </a:rPr>
              <a:t>	3.于是，(IP)＝EA＝050</a:t>
            </a:r>
            <a:r>
              <a:rPr lang="en-US" altLang="zh-CN" sz="2800">
                <a:latin typeface="黑体" panose="02010609060101010101" pitchFamily="49" charset="-122"/>
              </a:rPr>
              <a:t>B</a:t>
            </a:r>
            <a:r>
              <a:rPr lang="zh-CN" altLang="en-US" sz="2800">
                <a:latin typeface="黑体" panose="02010609060101010101" pitchFamily="49" charset="-122"/>
              </a:rPr>
              <a:t>H,下一次便执行CS:50</a:t>
            </a:r>
            <a:r>
              <a:rPr lang="en-US" altLang="zh-CN" sz="2800">
                <a:latin typeface="黑体" panose="02010609060101010101" pitchFamily="49" charset="-122"/>
              </a:rPr>
              <a:t>B</a:t>
            </a:r>
            <a:r>
              <a:rPr lang="zh-CN" altLang="en-US" sz="2800">
                <a:latin typeface="黑体" panose="02010609060101010101" pitchFamily="49" charset="-122"/>
              </a:rPr>
              <a:t>H处的指令,实现了段内间接转移。</a:t>
            </a:r>
            <a:r>
              <a:rPr lang="zh-CN" altLang="en-US" sz="3600">
                <a:latin typeface="黑体" panose="02010609060101010101" pitchFamily="49" charset="-122"/>
              </a:rPr>
              <a:t> </a:t>
            </a:r>
            <a:endParaRPr lang="en-US" altLang="zh-CN" sz="3600">
              <a:latin typeface="黑体" panose="02010609060101010101" pitchFamily="49" charset="-122"/>
            </a:endParaRPr>
          </a:p>
          <a:p>
            <a:pPr>
              <a:buFont typeface="Wingdings" panose="05000000000000000000" pitchFamily="2" charset="2"/>
              <a:buNone/>
            </a:pPr>
            <a:r>
              <a:rPr lang="zh-CN" altLang="en-US" sz="3600">
                <a:latin typeface="黑体" panose="02010609060101010101" pitchFamily="49" charset="-122"/>
              </a:rPr>
              <a:t>10H ×（</a:t>
            </a:r>
            <a:r>
              <a:rPr lang="en-US" altLang="zh-CN" sz="3600">
                <a:latin typeface="黑体" panose="02010609060101010101" pitchFamily="49" charset="-122"/>
              </a:rPr>
              <a:t>C</a:t>
            </a:r>
            <a:r>
              <a:rPr lang="zh-CN" altLang="en-US" sz="3600">
                <a:latin typeface="黑体" panose="02010609060101010101" pitchFamily="49" charset="-122"/>
              </a:rPr>
              <a:t>S）＋（</a:t>
            </a:r>
            <a:r>
              <a:rPr lang="en-US" altLang="zh-CN" sz="3600">
                <a:latin typeface="黑体" panose="02010609060101010101" pitchFamily="49" charset="-122"/>
              </a:rPr>
              <a:t>050bh</a:t>
            </a:r>
            <a:r>
              <a:rPr lang="zh-CN" altLang="en-US" sz="3600">
                <a:latin typeface="黑体" panose="02010609060101010101" pitchFamily="49" charset="-122"/>
              </a:rPr>
              <a:t>）＝ 2030</a:t>
            </a:r>
            <a:r>
              <a:rPr lang="en-US" altLang="zh-CN" sz="3600">
                <a:latin typeface="黑体" panose="02010609060101010101" pitchFamily="49" charset="-122"/>
              </a:rPr>
              <a:t>6</a:t>
            </a:r>
            <a:r>
              <a:rPr lang="zh-CN" altLang="en-US" sz="3600">
                <a:latin typeface="黑体" panose="02010609060101010101" pitchFamily="49" charset="-122"/>
              </a:rPr>
              <a:t>H</a:t>
            </a:r>
          </a:p>
          <a:p>
            <a:pPr>
              <a:buFont typeface="Wingdings" panose="05000000000000000000" pitchFamily="2" charset="2"/>
              <a:buNone/>
            </a:pPr>
            <a:endParaRPr lang="zh-CN" altLang="en-US" sz="3600">
              <a:latin typeface="黑体" panose="02010609060101010101" pitchFamily="49" charset="-122"/>
            </a:endParaRPr>
          </a:p>
        </p:txBody>
      </p:sp>
      <p:sp>
        <p:nvSpPr>
          <p:cNvPr id="6758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0D83AE09-E3BD-4A8E-98A9-6616428E30C5}" type="slidenum">
              <a:rPr lang="zh-CN" altLang="en-US" sz="1400">
                <a:solidFill>
                  <a:schemeClr val="tx1"/>
                </a:solidFill>
                <a:latin typeface="Arial" panose="020B0604020202020204" pitchFamily="34" charset="0"/>
                <a:ea typeface="宋体" panose="02010600030101010101" pitchFamily="2" charset="-122"/>
              </a:rPr>
              <a:pPr algn="r" eaLnBrk="1" hangingPunct="1"/>
              <a:t>128</a:t>
            </a:fld>
            <a:endParaRPr lang="zh-CN" altLang="en-US" sz="1400">
              <a:solidFill>
                <a:schemeClr val="tx1"/>
              </a:solidFill>
              <a:latin typeface="Arial" panose="020B0604020202020204" pitchFamily="34" charset="0"/>
              <a:ea typeface="宋体" panose="02010600030101010101" pitchFamily="2" charset="-122"/>
            </a:endParaRPr>
          </a:p>
        </p:txBody>
      </p:sp>
      <p:sp>
        <p:nvSpPr>
          <p:cNvPr id="67588" name="Text Box 3"/>
          <p:cNvSpPr txBox="1">
            <a:spLocks noChangeArrowheads="1"/>
          </p:cNvSpPr>
          <p:nvPr/>
        </p:nvSpPr>
        <p:spPr bwMode="auto">
          <a:xfrm>
            <a:off x="7967663" y="5734051"/>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a:solidFill>
                  <a:schemeClr val="tx1"/>
                </a:solidFill>
                <a:latin typeface="Times New Roman" panose="02020603050405020304" pitchFamily="18" charset="0"/>
                <a:hlinkClick r:id="rId2"/>
              </a:rPr>
              <a:t>动画演示</a:t>
            </a:r>
            <a:endParaRPr lang="zh-CN" altLang="zh-CN" sz="3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55998815"/>
      </p:ext>
    </p:extLst>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375275" y="333375"/>
            <a:ext cx="4965700" cy="514350"/>
          </a:xfrm>
        </p:spPr>
        <p:txBody>
          <a:bodyPr/>
          <a:lstStyle/>
          <a:p>
            <a:r>
              <a:rPr lang="en-US" altLang="zh-CN" dirty="0">
                <a:latin typeface="黑体" panose="02010609060101010101" pitchFamily="49" charset="-122"/>
              </a:rPr>
              <a:t>3</a:t>
            </a:r>
            <a:r>
              <a:rPr lang="zh-CN" altLang="zh-CN" dirty="0">
                <a:latin typeface="黑体" panose="02010609060101010101" pitchFamily="49" charset="-122"/>
              </a:rPr>
              <a:t>、段间直接寻址方式</a:t>
            </a:r>
            <a:r>
              <a:rPr lang="zh-CN" altLang="zh-CN" sz="4000" dirty="0">
                <a:latin typeface="黑体" panose="02010609060101010101" pitchFamily="49" charset="-122"/>
              </a:rPr>
              <a:t> </a:t>
            </a:r>
          </a:p>
        </p:txBody>
      </p:sp>
      <p:sp>
        <p:nvSpPr>
          <p:cNvPr id="68611" name="Rectangle 3"/>
          <p:cNvSpPr>
            <a:spLocks noGrp="1" noChangeArrowheads="1"/>
          </p:cNvSpPr>
          <p:nvPr>
            <p:ph idx="4294967295"/>
          </p:nvPr>
        </p:nvSpPr>
        <p:spPr>
          <a:xfrm>
            <a:off x="2209801" y="2057401"/>
            <a:ext cx="7847013" cy="3387725"/>
          </a:xfrm>
        </p:spPr>
        <p:txBody>
          <a:bodyPr/>
          <a:lstStyle/>
          <a:p>
            <a:pPr marL="0" indent="0">
              <a:buNone/>
            </a:pPr>
            <a:r>
              <a:rPr lang="zh-CN" altLang="zh-CN">
                <a:latin typeface="黑体" panose="02010609060101010101" pitchFamily="49" charset="-122"/>
              </a:rPr>
              <a:t>	指令中直接给出转向的4字节的偏移量和段基址,只需把它们分别送给IP和CS后即可实现段间转移。</a:t>
            </a:r>
          </a:p>
          <a:p>
            <a:pPr marL="0" indent="0">
              <a:buNone/>
            </a:pPr>
            <a:endParaRPr lang="zh-CN" altLang="zh-CN">
              <a:latin typeface="黑体" panose="02010609060101010101" pitchFamily="49" charset="-122"/>
            </a:endParaRPr>
          </a:p>
          <a:p>
            <a:pPr marL="0" indent="0">
              <a:buNone/>
            </a:pPr>
            <a:r>
              <a:rPr lang="zh-CN" altLang="zh-CN">
                <a:latin typeface="黑体" panose="02010609060101010101" pitchFamily="49" charset="-122"/>
              </a:rPr>
              <a:t>	</a:t>
            </a:r>
            <a:r>
              <a:rPr lang="zh-CN" altLang="zh-CN">
                <a:solidFill>
                  <a:srgbClr val="FF0000"/>
                </a:solidFill>
                <a:latin typeface="黑体" panose="02010609060101010101" pitchFamily="49" charset="-122"/>
              </a:rPr>
              <a:t>指令格式：</a:t>
            </a:r>
          </a:p>
          <a:p>
            <a:pPr marL="0" indent="0">
              <a:buNone/>
            </a:pPr>
            <a:r>
              <a:rPr lang="zh-CN" altLang="zh-CN">
                <a:latin typeface="黑体" panose="02010609060101010101" pitchFamily="49" charset="-122"/>
              </a:rPr>
              <a:t>	JMP  FAR  PTR  LAB </a:t>
            </a:r>
          </a:p>
        </p:txBody>
      </p:sp>
      <p:sp>
        <p:nvSpPr>
          <p:cNvPr id="68612"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ECFD50DE-65C3-4F8E-991A-201B166C0725}" type="slidenum">
              <a:rPr lang="zh-CN" altLang="en-US" sz="1400">
                <a:solidFill>
                  <a:schemeClr val="tx1"/>
                </a:solidFill>
                <a:latin typeface="Arial" panose="020B0604020202020204" pitchFamily="34" charset="0"/>
                <a:ea typeface="宋体" panose="02010600030101010101" pitchFamily="2" charset="-122"/>
              </a:rPr>
              <a:pPr algn="r" eaLnBrk="1" hangingPunct="1"/>
              <a:t>129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8179075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4294967295"/>
          </p:nvPr>
        </p:nvSpPr>
        <p:spPr>
          <a:xfrm>
            <a:off x="839416" y="980728"/>
            <a:ext cx="11233248" cy="5943600"/>
          </a:xfrm>
        </p:spPr>
        <p:txBody>
          <a:bodyPr/>
          <a:lstStyle/>
          <a:p>
            <a:pPr marL="0" indent="0">
              <a:buNone/>
            </a:pPr>
            <a:r>
              <a:rPr lang="zh-CN" altLang="zh-CN" dirty="0">
                <a:solidFill>
                  <a:srgbClr val="FF0000"/>
                </a:solidFill>
                <a:latin typeface="黑体" panose="02010609060101010101" pitchFamily="49" charset="-122"/>
              </a:rPr>
              <a:t>例7.</a:t>
            </a:r>
            <a:r>
              <a:rPr lang="zh-CN" altLang="zh-CN" dirty="0">
                <a:latin typeface="黑体" panose="02010609060101010101" pitchFamily="49" charset="-122"/>
              </a:rPr>
              <a:t> </a:t>
            </a:r>
            <a:r>
              <a:rPr lang="zh-CN" altLang="zh-CN" dirty="0"/>
              <a:t>MOV  AL,[78H]</a:t>
            </a:r>
            <a:r>
              <a:rPr lang="zh-CN" altLang="zh-CN" sz="3600" dirty="0">
                <a:latin typeface="黑体" panose="02010609060101010101" pitchFamily="49" charset="-122"/>
              </a:rPr>
              <a:t>    </a:t>
            </a:r>
          </a:p>
          <a:p>
            <a:pPr marL="0" indent="0">
              <a:buNone/>
            </a:pPr>
            <a:r>
              <a:rPr lang="zh-CN" altLang="zh-CN" sz="3600" dirty="0">
                <a:latin typeface="黑体" panose="02010609060101010101" pitchFamily="49" charset="-122"/>
              </a:rPr>
              <a:t> [78H]为直接寻址方式。由于没有使用段超越前缀,因此缺省使用DS段寄存器。</a:t>
            </a:r>
            <a:endParaRPr lang="zh-CN" altLang="zh-CN" dirty="0"/>
          </a:p>
          <a:p>
            <a:pPr marL="0" indent="0">
              <a:buNone/>
            </a:pPr>
            <a:r>
              <a:rPr lang="zh-CN" altLang="zh-CN" sz="3600" dirty="0">
                <a:latin typeface="黑体" panose="02010609060101010101" pitchFamily="49" charset="-122"/>
              </a:rPr>
              <a:t>在实模式中，若DS ＝ 3000H</a:t>
            </a:r>
          </a:p>
          <a:p>
            <a:pPr marL="0" indent="0">
              <a:buNone/>
            </a:pPr>
            <a:r>
              <a:rPr lang="zh-CN" altLang="zh-CN" sz="3600" dirty="0">
                <a:latin typeface="黑体" panose="02010609060101010101" pitchFamily="49" charset="-122"/>
              </a:rPr>
              <a:t>       （30078H）＝ 12H</a:t>
            </a:r>
          </a:p>
          <a:p>
            <a:pPr marL="0" indent="0">
              <a:buNone/>
            </a:pPr>
            <a:r>
              <a:rPr lang="zh-CN" altLang="zh-CN" sz="3600" dirty="0">
                <a:latin typeface="黑体" panose="02010609060101010101" pitchFamily="49" charset="-122"/>
              </a:rPr>
              <a:t>则DS:78H表示物理地址30078H</a:t>
            </a:r>
          </a:p>
          <a:p>
            <a:pPr marL="0" indent="0">
              <a:lnSpc>
                <a:spcPct val="140000"/>
              </a:lnSpc>
              <a:buNone/>
            </a:pPr>
            <a:r>
              <a:rPr lang="zh-CN" altLang="zh-CN" sz="3600" dirty="0">
                <a:latin typeface="黑体" panose="02010609060101010101" pitchFamily="49" charset="-122"/>
              </a:rPr>
              <a:t>该指令的执行结果是（AL）＝ 12H</a:t>
            </a:r>
            <a:endParaRPr lang="zh-CN" altLang="zh-CN" sz="3500" dirty="0">
              <a:latin typeface="黑体" panose="02010609060101010101" pitchFamily="49" charset="-122"/>
            </a:endParaRPr>
          </a:p>
        </p:txBody>
      </p:sp>
      <p:sp>
        <p:nvSpPr>
          <p:cNvPr id="2662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270DAE99-2C4F-4B00-973C-C20A58AAFD4D}" type="slidenum">
              <a:rPr lang="zh-CN" altLang="en-US" sz="1400">
                <a:solidFill>
                  <a:schemeClr val="tx1"/>
                </a:solidFill>
                <a:latin typeface="Arial" panose="020B0604020202020204" pitchFamily="34" charset="0"/>
                <a:ea typeface="宋体" panose="02010600030101010101" pitchFamily="2" charset="-122"/>
              </a:rPr>
              <a:pPr algn="r" eaLnBrk="1" hangingPunct="1"/>
              <a:t>13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80903684"/>
      </p:ext>
    </p:extLst>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4294967295"/>
          </p:nvPr>
        </p:nvSpPr>
        <p:spPr>
          <a:xfrm>
            <a:off x="1774826" y="908051"/>
            <a:ext cx="8208963" cy="1871663"/>
          </a:xfrm>
        </p:spPr>
        <p:txBody>
          <a:bodyPr/>
          <a:lstStyle/>
          <a:p>
            <a:pPr>
              <a:buFont typeface="Wingdings" panose="05000000000000000000" pitchFamily="2" charset="2"/>
              <a:buNone/>
            </a:pPr>
            <a:r>
              <a:rPr lang="zh-CN" altLang="zh-CN">
                <a:latin typeface="黑体" panose="02010609060101010101" pitchFamily="49" charset="-122"/>
              </a:rPr>
              <a:t>	    下图给出的是段间直接转移指令机器码示意图。执行时把偏移量送给IP，段基址送给CS，即可实现段间直接转移。</a:t>
            </a:r>
            <a:r>
              <a:rPr lang="zh-CN" altLang="zh-CN" sz="3600">
                <a:latin typeface="黑体" panose="02010609060101010101" pitchFamily="49" charset="-122"/>
              </a:rPr>
              <a:t> </a:t>
            </a:r>
          </a:p>
        </p:txBody>
      </p:sp>
      <p:sp>
        <p:nvSpPr>
          <p:cNvPr id="6963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4E68BB2E-B118-4DB2-9D45-EB8278A5EDB4}" type="slidenum">
              <a:rPr lang="zh-CN" altLang="en-US" sz="1400">
                <a:solidFill>
                  <a:schemeClr val="tx1"/>
                </a:solidFill>
                <a:latin typeface="Arial" panose="020B0604020202020204" pitchFamily="34" charset="0"/>
                <a:ea typeface="宋体" panose="02010600030101010101" pitchFamily="2" charset="-122"/>
              </a:rPr>
              <a:pPr algn="r" eaLnBrk="1" hangingPunct="1"/>
              <a:t>130</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9636" name="Group 3"/>
          <p:cNvGrpSpPr>
            <a:grpSpLocks/>
          </p:cNvGrpSpPr>
          <p:nvPr/>
        </p:nvGrpSpPr>
        <p:grpSpPr bwMode="auto">
          <a:xfrm>
            <a:off x="1992314" y="2997201"/>
            <a:ext cx="8135937" cy="2809875"/>
            <a:chOff x="0" y="0"/>
            <a:chExt cx="5500" cy="1770"/>
          </a:xfrm>
        </p:grpSpPr>
        <p:sp>
          <p:nvSpPr>
            <p:cNvPr id="69638" name="Text Box 4"/>
            <p:cNvSpPr txBox="1">
              <a:spLocks noChangeArrowheads="1"/>
            </p:cNvSpPr>
            <p:nvPr/>
          </p:nvSpPr>
          <p:spPr bwMode="auto">
            <a:xfrm>
              <a:off x="124" y="0"/>
              <a:ext cx="5376" cy="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000">
                  <a:solidFill>
                    <a:srgbClr val="666699"/>
                  </a:solidFill>
                </a:rPr>
                <a:t>字节0    字节1    字节2    字节3    字节4</a:t>
              </a:r>
            </a:p>
          </p:txBody>
        </p:sp>
        <p:sp>
          <p:nvSpPr>
            <p:cNvPr id="69639" name="Text Box 5"/>
            <p:cNvSpPr txBox="1">
              <a:spLocks noChangeArrowheads="1"/>
            </p:cNvSpPr>
            <p:nvPr/>
          </p:nvSpPr>
          <p:spPr bwMode="auto">
            <a:xfrm>
              <a:off x="988" y="1296"/>
              <a:ext cx="379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dirty="0">
                  <a:solidFill>
                    <a:srgbClr val="666699"/>
                  </a:solidFill>
                </a:rPr>
                <a:t>图3-1</a:t>
              </a:r>
              <a:r>
                <a:rPr lang="en-US" altLang="zh-CN" dirty="0">
                  <a:solidFill>
                    <a:srgbClr val="666699"/>
                  </a:solidFill>
                </a:rPr>
                <a:t>2</a:t>
              </a:r>
              <a:r>
                <a:rPr lang="zh-CN" altLang="zh-CN" dirty="0">
                  <a:solidFill>
                    <a:srgbClr val="666699"/>
                  </a:solidFill>
                </a:rPr>
                <a:t>  段间直接寻址方式</a:t>
              </a:r>
            </a:p>
          </p:txBody>
        </p:sp>
        <p:sp>
          <p:nvSpPr>
            <p:cNvPr id="69640" name="Rectangle 6"/>
            <p:cNvSpPr>
              <a:spLocks noChangeArrowheads="1"/>
            </p:cNvSpPr>
            <p:nvPr/>
          </p:nvSpPr>
          <p:spPr bwMode="auto">
            <a:xfrm>
              <a:off x="0" y="432"/>
              <a:ext cx="1088" cy="5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rgbClr val="FF0000"/>
                  </a:solidFill>
                </a:rPr>
                <a:t>操作码</a:t>
              </a:r>
            </a:p>
          </p:txBody>
        </p:sp>
        <p:sp>
          <p:nvSpPr>
            <p:cNvPr id="69641" name="Rectangle 7"/>
            <p:cNvSpPr>
              <a:spLocks noChangeArrowheads="1"/>
            </p:cNvSpPr>
            <p:nvPr/>
          </p:nvSpPr>
          <p:spPr bwMode="auto">
            <a:xfrm>
              <a:off x="4300" y="432"/>
              <a:ext cx="1088" cy="5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rgbClr val="FF0000"/>
                  </a:solidFill>
                </a:rPr>
                <a:t>段基址</a:t>
              </a:r>
            </a:p>
            <a:p>
              <a:pPr>
                <a:buFont typeface="Wingdings" panose="05000000000000000000" pitchFamily="2" charset="2"/>
                <a:buNone/>
              </a:pPr>
              <a:r>
                <a:rPr lang="zh-CN" altLang="zh-CN" sz="2600">
                  <a:solidFill>
                    <a:srgbClr val="FF0000"/>
                  </a:solidFill>
                </a:rPr>
                <a:t>高8位</a:t>
              </a:r>
            </a:p>
          </p:txBody>
        </p:sp>
        <p:sp>
          <p:nvSpPr>
            <p:cNvPr id="69642" name="Rectangle 8"/>
            <p:cNvSpPr>
              <a:spLocks noChangeArrowheads="1"/>
            </p:cNvSpPr>
            <p:nvPr/>
          </p:nvSpPr>
          <p:spPr bwMode="auto">
            <a:xfrm>
              <a:off x="3244" y="432"/>
              <a:ext cx="1088" cy="5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rgbClr val="FF0000"/>
                  </a:solidFill>
                </a:rPr>
                <a:t>段基址</a:t>
              </a:r>
            </a:p>
            <a:p>
              <a:pPr>
                <a:buFont typeface="Wingdings" panose="05000000000000000000" pitchFamily="2" charset="2"/>
                <a:buNone/>
              </a:pPr>
              <a:r>
                <a:rPr lang="zh-CN" altLang="zh-CN" sz="2600">
                  <a:solidFill>
                    <a:srgbClr val="FF0000"/>
                  </a:solidFill>
                </a:rPr>
                <a:t>低8位</a:t>
              </a:r>
            </a:p>
          </p:txBody>
        </p:sp>
        <p:sp>
          <p:nvSpPr>
            <p:cNvPr id="69643" name="Rectangle 9"/>
            <p:cNvSpPr>
              <a:spLocks noChangeArrowheads="1"/>
            </p:cNvSpPr>
            <p:nvPr/>
          </p:nvSpPr>
          <p:spPr bwMode="auto">
            <a:xfrm>
              <a:off x="2183" y="432"/>
              <a:ext cx="1088" cy="5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rgbClr val="FF0000"/>
                  </a:solidFill>
                </a:rPr>
                <a:t>偏移量</a:t>
              </a:r>
            </a:p>
            <a:p>
              <a:pPr>
                <a:buFont typeface="Wingdings" panose="05000000000000000000" pitchFamily="2" charset="2"/>
                <a:buNone/>
              </a:pPr>
              <a:r>
                <a:rPr lang="zh-CN" altLang="zh-CN" sz="2600">
                  <a:solidFill>
                    <a:srgbClr val="FF0000"/>
                  </a:solidFill>
                </a:rPr>
                <a:t>高8位</a:t>
              </a:r>
            </a:p>
          </p:txBody>
        </p:sp>
        <p:sp>
          <p:nvSpPr>
            <p:cNvPr id="69644" name="Rectangle 10"/>
            <p:cNvSpPr>
              <a:spLocks noChangeArrowheads="1"/>
            </p:cNvSpPr>
            <p:nvPr/>
          </p:nvSpPr>
          <p:spPr bwMode="auto">
            <a:xfrm>
              <a:off x="1084" y="432"/>
              <a:ext cx="1088" cy="5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rgbClr val="FF0000"/>
                  </a:solidFill>
                </a:rPr>
                <a:t>偏移量</a:t>
              </a:r>
            </a:p>
            <a:p>
              <a:pPr>
                <a:buFont typeface="Wingdings" panose="05000000000000000000" pitchFamily="2" charset="2"/>
                <a:buNone/>
              </a:pPr>
              <a:r>
                <a:rPr lang="zh-CN" altLang="zh-CN" sz="2600">
                  <a:solidFill>
                    <a:srgbClr val="FF0000"/>
                  </a:solidFill>
                </a:rPr>
                <a:t>低8位</a:t>
              </a:r>
            </a:p>
          </p:txBody>
        </p:sp>
      </p:grpSp>
      <p:sp>
        <p:nvSpPr>
          <p:cNvPr id="69637" name="Text Box 11"/>
          <p:cNvSpPr txBox="1">
            <a:spLocks noChangeArrowheads="1"/>
          </p:cNvSpPr>
          <p:nvPr/>
        </p:nvSpPr>
        <p:spPr bwMode="auto">
          <a:xfrm>
            <a:off x="8328025" y="573405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200">
                <a:solidFill>
                  <a:schemeClr val="tx1"/>
                </a:solidFill>
                <a:latin typeface="Times New Roman" panose="02020603050405020304" pitchFamily="18" charset="0"/>
                <a:hlinkClick r:id="rId2"/>
              </a:rPr>
              <a:t>动画演示</a:t>
            </a:r>
            <a:endParaRPr lang="zh-CN" altLang="zh-CN" sz="3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74502818"/>
      </p:ext>
    </p:extLst>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5663952" y="116632"/>
            <a:ext cx="5334000" cy="701675"/>
          </a:xfrm>
        </p:spPr>
        <p:txBody>
          <a:bodyPr/>
          <a:lstStyle/>
          <a:p>
            <a:r>
              <a:rPr lang="en-US" altLang="zh-CN" dirty="0">
                <a:latin typeface="黑体" panose="02010609060101010101" pitchFamily="49" charset="-122"/>
              </a:rPr>
              <a:t>4</a:t>
            </a:r>
            <a:r>
              <a:rPr lang="zh-CN" altLang="zh-CN" dirty="0">
                <a:latin typeface="黑体" panose="02010609060101010101" pitchFamily="49" charset="-122"/>
              </a:rPr>
              <a:t>、段间间接寻址方式</a:t>
            </a:r>
            <a:r>
              <a:rPr lang="zh-CN" altLang="zh-CN" sz="4000" dirty="0">
                <a:latin typeface="黑体" panose="02010609060101010101" pitchFamily="49" charset="-122"/>
              </a:rPr>
              <a:t> </a:t>
            </a:r>
          </a:p>
        </p:txBody>
      </p:sp>
      <p:sp>
        <p:nvSpPr>
          <p:cNvPr id="70659" name="Rectangle 3"/>
          <p:cNvSpPr>
            <a:spLocks noGrp="1" noChangeArrowheads="1"/>
          </p:cNvSpPr>
          <p:nvPr>
            <p:ph idx="4294967295"/>
          </p:nvPr>
        </p:nvSpPr>
        <p:spPr>
          <a:xfrm>
            <a:off x="983432" y="2205038"/>
            <a:ext cx="10801200" cy="3276600"/>
          </a:xfrm>
        </p:spPr>
        <p:txBody>
          <a:bodyPr/>
          <a:lstStyle/>
          <a:p>
            <a:pPr marL="0" indent="0">
              <a:lnSpc>
                <a:spcPct val="110000"/>
              </a:lnSpc>
              <a:buNone/>
            </a:pPr>
            <a:r>
              <a:rPr lang="zh-CN" altLang="zh-CN">
                <a:latin typeface="黑体" panose="02010609060101010101" pitchFamily="49" charset="-122"/>
              </a:rPr>
              <a:t>用一个双字内存变量中的低16位取代IP值，高16位取代CS值，从而实现段间转移。该双字变量的地址可以由除立即寻址和寄存器寻址方式以外的其它与数据有关的寻址方式获得。</a:t>
            </a:r>
            <a:r>
              <a:rPr lang="zh-CN" altLang="zh-CN" sz="3600">
                <a:latin typeface="黑体" panose="02010609060101010101" pitchFamily="49" charset="-122"/>
              </a:rPr>
              <a:t> </a:t>
            </a:r>
          </a:p>
        </p:txBody>
      </p:sp>
      <p:sp>
        <p:nvSpPr>
          <p:cNvPr id="7066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0845D324-7B62-47F9-9076-270415601BCC}" type="slidenum">
              <a:rPr lang="zh-CN" altLang="en-US" sz="1400">
                <a:solidFill>
                  <a:schemeClr val="tx1"/>
                </a:solidFill>
                <a:latin typeface="Arial" panose="020B0604020202020204" pitchFamily="34" charset="0"/>
                <a:ea typeface="宋体" panose="02010600030101010101" pitchFamily="2" charset="-122"/>
              </a:rPr>
              <a:pPr algn="r" eaLnBrk="1" hangingPunct="1"/>
              <a:t>131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62505688"/>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4294967295"/>
          </p:nvPr>
        </p:nvSpPr>
        <p:spPr>
          <a:xfrm>
            <a:off x="1919289" y="908051"/>
            <a:ext cx="8231187" cy="5400675"/>
          </a:xfrm>
        </p:spPr>
        <p:txBody>
          <a:bodyPr/>
          <a:lstStyle/>
          <a:p>
            <a:pPr>
              <a:buFont typeface="Wingdings" panose="05000000000000000000" pitchFamily="2" charset="2"/>
              <a:buNone/>
            </a:pPr>
            <a:r>
              <a:rPr lang="zh-CN" altLang="zh-CN">
                <a:latin typeface="黑体" panose="02010609060101010101" pitchFamily="49" charset="-122"/>
              </a:rPr>
              <a:t>	具体数据说明：</a:t>
            </a:r>
          </a:p>
          <a:p>
            <a:pPr>
              <a:buFont typeface="Wingdings" panose="05000000000000000000" pitchFamily="2" charset="2"/>
              <a:buNone/>
            </a:pPr>
            <a:r>
              <a:rPr lang="zh-CN" altLang="zh-CN">
                <a:latin typeface="黑体" panose="02010609060101010101" pitchFamily="49" charset="-122"/>
              </a:rPr>
              <a:t>	设：（DS）＝ 2000H，（BX）＝ 0300H</a:t>
            </a:r>
          </a:p>
          <a:p>
            <a:pPr>
              <a:buFont typeface="Wingdings" panose="05000000000000000000" pitchFamily="2" charset="2"/>
              <a:buNone/>
            </a:pPr>
            <a:r>
              <a:rPr lang="zh-CN" altLang="zh-CN">
                <a:latin typeface="黑体" panose="02010609060101010101" pitchFamily="49" charset="-122"/>
              </a:rPr>
              <a:t>	    （IP）＝ 0100H，（20300H）＝ 0</a:t>
            </a:r>
          </a:p>
          <a:p>
            <a:pPr>
              <a:buFont typeface="Wingdings" panose="05000000000000000000" pitchFamily="2" charset="2"/>
              <a:buNone/>
            </a:pPr>
            <a:r>
              <a:rPr lang="zh-CN" altLang="zh-CN">
                <a:latin typeface="黑体" panose="02010609060101010101" pitchFamily="49" charset="-122"/>
              </a:rPr>
              <a:t>	    （20301H）＝ 05H</a:t>
            </a:r>
          </a:p>
          <a:p>
            <a:pPr>
              <a:buFont typeface="Wingdings" panose="05000000000000000000" pitchFamily="2" charset="2"/>
              <a:buNone/>
            </a:pPr>
            <a:r>
              <a:rPr lang="zh-CN" altLang="zh-CN">
                <a:latin typeface="黑体" panose="02010609060101010101" pitchFamily="49" charset="-122"/>
              </a:rPr>
              <a:t>	    （20302H）＝ 10H</a:t>
            </a:r>
          </a:p>
          <a:p>
            <a:pPr>
              <a:buFont typeface="Wingdings" panose="05000000000000000000" pitchFamily="2" charset="2"/>
              <a:buNone/>
            </a:pPr>
            <a:r>
              <a:rPr lang="zh-CN" altLang="zh-CN">
                <a:latin typeface="黑体" panose="02010609060101010101" pitchFamily="49" charset="-122"/>
              </a:rPr>
              <a:t>	    （20303H）＝ 60H</a:t>
            </a:r>
          </a:p>
          <a:p>
            <a:pPr>
              <a:buFont typeface="Wingdings" panose="05000000000000000000" pitchFamily="2" charset="2"/>
              <a:buNone/>
            </a:pPr>
            <a:r>
              <a:rPr lang="zh-CN" altLang="zh-CN">
                <a:latin typeface="黑体" panose="02010609060101010101" pitchFamily="49" charset="-122"/>
              </a:rPr>
              <a:t>	则： </a:t>
            </a:r>
            <a:r>
              <a:rPr lang="zh-CN" altLang="zh-CN"/>
              <a:t>JMP  DWORD  PTR  [BX]</a:t>
            </a:r>
          </a:p>
          <a:p>
            <a:pPr>
              <a:lnSpc>
                <a:spcPct val="110000"/>
              </a:lnSpc>
              <a:buFont typeface="Wingdings" panose="05000000000000000000" pitchFamily="2" charset="2"/>
              <a:buNone/>
            </a:pPr>
            <a:r>
              <a:rPr lang="zh-CN" altLang="zh-CN">
                <a:latin typeface="黑体" panose="02010609060101010101" pitchFamily="49" charset="-122"/>
              </a:rPr>
              <a:t>	</a:t>
            </a:r>
            <a:r>
              <a:rPr lang="zh-CN" altLang="zh-CN">
                <a:solidFill>
                  <a:srgbClr val="FF0000"/>
                </a:solidFill>
                <a:latin typeface="黑体" panose="02010609060101010101" pitchFamily="49" charset="-122"/>
              </a:rPr>
              <a:t>说明:</a:t>
            </a:r>
            <a:r>
              <a:rPr lang="zh-CN" altLang="zh-CN">
                <a:latin typeface="黑体" panose="02010609060101010101" pitchFamily="49" charset="-122"/>
              </a:rPr>
              <a:t>式中DWORD  PTR  [BX]表示BX指向一个双字变量。</a:t>
            </a:r>
          </a:p>
        </p:txBody>
      </p:sp>
      <p:sp>
        <p:nvSpPr>
          <p:cNvPr id="7168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54E3875A-0395-48C8-B5A0-BCE09F48DD7C}" type="slidenum">
              <a:rPr lang="zh-CN" altLang="en-US" sz="1400">
                <a:solidFill>
                  <a:schemeClr val="tx1"/>
                </a:solidFill>
                <a:latin typeface="Arial" panose="020B0604020202020204" pitchFamily="34" charset="0"/>
                <a:ea typeface="宋体" panose="02010600030101010101" pitchFamily="2" charset="-122"/>
              </a:rPr>
              <a:pPr algn="r" eaLnBrk="1" hangingPunct="1"/>
              <a:t>132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4205463"/>
      </p:ext>
    </p:extLst>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4294967295"/>
          </p:nvPr>
        </p:nvSpPr>
        <p:spPr>
          <a:xfrm>
            <a:off x="1559497" y="1052514"/>
            <a:ext cx="9937104" cy="4683125"/>
          </a:xfrm>
        </p:spPr>
        <p:txBody>
          <a:bodyPr/>
          <a:lstStyle/>
          <a:p>
            <a:pPr marL="0" indent="0">
              <a:buNone/>
            </a:pPr>
            <a:r>
              <a:rPr lang="zh-CN" altLang="zh-CN" dirty="0">
                <a:latin typeface="黑体" panose="02010609060101010101" pitchFamily="49" charset="-122"/>
              </a:rPr>
              <a:t>这条指令执行时，先按照与操作数有关的寻址方式得到存放转移地址的内存单元：</a:t>
            </a:r>
          </a:p>
          <a:p>
            <a:pPr marL="0" indent="0">
              <a:buNone/>
            </a:pPr>
            <a:r>
              <a:rPr lang="zh-CN" altLang="zh-CN" dirty="0">
                <a:latin typeface="黑体" panose="02010609060101010101" pitchFamily="49" charset="-122"/>
              </a:rPr>
              <a:t>10H×（DS）＋（BX）＝ 20300H</a:t>
            </a:r>
          </a:p>
          <a:p>
            <a:pPr marL="0" indent="0">
              <a:buNone/>
            </a:pPr>
            <a:r>
              <a:rPr lang="zh-CN" altLang="zh-CN" dirty="0">
                <a:latin typeface="黑体" panose="02010609060101010101" pitchFamily="49" charset="-122"/>
              </a:rPr>
              <a:t>再把该单元中的低字送给IP，高字送给CS，即0500H →IP，6010H→CS,下一次便执行6010:0500H处的指令，实现了段间间接转移。</a:t>
            </a:r>
          </a:p>
        </p:txBody>
      </p:sp>
      <p:sp>
        <p:nvSpPr>
          <p:cNvPr id="7270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003361DB-3261-4FB4-B9CC-4A6562D9762E}" type="slidenum">
              <a:rPr lang="zh-CN" altLang="en-US" sz="1400">
                <a:solidFill>
                  <a:schemeClr val="tx1"/>
                </a:solidFill>
                <a:latin typeface="Arial" panose="020B0604020202020204" pitchFamily="34" charset="0"/>
                <a:ea typeface="宋体" panose="02010600030101010101" pitchFamily="2" charset="-122"/>
              </a:rPr>
              <a:pPr algn="r" eaLnBrk="1" hangingPunct="1"/>
              <a:t>133</a:t>
            </a:fld>
            <a:endParaRPr lang="zh-CN" altLang="en-US" sz="1400">
              <a:solidFill>
                <a:schemeClr val="tx1"/>
              </a:solidFill>
              <a:latin typeface="Arial" panose="020B0604020202020204" pitchFamily="34" charset="0"/>
              <a:ea typeface="宋体" panose="02010600030101010101" pitchFamily="2" charset="-122"/>
            </a:endParaRPr>
          </a:p>
        </p:txBody>
      </p:sp>
      <p:sp>
        <p:nvSpPr>
          <p:cNvPr id="72708" name="Text Box 3"/>
          <p:cNvSpPr txBox="1">
            <a:spLocks noChangeArrowheads="1"/>
          </p:cNvSpPr>
          <p:nvPr/>
        </p:nvSpPr>
        <p:spPr bwMode="auto">
          <a:xfrm>
            <a:off x="8328025" y="5589589"/>
            <a:ext cx="1873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200">
                <a:solidFill>
                  <a:schemeClr val="tx1"/>
                </a:solidFill>
                <a:latin typeface="Times New Roman" panose="02020603050405020304" pitchFamily="18" charset="0"/>
                <a:hlinkClick r:id="rId2"/>
              </a:rPr>
              <a:t>动画演示</a:t>
            </a:r>
            <a:endParaRPr lang="zh-CN" altLang="zh-CN" sz="3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72707839"/>
      </p:ext>
    </p:extLst>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4294967295"/>
          </p:nvPr>
        </p:nvSpPr>
        <p:spPr>
          <a:xfrm>
            <a:off x="1199456" y="1371600"/>
            <a:ext cx="9793088" cy="4191000"/>
          </a:xfrm>
        </p:spPr>
        <p:txBody>
          <a:bodyPr/>
          <a:lstStyle/>
          <a:p>
            <a:pPr>
              <a:buFont typeface="Wingdings" panose="05000000000000000000" pitchFamily="2" charset="2"/>
              <a:buNone/>
            </a:pPr>
            <a:r>
              <a:rPr lang="zh-CN" altLang="en-US" dirty="0">
                <a:latin typeface="黑体" panose="02010609060101010101" pitchFamily="49" charset="-122"/>
              </a:rPr>
              <a:t>	    上边介绍的与转移地址有关的寻址方式完全适用于386以上的实模式环境。保护模式下的虚拟8086方式转移地址的形成与此类似，只是32位的偏移量送给EIP，但高16位清0，这是因为段长不能超过64K的缘故。 </a:t>
            </a:r>
            <a:endParaRPr lang="en-US" altLang="zh-CN" dirty="0">
              <a:latin typeface="黑体" panose="02010609060101010101" pitchFamily="49" charset="-122"/>
            </a:endParaRPr>
          </a:p>
          <a:p>
            <a:pPr>
              <a:buFont typeface="Wingdings" panose="05000000000000000000" pitchFamily="2" charset="2"/>
              <a:buNone/>
            </a:pPr>
            <a:endParaRPr lang="zh-CN" altLang="en-US" dirty="0">
              <a:latin typeface="黑体" panose="02010609060101010101" pitchFamily="49" charset="-122"/>
            </a:endParaRPr>
          </a:p>
        </p:txBody>
      </p:sp>
      <p:sp>
        <p:nvSpPr>
          <p:cNvPr id="7373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AA39CD9D-948E-4C39-8949-EB08C9DE0044}" type="slidenum">
              <a:rPr lang="zh-CN" altLang="en-US" sz="1400">
                <a:solidFill>
                  <a:schemeClr val="tx1"/>
                </a:solidFill>
                <a:latin typeface="Arial" panose="020B0604020202020204" pitchFamily="34" charset="0"/>
                <a:ea typeface="宋体" panose="02010600030101010101" pitchFamily="2" charset="-122"/>
              </a:rPr>
              <a:pPr algn="r" eaLnBrk="1" hangingPunct="1"/>
              <a:t>134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801697"/>
      </p:ext>
    </p:extLst>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4294967295"/>
          </p:nvPr>
        </p:nvSpPr>
        <p:spPr>
          <a:xfrm>
            <a:off x="983433" y="836614"/>
            <a:ext cx="10873208" cy="5267325"/>
          </a:xfrm>
        </p:spPr>
        <p:txBody>
          <a:bodyPr/>
          <a:lstStyle/>
          <a:p>
            <a:pPr>
              <a:buFont typeface="Wingdings" panose="05000000000000000000" pitchFamily="2" charset="2"/>
              <a:buNone/>
            </a:pPr>
            <a:r>
              <a:rPr lang="zh-CN" altLang="zh-CN" dirty="0">
                <a:latin typeface="黑体" panose="02010609060101010101" pitchFamily="49" charset="-122"/>
              </a:rPr>
              <a:t>	    对于32位的保护模式，其段内转移的目标地址的形成与以上所介绍的16位机相比较没有太大变化，只是偏移量为32位、并把该偏移量送给EIP指令指针寄存器而已。</a:t>
            </a:r>
          </a:p>
          <a:p>
            <a:pPr>
              <a:buFont typeface="Wingdings" panose="05000000000000000000" pitchFamily="2" charset="2"/>
              <a:buNone/>
            </a:pPr>
            <a:r>
              <a:rPr lang="zh-CN" altLang="zh-CN" dirty="0">
                <a:latin typeface="黑体" panose="02010609060101010101" pitchFamily="49" charset="-122"/>
              </a:rPr>
              <a:t>	    而段间转移的目标地址采用48位全指针形式，即32位的偏移量和16位的段选择子。段间转移的目标地址的形成比较复杂，需要涉及到任务门、调用门等知识。 </a:t>
            </a:r>
          </a:p>
        </p:txBody>
      </p:sp>
      <p:sp>
        <p:nvSpPr>
          <p:cNvPr id="7475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3392C5F1-E661-4946-B24D-40B22BFBB263}" type="slidenum">
              <a:rPr lang="zh-CN" altLang="en-US" sz="1400">
                <a:solidFill>
                  <a:schemeClr val="tx1"/>
                </a:solidFill>
                <a:latin typeface="Arial" panose="020B0604020202020204" pitchFamily="34" charset="0"/>
                <a:ea typeface="宋体" panose="02010600030101010101" pitchFamily="2" charset="-122"/>
              </a:rPr>
              <a:pPr algn="r" eaLnBrk="1" hangingPunct="1"/>
              <a:t>135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74349000"/>
      </p:ext>
    </p:extLst>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7608168" y="0"/>
            <a:ext cx="3962400" cy="701675"/>
          </a:xfrm>
        </p:spPr>
        <p:txBody>
          <a:bodyPr/>
          <a:lstStyle/>
          <a:p>
            <a:r>
              <a:rPr lang="en-US" altLang="zh-CN" dirty="0">
                <a:latin typeface="黑体" panose="02010609060101010101" pitchFamily="49" charset="-122"/>
              </a:rPr>
              <a:t>3.3.2</a:t>
            </a:r>
            <a:r>
              <a:rPr lang="zh-CN" altLang="zh-CN" dirty="0">
                <a:latin typeface="黑体" panose="02010609060101010101" pitchFamily="49" charset="-122"/>
              </a:rPr>
              <a:t>、转移指令</a:t>
            </a:r>
          </a:p>
        </p:txBody>
      </p:sp>
      <p:sp>
        <p:nvSpPr>
          <p:cNvPr id="35843" name="Rectangle 3"/>
          <p:cNvSpPr>
            <a:spLocks noGrp="1" noChangeArrowheads="1"/>
          </p:cNvSpPr>
          <p:nvPr>
            <p:ph idx="4294967295"/>
          </p:nvPr>
        </p:nvSpPr>
        <p:spPr>
          <a:xfrm>
            <a:off x="2208213" y="2492375"/>
            <a:ext cx="7772400" cy="1676400"/>
          </a:xfrm>
        </p:spPr>
        <p:txBody>
          <a:bodyPr/>
          <a:lstStyle/>
          <a:p>
            <a:pPr marL="0" indent="0">
              <a:buNone/>
            </a:pPr>
            <a:r>
              <a:rPr lang="zh-CN" altLang="zh-CN">
                <a:latin typeface="黑体" panose="02010609060101010101" pitchFamily="49" charset="-122"/>
              </a:rPr>
              <a:t>	这类指令包括</a:t>
            </a:r>
            <a:r>
              <a:rPr lang="zh-CN" altLang="zh-CN">
                <a:solidFill>
                  <a:srgbClr val="FF0000"/>
                </a:solidFill>
                <a:latin typeface="黑体" panose="02010609060101010101" pitchFamily="49" charset="-122"/>
              </a:rPr>
              <a:t>无条件转移</a:t>
            </a:r>
            <a:r>
              <a:rPr lang="zh-CN" altLang="zh-CN">
                <a:latin typeface="黑体" panose="02010609060101010101" pitchFamily="49" charset="-122"/>
              </a:rPr>
              <a:t>指令和</a:t>
            </a:r>
            <a:r>
              <a:rPr lang="zh-CN" altLang="zh-CN">
                <a:solidFill>
                  <a:srgbClr val="FF0000"/>
                </a:solidFill>
                <a:latin typeface="黑体" panose="02010609060101010101" pitchFamily="49" charset="-122"/>
              </a:rPr>
              <a:t>条件转移</a:t>
            </a:r>
            <a:r>
              <a:rPr lang="zh-CN" altLang="zh-CN">
                <a:latin typeface="黑体" panose="02010609060101010101" pitchFamily="49" charset="-122"/>
              </a:rPr>
              <a:t>指令。</a:t>
            </a:r>
          </a:p>
        </p:txBody>
      </p:sp>
      <p:sp>
        <p:nvSpPr>
          <p:cNvPr id="3584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E9DDCF4-440D-4428-B7DE-4D90433ECD6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136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435503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4294967295"/>
          </p:nvPr>
        </p:nvSpPr>
        <p:spPr>
          <a:xfrm>
            <a:off x="1415480" y="1387475"/>
            <a:ext cx="9721578" cy="5334000"/>
          </a:xfrm>
        </p:spPr>
        <p:txBody>
          <a:bodyPr/>
          <a:lstStyle/>
          <a:p>
            <a:pPr marL="0" indent="0">
              <a:buNone/>
            </a:pPr>
            <a:r>
              <a:rPr lang="zh-CN" altLang="zh-CN" sz="2800" dirty="0">
                <a:latin typeface="黑体" panose="02010609060101010101" pitchFamily="49" charset="-122"/>
              </a:rPr>
              <a:t>1.无条件转移指令 </a:t>
            </a:r>
            <a:r>
              <a:rPr lang="zh-CN" altLang="zh-CN" sz="2800" dirty="0">
                <a:solidFill>
                  <a:srgbClr val="FF0000"/>
                </a:solidFill>
                <a:latin typeface="黑体" panose="02010609060101010101" pitchFamily="49" charset="-122"/>
              </a:rPr>
              <a:t>JMP</a:t>
            </a:r>
          </a:p>
          <a:p>
            <a:pPr marL="0" indent="0">
              <a:buNone/>
            </a:pPr>
            <a:r>
              <a:rPr lang="zh-CN" altLang="zh-CN" sz="2800" dirty="0">
                <a:latin typeface="黑体" panose="02010609060101010101" pitchFamily="49" charset="-122"/>
              </a:rPr>
              <a:t>	格式：JMP  DST</a:t>
            </a:r>
          </a:p>
          <a:p>
            <a:pPr marL="0" indent="0">
              <a:buNone/>
            </a:pPr>
            <a:r>
              <a:rPr lang="zh-CN" altLang="zh-CN" sz="2800" dirty="0">
                <a:latin typeface="黑体" panose="02010609060101010101" pitchFamily="49" charset="-122"/>
              </a:rPr>
              <a:t>	功能：无条件转移到DST所指向的地址</a:t>
            </a:r>
          </a:p>
          <a:p>
            <a:pPr marL="0" indent="0">
              <a:buNone/>
            </a:pPr>
            <a:r>
              <a:rPr lang="zh-CN" altLang="zh-CN" sz="2800" dirty="0">
                <a:latin typeface="黑体" panose="02010609060101010101" pitchFamily="49" charset="-122"/>
              </a:rPr>
              <a:t>	</a:t>
            </a:r>
          </a:p>
          <a:p>
            <a:pPr marL="0" indent="0">
              <a:buNone/>
            </a:pPr>
            <a:r>
              <a:rPr lang="zh-CN" altLang="zh-CN" sz="2800" dirty="0">
                <a:latin typeface="黑体" panose="02010609060101010101" pitchFamily="49" charset="-122"/>
              </a:rPr>
              <a:t>	说明：DST为转移的目标地址（或称转向地址)，使用与转移地址有关的寻址方式可以形成目标地址。</a:t>
            </a:r>
          </a:p>
        </p:txBody>
      </p:sp>
      <p:sp>
        <p:nvSpPr>
          <p:cNvPr id="3686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C7B971F-C12E-4642-ABF3-EEA4DB4CB3F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137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432772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888088" y="97633"/>
            <a:ext cx="4822825" cy="874713"/>
          </a:xfrm>
        </p:spPr>
        <p:txBody>
          <a:bodyPr/>
          <a:lstStyle/>
          <a:p>
            <a:pPr>
              <a:defRPr/>
            </a:pPr>
            <a:r>
              <a:rPr lang="zh-CN" dirty="0">
                <a:latin typeface="黑体" pitchFamily="49" charset="-122"/>
              </a:rPr>
              <a:t>无条件转移指令 </a:t>
            </a:r>
            <a:r>
              <a:rPr lang="zh-CN" altLang="zh-CN" dirty="0">
                <a:solidFill>
                  <a:srgbClr val="FF0000"/>
                </a:solidFill>
                <a:effectLst>
                  <a:outerShdw blurRad="38100" dist="38100" dir="2700000" algn="tl">
                    <a:srgbClr val="C0C0C0"/>
                  </a:outerShdw>
                </a:effectLst>
                <a:latin typeface="黑体" pitchFamily="49" charset="-122"/>
              </a:rPr>
              <a:t>JMP</a:t>
            </a:r>
          </a:p>
        </p:txBody>
      </p:sp>
      <p:sp>
        <p:nvSpPr>
          <p:cNvPr id="37891" name="Rectangle 3"/>
          <p:cNvSpPr>
            <a:spLocks noGrp="1" noChangeArrowheads="1"/>
          </p:cNvSpPr>
          <p:nvPr>
            <p:ph idx="4294967295"/>
          </p:nvPr>
        </p:nvSpPr>
        <p:spPr>
          <a:xfrm>
            <a:off x="2209800" y="1484314"/>
            <a:ext cx="7772400" cy="4611687"/>
          </a:xfrm>
        </p:spPr>
        <p:txBody>
          <a:bodyPr/>
          <a:lstStyle/>
          <a:p>
            <a:pPr>
              <a:buFont typeface="Wingdings" panose="05000000000000000000" pitchFamily="2" charset="2"/>
              <a:buNone/>
            </a:pPr>
            <a:r>
              <a:rPr lang="zh-CN" altLang="zh-CN" sz="2800">
                <a:latin typeface="黑体" panose="02010609060101010101" pitchFamily="49" charset="-122"/>
              </a:rPr>
              <a:t>段内转移（IP）</a:t>
            </a:r>
          </a:p>
          <a:p>
            <a:pPr>
              <a:buFont typeface="Wingdings" panose="05000000000000000000" pitchFamily="2" charset="2"/>
              <a:buNone/>
            </a:pPr>
            <a:r>
              <a:rPr lang="zh-CN" altLang="zh-CN" sz="2800">
                <a:latin typeface="黑体" panose="02010609060101010101" pitchFamily="49" charset="-122"/>
              </a:rPr>
              <a:t>	段内直接短转移	JMP  SHORT  LABEL</a:t>
            </a:r>
          </a:p>
          <a:p>
            <a:pPr>
              <a:buFont typeface="Wingdings" panose="05000000000000000000" pitchFamily="2" charset="2"/>
              <a:buNone/>
            </a:pPr>
            <a:r>
              <a:rPr lang="zh-CN" altLang="zh-CN" sz="2800">
                <a:latin typeface="黑体" panose="02010609060101010101" pitchFamily="49" charset="-122"/>
              </a:rPr>
              <a:t>	段内直接转移		JMP  NEAR  PTR  LABEL</a:t>
            </a:r>
          </a:p>
          <a:p>
            <a:pPr>
              <a:buFont typeface="Wingdings" panose="05000000000000000000" pitchFamily="2" charset="2"/>
              <a:buNone/>
            </a:pPr>
            <a:r>
              <a:rPr lang="zh-CN" altLang="zh-CN" sz="2800">
                <a:latin typeface="黑体" panose="02010609060101010101" pitchFamily="49" charset="-122"/>
              </a:rPr>
              <a:t>	段内间接转移		JMP  REG／M</a:t>
            </a:r>
          </a:p>
          <a:p>
            <a:pPr>
              <a:buFont typeface="Wingdings" panose="05000000000000000000" pitchFamily="2" charset="2"/>
              <a:buNone/>
            </a:pPr>
            <a:r>
              <a:rPr lang="zh-CN" altLang="zh-CN" sz="2800">
                <a:latin typeface="黑体" panose="02010609060101010101" pitchFamily="49" charset="-122"/>
              </a:rPr>
              <a:t>段间转移（CS:IP）</a:t>
            </a:r>
          </a:p>
          <a:p>
            <a:pPr>
              <a:buFont typeface="Wingdings" panose="05000000000000000000" pitchFamily="2" charset="2"/>
              <a:buNone/>
            </a:pPr>
            <a:r>
              <a:rPr lang="zh-CN" altLang="zh-CN" sz="2800">
                <a:latin typeface="黑体" panose="02010609060101010101" pitchFamily="49" charset="-122"/>
              </a:rPr>
              <a:t>	段间直接转移		JMP  FAR  PTR  LABEL</a:t>
            </a:r>
          </a:p>
          <a:p>
            <a:pPr>
              <a:buFont typeface="Wingdings" panose="05000000000000000000" pitchFamily="2" charset="2"/>
              <a:buNone/>
            </a:pPr>
            <a:r>
              <a:rPr lang="zh-CN" altLang="zh-CN" sz="2800">
                <a:latin typeface="黑体" panose="02010609060101010101" pitchFamily="49" charset="-122"/>
              </a:rPr>
              <a:t>	段间间接转移		JMP  DWORD  PTR  M</a:t>
            </a:r>
          </a:p>
          <a:p>
            <a:pPr>
              <a:buFont typeface="Wingdings" panose="05000000000000000000" pitchFamily="2" charset="2"/>
              <a:buNone/>
            </a:pPr>
            <a:r>
              <a:rPr lang="zh-CN" altLang="zh-CN"/>
              <a:t>	</a:t>
            </a:r>
          </a:p>
        </p:txBody>
      </p:sp>
      <p:sp>
        <p:nvSpPr>
          <p:cNvPr id="3789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68F7778-DE7E-44E9-8A1A-D029F56325B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138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99172823"/>
      </p:ext>
    </p:extLst>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4294967295"/>
          </p:nvPr>
        </p:nvSpPr>
        <p:spPr>
          <a:xfrm>
            <a:off x="2351088" y="914400"/>
            <a:ext cx="7632700" cy="4953000"/>
          </a:xfrm>
        </p:spPr>
        <p:txBody>
          <a:bodyPr/>
          <a:lstStyle/>
          <a:p>
            <a:pPr marL="0" indent="0">
              <a:buNone/>
            </a:pPr>
            <a:r>
              <a:rPr lang="zh-CN" altLang="zh-CN" sz="2800">
                <a:latin typeface="黑体" panose="02010609060101010101" pitchFamily="49" charset="-122"/>
              </a:rPr>
              <a:t>① 段内直接短转移</a:t>
            </a:r>
          </a:p>
          <a:p>
            <a:pPr marL="0" indent="0">
              <a:buNone/>
            </a:pPr>
            <a:r>
              <a:rPr lang="zh-CN" altLang="zh-CN" sz="2800">
                <a:latin typeface="黑体" panose="02010609060101010101" pitchFamily="49" charset="-122"/>
              </a:rPr>
              <a:t>	格式：</a:t>
            </a:r>
            <a:r>
              <a:rPr lang="zh-CN" altLang="zh-CN" sz="2800">
                <a:solidFill>
                  <a:srgbClr val="FF0000"/>
                </a:solidFill>
                <a:latin typeface="黑体" panose="02010609060101010101" pitchFamily="49" charset="-122"/>
              </a:rPr>
              <a:t>JMP  SHORT  LABEL</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a:t>
            </a:r>
          </a:p>
          <a:p>
            <a:pPr marL="0" indent="0">
              <a:buNone/>
            </a:pP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JMP SHORT B1  ;无条件转移到B1标号处</a:t>
            </a:r>
          </a:p>
          <a:p>
            <a:pPr marL="0" indent="0">
              <a:buNone/>
            </a:pPr>
            <a:r>
              <a:rPr lang="zh-CN" altLang="zh-CN" sz="2800">
                <a:latin typeface="黑体" panose="02010609060101010101" pitchFamily="49" charset="-122"/>
              </a:rPr>
              <a:t>A1: 	ADD AX,BX</a:t>
            </a:r>
          </a:p>
          <a:p>
            <a:pPr marL="0" indent="0">
              <a:buNone/>
            </a:pPr>
            <a:r>
              <a:rPr lang="zh-CN" altLang="zh-CN" sz="2800">
                <a:latin typeface="黑体" panose="02010609060101010101" pitchFamily="49" charset="-122"/>
              </a:rPr>
              <a:t>B1: 	</a:t>
            </a:r>
            <a:r>
              <a:rPr lang="zh-CN" altLang="zh-CN" sz="2800">
                <a:latin typeface="Times New Roman" panose="02020603050405020304" pitchFamily="18" charset="0"/>
              </a:rPr>
              <a:t>…</a:t>
            </a:r>
            <a:endParaRPr lang="zh-CN" altLang="zh-CN" sz="2800">
              <a:latin typeface="黑体" panose="02010609060101010101" pitchFamily="49" charset="-122"/>
            </a:endParaRPr>
          </a:p>
        </p:txBody>
      </p:sp>
      <p:sp>
        <p:nvSpPr>
          <p:cNvPr id="3891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8921609-B617-4B58-ADA5-0A7A26D9CA6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139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659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4294967295"/>
          </p:nvPr>
        </p:nvSpPr>
        <p:spPr>
          <a:xfrm>
            <a:off x="1981200" y="1447800"/>
            <a:ext cx="8229600" cy="4114800"/>
          </a:xfrm>
        </p:spPr>
        <p:txBody>
          <a:bodyPr/>
          <a:lstStyle/>
          <a:p>
            <a:pPr marL="0" indent="0">
              <a:lnSpc>
                <a:spcPct val="120000"/>
              </a:lnSpc>
              <a:buNone/>
            </a:pPr>
            <a:r>
              <a:rPr lang="zh-CN" altLang="zh-CN">
                <a:latin typeface="黑体" panose="02010609060101010101" pitchFamily="49" charset="-122"/>
              </a:rPr>
              <a:t>由于在汇编语言中用符号表示地址,所以指令</a:t>
            </a:r>
            <a:r>
              <a:rPr lang="zh-CN" altLang="zh-CN">
                <a:latin typeface="Times New Roman" panose="02020603050405020304" pitchFamily="18" charset="0"/>
              </a:rPr>
              <a:t>“</a:t>
            </a:r>
            <a:r>
              <a:rPr lang="zh-CN" altLang="zh-CN">
                <a:latin typeface="黑体" panose="02010609060101010101" pitchFamily="49" charset="-122"/>
              </a:rPr>
              <a:t>MOV  AL,</a:t>
            </a:r>
            <a:r>
              <a:rPr lang="zh-CN" altLang="zh-CN">
                <a:solidFill>
                  <a:srgbClr val="FF3300"/>
                </a:solidFill>
                <a:latin typeface="黑体" panose="02010609060101010101" pitchFamily="49" charset="-122"/>
              </a:rPr>
              <a:t>VAR</a:t>
            </a:r>
            <a:r>
              <a:rPr lang="zh-CN" altLang="zh-CN">
                <a:latin typeface="Times New Roman" panose="02020603050405020304" pitchFamily="18" charset="0"/>
              </a:rPr>
              <a:t>”</a:t>
            </a:r>
            <a:r>
              <a:rPr lang="zh-CN" altLang="zh-CN">
                <a:latin typeface="黑体" panose="02010609060101010101" pitchFamily="49" charset="-122"/>
              </a:rPr>
              <a:t>中的源操作数寻址方式是直接寻址，VAR是内存的符号地址。实际上在汇编语言源程序中所看到的直接寻址方式都是用符号表示的,只有在DEBUG环境下，才有[78H]这样的表示。</a:t>
            </a:r>
            <a:r>
              <a:rPr lang="zh-CN" altLang="zh-CN"/>
              <a:t> </a:t>
            </a:r>
          </a:p>
        </p:txBody>
      </p:sp>
      <p:sp>
        <p:nvSpPr>
          <p:cNvPr id="2765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284C8123-A6E9-439A-8CB1-32DB1BE43060}" type="slidenum">
              <a:rPr lang="zh-CN" altLang="en-US" sz="1400">
                <a:solidFill>
                  <a:schemeClr val="tx1"/>
                </a:solidFill>
                <a:latin typeface="Arial" panose="020B0604020202020204" pitchFamily="34" charset="0"/>
                <a:ea typeface="宋体" panose="02010600030101010101" pitchFamily="2" charset="-122"/>
              </a:rPr>
              <a:pPr algn="r" eaLnBrk="1" hangingPunct="1"/>
              <a:t>14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30585701"/>
      </p:ext>
    </p:extLst>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4294967295"/>
          </p:nvPr>
        </p:nvSpPr>
        <p:spPr>
          <a:xfrm>
            <a:off x="2279650" y="836613"/>
            <a:ext cx="7075488" cy="4843462"/>
          </a:xfrm>
        </p:spPr>
        <p:txBody>
          <a:bodyPr/>
          <a:lstStyle/>
          <a:p>
            <a:pPr marL="0" indent="0">
              <a:buNone/>
            </a:pPr>
            <a:r>
              <a:rPr lang="zh-CN" altLang="zh-CN" sz="2800">
                <a:latin typeface="黑体" panose="02010609060101010101" pitchFamily="49" charset="-122"/>
              </a:rPr>
              <a:t>② 段内直接转移</a:t>
            </a:r>
          </a:p>
          <a:p>
            <a:pPr marL="0" indent="0">
              <a:buNone/>
            </a:pPr>
            <a:r>
              <a:rPr lang="zh-CN" altLang="zh-CN" sz="2800">
                <a:latin typeface="黑体" panose="02010609060101010101" pitchFamily="49" charset="-122"/>
              </a:rPr>
              <a:t>	格式：</a:t>
            </a:r>
            <a:r>
              <a:rPr lang="zh-CN" altLang="zh-CN" sz="2800">
                <a:solidFill>
                  <a:srgbClr val="FF0000"/>
                </a:solidFill>
                <a:latin typeface="黑体" panose="02010609060101010101" pitchFamily="49" charset="-122"/>
              </a:rPr>
              <a:t>JMP  LABEL</a:t>
            </a:r>
          </a:p>
          <a:p>
            <a:pPr marL="0" indent="0">
              <a:buNone/>
            </a:pPr>
            <a:r>
              <a:rPr lang="zh-CN" altLang="zh-CN" sz="2800">
                <a:latin typeface="黑体" panose="02010609060101010101" pitchFamily="49" charset="-122"/>
              </a:rPr>
              <a:t>	或：  </a:t>
            </a:r>
            <a:r>
              <a:rPr lang="zh-CN" altLang="zh-CN" sz="2800">
                <a:solidFill>
                  <a:srgbClr val="FF0000"/>
                </a:solidFill>
                <a:latin typeface="黑体" panose="02010609060101010101" pitchFamily="49" charset="-122"/>
              </a:rPr>
              <a:t>JMP  NEAR  PTR  LABEL</a:t>
            </a: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a:t>
            </a:r>
          </a:p>
          <a:p>
            <a:pPr marL="0" indent="0">
              <a:buNone/>
            </a:pPr>
            <a:r>
              <a:rPr lang="zh-CN" altLang="zh-CN" sz="2800">
                <a:latin typeface="黑体" panose="02010609060101010101" pitchFamily="49" charset="-122"/>
              </a:rPr>
              <a:t>		JMP  B2</a:t>
            </a:r>
          </a:p>
          <a:p>
            <a:pPr marL="0" indent="0">
              <a:buNone/>
            </a:pPr>
            <a:r>
              <a:rPr lang="zh-CN" altLang="zh-CN" sz="2800">
                <a:latin typeface="黑体" panose="02010609060101010101" pitchFamily="49" charset="-122"/>
              </a:rPr>
              <a:t>	A2: 	ADD  AX,CX</a:t>
            </a:r>
          </a:p>
          <a:p>
            <a:pPr marL="0" indent="0">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B2: 	SUB  AX,CX</a:t>
            </a:r>
          </a:p>
        </p:txBody>
      </p:sp>
      <p:sp>
        <p:nvSpPr>
          <p:cNvPr id="3993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9A99130-C528-429A-8434-97EF185DDCD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18310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4294967295"/>
          </p:nvPr>
        </p:nvSpPr>
        <p:spPr>
          <a:xfrm>
            <a:off x="2063750" y="620714"/>
            <a:ext cx="6643688" cy="4645025"/>
          </a:xfrm>
        </p:spPr>
        <p:txBody>
          <a:bodyPr/>
          <a:lstStyle/>
          <a:p>
            <a:pPr marL="0" indent="0">
              <a:buNone/>
            </a:pPr>
            <a:r>
              <a:rPr lang="zh-CN" altLang="zh-CN" sz="2800">
                <a:latin typeface="黑体" panose="02010609060101010101" pitchFamily="49" charset="-122"/>
              </a:rPr>
              <a:t>③ 段内间接转移</a:t>
            </a:r>
          </a:p>
          <a:p>
            <a:pPr marL="0" indent="0">
              <a:buNone/>
            </a:pPr>
            <a:r>
              <a:rPr lang="zh-CN" altLang="zh-CN" sz="2800">
                <a:latin typeface="黑体" panose="02010609060101010101" pitchFamily="49" charset="-122"/>
              </a:rPr>
              <a:t>	格式：</a:t>
            </a:r>
            <a:r>
              <a:rPr lang="zh-CN" altLang="zh-CN" sz="2800">
                <a:solidFill>
                  <a:srgbClr val="FF0000"/>
                </a:solidFill>
                <a:latin typeface="黑体" panose="02010609060101010101" pitchFamily="49" charset="-122"/>
              </a:rPr>
              <a:t>JMP  REG／M</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LEA	BX,B2</a:t>
            </a:r>
          </a:p>
          <a:p>
            <a:pPr marL="0" indent="0">
              <a:buNone/>
            </a:pPr>
            <a:r>
              <a:rPr lang="zh-CN" altLang="zh-CN" sz="2800">
                <a:latin typeface="黑体" panose="02010609060101010101" pitchFamily="49" charset="-122"/>
              </a:rPr>
              <a:t>		JMP	BX</a:t>
            </a:r>
          </a:p>
          <a:p>
            <a:pPr marL="0" indent="0">
              <a:buNone/>
            </a:pPr>
            <a:r>
              <a:rPr lang="zh-CN" altLang="zh-CN" sz="2800">
                <a:latin typeface="黑体" panose="02010609060101010101" pitchFamily="49" charset="-122"/>
              </a:rPr>
              <a:t>	A2:	ADD	AX,CX</a:t>
            </a:r>
          </a:p>
          <a:p>
            <a:pPr marL="0" indent="0">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B2:	SUB	AX,CX</a:t>
            </a:r>
          </a:p>
        </p:txBody>
      </p:sp>
      <p:sp>
        <p:nvSpPr>
          <p:cNvPr id="4096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C893E39-1288-4DD9-A207-3803B4F9465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141</a:t>
            </a:fld>
            <a:endParaRPr lang="zh-CN" altLang="en-US" sz="1400">
              <a:solidFill>
                <a:schemeClr val="tx1"/>
              </a:solidFill>
              <a:latin typeface="Arial" panose="020B0604020202020204" pitchFamily="34" charset="0"/>
              <a:ea typeface="宋体" panose="02010600030101010101" pitchFamily="2" charset="-122"/>
            </a:endParaRPr>
          </a:p>
        </p:txBody>
      </p:sp>
      <p:sp>
        <p:nvSpPr>
          <p:cNvPr id="40964" name="Text Box 3"/>
          <p:cNvSpPr txBox="1">
            <a:spLocks noChangeArrowheads="1"/>
          </p:cNvSpPr>
          <p:nvPr/>
        </p:nvSpPr>
        <p:spPr bwMode="auto">
          <a:xfrm>
            <a:off x="7967663" y="5805489"/>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动画演示</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42745742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4294967295"/>
          </p:nvPr>
        </p:nvSpPr>
        <p:spPr>
          <a:xfrm>
            <a:off x="2495550" y="762000"/>
            <a:ext cx="6840538" cy="5403850"/>
          </a:xfrm>
        </p:spPr>
        <p:txBody>
          <a:bodyPr/>
          <a:lstStyle/>
          <a:p>
            <a:pPr marL="0" indent="0">
              <a:lnSpc>
                <a:spcPct val="90000"/>
              </a:lnSpc>
              <a:buNone/>
            </a:pPr>
            <a:r>
              <a:rPr lang="zh-CN" altLang="zh-CN" sz="2800">
                <a:latin typeface="黑体" panose="02010609060101010101" pitchFamily="49" charset="-122"/>
              </a:rPr>
              <a:t>④ 段间直接转移</a:t>
            </a:r>
            <a:endParaRPr lang="zh-CN" altLang="zh-CN" sz="2800">
              <a:solidFill>
                <a:schemeClr val="accent1"/>
              </a:solidFill>
              <a:latin typeface="黑体" panose="02010609060101010101" pitchFamily="49" charset="-122"/>
            </a:endParaRPr>
          </a:p>
          <a:p>
            <a:pPr marL="0" indent="0">
              <a:lnSpc>
                <a:spcPct val="90000"/>
              </a:lnSpc>
              <a:buNone/>
            </a:pPr>
            <a:r>
              <a:rPr lang="zh-CN" altLang="zh-CN" sz="2800">
                <a:solidFill>
                  <a:schemeClr val="accent1"/>
                </a:solidFill>
                <a:latin typeface="黑体" panose="02010609060101010101" pitchFamily="49" charset="-122"/>
              </a:rPr>
              <a:t>例.  	</a:t>
            </a:r>
            <a:r>
              <a:rPr lang="zh-CN" altLang="zh-CN" sz="2800">
                <a:latin typeface="黑体" panose="02010609060101010101" pitchFamily="49" charset="-122"/>
              </a:rPr>
              <a:t>CODE1		SEGMENT</a:t>
            </a:r>
          </a:p>
          <a:p>
            <a:pPr marL="0" indent="0">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JMP  FAR  PTR  B3</a:t>
            </a:r>
          </a:p>
          <a:p>
            <a:pPr marL="0" indent="0">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CODE1		ENDS</a:t>
            </a:r>
          </a:p>
          <a:p>
            <a:pPr marL="0" indent="0">
              <a:lnSpc>
                <a:spcPct val="90000"/>
              </a:lnSpc>
              <a:buNone/>
            </a:pPr>
            <a:r>
              <a:rPr lang="zh-CN" altLang="zh-CN" sz="2800">
                <a:latin typeface="黑体" panose="02010609060101010101" pitchFamily="49" charset="-122"/>
              </a:rPr>
              <a:t>	CODE2		SEGMENT</a:t>
            </a:r>
          </a:p>
          <a:p>
            <a:pPr marL="0" indent="0">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B3:		SUB  AX,BX	</a:t>
            </a:r>
          </a:p>
          <a:p>
            <a:pPr marL="0" indent="0">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CODE2		ENDS	</a:t>
            </a:r>
            <a:r>
              <a:rPr lang="zh-CN" altLang="zh-CN">
                <a:latin typeface="黑体" panose="02010609060101010101" pitchFamily="49" charset="-122"/>
              </a:rPr>
              <a:t>	</a:t>
            </a:r>
          </a:p>
        </p:txBody>
      </p:sp>
      <p:sp>
        <p:nvSpPr>
          <p:cNvPr id="4198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39B4C8A-162F-4C9B-8E97-C93A26C574F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1615088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4294967295"/>
          </p:nvPr>
        </p:nvSpPr>
        <p:spPr>
          <a:xfrm>
            <a:off x="1919288" y="620714"/>
            <a:ext cx="7435850" cy="5864225"/>
          </a:xfrm>
        </p:spPr>
        <p:txBody>
          <a:bodyPr/>
          <a:lstStyle/>
          <a:p>
            <a:pPr marL="0" indent="0" algn="just">
              <a:lnSpc>
                <a:spcPct val="90000"/>
              </a:lnSpc>
              <a:buNone/>
            </a:pPr>
            <a:r>
              <a:rPr lang="zh-CN" altLang="zh-CN" sz="2800">
                <a:solidFill>
                  <a:schemeClr val="accent1"/>
                </a:solidFill>
                <a:latin typeface="黑体" panose="02010609060101010101" pitchFamily="49" charset="-122"/>
              </a:rPr>
              <a:t>	</a:t>
            </a:r>
            <a:r>
              <a:rPr lang="zh-CN" altLang="zh-CN" sz="2800">
                <a:latin typeface="黑体" panose="02010609060101010101" pitchFamily="49" charset="-122"/>
              </a:rPr>
              <a:t>⑤ 段间间接转移</a:t>
            </a:r>
          </a:p>
          <a:p>
            <a:pPr marL="0" indent="0" algn="just">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V   DD  B3</a:t>
            </a:r>
          </a:p>
          <a:p>
            <a:pPr marL="0" indent="0" algn="just">
              <a:lnSpc>
                <a:spcPct val="90000"/>
              </a:lnSpc>
              <a:buNone/>
            </a:pPr>
            <a:r>
              <a:rPr lang="zh-CN" altLang="zh-CN" sz="2800">
                <a:latin typeface="黑体" panose="02010609060101010101" pitchFamily="49" charset="-122"/>
              </a:rPr>
              <a:t>		C1  SEGMENT</a:t>
            </a:r>
          </a:p>
          <a:p>
            <a:pPr marL="0" indent="0" algn="just">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gn="just">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JMP  DWORD PTR V</a:t>
            </a:r>
          </a:p>
          <a:p>
            <a:pPr marL="0" indent="0" algn="just">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gn="just">
              <a:lnSpc>
                <a:spcPct val="90000"/>
              </a:lnSpc>
              <a:buNone/>
            </a:pPr>
            <a:r>
              <a:rPr lang="zh-CN" altLang="zh-CN" sz="2800">
                <a:latin typeface="黑体" panose="02010609060101010101" pitchFamily="49" charset="-122"/>
              </a:rPr>
              <a:t>		C1  ENDS</a:t>
            </a:r>
          </a:p>
          <a:p>
            <a:pPr marL="0" indent="0" algn="just">
              <a:lnSpc>
                <a:spcPct val="90000"/>
              </a:lnSpc>
              <a:buNone/>
            </a:pPr>
            <a:r>
              <a:rPr lang="zh-CN" altLang="zh-CN" sz="2800">
                <a:latin typeface="黑体" panose="02010609060101010101" pitchFamily="49" charset="-122"/>
              </a:rPr>
              <a:t>		C2  SEGMENT</a:t>
            </a:r>
          </a:p>
          <a:p>
            <a:pPr marL="0" indent="0" algn="just">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gn="just">
              <a:lnSpc>
                <a:spcPct val="90000"/>
              </a:lnSpc>
              <a:buNone/>
            </a:pPr>
            <a:r>
              <a:rPr lang="zh-CN" altLang="zh-CN" sz="2800">
                <a:latin typeface="黑体" panose="02010609060101010101" pitchFamily="49" charset="-122"/>
              </a:rPr>
              <a:t>		B3: SUB  AX,CX	</a:t>
            </a:r>
          </a:p>
          <a:p>
            <a:pPr marL="0" indent="0" algn="just">
              <a:lnSpc>
                <a:spcPct val="90000"/>
              </a:lnSpc>
              <a:buNone/>
            </a:pPr>
            <a:r>
              <a:rPr lang="zh-CN" altLang="zh-CN" sz="2800">
                <a:latin typeface="黑体" panose="02010609060101010101" pitchFamily="49" charset="-122"/>
              </a:rPr>
              <a:t>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C2  ENDS</a:t>
            </a:r>
          </a:p>
        </p:txBody>
      </p:sp>
      <p:sp>
        <p:nvSpPr>
          <p:cNvPr id="4301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366EE39-E09B-4C3E-B7D0-50BF4F7EDD1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143</a:t>
            </a:fld>
            <a:endParaRPr lang="zh-CN" altLang="en-US" sz="1400">
              <a:solidFill>
                <a:schemeClr val="tx1"/>
              </a:solidFill>
              <a:latin typeface="Arial" panose="020B0604020202020204" pitchFamily="34" charset="0"/>
              <a:ea typeface="宋体" panose="02010600030101010101" pitchFamily="2" charset="-122"/>
            </a:endParaRPr>
          </a:p>
        </p:txBody>
      </p:sp>
      <p:sp>
        <p:nvSpPr>
          <p:cNvPr id="43012" name="Text Box 3"/>
          <p:cNvSpPr txBox="1">
            <a:spLocks noChangeArrowheads="1"/>
          </p:cNvSpPr>
          <p:nvPr/>
        </p:nvSpPr>
        <p:spPr bwMode="auto">
          <a:xfrm>
            <a:off x="8112125" y="5516564"/>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动画演示</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6562803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4294967295"/>
          </p:nvPr>
        </p:nvSpPr>
        <p:spPr>
          <a:xfrm>
            <a:off x="1703512" y="1052736"/>
            <a:ext cx="9663162" cy="4751388"/>
          </a:xfrm>
        </p:spPr>
        <p:txBody>
          <a:bodyPr/>
          <a:lstStyle/>
          <a:p>
            <a:pPr marL="0" indent="0">
              <a:buNone/>
            </a:pPr>
            <a:r>
              <a:rPr lang="zh-CN" altLang="zh-CN" dirty="0">
                <a:solidFill>
                  <a:srgbClr val="FF0000"/>
                </a:solidFill>
                <a:latin typeface="黑体" panose="02010609060101010101" pitchFamily="49" charset="-122"/>
              </a:rPr>
              <a:t>2.条件转移指令</a:t>
            </a:r>
          </a:p>
          <a:p>
            <a:pPr marL="0" indent="0">
              <a:buNone/>
            </a:pPr>
            <a:r>
              <a:rPr lang="zh-CN" altLang="zh-CN" dirty="0">
                <a:latin typeface="黑体" panose="02010609060101010101" pitchFamily="49" charset="-122"/>
              </a:rPr>
              <a:t>	执行这类指令时通过检测由前边指令已设置的标志位确定是否转移，所以它们通常是跟在影响标志的指令之后。这类指令本身并不影响标志。</a:t>
            </a:r>
          </a:p>
          <a:p>
            <a:pPr marL="0" indent="0">
              <a:buNone/>
            </a:pPr>
            <a:r>
              <a:rPr lang="zh-CN" altLang="zh-CN" dirty="0">
                <a:latin typeface="黑体" panose="02010609060101010101" pitchFamily="49" charset="-122"/>
              </a:rPr>
              <a:t>	</a:t>
            </a:r>
          </a:p>
          <a:p>
            <a:pPr marL="0" indent="0">
              <a:buNone/>
            </a:pPr>
            <a:r>
              <a:rPr lang="zh-CN" altLang="zh-CN" dirty="0">
                <a:latin typeface="黑体" panose="02010609060101010101" pitchFamily="49" charset="-122"/>
              </a:rPr>
              <a:t>	条件转移指令的通用汇编</a:t>
            </a:r>
            <a:r>
              <a:rPr lang="zh-CN" altLang="zh-CN" dirty="0">
                <a:solidFill>
                  <a:schemeClr val="accent1"/>
                </a:solidFill>
                <a:latin typeface="黑体" panose="02010609060101010101" pitchFamily="49" charset="-122"/>
              </a:rPr>
              <a:t>格式：</a:t>
            </a:r>
          </a:p>
          <a:p>
            <a:pPr marL="0" indent="0">
              <a:buNone/>
            </a:pPr>
            <a:r>
              <a:rPr lang="zh-CN" altLang="zh-CN" dirty="0">
                <a:latin typeface="黑体" panose="02010609060101010101" pitchFamily="49" charset="-122"/>
              </a:rPr>
              <a:t>		J</a:t>
            </a:r>
            <a:r>
              <a:rPr lang="zh-CN" altLang="zh-CN" baseline="-30000" dirty="0">
                <a:latin typeface="黑体" panose="02010609060101010101" pitchFamily="49" charset="-122"/>
              </a:rPr>
              <a:t>CC</a:t>
            </a:r>
            <a:r>
              <a:rPr lang="zh-CN" altLang="zh-CN" dirty="0">
                <a:latin typeface="黑体" panose="02010609060101010101" pitchFamily="49" charset="-122"/>
              </a:rPr>
              <a:t>   LABEL</a:t>
            </a:r>
          </a:p>
        </p:txBody>
      </p:sp>
      <p:sp>
        <p:nvSpPr>
          <p:cNvPr id="4403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93CFBFE-51A0-4271-99AD-282AB7B9D92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17267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4294967295"/>
          </p:nvPr>
        </p:nvSpPr>
        <p:spPr>
          <a:xfrm>
            <a:off x="1055440" y="981075"/>
            <a:ext cx="9091860" cy="4343400"/>
          </a:xfrm>
        </p:spPr>
        <p:txBody>
          <a:bodyPr/>
          <a:lstStyle/>
          <a:p>
            <a:pPr marL="0" indent="0">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J</a:t>
            </a:r>
            <a:r>
              <a:rPr lang="zh-CN" altLang="zh-CN" sz="2800" baseline="-30000" dirty="0">
                <a:solidFill>
                  <a:srgbClr val="FF0000"/>
                </a:solidFill>
                <a:latin typeface="黑体" panose="02010609060101010101" pitchFamily="49" charset="-122"/>
              </a:rPr>
              <a:t>CC</a:t>
            </a:r>
            <a:r>
              <a:rPr lang="zh-CN" altLang="zh-CN" sz="2800" dirty="0">
                <a:solidFill>
                  <a:srgbClr val="FF0000"/>
                </a:solidFill>
                <a:latin typeface="黑体" panose="02010609060101010101" pitchFamily="49" charset="-122"/>
              </a:rPr>
              <a:t>   LABEL</a:t>
            </a:r>
          </a:p>
          <a:p>
            <a:pPr marL="0" indent="0">
              <a:buNone/>
            </a:pPr>
            <a:r>
              <a:rPr lang="zh-CN" altLang="zh-CN" sz="2800" dirty="0">
                <a:solidFill>
                  <a:schemeClr val="accent1"/>
                </a:solidFill>
                <a:latin typeface="黑体" panose="02010609060101010101" pitchFamily="49" charset="-122"/>
              </a:rPr>
              <a:t>	功能：</a:t>
            </a:r>
            <a:r>
              <a:rPr lang="zh-CN" altLang="zh-CN" sz="2800" dirty="0">
                <a:latin typeface="黑体" panose="02010609060101010101" pitchFamily="49" charset="-122"/>
              </a:rPr>
              <a:t>如果条件为真,则转向标号处，否则顺序执行下一条指令。</a:t>
            </a:r>
          </a:p>
          <a:p>
            <a:pPr marL="0" indent="0">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说明：</a:t>
            </a:r>
            <a:r>
              <a:rPr lang="zh-CN" altLang="zh-CN" sz="2800" dirty="0">
                <a:latin typeface="黑体" panose="02010609060101010101" pitchFamily="49" charset="-122"/>
              </a:rPr>
              <a:t>其中cc为条件,LABEL是要转向的标号。在8086~80286中，该地址应在与当前IP值的－128~＋127范围之内,即只能使用与转移地址有关的寻址方式的</a:t>
            </a:r>
            <a:r>
              <a:rPr lang="zh-CN" altLang="zh-CN" sz="2800" dirty="0">
                <a:solidFill>
                  <a:srgbClr val="FF0000"/>
                </a:solidFill>
                <a:latin typeface="黑体" panose="02010609060101010101" pitchFamily="49" charset="-122"/>
              </a:rPr>
              <a:t>段内短转移格式</a:t>
            </a:r>
            <a:r>
              <a:rPr lang="zh-CN" altLang="zh-CN" sz="2800" dirty="0">
                <a:latin typeface="黑体" panose="02010609060101010101" pitchFamily="49" charset="-122"/>
              </a:rPr>
              <a:t>，其位移量占用一个字节。</a:t>
            </a:r>
          </a:p>
        </p:txBody>
      </p:sp>
      <p:sp>
        <p:nvSpPr>
          <p:cNvPr id="4505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D892CF4-A366-47B9-82C7-B51B875F3AB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856840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4294967295"/>
          </p:nvPr>
        </p:nvSpPr>
        <p:spPr>
          <a:xfrm>
            <a:off x="1703388" y="1412875"/>
            <a:ext cx="8229600" cy="3810000"/>
          </a:xfrm>
        </p:spPr>
        <p:txBody>
          <a:bodyPr/>
          <a:lstStyle/>
          <a:p>
            <a:pPr marL="0" indent="0">
              <a:buNone/>
            </a:pPr>
            <a:r>
              <a:rPr lang="zh-CN" altLang="zh-CN" dirty="0">
                <a:latin typeface="黑体" panose="02010609060101010101" pitchFamily="49" charset="-122"/>
              </a:rPr>
              <a:t>	⑴ 检测</a:t>
            </a:r>
            <a:r>
              <a:rPr lang="zh-CN" altLang="zh-CN" dirty="0">
                <a:solidFill>
                  <a:srgbClr val="FF0000"/>
                </a:solidFill>
                <a:latin typeface="黑体" panose="02010609060101010101" pitchFamily="49" charset="-122"/>
              </a:rPr>
              <a:t>单个标志位</a:t>
            </a:r>
            <a:r>
              <a:rPr lang="zh-CN" altLang="zh-CN" dirty="0">
                <a:latin typeface="黑体" panose="02010609060101010101" pitchFamily="49" charset="-122"/>
              </a:rPr>
              <a:t>实现转移的条件转移指令</a:t>
            </a:r>
            <a:endParaRPr lang="en-US" altLang="zh-CN" dirty="0">
              <a:latin typeface="黑体" panose="02010609060101010101" pitchFamily="49" charset="-122"/>
            </a:endParaRPr>
          </a:p>
          <a:p>
            <a:pPr marL="0" indent="0">
              <a:buNone/>
            </a:pPr>
            <a:endParaRPr lang="en-US" altLang="zh-CN" dirty="0">
              <a:latin typeface="黑体" panose="02010609060101010101" pitchFamily="49" charset="-122"/>
            </a:endParaRPr>
          </a:p>
          <a:p>
            <a:pPr marL="0" indent="0">
              <a:buNone/>
            </a:pPr>
            <a:r>
              <a:rPr lang="zh-CN" altLang="zh-CN" dirty="0">
                <a:latin typeface="黑体" panose="02010609060101010101" pitchFamily="49" charset="-122"/>
              </a:rPr>
              <a:t>这组指令根据一个标志位的设置情况决定是否转移。</a:t>
            </a:r>
          </a:p>
        </p:txBody>
      </p:sp>
      <p:sp>
        <p:nvSpPr>
          <p:cNvPr id="460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D5379095-793B-457F-AF07-2B943E06044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99107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6E577D4-E2D1-4040-BE31-C04020CE503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147</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47107" name="Group 2"/>
          <p:cNvGrpSpPr>
            <a:grpSpLocks/>
          </p:cNvGrpSpPr>
          <p:nvPr/>
        </p:nvGrpSpPr>
        <p:grpSpPr bwMode="auto">
          <a:xfrm>
            <a:off x="1828800" y="73025"/>
            <a:ext cx="8610600" cy="6694488"/>
            <a:chOff x="0" y="0"/>
            <a:chExt cx="5424" cy="4217"/>
          </a:xfrm>
        </p:grpSpPr>
        <p:grpSp>
          <p:nvGrpSpPr>
            <p:cNvPr id="47108" name="Group 3"/>
            <p:cNvGrpSpPr>
              <a:grpSpLocks/>
            </p:cNvGrpSpPr>
            <p:nvPr/>
          </p:nvGrpSpPr>
          <p:grpSpPr bwMode="auto">
            <a:xfrm>
              <a:off x="5" y="2"/>
              <a:ext cx="1689" cy="304"/>
              <a:chOff x="0" y="0"/>
              <a:chExt cx="934" cy="374"/>
            </a:xfrm>
          </p:grpSpPr>
          <p:sp>
            <p:nvSpPr>
              <p:cNvPr id="47210" name="Rectangle 4"/>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汇编格式</a:t>
                </a:r>
              </a:p>
            </p:txBody>
          </p:sp>
          <p:sp>
            <p:nvSpPr>
              <p:cNvPr id="35846" name="Rectangle 5"/>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09" name="Group 6"/>
            <p:cNvGrpSpPr>
              <a:grpSpLocks/>
            </p:cNvGrpSpPr>
            <p:nvPr/>
          </p:nvGrpSpPr>
          <p:grpSpPr bwMode="auto">
            <a:xfrm>
              <a:off x="1694" y="2"/>
              <a:ext cx="2231" cy="304"/>
              <a:chOff x="0" y="0"/>
              <a:chExt cx="1234" cy="374"/>
            </a:xfrm>
          </p:grpSpPr>
          <p:sp>
            <p:nvSpPr>
              <p:cNvPr id="47208" name="Rectangle 7"/>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功     能</a:t>
                </a:r>
              </a:p>
            </p:txBody>
          </p:sp>
          <p:sp>
            <p:nvSpPr>
              <p:cNvPr id="35849" name="Rectangle 8"/>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0" name="Group 9"/>
            <p:cNvGrpSpPr>
              <a:grpSpLocks/>
            </p:cNvGrpSpPr>
            <p:nvPr/>
          </p:nvGrpSpPr>
          <p:grpSpPr bwMode="auto">
            <a:xfrm>
              <a:off x="3925" y="2"/>
              <a:ext cx="1494" cy="304"/>
              <a:chOff x="0" y="0"/>
              <a:chExt cx="826" cy="374"/>
            </a:xfrm>
          </p:grpSpPr>
          <p:sp>
            <p:nvSpPr>
              <p:cNvPr id="47206" name="Rectangle 10"/>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测试条件</a:t>
                </a:r>
              </a:p>
            </p:txBody>
          </p:sp>
          <p:sp>
            <p:nvSpPr>
              <p:cNvPr id="35852" name="Rectangle 11"/>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1" name="Group 12"/>
            <p:cNvGrpSpPr>
              <a:grpSpLocks/>
            </p:cNvGrpSpPr>
            <p:nvPr/>
          </p:nvGrpSpPr>
          <p:grpSpPr bwMode="auto">
            <a:xfrm>
              <a:off x="0" y="312"/>
              <a:ext cx="1689" cy="305"/>
              <a:chOff x="0" y="0"/>
              <a:chExt cx="934" cy="374"/>
            </a:xfrm>
          </p:grpSpPr>
          <p:sp>
            <p:nvSpPr>
              <p:cNvPr id="47204" name="Rectangle 13"/>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JC LABEL</a:t>
                </a:r>
              </a:p>
            </p:txBody>
          </p:sp>
          <p:sp>
            <p:nvSpPr>
              <p:cNvPr id="35855" name="Rectangle 14"/>
              <p:cNvSpPr>
                <a:spLocks noChangeArrowheads="1"/>
              </p:cNvSpPr>
              <p:nvPr/>
            </p:nvSpPr>
            <p:spPr bwMode="auto">
              <a:xfrm>
                <a:off x="0" y="0"/>
                <a:ext cx="934" cy="374"/>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2" name="Group 15"/>
            <p:cNvGrpSpPr>
              <a:grpSpLocks/>
            </p:cNvGrpSpPr>
            <p:nvPr/>
          </p:nvGrpSpPr>
          <p:grpSpPr bwMode="auto">
            <a:xfrm>
              <a:off x="1694" y="306"/>
              <a:ext cx="2231" cy="305"/>
              <a:chOff x="0" y="0"/>
              <a:chExt cx="1234" cy="374"/>
            </a:xfrm>
          </p:grpSpPr>
          <p:sp>
            <p:nvSpPr>
              <p:cNvPr id="47202" name="Rectangle 16"/>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有进位转移</a:t>
                </a:r>
              </a:p>
            </p:txBody>
          </p:sp>
          <p:sp>
            <p:nvSpPr>
              <p:cNvPr id="35858" name="Rectangle 17"/>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3" name="Group 18"/>
            <p:cNvGrpSpPr>
              <a:grpSpLocks/>
            </p:cNvGrpSpPr>
            <p:nvPr/>
          </p:nvGrpSpPr>
          <p:grpSpPr bwMode="auto">
            <a:xfrm>
              <a:off x="3925" y="306"/>
              <a:ext cx="1494" cy="305"/>
              <a:chOff x="0" y="0"/>
              <a:chExt cx="826" cy="374"/>
            </a:xfrm>
          </p:grpSpPr>
          <p:sp>
            <p:nvSpPr>
              <p:cNvPr id="47200" name="Rectangle 19"/>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CF＝1</a:t>
                </a:r>
              </a:p>
            </p:txBody>
          </p:sp>
          <p:sp>
            <p:nvSpPr>
              <p:cNvPr id="35861" name="Rectangle 20"/>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4" name="Group 21"/>
            <p:cNvGrpSpPr>
              <a:grpSpLocks/>
            </p:cNvGrpSpPr>
            <p:nvPr/>
          </p:nvGrpSpPr>
          <p:grpSpPr bwMode="auto">
            <a:xfrm>
              <a:off x="5" y="611"/>
              <a:ext cx="1689" cy="304"/>
              <a:chOff x="0" y="0"/>
              <a:chExt cx="934" cy="374"/>
            </a:xfrm>
          </p:grpSpPr>
          <p:sp>
            <p:nvSpPr>
              <p:cNvPr id="47198" name="Rectangle 22"/>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JNC LABEL</a:t>
                </a:r>
              </a:p>
            </p:txBody>
          </p:sp>
          <p:sp>
            <p:nvSpPr>
              <p:cNvPr id="35864" name="Rectangle 23"/>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5" name="Group 24"/>
            <p:cNvGrpSpPr>
              <a:grpSpLocks/>
            </p:cNvGrpSpPr>
            <p:nvPr/>
          </p:nvGrpSpPr>
          <p:grpSpPr bwMode="auto">
            <a:xfrm>
              <a:off x="1694" y="611"/>
              <a:ext cx="2231" cy="304"/>
              <a:chOff x="0" y="0"/>
              <a:chExt cx="1234" cy="374"/>
            </a:xfrm>
          </p:grpSpPr>
          <p:sp>
            <p:nvSpPr>
              <p:cNvPr id="47196" name="Rectangle 25"/>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无进位转移</a:t>
                </a:r>
              </a:p>
            </p:txBody>
          </p:sp>
          <p:sp>
            <p:nvSpPr>
              <p:cNvPr id="35867" name="Rectangle 26"/>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6" name="Group 27"/>
            <p:cNvGrpSpPr>
              <a:grpSpLocks/>
            </p:cNvGrpSpPr>
            <p:nvPr/>
          </p:nvGrpSpPr>
          <p:grpSpPr bwMode="auto">
            <a:xfrm>
              <a:off x="3925" y="611"/>
              <a:ext cx="1494" cy="304"/>
              <a:chOff x="0" y="0"/>
              <a:chExt cx="826" cy="374"/>
            </a:xfrm>
          </p:grpSpPr>
          <p:sp>
            <p:nvSpPr>
              <p:cNvPr id="47194" name="Rectangle 28"/>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CF＝0</a:t>
                </a:r>
              </a:p>
            </p:txBody>
          </p:sp>
          <p:sp>
            <p:nvSpPr>
              <p:cNvPr id="35870" name="Rectangle 29"/>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7" name="Group 30"/>
            <p:cNvGrpSpPr>
              <a:grpSpLocks/>
            </p:cNvGrpSpPr>
            <p:nvPr/>
          </p:nvGrpSpPr>
          <p:grpSpPr bwMode="auto">
            <a:xfrm>
              <a:off x="5" y="915"/>
              <a:ext cx="1689" cy="304"/>
              <a:chOff x="0" y="0"/>
              <a:chExt cx="934" cy="374"/>
            </a:xfrm>
          </p:grpSpPr>
          <p:sp>
            <p:nvSpPr>
              <p:cNvPr id="47192" name="Rectangle 31"/>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JO LABEL</a:t>
                </a:r>
              </a:p>
            </p:txBody>
          </p:sp>
          <p:sp>
            <p:nvSpPr>
              <p:cNvPr id="35873" name="Rectangle 32"/>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8" name="Group 33"/>
            <p:cNvGrpSpPr>
              <a:grpSpLocks/>
            </p:cNvGrpSpPr>
            <p:nvPr/>
          </p:nvGrpSpPr>
          <p:grpSpPr bwMode="auto">
            <a:xfrm>
              <a:off x="1694" y="915"/>
              <a:ext cx="2231" cy="304"/>
              <a:chOff x="0" y="0"/>
              <a:chExt cx="1234" cy="374"/>
            </a:xfrm>
          </p:grpSpPr>
          <p:sp>
            <p:nvSpPr>
              <p:cNvPr id="47190" name="Rectangle 34"/>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溢出转移</a:t>
                </a:r>
              </a:p>
            </p:txBody>
          </p:sp>
          <p:sp>
            <p:nvSpPr>
              <p:cNvPr id="35876" name="Rectangle 35"/>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19" name="Group 36"/>
            <p:cNvGrpSpPr>
              <a:grpSpLocks/>
            </p:cNvGrpSpPr>
            <p:nvPr/>
          </p:nvGrpSpPr>
          <p:grpSpPr bwMode="auto">
            <a:xfrm>
              <a:off x="3925" y="915"/>
              <a:ext cx="1494" cy="304"/>
              <a:chOff x="0" y="0"/>
              <a:chExt cx="826" cy="374"/>
            </a:xfrm>
          </p:grpSpPr>
          <p:sp>
            <p:nvSpPr>
              <p:cNvPr id="47188" name="Rectangle 37"/>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OF＝1</a:t>
                </a:r>
              </a:p>
            </p:txBody>
          </p:sp>
          <p:sp>
            <p:nvSpPr>
              <p:cNvPr id="35879" name="Rectangle 38"/>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0" name="Group 39"/>
            <p:cNvGrpSpPr>
              <a:grpSpLocks/>
            </p:cNvGrpSpPr>
            <p:nvPr/>
          </p:nvGrpSpPr>
          <p:grpSpPr bwMode="auto">
            <a:xfrm>
              <a:off x="5" y="1219"/>
              <a:ext cx="1689" cy="304"/>
              <a:chOff x="0" y="0"/>
              <a:chExt cx="934" cy="374"/>
            </a:xfrm>
          </p:grpSpPr>
          <p:sp>
            <p:nvSpPr>
              <p:cNvPr id="47186" name="Rectangle 40"/>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JNO LABEL</a:t>
                </a:r>
              </a:p>
            </p:txBody>
          </p:sp>
          <p:sp>
            <p:nvSpPr>
              <p:cNvPr id="35882" name="Rectangle 41"/>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1" name="Group 42"/>
            <p:cNvGrpSpPr>
              <a:grpSpLocks/>
            </p:cNvGrpSpPr>
            <p:nvPr/>
          </p:nvGrpSpPr>
          <p:grpSpPr bwMode="auto">
            <a:xfrm>
              <a:off x="1694" y="1219"/>
              <a:ext cx="2231" cy="304"/>
              <a:chOff x="0" y="0"/>
              <a:chExt cx="1234" cy="374"/>
            </a:xfrm>
          </p:grpSpPr>
          <p:sp>
            <p:nvSpPr>
              <p:cNvPr id="47184" name="Rectangle 43"/>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无溢出转移</a:t>
                </a:r>
              </a:p>
            </p:txBody>
          </p:sp>
          <p:sp>
            <p:nvSpPr>
              <p:cNvPr id="35885" name="Rectangle 44"/>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2" name="Group 45"/>
            <p:cNvGrpSpPr>
              <a:grpSpLocks/>
            </p:cNvGrpSpPr>
            <p:nvPr/>
          </p:nvGrpSpPr>
          <p:grpSpPr bwMode="auto">
            <a:xfrm>
              <a:off x="3925" y="1219"/>
              <a:ext cx="1494" cy="304"/>
              <a:chOff x="0" y="0"/>
              <a:chExt cx="826" cy="374"/>
            </a:xfrm>
          </p:grpSpPr>
          <p:sp>
            <p:nvSpPr>
              <p:cNvPr id="47182" name="Rectangle 46"/>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OF＝0</a:t>
                </a:r>
              </a:p>
            </p:txBody>
          </p:sp>
          <p:sp>
            <p:nvSpPr>
              <p:cNvPr id="35888" name="Rectangle 47"/>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3" name="Group 48"/>
            <p:cNvGrpSpPr>
              <a:grpSpLocks/>
            </p:cNvGrpSpPr>
            <p:nvPr/>
          </p:nvGrpSpPr>
          <p:grpSpPr bwMode="auto">
            <a:xfrm>
              <a:off x="5" y="1523"/>
              <a:ext cx="1689" cy="304"/>
              <a:chOff x="0" y="0"/>
              <a:chExt cx="934" cy="374"/>
            </a:xfrm>
          </p:grpSpPr>
          <p:sp>
            <p:nvSpPr>
              <p:cNvPr id="47180" name="Rectangle 49"/>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JP/JPE LABEL</a:t>
                </a:r>
              </a:p>
            </p:txBody>
          </p:sp>
          <p:sp>
            <p:nvSpPr>
              <p:cNvPr id="35891" name="Rectangle 50"/>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4" name="Group 51"/>
            <p:cNvGrpSpPr>
              <a:grpSpLocks/>
            </p:cNvGrpSpPr>
            <p:nvPr/>
          </p:nvGrpSpPr>
          <p:grpSpPr bwMode="auto">
            <a:xfrm>
              <a:off x="1694" y="1523"/>
              <a:ext cx="2231" cy="304"/>
              <a:chOff x="0" y="0"/>
              <a:chExt cx="1234" cy="374"/>
            </a:xfrm>
          </p:grpSpPr>
          <p:sp>
            <p:nvSpPr>
              <p:cNvPr id="47178" name="Rectangle 52"/>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偶转移</a:t>
                </a:r>
              </a:p>
            </p:txBody>
          </p:sp>
          <p:sp>
            <p:nvSpPr>
              <p:cNvPr id="35894" name="Rectangle 53"/>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5" name="Group 54"/>
            <p:cNvGrpSpPr>
              <a:grpSpLocks/>
            </p:cNvGrpSpPr>
            <p:nvPr/>
          </p:nvGrpSpPr>
          <p:grpSpPr bwMode="auto">
            <a:xfrm>
              <a:off x="3925" y="1523"/>
              <a:ext cx="1494" cy="304"/>
              <a:chOff x="0" y="0"/>
              <a:chExt cx="826" cy="374"/>
            </a:xfrm>
          </p:grpSpPr>
          <p:sp>
            <p:nvSpPr>
              <p:cNvPr id="47176" name="Rectangle 55"/>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PF＝1</a:t>
                </a:r>
              </a:p>
            </p:txBody>
          </p:sp>
          <p:sp>
            <p:nvSpPr>
              <p:cNvPr id="35897" name="Rectangle 56"/>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6" name="Group 57"/>
            <p:cNvGrpSpPr>
              <a:grpSpLocks/>
            </p:cNvGrpSpPr>
            <p:nvPr/>
          </p:nvGrpSpPr>
          <p:grpSpPr bwMode="auto">
            <a:xfrm>
              <a:off x="0" y="1827"/>
              <a:ext cx="1728" cy="305"/>
              <a:chOff x="0" y="0"/>
              <a:chExt cx="934" cy="374"/>
            </a:xfrm>
          </p:grpSpPr>
          <p:sp>
            <p:nvSpPr>
              <p:cNvPr id="47174" name="Rectangle 58"/>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JNP/JPO LABEL</a:t>
                </a:r>
              </a:p>
            </p:txBody>
          </p:sp>
          <p:sp>
            <p:nvSpPr>
              <p:cNvPr id="35900" name="Rectangle 59"/>
              <p:cNvSpPr>
                <a:spLocks noChangeArrowheads="1"/>
              </p:cNvSpPr>
              <p:nvPr/>
            </p:nvSpPr>
            <p:spPr bwMode="auto">
              <a:xfrm>
                <a:off x="0" y="0"/>
                <a:ext cx="934" cy="374"/>
              </a:xfrm>
              <a:prstGeom prst="rect">
                <a:avLst/>
              </a:prstGeom>
              <a:noFill/>
              <a:ln w="9525">
                <a:no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7" name="Group 60"/>
            <p:cNvGrpSpPr>
              <a:grpSpLocks/>
            </p:cNvGrpSpPr>
            <p:nvPr/>
          </p:nvGrpSpPr>
          <p:grpSpPr bwMode="auto">
            <a:xfrm>
              <a:off x="1694" y="1827"/>
              <a:ext cx="2231" cy="305"/>
              <a:chOff x="0" y="0"/>
              <a:chExt cx="1234" cy="374"/>
            </a:xfrm>
          </p:grpSpPr>
          <p:sp>
            <p:nvSpPr>
              <p:cNvPr id="47172" name="Rectangle 61"/>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奇转移</a:t>
                </a:r>
              </a:p>
            </p:txBody>
          </p:sp>
          <p:sp>
            <p:nvSpPr>
              <p:cNvPr id="35903" name="Rectangle 62"/>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8" name="Group 63"/>
            <p:cNvGrpSpPr>
              <a:grpSpLocks/>
            </p:cNvGrpSpPr>
            <p:nvPr/>
          </p:nvGrpSpPr>
          <p:grpSpPr bwMode="auto">
            <a:xfrm>
              <a:off x="3925" y="1827"/>
              <a:ext cx="1494" cy="305"/>
              <a:chOff x="0" y="0"/>
              <a:chExt cx="826" cy="374"/>
            </a:xfrm>
          </p:grpSpPr>
          <p:sp>
            <p:nvSpPr>
              <p:cNvPr id="47170" name="Rectangle 64"/>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PF＝0</a:t>
                </a:r>
              </a:p>
            </p:txBody>
          </p:sp>
          <p:sp>
            <p:nvSpPr>
              <p:cNvPr id="35906" name="Rectangle 65"/>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29" name="Group 66"/>
            <p:cNvGrpSpPr>
              <a:grpSpLocks/>
            </p:cNvGrpSpPr>
            <p:nvPr/>
          </p:nvGrpSpPr>
          <p:grpSpPr bwMode="auto">
            <a:xfrm>
              <a:off x="5" y="2132"/>
              <a:ext cx="1689" cy="304"/>
              <a:chOff x="0" y="0"/>
              <a:chExt cx="934" cy="374"/>
            </a:xfrm>
          </p:grpSpPr>
          <p:sp>
            <p:nvSpPr>
              <p:cNvPr id="47168" name="Rectangle 67"/>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JS LABEL</a:t>
                </a:r>
              </a:p>
            </p:txBody>
          </p:sp>
          <p:sp>
            <p:nvSpPr>
              <p:cNvPr id="35909" name="Rectangle 68"/>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0" name="Group 69"/>
            <p:cNvGrpSpPr>
              <a:grpSpLocks/>
            </p:cNvGrpSpPr>
            <p:nvPr/>
          </p:nvGrpSpPr>
          <p:grpSpPr bwMode="auto">
            <a:xfrm>
              <a:off x="1694" y="2132"/>
              <a:ext cx="2231" cy="304"/>
              <a:chOff x="0" y="0"/>
              <a:chExt cx="1234" cy="374"/>
            </a:xfrm>
          </p:grpSpPr>
          <p:sp>
            <p:nvSpPr>
              <p:cNvPr id="47166" name="Rectangle 70"/>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负数转移</a:t>
                </a:r>
              </a:p>
            </p:txBody>
          </p:sp>
          <p:sp>
            <p:nvSpPr>
              <p:cNvPr id="35912" name="Rectangle 71"/>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1" name="Group 72"/>
            <p:cNvGrpSpPr>
              <a:grpSpLocks/>
            </p:cNvGrpSpPr>
            <p:nvPr/>
          </p:nvGrpSpPr>
          <p:grpSpPr bwMode="auto">
            <a:xfrm>
              <a:off x="3925" y="2132"/>
              <a:ext cx="1494" cy="304"/>
              <a:chOff x="0" y="0"/>
              <a:chExt cx="826" cy="374"/>
            </a:xfrm>
          </p:grpSpPr>
          <p:sp>
            <p:nvSpPr>
              <p:cNvPr id="47164" name="Rectangle 73"/>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SF＝1</a:t>
                </a:r>
              </a:p>
            </p:txBody>
          </p:sp>
          <p:sp>
            <p:nvSpPr>
              <p:cNvPr id="35915" name="Rectangle 74"/>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2" name="Group 75"/>
            <p:cNvGrpSpPr>
              <a:grpSpLocks/>
            </p:cNvGrpSpPr>
            <p:nvPr/>
          </p:nvGrpSpPr>
          <p:grpSpPr bwMode="auto">
            <a:xfrm>
              <a:off x="5" y="2436"/>
              <a:ext cx="1689" cy="305"/>
              <a:chOff x="0" y="0"/>
              <a:chExt cx="934" cy="374"/>
            </a:xfrm>
          </p:grpSpPr>
          <p:sp>
            <p:nvSpPr>
              <p:cNvPr id="47162" name="Rectangle 76"/>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JNS LABEL</a:t>
                </a:r>
              </a:p>
            </p:txBody>
          </p:sp>
          <p:sp>
            <p:nvSpPr>
              <p:cNvPr id="35918" name="Rectangle 77"/>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3" name="Group 78"/>
            <p:cNvGrpSpPr>
              <a:grpSpLocks/>
            </p:cNvGrpSpPr>
            <p:nvPr/>
          </p:nvGrpSpPr>
          <p:grpSpPr bwMode="auto">
            <a:xfrm>
              <a:off x="1694" y="2436"/>
              <a:ext cx="2231" cy="305"/>
              <a:chOff x="0" y="0"/>
              <a:chExt cx="1234" cy="374"/>
            </a:xfrm>
          </p:grpSpPr>
          <p:sp>
            <p:nvSpPr>
              <p:cNvPr id="47160" name="Rectangle 79"/>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非负数转移</a:t>
                </a:r>
              </a:p>
            </p:txBody>
          </p:sp>
          <p:sp>
            <p:nvSpPr>
              <p:cNvPr id="35921" name="Rectangle 80"/>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4" name="Group 81"/>
            <p:cNvGrpSpPr>
              <a:grpSpLocks/>
            </p:cNvGrpSpPr>
            <p:nvPr/>
          </p:nvGrpSpPr>
          <p:grpSpPr bwMode="auto">
            <a:xfrm>
              <a:off x="3925" y="2436"/>
              <a:ext cx="1494" cy="305"/>
              <a:chOff x="0" y="0"/>
              <a:chExt cx="826" cy="374"/>
            </a:xfrm>
          </p:grpSpPr>
          <p:sp>
            <p:nvSpPr>
              <p:cNvPr id="47158" name="Rectangle 82"/>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SF＝0</a:t>
                </a:r>
              </a:p>
            </p:txBody>
          </p:sp>
          <p:sp>
            <p:nvSpPr>
              <p:cNvPr id="35924" name="Rectangle 83"/>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5" name="Group 84"/>
            <p:cNvGrpSpPr>
              <a:grpSpLocks/>
            </p:cNvGrpSpPr>
            <p:nvPr/>
          </p:nvGrpSpPr>
          <p:grpSpPr bwMode="auto">
            <a:xfrm>
              <a:off x="5" y="2741"/>
              <a:ext cx="1689" cy="304"/>
              <a:chOff x="0" y="0"/>
              <a:chExt cx="934" cy="374"/>
            </a:xfrm>
          </p:grpSpPr>
          <p:sp>
            <p:nvSpPr>
              <p:cNvPr id="47156" name="Rectangle 85"/>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JZ/JE LABEL</a:t>
                </a:r>
              </a:p>
            </p:txBody>
          </p:sp>
          <p:sp>
            <p:nvSpPr>
              <p:cNvPr id="35927" name="Rectangle 86"/>
              <p:cNvSpPr>
                <a:spLocks noChangeArrowheads="1"/>
              </p:cNvSpPr>
              <p:nvPr/>
            </p:nvSpPr>
            <p:spPr bwMode="auto">
              <a:xfrm>
                <a:off x="0" y="0"/>
                <a:ext cx="9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6" name="Group 87"/>
            <p:cNvGrpSpPr>
              <a:grpSpLocks/>
            </p:cNvGrpSpPr>
            <p:nvPr/>
          </p:nvGrpSpPr>
          <p:grpSpPr bwMode="auto">
            <a:xfrm>
              <a:off x="1694" y="2741"/>
              <a:ext cx="2231" cy="304"/>
              <a:chOff x="0" y="0"/>
              <a:chExt cx="1234" cy="374"/>
            </a:xfrm>
          </p:grpSpPr>
          <p:sp>
            <p:nvSpPr>
              <p:cNvPr id="47154" name="Rectangle 88"/>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结果为0/相等转移</a:t>
                </a:r>
              </a:p>
            </p:txBody>
          </p:sp>
          <p:sp>
            <p:nvSpPr>
              <p:cNvPr id="35930" name="Rectangle 89"/>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7" name="Group 90"/>
            <p:cNvGrpSpPr>
              <a:grpSpLocks/>
            </p:cNvGrpSpPr>
            <p:nvPr/>
          </p:nvGrpSpPr>
          <p:grpSpPr bwMode="auto">
            <a:xfrm>
              <a:off x="3925" y="2741"/>
              <a:ext cx="1494" cy="304"/>
              <a:chOff x="0" y="0"/>
              <a:chExt cx="826" cy="374"/>
            </a:xfrm>
          </p:grpSpPr>
          <p:sp>
            <p:nvSpPr>
              <p:cNvPr id="47152" name="Rectangle 91"/>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ZF＝1</a:t>
                </a:r>
              </a:p>
            </p:txBody>
          </p:sp>
          <p:sp>
            <p:nvSpPr>
              <p:cNvPr id="35933" name="Rectangle 92"/>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8" name="Group 93"/>
            <p:cNvGrpSpPr>
              <a:grpSpLocks/>
            </p:cNvGrpSpPr>
            <p:nvPr/>
          </p:nvGrpSpPr>
          <p:grpSpPr bwMode="auto">
            <a:xfrm>
              <a:off x="0" y="3045"/>
              <a:ext cx="1632" cy="304"/>
              <a:chOff x="0" y="0"/>
              <a:chExt cx="934" cy="374"/>
            </a:xfrm>
          </p:grpSpPr>
          <p:sp>
            <p:nvSpPr>
              <p:cNvPr id="47150" name="Rectangle 94"/>
              <p:cNvSpPr>
                <a:spLocks noChangeArrowheads="1"/>
              </p:cNvSpPr>
              <p:nvPr/>
            </p:nvSpPr>
            <p:spPr bwMode="auto">
              <a:xfrm>
                <a:off x="43" y="0"/>
                <a:ext cx="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JNZ/JNE LABEL</a:t>
                </a:r>
              </a:p>
            </p:txBody>
          </p:sp>
          <p:sp>
            <p:nvSpPr>
              <p:cNvPr id="35936" name="Rectangle 95"/>
              <p:cNvSpPr>
                <a:spLocks noChangeArrowheads="1"/>
              </p:cNvSpPr>
              <p:nvPr/>
            </p:nvSpPr>
            <p:spPr bwMode="auto">
              <a:xfrm>
                <a:off x="0" y="0"/>
                <a:ext cx="934" cy="374"/>
              </a:xfrm>
              <a:prstGeom prst="rect">
                <a:avLst/>
              </a:prstGeom>
              <a:noFill/>
              <a:ln w="9525">
                <a:no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39" name="Group 96"/>
            <p:cNvGrpSpPr>
              <a:grpSpLocks/>
            </p:cNvGrpSpPr>
            <p:nvPr/>
          </p:nvGrpSpPr>
          <p:grpSpPr bwMode="auto">
            <a:xfrm>
              <a:off x="1694" y="3045"/>
              <a:ext cx="2231" cy="304"/>
              <a:chOff x="0" y="0"/>
              <a:chExt cx="1234" cy="374"/>
            </a:xfrm>
          </p:grpSpPr>
          <p:sp>
            <p:nvSpPr>
              <p:cNvPr id="47148" name="Rectangle 97"/>
              <p:cNvSpPr>
                <a:spLocks noChangeArrowheads="1"/>
              </p:cNvSpPr>
              <p:nvPr/>
            </p:nvSpPr>
            <p:spPr bwMode="auto">
              <a:xfrm>
                <a:off x="43" y="0"/>
                <a:ext cx="11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结果不为0/不相等转移</a:t>
                </a:r>
              </a:p>
            </p:txBody>
          </p:sp>
          <p:sp>
            <p:nvSpPr>
              <p:cNvPr id="35939" name="Rectangle 98"/>
              <p:cNvSpPr>
                <a:spLocks noChangeArrowheads="1"/>
              </p:cNvSpPr>
              <p:nvPr/>
            </p:nvSpPr>
            <p:spPr bwMode="auto">
              <a:xfrm>
                <a:off x="0" y="0"/>
                <a:ext cx="123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40" name="Group 99"/>
            <p:cNvGrpSpPr>
              <a:grpSpLocks/>
            </p:cNvGrpSpPr>
            <p:nvPr/>
          </p:nvGrpSpPr>
          <p:grpSpPr bwMode="auto">
            <a:xfrm>
              <a:off x="3925" y="3045"/>
              <a:ext cx="1494" cy="304"/>
              <a:chOff x="0" y="0"/>
              <a:chExt cx="826" cy="374"/>
            </a:xfrm>
          </p:grpSpPr>
          <p:sp>
            <p:nvSpPr>
              <p:cNvPr id="47146" name="Rectangle 100"/>
              <p:cNvSpPr>
                <a:spLocks noChangeArrowheads="1"/>
              </p:cNvSpPr>
              <p:nvPr/>
            </p:nvSpPr>
            <p:spPr bwMode="auto">
              <a:xfrm>
                <a:off x="43" y="0"/>
                <a:ext cx="74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ZF＝0</a:t>
                </a:r>
              </a:p>
            </p:txBody>
          </p:sp>
          <p:sp>
            <p:nvSpPr>
              <p:cNvPr id="35942" name="Rectangle 101"/>
              <p:cNvSpPr>
                <a:spLocks noChangeArrowheads="1"/>
              </p:cNvSpPr>
              <p:nvPr/>
            </p:nvSpPr>
            <p:spPr bwMode="auto">
              <a:xfrm>
                <a:off x="0" y="0"/>
                <a:ext cx="82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47141" name="Group 102"/>
            <p:cNvGrpSpPr>
              <a:grpSpLocks/>
            </p:cNvGrpSpPr>
            <p:nvPr/>
          </p:nvGrpSpPr>
          <p:grpSpPr bwMode="auto">
            <a:xfrm>
              <a:off x="5" y="3349"/>
              <a:ext cx="5414" cy="541"/>
              <a:chOff x="0" y="0"/>
              <a:chExt cx="2994" cy="546"/>
            </a:xfrm>
          </p:grpSpPr>
          <p:sp>
            <p:nvSpPr>
              <p:cNvPr id="47144" name="Rectangle 103"/>
              <p:cNvSpPr>
                <a:spLocks noChangeArrowheads="1"/>
              </p:cNvSpPr>
              <p:nvPr/>
            </p:nvSpPr>
            <p:spPr bwMode="auto">
              <a:xfrm>
                <a:off x="43" y="0"/>
                <a:ext cx="2908"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注：对实现同一功能但指令助记符有两种形式时，在程序中究竟选用哪一种视习惯或用途而定，例如对于指令JZ/JE  LABEL，当比较两数相等转移时常使用JZ助记符，当比较某数为0转移时常使用JE指令。下同。</a:t>
                </a:r>
              </a:p>
            </p:txBody>
          </p:sp>
          <p:sp>
            <p:nvSpPr>
              <p:cNvPr id="35945" name="Rectangle 104"/>
              <p:cNvSpPr>
                <a:spLocks noChangeArrowheads="1"/>
              </p:cNvSpPr>
              <p:nvPr/>
            </p:nvSpPr>
            <p:spPr bwMode="auto">
              <a:xfrm>
                <a:off x="0" y="0"/>
                <a:ext cx="2994" cy="546"/>
              </a:xfrm>
              <a:prstGeom prst="rect">
                <a:avLst/>
              </a:prstGeom>
              <a:noFill/>
              <a:ln w="7" cmpd="sng">
                <a:solidFill>
                  <a:srgbClr val="A0A0A0"/>
                </a:solidFill>
                <a:miter lim="800000"/>
                <a:headEnd/>
                <a:tailEnd/>
              </a:ln>
              <a:effectLst/>
            </p:spPr>
            <p:txBody>
              <a:bodyPr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35946" name="Rectangle 105"/>
            <p:cNvSpPr>
              <a:spLocks noChangeArrowheads="1"/>
            </p:cNvSpPr>
            <p:nvPr/>
          </p:nvSpPr>
          <p:spPr bwMode="auto">
            <a:xfrm>
              <a:off x="0" y="0"/>
              <a:ext cx="5424" cy="3890"/>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47143" name="Text Box 106"/>
            <p:cNvSpPr txBox="1">
              <a:spLocks noChangeArrowheads="1"/>
            </p:cNvSpPr>
            <p:nvPr/>
          </p:nvSpPr>
          <p:spPr bwMode="auto">
            <a:xfrm>
              <a:off x="808" y="3890"/>
              <a:ext cx="39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r>
                <a:rPr lang="zh-CN" altLang="zh-CN" sz="2800" dirty="0">
                  <a:solidFill>
                    <a:schemeClr val="bg2"/>
                  </a:solidFill>
                  <a:latin typeface="黑体" panose="02010609060101010101" pitchFamily="49" charset="-122"/>
                  <a:ea typeface="黑体" panose="02010609060101010101" pitchFamily="49" charset="-122"/>
                </a:rPr>
                <a:t>表3-</a:t>
              </a:r>
              <a:r>
                <a:rPr lang="en-US" altLang="zh-CN" sz="2800" dirty="0">
                  <a:solidFill>
                    <a:schemeClr val="bg2"/>
                  </a:solidFill>
                  <a:latin typeface="黑体" panose="02010609060101010101" pitchFamily="49" charset="-122"/>
                  <a:ea typeface="黑体" panose="02010609060101010101" pitchFamily="49" charset="-122"/>
                </a:rPr>
                <a:t>8</a:t>
              </a:r>
              <a:r>
                <a:rPr lang="zh-CN" altLang="zh-CN" sz="2800" dirty="0">
                  <a:solidFill>
                    <a:schemeClr val="bg2"/>
                  </a:solidFill>
                  <a:latin typeface="黑体" panose="02010609060101010101" pitchFamily="49" charset="-122"/>
                  <a:ea typeface="黑体" panose="02010609060101010101" pitchFamily="49" charset="-122"/>
                </a:rPr>
                <a:t>  检测单个条件标志位转移指令 </a:t>
              </a:r>
            </a:p>
          </p:txBody>
        </p:sp>
      </p:grpSp>
    </p:spTree>
    <p:extLst>
      <p:ext uri="{BB962C8B-B14F-4D97-AF65-F5344CB8AC3E}">
        <p14:creationId xmlns:p14="http://schemas.microsoft.com/office/powerpoint/2010/main" val="22497712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4294967295"/>
          </p:nvPr>
        </p:nvSpPr>
        <p:spPr>
          <a:xfrm>
            <a:off x="2135188" y="908051"/>
            <a:ext cx="9289404" cy="5127625"/>
          </a:xfrm>
        </p:spPr>
        <p:txBody>
          <a:bodyPr/>
          <a:lstStyle/>
          <a:p>
            <a:pPr marL="0" indent="0">
              <a:lnSpc>
                <a:spcPct val="90000"/>
              </a:lnSpc>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例.</a:t>
            </a:r>
            <a:r>
              <a:rPr lang="zh-CN" altLang="zh-CN" dirty="0">
                <a:latin typeface="黑体" panose="02010609060101010101" pitchFamily="49" charset="-122"/>
              </a:rPr>
              <a:t> 比较AX和BX寄存器中的内容，若相等执行ACT1，不等执行ACT2。</a:t>
            </a:r>
          </a:p>
          <a:p>
            <a:pPr marL="0" indent="0">
              <a:lnSpc>
                <a:spcPct val="90000"/>
              </a:lnSpc>
              <a:buNone/>
            </a:pPr>
            <a:r>
              <a:rPr lang="zh-CN" altLang="zh-CN" dirty="0">
                <a:latin typeface="黑体" panose="02010609060101010101" pitchFamily="49" charset="-122"/>
              </a:rPr>
              <a:t>						</a:t>
            </a:r>
          </a:p>
          <a:p>
            <a:pPr marL="0" indent="0">
              <a:lnSpc>
                <a:spcPct val="90000"/>
              </a:lnSpc>
              <a:buNone/>
            </a:pPr>
            <a:r>
              <a:rPr lang="zh-CN" altLang="zh-CN" dirty="0">
                <a:solidFill>
                  <a:srgbClr val="FF0000"/>
                </a:solidFill>
                <a:latin typeface="黑体" panose="02010609060101010101" pitchFamily="49" charset="-122"/>
              </a:rPr>
              <a:t>		CMP  AX,BX		</a:t>
            </a:r>
          </a:p>
          <a:p>
            <a:pPr marL="0" indent="0">
              <a:lnSpc>
                <a:spcPct val="90000"/>
              </a:lnSpc>
              <a:buNone/>
            </a:pPr>
            <a:r>
              <a:rPr lang="zh-CN" altLang="zh-CN" dirty="0">
                <a:solidFill>
                  <a:srgbClr val="FF0000"/>
                </a:solidFill>
                <a:latin typeface="黑体" panose="02010609060101010101" pitchFamily="49" charset="-122"/>
              </a:rPr>
              <a:t>		JE	ACT1			</a:t>
            </a:r>
          </a:p>
          <a:p>
            <a:pPr marL="0" indent="0">
              <a:lnSpc>
                <a:spcPct val="90000"/>
              </a:lnSpc>
              <a:buNone/>
            </a:pPr>
            <a:r>
              <a:rPr lang="zh-CN" altLang="zh-CN" dirty="0">
                <a:solidFill>
                  <a:srgbClr val="FF0000"/>
                </a:solidFill>
                <a:latin typeface="黑体" panose="02010609060101010101" pitchFamily="49" charset="-122"/>
              </a:rPr>
              <a:t>		ACT2:	.		</a:t>
            </a:r>
          </a:p>
          <a:p>
            <a:pPr marL="0" indent="0">
              <a:lnSpc>
                <a:spcPct val="90000"/>
              </a:lnSpc>
              <a:buNone/>
            </a:pPr>
            <a:r>
              <a:rPr lang="zh-CN" altLang="zh-CN" dirty="0">
                <a:solidFill>
                  <a:srgbClr val="FF0000"/>
                </a:solidFill>
                <a:latin typeface="黑体" panose="02010609060101010101" pitchFamily="49" charset="-122"/>
              </a:rPr>
              <a:t>				.		</a:t>
            </a:r>
          </a:p>
          <a:p>
            <a:pPr marL="0" indent="0">
              <a:lnSpc>
                <a:spcPct val="90000"/>
              </a:lnSpc>
              <a:buNone/>
            </a:pPr>
            <a:r>
              <a:rPr lang="zh-CN" altLang="zh-CN" dirty="0">
                <a:solidFill>
                  <a:srgbClr val="FF0000"/>
                </a:solidFill>
                <a:latin typeface="黑体" panose="02010609060101010101" pitchFamily="49" charset="-122"/>
              </a:rPr>
              <a:t>				.		</a:t>
            </a:r>
          </a:p>
          <a:p>
            <a:pPr marL="0" indent="0">
              <a:lnSpc>
                <a:spcPct val="90000"/>
              </a:lnSpc>
              <a:buNone/>
            </a:pPr>
            <a:r>
              <a:rPr lang="zh-CN" altLang="zh-CN" dirty="0">
                <a:solidFill>
                  <a:srgbClr val="FF0000"/>
                </a:solidFill>
                <a:latin typeface="黑体" panose="02010609060101010101" pitchFamily="49" charset="-122"/>
              </a:rPr>
              <a:t>		ACT1:	</a:t>
            </a:r>
            <a:r>
              <a:rPr lang="zh-CN" altLang="zh-CN" dirty="0">
                <a:solidFill>
                  <a:srgbClr val="FF0000"/>
                </a:solidFill>
                <a:latin typeface="Times New Roman" panose="02020603050405020304" pitchFamily="18" charset="0"/>
              </a:rPr>
              <a:t>…</a:t>
            </a:r>
            <a:r>
              <a:rPr lang="zh-CN" altLang="zh-CN" dirty="0">
                <a:latin typeface="黑体" panose="02010609060101010101" pitchFamily="49" charset="-122"/>
              </a:rPr>
              <a:t>		</a:t>
            </a:r>
          </a:p>
        </p:txBody>
      </p:sp>
      <p:sp>
        <p:nvSpPr>
          <p:cNvPr id="4813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9F83F40-125C-42CE-AC9A-3821AFC5881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118089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4294967295"/>
          </p:nvPr>
        </p:nvSpPr>
        <p:spPr>
          <a:xfrm>
            <a:off x="2209800" y="1600200"/>
            <a:ext cx="8077200" cy="3505200"/>
          </a:xfrm>
        </p:spPr>
        <p:txBody>
          <a:bodyPr/>
          <a:lstStyle/>
          <a:p>
            <a:pPr marL="0" indent="0">
              <a:buNone/>
            </a:pPr>
            <a:r>
              <a:rPr lang="zh-CN" altLang="zh-CN">
                <a:latin typeface="黑体" panose="02010609060101010101" pitchFamily="49" charset="-122"/>
              </a:rPr>
              <a:t>⑵ 根据</a:t>
            </a:r>
            <a:r>
              <a:rPr lang="zh-CN" altLang="zh-CN">
                <a:solidFill>
                  <a:srgbClr val="FF0000"/>
                </a:solidFill>
                <a:latin typeface="黑体" panose="02010609060101010101" pitchFamily="49" charset="-122"/>
              </a:rPr>
              <a:t>两个带符号数比较结果</a:t>
            </a:r>
            <a:r>
              <a:rPr lang="zh-CN" altLang="zh-CN">
                <a:latin typeface="黑体" panose="02010609060101010101" pitchFamily="49" charset="-122"/>
              </a:rPr>
              <a:t>实现转移的条件转移指令</a:t>
            </a:r>
          </a:p>
          <a:p>
            <a:pPr marL="0" indent="0">
              <a:buNone/>
            </a:pPr>
            <a:endParaRPr lang="zh-CN" altLang="zh-CN">
              <a:latin typeface="黑体" panose="02010609060101010101" pitchFamily="49" charset="-122"/>
            </a:endParaRPr>
          </a:p>
          <a:p>
            <a:pPr marL="0" indent="0">
              <a:buNone/>
            </a:pPr>
            <a:r>
              <a:rPr lang="zh-CN" altLang="zh-CN">
                <a:latin typeface="黑体" panose="02010609060101010101" pitchFamily="49" charset="-122"/>
              </a:rPr>
              <a:t>	利用上表中提供的指令，可以实现两个带符号数的比较转移。</a:t>
            </a:r>
          </a:p>
        </p:txBody>
      </p:sp>
      <p:sp>
        <p:nvSpPr>
          <p:cNvPr id="4915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C46BABB-D4B0-4AB5-A10B-736E169150F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149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3591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4294967295"/>
          </p:nvPr>
        </p:nvSpPr>
        <p:spPr>
          <a:xfrm>
            <a:off x="1127448" y="1268760"/>
            <a:ext cx="10104040" cy="5334000"/>
          </a:xfrm>
        </p:spPr>
        <p:txBody>
          <a:bodyPr/>
          <a:lstStyle/>
          <a:p>
            <a:pPr marL="0" indent="0">
              <a:buNone/>
            </a:pPr>
            <a:r>
              <a:rPr lang="zh-CN" altLang="zh-CN" sz="3600" dirty="0">
                <a:solidFill>
                  <a:srgbClr val="FF0000"/>
                </a:solidFill>
                <a:latin typeface="黑体" panose="02010609060101010101" pitchFamily="49" charset="-122"/>
              </a:rPr>
              <a:t>例8. </a:t>
            </a:r>
            <a:r>
              <a:rPr lang="zh-CN" altLang="zh-CN" sz="3600" dirty="0"/>
              <a:t>MOV  AL,ES:[78H]</a:t>
            </a:r>
          </a:p>
          <a:p>
            <a:pPr marL="0" indent="0">
              <a:buNone/>
            </a:pPr>
            <a:r>
              <a:rPr lang="zh-CN" altLang="zh-CN" sz="3600" dirty="0">
                <a:latin typeface="黑体" panose="02010609060101010101" pitchFamily="49" charset="-122"/>
              </a:rPr>
              <a:t>(ES:78H)→AL</a:t>
            </a:r>
          </a:p>
          <a:p>
            <a:pPr marL="0" indent="0">
              <a:buNone/>
            </a:pPr>
            <a:r>
              <a:rPr lang="zh-CN" altLang="zh-CN" sz="2000" dirty="0">
                <a:latin typeface="黑体" panose="02010609060101010101" pitchFamily="49" charset="-122"/>
              </a:rPr>
              <a:t>	    </a:t>
            </a:r>
          </a:p>
          <a:p>
            <a:pPr marL="0" indent="0">
              <a:buNone/>
            </a:pPr>
            <a:r>
              <a:rPr lang="zh-CN" altLang="zh-CN" sz="3600" dirty="0">
                <a:latin typeface="黑体" panose="02010609060101010101" pitchFamily="49" charset="-122"/>
              </a:rPr>
              <a:t>该指令的源操作数前使用了段超越前缀</a:t>
            </a:r>
            <a:r>
              <a:rPr lang="zh-CN" altLang="zh-CN" sz="3600" dirty="0">
                <a:latin typeface="Times New Roman" panose="02020603050405020304" pitchFamily="18" charset="0"/>
              </a:rPr>
              <a:t>“</a:t>
            </a:r>
            <a:r>
              <a:rPr lang="zh-CN" altLang="zh-CN" sz="3600" dirty="0">
                <a:solidFill>
                  <a:srgbClr val="FF3300"/>
                </a:solidFill>
                <a:latin typeface="黑体" panose="02010609060101010101" pitchFamily="49" charset="-122"/>
              </a:rPr>
              <a:t>ES:</a:t>
            </a:r>
            <a:r>
              <a:rPr lang="zh-CN" altLang="zh-CN" sz="3600" dirty="0">
                <a:latin typeface="Times New Roman" panose="02020603050405020304" pitchFamily="18" charset="0"/>
              </a:rPr>
              <a:t>”</a:t>
            </a:r>
            <a:r>
              <a:rPr lang="zh-CN" altLang="zh-CN" sz="3600" dirty="0">
                <a:latin typeface="黑体" panose="02010609060101010101" pitchFamily="49" charset="-122"/>
              </a:rPr>
              <a:t>,明确表示使用附加数据段中的变量。</a:t>
            </a:r>
          </a:p>
          <a:p>
            <a:pPr marL="0" indent="0">
              <a:buNone/>
            </a:pPr>
            <a:r>
              <a:rPr lang="zh-CN" altLang="zh-CN" sz="1000" dirty="0">
                <a:latin typeface="黑体" panose="02010609060101010101" pitchFamily="49" charset="-122"/>
              </a:rPr>
              <a:t> </a:t>
            </a:r>
          </a:p>
          <a:p>
            <a:pPr marL="0" indent="0">
              <a:buNone/>
            </a:pPr>
            <a:r>
              <a:rPr lang="zh-CN" altLang="zh-CN" sz="3600" dirty="0">
                <a:latin typeface="黑体" panose="02010609060101010101" pitchFamily="49" charset="-122"/>
              </a:rPr>
              <a:t>注意</a:t>
            </a:r>
            <a:r>
              <a:rPr lang="zh-CN" altLang="zh-CN" dirty="0">
                <a:solidFill>
                  <a:srgbClr val="FF0000"/>
                </a:solidFill>
                <a:latin typeface="黑体" panose="02010609060101010101" pitchFamily="49" charset="-122"/>
              </a:rPr>
              <a:t>[</a:t>
            </a:r>
            <a:r>
              <a:rPr lang="zh-CN" altLang="zh-CN" sz="3600" dirty="0">
                <a:solidFill>
                  <a:srgbClr val="FF0000"/>
                </a:solidFill>
                <a:latin typeface="黑体" panose="02010609060101010101" pitchFamily="49" charset="-122"/>
              </a:rPr>
              <a:t>78H</a:t>
            </a:r>
            <a:r>
              <a:rPr lang="zh-CN" altLang="zh-CN" dirty="0">
                <a:solidFill>
                  <a:srgbClr val="FF0000"/>
                </a:solidFill>
                <a:latin typeface="黑体" panose="02010609060101010101" pitchFamily="49" charset="-122"/>
              </a:rPr>
              <a:t>]</a:t>
            </a:r>
            <a:r>
              <a:rPr lang="zh-CN" altLang="zh-CN" sz="3600" dirty="0">
                <a:latin typeface="黑体" panose="02010609060101010101" pitchFamily="49" charset="-122"/>
              </a:rPr>
              <a:t>与</a:t>
            </a:r>
            <a:r>
              <a:rPr lang="zh-CN" altLang="zh-CN" sz="3600" dirty="0">
                <a:solidFill>
                  <a:srgbClr val="FF0000"/>
                </a:solidFill>
                <a:latin typeface="黑体" panose="02010609060101010101" pitchFamily="49" charset="-122"/>
              </a:rPr>
              <a:t>ES:</a:t>
            </a:r>
            <a:r>
              <a:rPr lang="zh-CN" altLang="zh-CN" dirty="0">
                <a:solidFill>
                  <a:srgbClr val="FF0000"/>
                </a:solidFill>
                <a:latin typeface="黑体" panose="02010609060101010101" pitchFamily="49" charset="-122"/>
              </a:rPr>
              <a:t>[</a:t>
            </a:r>
            <a:r>
              <a:rPr lang="zh-CN" altLang="zh-CN" sz="3600" dirty="0">
                <a:solidFill>
                  <a:srgbClr val="FF0000"/>
                </a:solidFill>
                <a:latin typeface="黑体" panose="02010609060101010101" pitchFamily="49" charset="-122"/>
              </a:rPr>
              <a:t>78H</a:t>
            </a:r>
            <a:r>
              <a:rPr lang="zh-CN" altLang="zh-CN" dirty="0">
                <a:solidFill>
                  <a:srgbClr val="FF0000"/>
                </a:solidFill>
                <a:latin typeface="黑体" panose="02010609060101010101" pitchFamily="49" charset="-122"/>
              </a:rPr>
              <a:t>]</a:t>
            </a:r>
            <a:r>
              <a:rPr lang="zh-CN" altLang="zh-CN" sz="3600" dirty="0">
                <a:latin typeface="黑体" panose="02010609060101010101" pitchFamily="49" charset="-122"/>
              </a:rPr>
              <a:t>表示不同的物理地址，只是段内偏移量相同而已。</a:t>
            </a:r>
            <a:r>
              <a:rPr lang="zh-CN" altLang="zh-CN" dirty="0"/>
              <a:t>  </a:t>
            </a:r>
          </a:p>
        </p:txBody>
      </p:sp>
      <p:sp>
        <p:nvSpPr>
          <p:cNvPr id="2867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47C45734-4A29-4AE6-8559-A1CF5E82EAD5}" type="slidenum">
              <a:rPr lang="zh-CN" altLang="en-US" sz="1400">
                <a:solidFill>
                  <a:schemeClr val="tx1"/>
                </a:solidFill>
                <a:latin typeface="Arial" panose="020B0604020202020204" pitchFamily="34" charset="0"/>
                <a:ea typeface="宋体" panose="02010600030101010101" pitchFamily="2" charset="-122"/>
              </a:rPr>
              <a:pPr algn="r" eaLnBrk="1" hangingPunct="1"/>
              <a:t>15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68108163"/>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8DE1829-8AEE-400A-8B0E-280AA165998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150</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50179" name="Group 2"/>
          <p:cNvGrpSpPr>
            <a:grpSpLocks/>
          </p:cNvGrpSpPr>
          <p:nvPr/>
        </p:nvGrpSpPr>
        <p:grpSpPr bwMode="auto">
          <a:xfrm>
            <a:off x="1752600" y="228601"/>
            <a:ext cx="8763000" cy="5800725"/>
            <a:chOff x="0" y="0"/>
            <a:chExt cx="5520" cy="3654"/>
          </a:xfrm>
        </p:grpSpPr>
        <p:grpSp>
          <p:nvGrpSpPr>
            <p:cNvPr id="50180" name="Group 3"/>
            <p:cNvGrpSpPr>
              <a:grpSpLocks/>
            </p:cNvGrpSpPr>
            <p:nvPr/>
          </p:nvGrpSpPr>
          <p:grpSpPr bwMode="auto">
            <a:xfrm>
              <a:off x="9" y="4"/>
              <a:ext cx="1545" cy="488"/>
              <a:chOff x="0" y="0"/>
              <a:chExt cx="910" cy="374"/>
            </a:xfrm>
          </p:grpSpPr>
          <p:sp>
            <p:nvSpPr>
              <p:cNvPr id="50228" name="Rectangle 4"/>
              <p:cNvSpPr>
                <a:spLocks noChangeArrowheads="1"/>
              </p:cNvSpPr>
              <p:nvPr/>
            </p:nvSpPr>
            <p:spPr bwMode="auto">
              <a:xfrm>
                <a:off x="43" y="0"/>
                <a:ext cx="8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汇编格式</a:t>
                </a:r>
              </a:p>
            </p:txBody>
          </p:sp>
          <p:sp>
            <p:nvSpPr>
              <p:cNvPr id="38918" name="Rectangle 5"/>
              <p:cNvSpPr>
                <a:spLocks noChangeArrowheads="1"/>
              </p:cNvSpPr>
              <p:nvPr/>
            </p:nvSpPr>
            <p:spPr bwMode="auto">
              <a:xfrm>
                <a:off x="0" y="0"/>
                <a:ext cx="910"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1" name="Group 6"/>
            <p:cNvGrpSpPr>
              <a:grpSpLocks/>
            </p:cNvGrpSpPr>
            <p:nvPr/>
          </p:nvGrpSpPr>
          <p:grpSpPr bwMode="auto">
            <a:xfrm>
              <a:off x="1554" y="4"/>
              <a:ext cx="2300" cy="488"/>
              <a:chOff x="0" y="0"/>
              <a:chExt cx="1354" cy="374"/>
            </a:xfrm>
          </p:grpSpPr>
          <p:sp>
            <p:nvSpPr>
              <p:cNvPr id="50226" name="Rectangle 7"/>
              <p:cNvSpPr>
                <a:spLocks noChangeArrowheads="1"/>
              </p:cNvSpPr>
              <p:nvPr/>
            </p:nvSpPr>
            <p:spPr bwMode="auto">
              <a:xfrm>
                <a:off x="43" y="0"/>
                <a:ext cx="126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功   能</a:t>
                </a:r>
              </a:p>
            </p:txBody>
          </p:sp>
          <p:sp>
            <p:nvSpPr>
              <p:cNvPr id="38921" name="Rectangle 8"/>
              <p:cNvSpPr>
                <a:spLocks noChangeArrowheads="1"/>
              </p:cNvSpPr>
              <p:nvPr/>
            </p:nvSpPr>
            <p:spPr bwMode="auto">
              <a:xfrm>
                <a:off x="0" y="0"/>
                <a:ext cx="1354"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2" name="Group 9"/>
            <p:cNvGrpSpPr>
              <a:grpSpLocks/>
            </p:cNvGrpSpPr>
            <p:nvPr/>
          </p:nvGrpSpPr>
          <p:grpSpPr bwMode="auto">
            <a:xfrm>
              <a:off x="3854" y="4"/>
              <a:ext cx="1661" cy="488"/>
              <a:chOff x="0" y="0"/>
              <a:chExt cx="978" cy="374"/>
            </a:xfrm>
          </p:grpSpPr>
          <p:sp>
            <p:nvSpPr>
              <p:cNvPr id="50224" name="Rectangle 10"/>
              <p:cNvSpPr>
                <a:spLocks noChangeArrowheads="1"/>
              </p:cNvSpPr>
              <p:nvPr/>
            </p:nvSpPr>
            <p:spPr bwMode="auto">
              <a:xfrm>
                <a:off x="43" y="0"/>
                <a:ext cx="8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测试条件</a:t>
                </a:r>
              </a:p>
            </p:txBody>
          </p:sp>
          <p:sp>
            <p:nvSpPr>
              <p:cNvPr id="38924" name="Rectangle 11"/>
              <p:cNvSpPr>
                <a:spLocks noChangeArrowheads="1"/>
              </p:cNvSpPr>
              <p:nvPr/>
            </p:nvSpPr>
            <p:spPr bwMode="auto">
              <a:xfrm>
                <a:off x="0" y="0"/>
                <a:ext cx="97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3" name="Group 12"/>
            <p:cNvGrpSpPr>
              <a:grpSpLocks/>
            </p:cNvGrpSpPr>
            <p:nvPr/>
          </p:nvGrpSpPr>
          <p:grpSpPr bwMode="auto">
            <a:xfrm>
              <a:off x="0" y="492"/>
              <a:ext cx="1546" cy="599"/>
              <a:chOff x="0" y="0"/>
              <a:chExt cx="910" cy="460"/>
            </a:xfrm>
          </p:grpSpPr>
          <p:sp>
            <p:nvSpPr>
              <p:cNvPr id="50222" name="Rectangle 13"/>
              <p:cNvSpPr>
                <a:spLocks noChangeArrowheads="1"/>
              </p:cNvSpPr>
              <p:nvPr/>
            </p:nvSpPr>
            <p:spPr bwMode="auto">
              <a:xfrm>
                <a:off x="43" y="0"/>
                <a:ext cx="82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JG/JNLE LABEL</a:t>
                </a:r>
              </a:p>
            </p:txBody>
          </p:sp>
          <p:sp>
            <p:nvSpPr>
              <p:cNvPr id="38927" name="Rectangle 14"/>
              <p:cNvSpPr>
                <a:spLocks noChangeArrowheads="1"/>
              </p:cNvSpPr>
              <p:nvPr/>
            </p:nvSpPr>
            <p:spPr bwMode="auto">
              <a:xfrm>
                <a:off x="0" y="0"/>
                <a:ext cx="910"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4" name="Group 15"/>
            <p:cNvGrpSpPr>
              <a:grpSpLocks/>
            </p:cNvGrpSpPr>
            <p:nvPr/>
          </p:nvGrpSpPr>
          <p:grpSpPr bwMode="auto">
            <a:xfrm>
              <a:off x="1554" y="492"/>
              <a:ext cx="2300" cy="599"/>
              <a:chOff x="0" y="0"/>
              <a:chExt cx="1354" cy="460"/>
            </a:xfrm>
          </p:grpSpPr>
          <p:sp>
            <p:nvSpPr>
              <p:cNvPr id="50220" name="Rectangle 16"/>
              <p:cNvSpPr>
                <a:spLocks noChangeArrowheads="1"/>
              </p:cNvSpPr>
              <p:nvPr/>
            </p:nvSpPr>
            <p:spPr bwMode="auto">
              <a:xfrm>
                <a:off x="43" y="0"/>
                <a:ext cx="126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大于/不小于等于转移</a:t>
                </a:r>
              </a:p>
            </p:txBody>
          </p:sp>
          <p:sp>
            <p:nvSpPr>
              <p:cNvPr id="38930" name="Rectangle 17"/>
              <p:cNvSpPr>
                <a:spLocks noChangeArrowheads="1"/>
              </p:cNvSpPr>
              <p:nvPr/>
            </p:nvSpPr>
            <p:spPr bwMode="auto">
              <a:xfrm>
                <a:off x="0" y="0"/>
                <a:ext cx="1354"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5" name="Group 18"/>
            <p:cNvGrpSpPr>
              <a:grpSpLocks/>
            </p:cNvGrpSpPr>
            <p:nvPr/>
          </p:nvGrpSpPr>
          <p:grpSpPr bwMode="auto">
            <a:xfrm>
              <a:off x="3854" y="492"/>
              <a:ext cx="1661" cy="599"/>
              <a:chOff x="0" y="0"/>
              <a:chExt cx="978" cy="460"/>
            </a:xfrm>
          </p:grpSpPr>
          <p:sp>
            <p:nvSpPr>
              <p:cNvPr id="50218" name="Rectangle 19"/>
              <p:cNvSpPr>
                <a:spLocks noChangeArrowheads="1"/>
              </p:cNvSpPr>
              <p:nvPr/>
            </p:nvSpPr>
            <p:spPr bwMode="auto">
              <a:xfrm>
                <a:off x="43" y="0"/>
                <a:ext cx="8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ZF＝0  and </a:t>
                </a: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SF＝OF</a:t>
                </a:r>
              </a:p>
            </p:txBody>
          </p:sp>
          <p:sp>
            <p:nvSpPr>
              <p:cNvPr id="38933" name="Rectangle 20"/>
              <p:cNvSpPr>
                <a:spLocks noChangeArrowheads="1"/>
              </p:cNvSpPr>
              <p:nvPr/>
            </p:nvSpPr>
            <p:spPr bwMode="auto">
              <a:xfrm>
                <a:off x="0" y="0"/>
                <a:ext cx="97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6" name="Group 21"/>
            <p:cNvGrpSpPr>
              <a:grpSpLocks/>
            </p:cNvGrpSpPr>
            <p:nvPr/>
          </p:nvGrpSpPr>
          <p:grpSpPr bwMode="auto">
            <a:xfrm>
              <a:off x="9" y="1091"/>
              <a:ext cx="1545" cy="488"/>
              <a:chOff x="0" y="0"/>
              <a:chExt cx="910" cy="374"/>
            </a:xfrm>
          </p:grpSpPr>
          <p:sp>
            <p:nvSpPr>
              <p:cNvPr id="50216" name="Rectangle 22"/>
              <p:cNvSpPr>
                <a:spLocks noChangeArrowheads="1"/>
              </p:cNvSpPr>
              <p:nvPr/>
            </p:nvSpPr>
            <p:spPr bwMode="auto">
              <a:xfrm>
                <a:off x="43" y="0"/>
                <a:ext cx="8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JNG/JLE LABEL</a:t>
                </a:r>
              </a:p>
            </p:txBody>
          </p:sp>
          <p:sp>
            <p:nvSpPr>
              <p:cNvPr id="38936" name="Rectangle 23"/>
              <p:cNvSpPr>
                <a:spLocks noChangeArrowheads="1"/>
              </p:cNvSpPr>
              <p:nvPr/>
            </p:nvSpPr>
            <p:spPr bwMode="auto">
              <a:xfrm>
                <a:off x="0" y="0"/>
                <a:ext cx="910" cy="374"/>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7" name="Group 24"/>
            <p:cNvGrpSpPr>
              <a:grpSpLocks/>
            </p:cNvGrpSpPr>
            <p:nvPr/>
          </p:nvGrpSpPr>
          <p:grpSpPr bwMode="auto">
            <a:xfrm>
              <a:off x="1554" y="1091"/>
              <a:ext cx="2300" cy="488"/>
              <a:chOff x="0" y="0"/>
              <a:chExt cx="1354" cy="374"/>
            </a:xfrm>
          </p:grpSpPr>
          <p:sp>
            <p:nvSpPr>
              <p:cNvPr id="50214" name="Rectangle 25"/>
              <p:cNvSpPr>
                <a:spLocks noChangeArrowheads="1"/>
              </p:cNvSpPr>
              <p:nvPr/>
            </p:nvSpPr>
            <p:spPr bwMode="auto">
              <a:xfrm>
                <a:off x="43" y="0"/>
                <a:ext cx="126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不大于/小于等于转移</a:t>
                </a:r>
              </a:p>
            </p:txBody>
          </p:sp>
          <p:sp>
            <p:nvSpPr>
              <p:cNvPr id="38939" name="Rectangle 26"/>
              <p:cNvSpPr>
                <a:spLocks noChangeArrowheads="1"/>
              </p:cNvSpPr>
              <p:nvPr/>
            </p:nvSpPr>
            <p:spPr bwMode="auto">
              <a:xfrm>
                <a:off x="0" y="0"/>
                <a:ext cx="135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8" name="Group 27"/>
            <p:cNvGrpSpPr>
              <a:grpSpLocks/>
            </p:cNvGrpSpPr>
            <p:nvPr/>
          </p:nvGrpSpPr>
          <p:grpSpPr bwMode="auto">
            <a:xfrm>
              <a:off x="3854" y="1091"/>
              <a:ext cx="1661" cy="488"/>
              <a:chOff x="0" y="0"/>
              <a:chExt cx="978" cy="374"/>
            </a:xfrm>
          </p:grpSpPr>
          <p:sp>
            <p:nvSpPr>
              <p:cNvPr id="50212" name="Rectangle 28"/>
              <p:cNvSpPr>
                <a:spLocks noChangeArrowheads="1"/>
              </p:cNvSpPr>
              <p:nvPr/>
            </p:nvSpPr>
            <p:spPr bwMode="auto">
              <a:xfrm>
                <a:off x="43" y="0"/>
                <a:ext cx="8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ZF＝1  or </a:t>
                </a:r>
              </a:p>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SF≠OF</a:t>
                </a:r>
              </a:p>
            </p:txBody>
          </p:sp>
          <p:sp>
            <p:nvSpPr>
              <p:cNvPr id="38942" name="Rectangle 29"/>
              <p:cNvSpPr>
                <a:spLocks noChangeArrowheads="1"/>
              </p:cNvSpPr>
              <p:nvPr/>
            </p:nvSpPr>
            <p:spPr bwMode="auto">
              <a:xfrm>
                <a:off x="0" y="0"/>
                <a:ext cx="97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89" name="Group 30"/>
            <p:cNvGrpSpPr>
              <a:grpSpLocks/>
            </p:cNvGrpSpPr>
            <p:nvPr/>
          </p:nvGrpSpPr>
          <p:grpSpPr bwMode="auto">
            <a:xfrm>
              <a:off x="9" y="1579"/>
              <a:ext cx="1545" cy="488"/>
              <a:chOff x="0" y="0"/>
              <a:chExt cx="910" cy="374"/>
            </a:xfrm>
          </p:grpSpPr>
          <p:sp>
            <p:nvSpPr>
              <p:cNvPr id="50210" name="Rectangle 31"/>
              <p:cNvSpPr>
                <a:spLocks noChangeArrowheads="1"/>
              </p:cNvSpPr>
              <p:nvPr/>
            </p:nvSpPr>
            <p:spPr bwMode="auto">
              <a:xfrm>
                <a:off x="43" y="0"/>
                <a:ext cx="8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JL/JNGE LABEL</a:t>
                </a:r>
              </a:p>
            </p:txBody>
          </p:sp>
          <p:sp>
            <p:nvSpPr>
              <p:cNvPr id="38945" name="Rectangle 32"/>
              <p:cNvSpPr>
                <a:spLocks noChangeArrowheads="1"/>
              </p:cNvSpPr>
              <p:nvPr/>
            </p:nvSpPr>
            <p:spPr bwMode="auto">
              <a:xfrm>
                <a:off x="0" y="0"/>
                <a:ext cx="910"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0" name="Group 33"/>
            <p:cNvGrpSpPr>
              <a:grpSpLocks/>
            </p:cNvGrpSpPr>
            <p:nvPr/>
          </p:nvGrpSpPr>
          <p:grpSpPr bwMode="auto">
            <a:xfrm>
              <a:off x="1554" y="1579"/>
              <a:ext cx="2300" cy="488"/>
              <a:chOff x="0" y="0"/>
              <a:chExt cx="1354" cy="374"/>
            </a:xfrm>
          </p:grpSpPr>
          <p:sp>
            <p:nvSpPr>
              <p:cNvPr id="50208" name="Rectangle 34"/>
              <p:cNvSpPr>
                <a:spLocks noChangeArrowheads="1"/>
              </p:cNvSpPr>
              <p:nvPr/>
            </p:nvSpPr>
            <p:spPr bwMode="auto">
              <a:xfrm>
                <a:off x="43" y="0"/>
                <a:ext cx="126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小于/不大于等于转移</a:t>
                </a:r>
              </a:p>
            </p:txBody>
          </p:sp>
          <p:sp>
            <p:nvSpPr>
              <p:cNvPr id="38948" name="Rectangle 35"/>
              <p:cNvSpPr>
                <a:spLocks noChangeArrowheads="1"/>
              </p:cNvSpPr>
              <p:nvPr/>
            </p:nvSpPr>
            <p:spPr bwMode="auto">
              <a:xfrm>
                <a:off x="0" y="0"/>
                <a:ext cx="135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1" name="Group 36"/>
            <p:cNvGrpSpPr>
              <a:grpSpLocks/>
            </p:cNvGrpSpPr>
            <p:nvPr/>
          </p:nvGrpSpPr>
          <p:grpSpPr bwMode="auto">
            <a:xfrm>
              <a:off x="3854" y="1579"/>
              <a:ext cx="1661" cy="488"/>
              <a:chOff x="0" y="0"/>
              <a:chExt cx="978" cy="374"/>
            </a:xfrm>
          </p:grpSpPr>
          <p:sp>
            <p:nvSpPr>
              <p:cNvPr id="50206" name="Rectangle 37"/>
              <p:cNvSpPr>
                <a:spLocks noChangeArrowheads="1"/>
              </p:cNvSpPr>
              <p:nvPr/>
            </p:nvSpPr>
            <p:spPr bwMode="auto">
              <a:xfrm>
                <a:off x="43" y="0"/>
                <a:ext cx="8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SF≠OF</a:t>
                </a:r>
              </a:p>
            </p:txBody>
          </p:sp>
          <p:sp>
            <p:nvSpPr>
              <p:cNvPr id="38951" name="Rectangle 38"/>
              <p:cNvSpPr>
                <a:spLocks noChangeArrowheads="1"/>
              </p:cNvSpPr>
              <p:nvPr/>
            </p:nvSpPr>
            <p:spPr bwMode="auto">
              <a:xfrm>
                <a:off x="0" y="0"/>
                <a:ext cx="97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2" name="Group 39"/>
            <p:cNvGrpSpPr>
              <a:grpSpLocks/>
            </p:cNvGrpSpPr>
            <p:nvPr/>
          </p:nvGrpSpPr>
          <p:grpSpPr bwMode="auto">
            <a:xfrm>
              <a:off x="9" y="2067"/>
              <a:ext cx="1545" cy="487"/>
              <a:chOff x="0" y="0"/>
              <a:chExt cx="910" cy="374"/>
            </a:xfrm>
          </p:grpSpPr>
          <p:sp>
            <p:nvSpPr>
              <p:cNvPr id="50204" name="Rectangle 40"/>
              <p:cNvSpPr>
                <a:spLocks noChangeArrowheads="1"/>
              </p:cNvSpPr>
              <p:nvPr/>
            </p:nvSpPr>
            <p:spPr bwMode="auto">
              <a:xfrm>
                <a:off x="43" y="0"/>
                <a:ext cx="8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JNL/JGE LABEL</a:t>
                </a:r>
              </a:p>
            </p:txBody>
          </p:sp>
          <p:sp>
            <p:nvSpPr>
              <p:cNvPr id="38954" name="Rectangle 41"/>
              <p:cNvSpPr>
                <a:spLocks noChangeArrowheads="1"/>
              </p:cNvSpPr>
              <p:nvPr/>
            </p:nvSpPr>
            <p:spPr bwMode="auto">
              <a:xfrm>
                <a:off x="0" y="0"/>
                <a:ext cx="910"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3" name="Group 42"/>
            <p:cNvGrpSpPr>
              <a:grpSpLocks/>
            </p:cNvGrpSpPr>
            <p:nvPr/>
          </p:nvGrpSpPr>
          <p:grpSpPr bwMode="auto">
            <a:xfrm>
              <a:off x="1554" y="2067"/>
              <a:ext cx="2300" cy="487"/>
              <a:chOff x="0" y="0"/>
              <a:chExt cx="1354" cy="374"/>
            </a:xfrm>
          </p:grpSpPr>
          <p:sp>
            <p:nvSpPr>
              <p:cNvPr id="50202" name="Rectangle 43"/>
              <p:cNvSpPr>
                <a:spLocks noChangeArrowheads="1"/>
              </p:cNvSpPr>
              <p:nvPr/>
            </p:nvSpPr>
            <p:spPr bwMode="auto">
              <a:xfrm>
                <a:off x="43" y="0"/>
                <a:ext cx="126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不小于/大于等于转移</a:t>
                </a:r>
              </a:p>
            </p:txBody>
          </p:sp>
          <p:sp>
            <p:nvSpPr>
              <p:cNvPr id="38957" name="Rectangle 44"/>
              <p:cNvSpPr>
                <a:spLocks noChangeArrowheads="1"/>
              </p:cNvSpPr>
              <p:nvPr/>
            </p:nvSpPr>
            <p:spPr bwMode="auto">
              <a:xfrm>
                <a:off x="0" y="0"/>
                <a:ext cx="1354"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4" name="Group 45"/>
            <p:cNvGrpSpPr>
              <a:grpSpLocks/>
            </p:cNvGrpSpPr>
            <p:nvPr/>
          </p:nvGrpSpPr>
          <p:grpSpPr bwMode="auto">
            <a:xfrm>
              <a:off x="3854" y="2067"/>
              <a:ext cx="1661" cy="487"/>
              <a:chOff x="0" y="0"/>
              <a:chExt cx="978" cy="374"/>
            </a:xfrm>
          </p:grpSpPr>
          <p:sp>
            <p:nvSpPr>
              <p:cNvPr id="50200" name="Rectangle 46"/>
              <p:cNvSpPr>
                <a:spLocks noChangeArrowheads="1"/>
              </p:cNvSpPr>
              <p:nvPr/>
            </p:nvSpPr>
            <p:spPr bwMode="auto">
              <a:xfrm>
                <a:off x="43" y="0"/>
                <a:ext cx="8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SF＝OF</a:t>
                </a:r>
              </a:p>
            </p:txBody>
          </p:sp>
          <p:sp>
            <p:nvSpPr>
              <p:cNvPr id="38960" name="Rectangle 47"/>
              <p:cNvSpPr>
                <a:spLocks noChangeArrowheads="1"/>
              </p:cNvSpPr>
              <p:nvPr/>
            </p:nvSpPr>
            <p:spPr bwMode="auto">
              <a:xfrm>
                <a:off x="0" y="0"/>
                <a:ext cx="97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0195" name="Group 48"/>
            <p:cNvGrpSpPr>
              <a:grpSpLocks/>
            </p:cNvGrpSpPr>
            <p:nvPr/>
          </p:nvGrpSpPr>
          <p:grpSpPr bwMode="auto">
            <a:xfrm>
              <a:off x="9" y="2554"/>
              <a:ext cx="5506" cy="712"/>
              <a:chOff x="0" y="0"/>
              <a:chExt cx="3242" cy="546"/>
            </a:xfrm>
          </p:grpSpPr>
          <p:sp>
            <p:nvSpPr>
              <p:cNvPr id="50198" name="Rectangle 49"/>
              <p:cNvSpPr>
                <a:spLocks noChangeArrowheads="1"/>
              </p:cNvSpPr>
              <p:nvPr/>
            </p:nvSpPr>
            <p:spPr bwMode="auto">
              <a:xfrm>
                <a:off x="43" y="0"/>
                <a:ext cx="3156"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tabLst>
                    <a:tab pos="265113" algn="l"/>
                  </a:tabLst>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tabLst>
                    <a:tab pos="265113" algn="l"/>
                  </a:tabLst>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tabLst>
                    <a:tab pos="265113" algn="l"/>
                  </a:tabLst>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tabLst>
                    <a:tab pos="265113" algn="l"/>
                  </a:tabLst>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  注1. G＝Greater, L＝Less, E＝Equel, N＝Not </a:t>
                </a: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  注2. 显然，表3-7中的指令JZ/JE  LABEL和 JNZ/JNE LABEL同样可以用于两个带符号数的比较转移。</a:t>
                </a:r>
              </a:p>
            </p:txBody>
          </p:sp>
          <p:sp>
            <p:nvSpPr>
              <p:cNvPr id="38963" name="Rectangle 50"/>
              <p:cNvSpPr>
                <a:spLocks noChangeArrowheads="1"/>
              </p:cNvSpPr>
              <p:nvPr/>
            </p:nvSpPr>
            <p:spPr bwMode="auto">
              <a:xfrm>
                <a:off x="0" y="0"/>
                <a:ext cx="3242" cy="546"/>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38964" name="Rectangle 51"/>
            <p:cNvSpPr>
              <a:spLocks noChangeArrowheads="1"/>
            </p:cNvSpPr>
            <p:nvPr/>
          </p:nvSpPr>
          <p:spPr bwMode="auto">
            <a:xfrm>
              <a:off x="3" y="0"/>
              <a:ext cx="5517" cy="3270"/>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0197" name="Text Box 52"/>
            <p:cNvSpPr txBox="1">
              <a:spLocks noChangeArrowheads="1"/>
            </p:cNvSpPr>
            <p:nvPr/>
          </p:nvSpPr>
          <p:spPr bwMode="auto">
            <a:xfrm>
              <a:off x="143" y="3366"/>
              <a:ext cx="5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r>
                <a:rPr lang="zh-CN" altLang="zh-CN" sz="2400" dirty="0">
                  <a:solidFill>
                    <a:schemeClr val="bg2"/>
                  </a:solidFill>
                  <a:latin typeface="黑体" panose="02010609060101010101" pitchFamily="49" charset="-122"/>
                  <a:ea typeface="黑体" panose="02010609060101010101" pitchFamily="49" charset="-122"/>
                </a:rPr>
                <a:t>表3-</a:t>
              </a:r>
              <a:r>
                <a:rPr lang="en-US" altLang="zh-CN" sz="2400" dirty="0">
                  <a:solidFill>
                    <a:schemeClr val="bg2"/>
                  </a:solidFill>
                  <a:latin typeface="黑体" panose="02010609060101010101" pitchFamily="49" charset="-122"/>
                  <a:ea typeface="黑体" panose="02010609060101010101" pitchFamily="49" charset="-122"/>
                </a:rPr>
                <a:t>9</a:t>
              </a:r>
              <a:r>
                <a:rPr lang="zh-CN" altLang="zh-CN" sz="2400" dirty="0">
                  <a:solidFill>
                    <a:schemeClr val="bg2"/>
                  </a:solidFill>
                  <a:latin typeface="黑体" panose="02010609060101010101" pitchFamily="49" charset="-122"/>
                  <a:ea typeface="黑体" panose="02010609060101010101" pitchFamily="49" charset="-122"/>
                </a:rPr>
                <a:t>  根据两个带符号数比较结果实现转移的条件转移指令</a:t>
              </a:r>
            </a:p>
          </p:txBody>
        </p:sp>
      </p:grpSp>
    </p:spTree>
    <p:extLst>
      <p:ext uri="{BB962C8B-B14F-4D97-AF65-F5344CB8AC3E}">
        <p14:creationId xmlns:p14="http://schemas.microsoft.com/office/powerpoint/2010/main" val="80093963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4294967295"/>
          </p:nvPr>
        </p:nvSpPr>
        <p:spPr>
          <a:xfrm>
            <a:off x="2286000" y="1524000"/>
            <a:ext cx="7772400" cy="3505200"/>
          </a:xfrm>
        </p:spPr>
        <p:txBody>
          <a:bodyPr/>
          <a:lstStyle/>
          <a:p>
            <a:pPr marL="0" indent="0">
              <a:buNone/>
            </a:pPr>
            <a:r>
              <a:rPr lang="zh-CN" altLang="zh-CN">
                <a:latin typeface="黑体" panose="02010609060101010101" pitchFamily="49" charset="-122"/>
              </a:rPr>
              <a:t>⑶ 根据</a:t>
            </a:r>
            <a:r>
              <a:rPr lang="zh-CN" altLang="zh-CN">
                <a:solidFill>
                  <a:srgbClr val="FF0000"/>
                </a:solidFill>
                <a:latin typeface="黑体" panose="02010609060101010101" pitchFamily="49" charset="-122"/>
              </a:rPr>
              <a:t>两个无符号数比较结果</a:t>
            </a:r>
            <a:r>
              <a:rPr lang="zh-CN" altLang="zh-CN">
                <a:latin typeface="黑体" panose="02010609060101010101" pitchFamily="49" charset="-122"/>
              </a:rPr>
              <a:t>实现转移的条件转移指令</a:t>
            </a:r>
          </a:p>
          <a:p>
            <a:pPr marL="0" indent="0">
              <a:buNone/>
            </a:pPr>
            <a:endParaRPr lang="zh-CN" altLang="zh-CN">
              <a:latin typeface="黑体" panose="02010609060101010101" pitchFamily="49" charset="-122"/>
            </a:endParaRPr>
          </a:p>
          <a:p>
            <a:pPr marL="0" indent="0">
              <a:buNone/>
            </a:pPr>
            <a:r>
              <a:rPr lang="zh-CN" altLang="zh-CN">
                <a:latin typeface="黑体" panose="02010609060101010101" pitchFamily="49" charset="-122"/>
              </a:rPr>
              <a:t>	利用上表中提供的指令，可以实现两个无符号数的比较转移。</a:t>
            </a:r>
          </a:p>
        </p:txBody>
      </p:sp>
      <p:sp>
        <p:nvSpPr>
          <p:cNvPr id="5120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466490A-3DD8-4F48-B455-6969B1B6262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371312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20B2310-5CDB-4503-B379-1E35D903EEB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152</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52227" name="Group 2"/>
          <p:cNvGrpSpPr>
            <a:grpSpLocks/>
          </p:cNvGrpSpPr>
          <p:nvPr/>
        </p:nvGrpSpPr>
        <p:grpSpPr bwMode="auto">
          <a:xfrm>
            <a:off x="479376" y="228600"/>
            <a:ext cx="11449272" cy="6024563"/>
            <a:chOff x="0" y="0"/>
            <a:chExt cx="5664" cy="3795"/>
          </a:xfrm>
        </p:grpSpPr>
        <p:grpSp>
          <p:nvGrpSpPr>
            <p:cNvPr id="52228" name="Group 3"/>
            <p:cNvGrpSpPr>
              <a:grpSpLocks/>
            </p:cNvGrpSpPr>
            <p:nvPr/>
          </p:nvGrpSpPr>
          <p:grpSpPr bwMode="auto">
            <a:xfrm>
              <a:off x="101" y="4"/>
              <a:ext cx="1639" cy="482"/>
              <a:chOff x="0" y="0"/>
              <a:chExt cx="958" cy="374"/>
            </a:xfrm>
          </p:grpSpPr>
          <p:sp>
            <p:nvSpPr>
              <p:cNvPr id="52277" name="Rectangle 4"/>
              <p:cNvSpPr>
                <a:spLocks noChangeArrowheads="1"/>
              </p:cNvSpPr>
              <p:nvPr/>
            </p:nvSpPr>
            <p:spPr bwMode="auto">
              <a:xfrm>
                <a:off x="43" y="0"/>
                <a:ext cx="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汇编格式</a:t>
                </a:r>
              </a:p>
            </p:txBody>
          </p:sp>
          <p:sp>
            <p:nvSpPr>
              <p:cNvPr id="40966" name="Rectangle 5"/>
              <p:cNvSpPr>
                <a:spLocks noChangeArrowheads="1"/>
              </p:cNvSpPr>
              <p:nvPr/>
            </p:nvSpPr>
            <p:spPr bwMode="auto">
              <a:xfrm>
                <a:off x="0" y="0"/>
                <a:ext cx="95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29" name="Group 6"/>
            <p:cNvGrpSpPr>
              <a:grpSpLocks/>
            </p:cNvGrpSpPr>
            <p:nvPr/>
          </p:nvGrpSpPr>
          <p:grpSpPr bwMode="auto">
            <a:xfrm>
              <a:off x="1740" y="4"/>
              <a:ext cx="2219" cy="482"/>
              <a:chOff x="0" y="0"/>
              <a:chExt cx="1298" cy="374"/>
            </a:xfrm>
          </p:grpSpPr>
          <p:sp>
            <p:nvSpPr>
              <p:cNvPr id="52275" name="Rectangle 7"/>
              <p:cNvSpPr>
                <a:spLocks noChangeArrowheads="1"/>
              </p:cNvSpPr>
              <p:nvPr/>
            </p:nvSpPr>
            <p:spPr bwMode="auto">
              <a:xfrm>
                <a:off x="43" y="0"/>
                <a:ext cx="12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	功   能</a:t>
                </a:r>
              </a:p>
            </p:txBody>
          </p:sp>
          <p:sp>
            <p:nvSpPr>
              <p:cNvPr id="40969" name="Rectangle 8"/>
              <p:cNvSpPr>
                <a:spLocks noChangeArrowheads="1"/>
              </p:cNvSpPr>
              <p:nvPr/>
            </p:nvSpPr>
            <p:spPr bwMode="auto">
              <a:xfrm>
                <a:off x="0" y="0"/>
                <a:ext cx="129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0" name="Group 9"/>
            <p:cNvGrpSpPr>
              <a:grpSpLocks/>
            </p:cNvGrpSpPr>
            <p:nvPr/>
          </p:nvGrpSpPr>
          <p:grpSpPr bwMode="auto">
            <a:xfrm>
              <a:off x="3959" y="4"/>
              <a:ext cx="1700" cy="482"/>
              <a:chOff x="0" y="0"/>
              <a:chExt cx="994" cy="374"/>
            </a:xfrm>
          </p:grpSpPr>
          <p:sp>
            <p:nvSpPr>
              <p:cNvPr id="52273" name="Rectangle 10"/>
              <p:cNvSpPr>
                <a:spLocks noChangeArrowheads="1"/>
              </p:cNvSpPr>
              <p:nvPr/>
            </p:nvSpPr>
            <p:spPr bwMode="auto">
              <a:xfrm>
                <a:off x="43" y="0"/>
                <a:ext cx="90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  测试条件</a:t>
                </a:r>
              </a:p>
            </p:txBody>
          </p:sp>
          <p:sp>
            <p:nvSpPr>
              <p:cNvPr id="40972" name="Rectangle 11"/>
              <p:cNvSpPr>
                <a:spLocks noChangeArrowheads="1"/>
              </p:cNvSpPr>
              <p:nvPr/>
            </p:nvSpPr>
            <p:spPr bwMode="auto">
              <a:xfrm>
                <a:off x="0" y="0"/>
                <a:ext cx="994"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1" name="Group 12"/>
            <p:cNvGrpSpPr>
              <a:grpSpLocks/>
            </p:cNvGrpSpPr>
            <p:nvPr/>
          </p:nvGrpSpPr>
          <p:grpSpPr bwMode="auto">
            <a:xfrm>
              <a:off x="101" y="486"/>
              <a:ext cx="1639" cy="483"/>
              <a:chOff x="0" y="0"/>
              <a:chExt cx="958" cy="374"/>
            </a:xfrm>
          </p:grpSpPr>
          <p:sp>
            <p:nvSpPr>
              <p:cNvPr id="52271" name="Rectangle 13"/>
              <p:cNvSpPr>
                <a:spLocks noChangeArrowheads="1"/>
              </p:cNvSpPr>
              <p:nvPr/>
            </p:nvSpPr>
            <p:spPr bwMode="auto">
              <a:xfrm>
                <a:off x="43" y="0"/>
                <a:ext cx="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JA/JNBE LABEL</a:t>
                </a:r>
              </a:p>
            </p:txBody>
          </p:sp>
          <p:sp>
            <p:nvSpPr>
              <p:cNvPr id="40975" name="Rectangle 14"/>
              <p:cNvSpPr>
                <a:spLocks noChangeArrowheads="1"/>
              </p:cNvSpPr>
              <p:nvPr/>
            </p:nvSpPr>
            <p:spPr bwMode="auto">
              <a:xfrm>
                <a:off x="0" y="0"/>
                <a:ext cx="958" cy="374"/>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2" name="Group 15"/>
            <p:cNvGrpSpPr>
              <a:grpSpLocks/>
            </p:cNvGrpSpPr>
            <p:nvPr/>
          </p:nvGrpSpPr>
          <p:grpSpPr bwMode="auto">
            <a:xfrm>
              <a:off x="1740" y="486"/>
              <a:ext cx="2219" cy="483"/>
              <a:chOff x="0" y="0"/>
              <a:chExt cx="1298" cy="374"/>
            </a:xfrm>
          </p:grpSpPr>
          <p:sp>
            <p:nvSpPr>
              <p:cNvPr id="52269" name="Rectangle 16"/>
              <p:cNvSpPr>
                <a:spLocks noChangeArrowheads="1"/>
              </p:cNvSpPr>
              <p:nvPr/>
            </p:nvSpPr>
            <p:spPr bwMode="auto">
              <a:xfrm>
                <a:off x="43" y="0"/>
                <a:ext cx="12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高于/不低于等于转移</a:t>
                </a:r>
              </a:p>
            </p:txBody>
          </p:sp>
          <p:sp>
            <p:nvSpPr>
              <p:cNvPr id="40978" name="Rectangle 17"/>
              <p:cNvSpPr>
                <a:spLocks noChangeArrowheads="1"/>
              </p:cNvSpPr>
              <p:nvPr/>
            </p:nvSpPr>
            <p:spPr bwMode="auto">
              <a:xfrm>
                <a:off x="0" y="0"/>
                <a:ext cx="129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3" name="Group 18"/>
            <p:cNvGrpSpPr>
              <a:grpSpLocks/>
            </p:cNvGrpSpPr>
            <p:nvPr/>
          </p:nvGrpSpPr>
          <p:grpSpPr bwMode="auto">
            <a:xfrm>
              <a:off x="3959" y="486"/>
              <a:ext cx="1700" cy="483"/>
              <a:chOff x="0" y="0"/>
              <a:chExt cx="994" cy="374"/>
            </a:xfrm>
          </p:grpSpPr>
          <p:sp>
            <p:nvSpPr>
              <p:cNvPr id="52267" name="Rectangle 19"/>
              <p:cNvSpPr>
                <a:spLocks noChangeArrowheads="1"/>
              </p:cNvSpPr>
              <p:nvPr/>
            </p:nvSpPr>
            <p:spPr bwMode="auto">
              <a:xfrm>
                <a:off x="43" y="0"/>
                <a:ext cx="90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dirty="0">
                    <a:solidFill>
                      <a:schemeClr val="bg2"/>
                    </a:solidFill>
                    <a:latin typeface="黑体" panose="02010609060101010101" pitchFamily="49" charset="-122"/>
                    <a:ea typeface="黑体" panose="02010609060101010101" pitchFamily="49" charset="-122"/>
                  </a:rPr>
                  <a:t>CF＝0 and</a:t>
                </a:r>
                <a:r>
                  <a:rPr lang="en-US" altLang="zh-CN" sz="2800" dirty="0">
                    <a:solidFill>
                      <a:schemeClr val="bg2"/>
                    </a:solidFill>
                    <a:latin typeface="黑体" panose="02010609060101010101" pitchFamily="49" charset="-122"/>
                    <a:ea typeface="黑体" panose="02010609060101010101" pitchFamily="49" charset="-122"/>
                  </a:rPr>
                  <a:t> </a:t>
                </a:r>
                <a:r>
                  <a:rPr lang="zh-CN" altLang="zh-CN" sz="2800" dirty="0">
                    <a:solidFill>
                      <a:schemeClr val="bg2"/>
                    </a:solidFill>
                    <a:latin typeface="黑体" panose="02010609060101010101" pitchFamily="49" charset="-122"/>
                    <a:ea typeface="黑体" panose="02010609060101010101" pitchFamily="49" charset="-122"/>
                  </a:rPr>
                  <a:t>ZF＝0</a:t>
                </a:r>
              </a:p>
            </p:txBody>
          </p:sp>
          <p:sp>
            <p:nvSpPr>
              <p:cNvPr id="40981" name="Rectangle 20"/>
              <p:cNvSpPr>
                <a:spLocks noChangeArrowheads="1"/>
              </p:cNvSpPr>
              <p:nvPr/>
            </p:nvSpPr>
            <p:spPr bwMode="auto">
              <a:xfrm>
                <a:off x="0" y="0"/>
                <a:ext cx="994"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4" name="Group 21"/>
            <p:cNvGrpSpPr>
              <a:grpSpLocks/>
            </p:cNvGrpSpPr>
            <p:nvPr/>
          </p:nvGrpSpPr>
          <p:grpSpPr bwMode="auto">
            <a:xfrm>
              <a:off x="101" y="969"/>
              <a:ext cx="1639" cy="482"/>
              <a:chOff x="0" y="0"/>
              <a:chExt cx="958" cy="374"/>
            </a:xfrm>
          </p:grpSpPr>
          <p:sp>
            <p:nvSpPr>
              <p:cNvPr id="52265" name="Rectangle 22"/>
              <p:cNvSpPr>
                <a:spLocks noChangeArrowheads="1"/>
              </p:cNvSpPr>
              <p:nvPr/>
            </p:nvSpPr>
            <p:spPr bwMode="auto">
              <a:xfrm>
                <a:off x="43" y="0"/>
                <a:ext cx="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JNA/JBE LABEL</a:t>
                </a:r>
              </a:p>
            </p:txBody>
          </p:sp>
          <p:sp>
            <p:nvSpPr>
              <p:cNvPr id="40984" name="Rectangle 23"/>
              <p:cNvSpPr>
                <a:spLocks noChangeArrowheads="1"/>
              </p:cNvSpPr>
              <p:nvPr/>
            </p:nvSpPr>
            <p:spPr bwMode="auto">
              <a:xfrm>
                <a:off x="0" y="0"/>
                <a:ext cx="958" cy="374"/>
              </a:xfrm>
              <a:prstGeom prst="rect">
                <a:avLst/>
              </a:prstGeom>
              <a:noFill/>
              <a:ln w="7" cmpd="sng">
                <a:solidFill>
                  <a:srgbClr val="A0A0A0"/>
                </a:solid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5" name="Group 24"/>
            <p:cNvGrpSpPr>
              <a:grpSpLocks/>
            </p:cNvGrpSpPr>
            <p:nvPr/>
          </p:nvGrpSpPr>
          <p:grpSpPr bwMode="auto">
            <a:xfrm>
              <a:off x="1740" y="969"/>
              <a:ext cx="2219" cy="482"/>
              <a:chOff x="0" y="0"/>
              <a:chExt cx="1298" cy="374"/>
            </a:xfrm>
          </p:grpSpPr>
          <p:sp>
            <p:nvSpPr>
              <p:cNvPr id="52263" name="Rectangle 25"/>
              <p:cNvSpPr>
                <a:spLocks noChangeArrowheads="1"/>
              </p:cNvSpPr>
              <p:nvPr/>
            </p:nvSpPr>
            <p:spPr bwMode="auto">
              <a:xfrm>
                <a:off x="43" y="0"/>
                <a:ext cx="12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不高于/低于等于转移</a:t>
                </a:r>
              </a:p>
            </p:txBody>
          </p:sp>
          <p:sp>
            <p:nvSpPr>
              <p:cNvPr id="40987" name="Rectangle 26"/>
              <p:cNvSpPr>
                <a:spLocks noChangeArrowheads="1"/>
              </p:cNvSpPr>
              <p:nvPr/>
            </p:nvSpPr>
            <p:spPr bwMode="auto">
              <a:xfrm>
                <a:off x="0" y="0"/>
                <a:ext cx="129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6" name="Group 27"/>
            <p:cNvGrpSpPr>
              <a:grpSpLocks/>
            </p:cNvGrpSpPr>
            <p:nvPr/>
          </p:nvGrpSpPr>
          <p:grpSpPr bwMode="auto">
            <a:xfrm>
              <a:off x="3959" y="969"/>
              <a:ext cx="1700" cy="482"/>
              <a:chOff x="0" y="0"/>
              <a:chExt cx="994" cy="374"/>
            </a:xfrm>
          </p:grpSpPr>
          <p:sp>
            <p:nvSpPr>
              <p:cNvPr id="52261" name="Rectangle 28"/>
              <p:cNvSpPr>
                <a:spLocks noChangeArrowheads="1"/>
              </p:cNvSpPr>
              <p:nvPr/>
            </p:nvSpPr>
            <p:spPr bwMode="auto">
              <a:xfrm>
                <a:off x="43" y="0"/>
                <a:ext cx="90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eaLnBrk="1" hangingPunct="1">
                  <a:spcBef>
                    <a:spcPct val="0"/>
                  </a:spcBef>
                  <a:buClrTx/>
                  <a:buSzTx/>
                  <a:buFont typeface="Wingdings" panose="05000000000000000000" pitchFamily="2" charset="2"/>
                  <a:buNone/>
                </a:pPr>
                <a:r>
                  <a:rPr lang="zh-CN" altLang="zh-CN" sz="2800" dirty="0">
                    <a:solidFill>
                      <a:schemeClr val="bg2"/>
                    </a:solidFill>
                    <a:latin typeface="黑体" panose="02010609060101010101" pitchFamily="49" charset="-122"/>
                    <a:ea typeface="黑体" panose="02010609060101010101" pitchFamily="49" charset="-122"/>
                  </a:rPr>
                  <a:t>CF＝1</a:t>
                </a:r>
                <a:r>
                  <a:rPr lang="en-US" altLang="zh-CN" sz="2800" dirty="0">
                    <a:solidFill>
                      <a:schemeClr val="bg2"/>
                    </a:solidFill>
                    <a:latin typeface="黑体" panose="02010609060101010101" pitchFamily="49" charset="-122"/>
                    <a:ea typeface="黑体" panose="02010609060101010101" pitchFamily="49" charset="-122"/>
                  </a:rPr>
                  <a:t> </a:t>
                </a:r>
                <a:r>
                  <a:rPr lang="zh-CN" altLang="zh-CN" sz="2800" dirty="0">
                    <a:solidFill>
                      <a:schemeClr val="bg2"/>
                    </a:solidFill>
                    <a:latin typeface="黑体" panose="02010609060101010101" pitchFamily="49" charset="-122"/>
                    <a:ea typeface="黑体" panose="02010609060101010101" pitchFamily="49" charset="-122"/>
                  </a:rPr>
                  <a:t>or</a:t>
                </a:r>
                <a:r>
                  <a:rPr lang="en-US" altLang="zh-CN" sz="2800" dirty="0">
                    <a:solidFill>
                      <a:schemeClr val="bg2"/>
                    </a:solidFill>
                    <a:latin typeface="黑体" panose="02010609060101010101" pitchFamily="49" charset="-122"/>
                    <a:ea typeface="黑体" panose="02010609060101010101" pitchFamily="49" charset="-122"/>
                  </a:rPr>
                  <a:t> </a:t>
                </a:r>
                <a:r>
                  <a:rPr lang="zh-CN" altLang="zh-CN" sz="2800" dirty="0">
                    <a:solidFill>
                      <a:schemeClr val="bg2"/>
                    </a:solidFill>
                    <a:latin typeface="黑体" panose="02010609060101010101" pitchFamily="49" charset="-122"/>
                    <a:ea typeface="黑体" panose="02010609060101010101" pitchFamily="49" charset="-122"/>
                  </a:rPr>
                  <a:t>ZF＝1 </a:t>
                </a:r>
              </a:p>
            </p:txBody>
          </p:sp>
          <p:sp>
            <p:nvSpPr>
              <p:cNvPr id="40990" name="Rectangle 29"/>
              <p:cNvSpPr>
                <a:spLocks noChangeArrowheads="1"/>
              </p:cNvSpPr>
              <p:nvPr/>
            </p:nvSpPr>
            <p:spPr bwMode="auto">
              <a:xfrm>
                <a:off x="0" y="0"/>
                <a:ext cx="994"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7" name="Group 30"/>
            <p:cNvGrpSpPr>
              <a:grpSpLocks/>
            </p:cNvGrpSpPr>
            <p:nvPr/>
          </p:nvGrpSpPr>
          <p:grpSpPr bwMode="auto">
            <a:xfrm>
              <a:off x="89" y="1451"/>
              <a:ext cx="1639" cy="593"/>
              <a:chOff x="0" y="0"/>
              <a:chExt cx="958" cy="460"/>
            </a:xfrm>
          </p:grpSpPr>
          <p:sp>
            <p:nvSpPr>
              <p:cNvPr id="52259" name="Rectangle 31"/>
              <p:cNvSpPr>
                <a:spLocks noChangeArrowheads="1"/>
              </p:cNvSpPr>
              <p:nvPr/>
            </p:nvSpPr>
            <p:spPr bwMode="auto">
              <a:xfrm>
                <a:off x="43" y="0"/>
                <a:ext cx="87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JB/JNAE/JC LABEL</a:t>
                </a:r>
              </a:p>
            </p:txBody>
          </p:sp>
          <p:sp>
            <p:nvSpPr>
              <p:cNvPr id="40993" name="Rectangle 32"/>
              <p:cNvSpPr>
                <a:spLocks noChangeArrowheads="1"/>
              </p:cNvSpPr>
              <p:nvPr/>
            </p:nvSpPr>
            <p:spPr bwMode="auto">
              <a:xfrm>
                <a:off x="0" y="0"/>
                <a:ext cx="958"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8" name="Group 33"/>
            <p:cNvGrpSpPr>
              <a:grpSpLocks/>
            </p:cNvGrpSpPr>
            <p:nvPr/>
          </p:nvGrpSpPr>
          <p:grpSpPr bwMode="auto">
            <a:xfrm>
              <a:off x="1740" y="1451"/>
              <a:ext cx="2219" cy="593"/>
              <a:chOff x="0" y="0"/>
              <a:chExt cx="1298" cy="460"/>
            </a:xfrm>
          </p:grpSpPr>
          <p:sp>
            <p:nvSpPr>
              <p:cNvPr id="52257" name="Rectangle 34"/>
              <p:cNvSpPr>
                <a:spLocks noChangeArrowheads="1"/>
              </p:cNvSpPr>
              <p:nvPr/>
            </p:nvSpPr>
            <p:spPr bwMode="auto">
              <a:xfrm>
                <a:off x="43" y="0"/>
                <a:ext cx="12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低于/不高于等于转移</a:t>
                </a:r>
              </a:p>
            </p:txBody>
          </p:sp>
          <p:sp>
            <p:nvSpPr>
              <p:cNvPr id="40996" name="Rectangle 35"/>
              <p:cNvSpPr>
                <a:spLocks noChangeArrowheads="1"/>
              </p:cNvSpPr>
              <p:nvPr/>
            </p:nvSpPr>
            <p:spPr bwMode="auto">
              <a:xfrm>
                <a:off x="0" y="0"/>
                <a:ext cx="12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39" name="Group 36"/>
            <p:cNvGrpSpPr>
              <a:grpSpLocks/>
            </p:cNvGrpSpPr>
            <p:nvPr/>
          </p:nvGrpSpPr>
          <p:grpSpPr bwMode="auto">
            <a:xfrm>
              <a:off x="3959" y="1451"/>
              <a:ext cx="1700" cy="593"/>
              <a:chOff x="0" y="0"/>
              <a:chExt cx="994" cy="460"/>
            </a:xfrm>
          </p:grpSpPr>
          <p:sp>
            <p:nvSpPr>
              <p:cNvPr id="52255" name="Rectangle 37"/>
              <p:cNvSpPr>
                <a:spLocks noChangeArrowheads="1"/>
              </p:cNvSpPr>
              <p:nvPr/>
            </p:nvSpPr>
            <p:spPr bwMode="auto">
              <a:xfrm>
                <a:off x="43" y="0"/>
                <a:ext cx="9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CF＝1</a:t>
                </a:r>
              </a:p>
            </p:txBody>
          </p:sp>
          <p:sp>
            <p:nvSpPr>
              <p:cNvPr id="40999" name="Rectangle 38"/>
              <p:cNvSpPr>
                <a:spLocks noChangeArrowheads="1"/>
              </p:cNvSpPr>
              <p:nvPr/>
            </p:nvSpPr>
            <p:spPr bwMode="auto">
              <a:xfrm>
                <a:off x="0" y="0"/>
                <a:ext cx="994"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40" name="Group 39"/>
            <p:cNvGrpSpPr>
              <a:grpSpLocks/>
            </p:cNvGrpSpPr>
            <p:nvPr/>
          </p:nvGrpSpPr>
          <p:grpSpPr bwMode="auto">
            <a:xfrm>
              <a:off x="0" y="2044"/>
              <a:ext cx="1872" cy="593"/>
              <a:chOff x="0" y="0"/>
              <a:chExt cx="958" cy="460"/>
            </a:xfrm>
          </p:grpSpPr>
          <p:sp>
            <p:nvSpPr>
              <p:cNvPr id="52253" name="Rectangle 40"/>
              <p:cNvSpPr>
                <a:spLocks noChangeArrowheads="1"/>
              </p:cNvSpPr>
              <p:nvPr/>
            </p:nvSpPr>
            <p:spPr bwMode="auto">
              <a:xfrm>
                <a:off x="43" y="0"/>
                <a:ext cx="87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JNB/JAE/JNC LABEL</a:t>
                </a:r>
              </a:p>
            </p:txBody>
          </p:sp>
          <p:sp>
            <p:nvSpPr>
              <p:cNvPr id="41002" name="Rectangle 41"/>
              <p:cNvSpPr>
                <a:spLocks noChangeArrowheads="1"/>
              </p:cNvSpPr>
              <p:nvPr/>
            </p:nvSpPr>
            <p:spPr bwMode="auto">
              <a:xfrm>
                <a:off x="0" y="0"/>
                <a:ext cx="958" cy="460"/>
              </a:xfrm>
              <a:prstGeom prst="rect">
                <a:avLst/>
              </a:prstGeom>
              <a:noFill/>
              <a:ln w="9525">
                <a:noFill/>
                <a:miter lim="800000"/>
                <a:headEnd/>
                <a:tailEnd/>
              </a:ln>
              <a:effectLst/>
            </p:spPr>
            <p:txBody>
              <a:bodyPr wrap="none" lIns="0" tIns="0" rIns="0" b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41" name="Group 42"/>
            <p:cNvGrpSpPr>
              <a:grpSpLocks/>
            </p:cNvGrpSpPr>
            <p:nvPr/>
          </p:nvGrpSpPr>
          <p:grpSpPr bwMode="auto">
            <a:xfrm>
              <a:off x="1740" y="2044"/>
              <a:ext cx="2219" cy="593"/>
              <a:chOff x="0" y="0"/>
              <a:chExt cx="1298" cy="460"/>
            </a:xfrm>
          </p:grpSpPr>
          <p:sp>
            <p:nvSpPr>
              <p:cNvPr id="52251" name="Rectangle 43"/>
              <p:cNvSpPr>
                <a:spLocks noChangeArrowheads="1"/>
              </p:cNvSpPr>
              <p:nvPr/>
            </p:nvSpPr>
            <p:spPr bwMode="auto">
              <a:xfrm>
                <a:off x="43" y="0"/>
                <a:ext cx="12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不低于/高于等于转移</a:t>
                </a:r>
              </a:p>
            </p:txBody>
          </p:sp>
          <p:sp>
            <p:nvSpPr>
              <p:cNvPr id="41005" name="Rectangle 44"/>
              <p:cNvSpPr>
                <a:spLocks noChangeArrowheads="1"/>
              </p:cNvSpPr>
              <p:nvPr/>
            </p:nvSpPr>
            <p:spPr bwMode="auto">
              <a:xfrm>
                <a:off x="0" y="0"/>
                <a:ext cx="12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42" name="Group 45"/>
            <p:cNvGrpSpPr>
              <a:grpSpLocks/>
            </p:cNvGrpSpPr>
            <p:nvPr/>
          </p:nvGrpSpPr>
          <p:grpSpPr bwMode="auto">
            <a:xfrm>
              <a:off x="3959" y="2044"/>
              <a:ext cx="1700" cy="593"/>
              <a:chOff x="0" y="0"/>
              <a:chExt cx="994" cy="460"/>
            </a:xfrm>
          </p:grpSpPr>
          <p:sp>
            <p:nvSpPr>
              <p:cNvPr id="52249" name="Rectangle 46"/>
              <p:cNvSpPr>
                <a:spLocks noChangeArrowheads="1"/>
              </p:cNvSpPr>
              <p:nvPr/>
            </p:nvSpPr>
            <p:spPr bwMode="auto">
              <a:xfrm>
                <a:off x="43" y="0"/>
                <a:ext cx="90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CF＝0</a:t>
                </a:r>
              </a:p>
            </p:txBody>
          </p:sp>
          <p:sp>
            <p:nvSpPr>
              <p:cNvPr id="41008" name="Rectangle 47"/>
              <p:cNvSpPr>
                <a:spLocks noChangeArrowheads="1"/>
              </p:cNvSpPr>
              <p:nvPr/>
            </p:nvSpPr>
            <p:spPr bwMode="auto">
              <a:xfrm>
                <a:off x="0" y="0"/>
                <a:ext cx="994"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2243" name="Group 48"/>
            <p:cNvGrpSpPr>
              <a:grpSpLocks/>
            </p:cNvGrpSpPr>
            <p:nvPr/>
          </p:nvGrpSpPr>
          <p:grpSpPr bwMode="auto">
            <a:xfrm>
              <a:off x="101" y="2637"/>
              <a:ext cx="5558" cy="815"/>
              <a:chOff x="0" y="0"/>
              <a:chExt cx="3250" cy="632"/>
            </a:xfrm>
          </p:grpSpPr>
          <p:sp>
            <p:nvSpPr>
              <p:cNvPr id="52247" name="Rectangle 49"/>
              <p:cNvSpPr>
                <a:spLocks noChangeArrowheads="1"/>
              </p:cNvSpPr>
              <p:nvPr/>
            </p:nvSpPr>
            <p:spPr bwMode="auto">
              <a:xfrm>
                <a:off x="43" y="0"/>
                <a:ext cx="316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注1. A＝Above, B＝Below, C＝Carry, E＝Equel, N＝Not可以看出，这里的高于相当于带符号数的大于，低于相当于带符号数的小于。</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注2. 显然，表3-7中的指令JZ/JE  LABEL和 JNZ/JNE  LABEL同样可以用于两个无符号数的比较转移。</a:t>
                </a:r>
              </a:p>
            </p:txBody>
          </p:sp>
          <p:sp>
            <p:nvSpPr>
              <p:cNvPr id="41011" name="Rectangle 50"/>
              <p:cNvSpPr>
                <a:spLocks noChangeArrowheads="1"/>
              </p:cNvSpPr>
              <p:nvPr/>
            </p:nvSpPr>
            <p:spPr bwMode="auto">
              <a:xfrm>
                <a:off x="0" y="0"/>
                <a:ext cx="3250" cy="632"/>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41012" name="Rectangle 51"/>
            <p:cNvSpPr>
              <a:spLocks noChangeArrowheads="1"/>
            </p:cNvSpPr>
            <p:nvPr/>
          </p:nvSpPr>
          <p:spPr bwMode="auto">
            <a:xfrm>
              <a:off x="96" y="0"/>
              <a:ext cx="5568" cy="3456"/>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2245" name="Line 52"/>
            <p:cNvSpPr>
              <a:spLocks noChangeShapeType="1"/>
            </p:cNvSpPr>
            <p:nvPr/>
          </p:nvSpPr>
          <p:spPr bwMode="auto">
            <a:xfrm flipH="1">
              <a:off x="96" y="2034"/>
              <a:ext cx="1637"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Text Box 53"/>
            <p:cNvSpPr txBox="1">
              <a:spLocks noChangeArrowheads="1"/>
            </p:cNvSpPr>
            <p:nvPr/>
          </p:nvSpPr>
          <p:spPr bwMode="auto">
            <a:xfrm>
              <a:off x="213" y="3504"/>
              <a:ext cx="53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r>
                <a:rPr lang="zh-CN" altLang="zh-CN" sz="2400" dirty="0">
                  <a:solidFill>
                    <a:schemeClr val="bg2"/>
                  </a:solidFill>
                  <a:latin typeface="黑体" panose="02010609060101010101" pitchFamily="49" charset="-122"/>
                  <a:ea typeface="黑体" panose="02010609060101010101" pitchFamily="49" charset="-122"/>
                </a:rPr>
                <a:t>表3-</a:t>
              </a:r>
              <a:r>
                <a:rPr lang="en-US" altLang="zh-CN" sz="2400" dirty="0">
                  <a:solidFill>
                    <a:schemeClr val="bg2"/>
                  </a:solidFill>
                  <a:latin typeface="黑体" panose="02010609060101010101" pitchFamily="49" charset="-122"/>
                  <a:ea typeface="黑体" panose="02010609060101010101" pitchFamily="49" charset="-122"/>
                </a:rPr>
                <a:t>10</a:t>
              </a:r>
              <a:r>
                <a:rPr lang="zh-CN" altLang="zh-CN" sz="2400" dirty="0">
                  <a:solidFill>
                    <a:schemeClr val="bg2"/>
                  </a:solidFill>
                  <a:latin typeface="黑体" panose="02010609060101010101" pitchFamily="49" charset="-122"/>
                  <a:ea typeface="黑体" panose="02010609060101010101" pitchFamily="49" charset="-122"/>
                </a:rPr>
                <a:t>  根据两个无符号数比较结果实现转移的条件转移指令</a:t>
              </a:r>
            </a:p>
          </p:txBody>
        </p:sp>
      </p:grpSp>
    </p:spTree>
    <p:extLst>
      <p:ext uri="{BB962C8B-B14F-4D97-AF65-F5344CB8AC3E}">
        <p14:creationId xmlns:p14="http://schemas.microsoft.com/office/powerpoint/2010/main" val="3714938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4294967295"/>
          </p:nvPr>
        </p:nvSpPr>
        <p:spPr>
          <a:xfrm>
            <a:off x="2133600" y="1143000"/>
            <a:ext cx="8229600" cy="4267200"/>
          </a:xfrm>
        </p:spPr>
        <p:txBody>
          <a:bodyPr/>
          <a:lstStyle/>
          <a:p>
            <a:pPr marL="0" indent="0">
              <a:buNone/>
            </a:pPr>
            <a:r>
              <a:rPr lang="zh-CN" altLang="zh-CN">
                <a:latin typeface="黑体" panose="02010609060101010101" pitchFamily="49" charset="-122"/>
              </a:rPr>
              <a:t>3. 测试</a:t>
            </a:r>
            <a:r>
              <a:rPr lang="zh-CN" altLang="zh-CN">
                <a:solidFill>
                  <a:srgbClr val="FF0000"/>
                </a:solidFill>
                <a:latin typeface="黑体" panose="02010609060101010101" pitchFamily="49" charset="-122"/>
              </a:rPr>
              <a:t>CX／ECX值为0</a:t>
            </a:r>
            <a:r>
              <a:rPr lang="zh-CN" altLang="zh-CN">
                <a:latin typeface="黑体" panose="02010609060101010101" pitchFamily="49" charset="-122"/>
              </a:rPr>
              <a:t>转移指令</a:t>
            </a:r>
          </a:p>
          <a:p>
            <a:pPr marL="0" indent="0">
              <a:buNone/>
            </a:pPr>
            <a:r>
              <a:rPr lang="zh-CN" altLang="zh-CN">
                <a:latin typeface="黑体" panose="02010609060101010101" pitchFamily="49" charset="-122"/>
              </a:rPr>
              <a:t>	这类指令不同于以上介绍的条件转移指令,因为它们测试的是CX或ECX寄存器的内容是否为0，而不是测试标志位。这类指令只能使用与转移地址有关的寻址方式的段内短转移格式，即位移量只能是8位的。</a:t>
            </a:r>
          </a:p>
        </p:txBody>
      </p:sp>
      <p:sp>
        <p:nvSpPr>
          <p:cNvPr id="5325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7F000D6-4C05-455E-A70F-F81AC7A593E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907198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4294967295"/>
          </p:nvPr>
        </p:nvSpPr>
        <p:spPr>
          <a:xfrm>
            <a:off x="2063750" y="981075"/>
            <a:ext cx="7939088" cy="4572000"/>
          </a:xfrm>
        </p:spPr>
        <p:txBody>
          <a:bodyPr/>
          <a:lstStyle/>
          <a:p>
            <a:pPr marL="0" indent="0">
              <a:buNone/>
            </a:pPr>
            <a:r>
              <a:rPr lang="zh-CN" altLang="zh-CN" sz="2800">
                <a:solidFill>
                  <a:schemeClr val="accent1"/>
                </a:solidFill>
                <a:latin typeface="黑体" panose="02010609060101010101" pitchFamily="49" charset="-122"/>
              </a:rPr>
              <a:t>	格式： </a:t>
            </a:r>
            <a:r>
              <a:rPr lang="zh-CN" altLang="zh-CN" sz="2800">
                <a:solidFill>
                  <a:srgbClr val="FF0000"/>
                </a:solidFill>
                <a:latin typeface="黑体" panose="02010609060101010101" pitchFamily="49" charset="-122"/>
              </a:rPr>
              <a:t>JCXZ  LABEL</a:t>
            </a:r>
            <a:r>
              <a:rPr lang="zh-CN" altLang="zh-CN" sz="2800">
                <a:latin typeface="黑体" panose="02010609060101010101" pitchFamily="49" charset="-122"/>
              </a:rPr>
              <a:t>;适用于16位操作数</a:t>
            </a:r>
          </a:p>
          <a:p>
            <a:pPr marL="0" indent="0">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JECXZ LABEL</a:t>
            </a:r>
            <a:r>
              <a:rPr lang="zh-CN" altLang="zh-CN" sz="2800">
                <a:latin typeface="黑体" panose="02010609060101010101" pitchFamily="49" charset="-122"/>
              </a:rPr>
              <a:t>;适用于32位操作数</a:t>
            </a:r>
          </a:p>
          <a:p>
            <a:pPr marL="0" indent="0">
              <a:buNone/>
            </a:pPr>
            <a:r>
              <a:rPr lang="zh-CN" altLang="zh-CN" sz="2800">
                <a:solidFill>
                  <a:schemeClr val="accent1"/>
                </a:solidFill>
                <a:latin typeface="黑体" panose="02010609060101010101" pitchFamily="49" charset="-122"/>
              </a:rPr>
              <a:t>	</a:t>
            </a:r>
          </a:p>
          <a:p>
            <a:pPr marL="0" indent="0">
              <a:buNone/>
            </a:pPr>
            <a:r>
              <a:rPr lang="zh-CN" altLang="zh-CN" sz="2800">
                <a:solidFill>
                  <a:schemeClr val="accent1"/>
                </a:solidFill>
                <a:latin typeface="黑体" panose="02010609060101010101" pitchFamily="49" charset="-122"/>
              </a:rPr>
              <a:t>	功能：</a:t>
            </a:r>
            <a:r>
              <a:rPr lang="zh-CN" altLang="zh-CN" sz="2800">
                <a:latin typeface="黑体" panose="02010609060101010101" pitchFamily="49" charset="-122"/>
              </a:rPr>
              <a:t>测试CX(或ECX)寄存器的内容,当CX（或ECX）＝ 0时则转移，否则顺序执行。</a:t>
            </a:r>
          </a:p>
          <a:p>
            <a:pPr marL="0" indent="0">
              <a:buNone/>
            </a:pPr>
            <a:r>
              <a:rPr lang="zh-CN" altLang="zh-CN" sz="2800">
                <a:solidFill>
                  <a:schemeClr val="accent1"/>
                </a:solidFill>
                <a:latin typeface="黑体" panose="02010609060101010101" pitchFamily="49" charset="-122"/>
              </a:rPr>
              <a:t>	说明：</a:t>
            </a:r>
            <a:r>
              <a:rPr lang="zh-CN" altLang="zh-CN" sz="2800">
                <a:latin typeface="黑体" panose="02010609060101010101" pitchFamily="49" charset="-122"/>
              </a:rPr>
              <a:t>此指令经常用于在循环程序中判断循环计数的情况。</a:t>
            </a:r>
          </a:p>
        </p:txBody>
      </p:sp>
      <p:sp>
        <p:nvSpPr>
          <p:cNvPr id="5427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8A2CE04-1F23-4B1E-BE22-DA408672355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33494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4294967295"/>
          </p:nvPr>
        </p:nvSpPr>
        <p:spPr>
          <a:xfrm>
            <a:off x="1905000" y="1295400"/>
            <a:ext cx="8294688" cy="4038600"/>
          </a:xfrm>
        </p:spPr>
        <p:txBody>
          <a:bodyPr/>
          <a:lstStyle/>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设M＝(EDX:EAX),N＝(EBX:ECX),比较两个64位数，若M＞N，则转向DMAX，否则转向DMIN。</a:t>
            </a:r>
          </a:p>
          <a:p>
            <a:pPr marL="0" indent="0">
              <a:buNone/>
            </a:pPr>
            <a:r>
              <a:rPr lang="zh-CN" altLang="zh-CN" sz="2800">
                <a:latin typeface="黑体" panose="02010609060101010101" pitchFamily="49" charset="-122"/>
              </a:rPr>
              <a:t>		</a:t>
            </a:r>
          </a:p>
        </p:txBody>
      </p:sp>
      <p:sp>
        <p:nvSpPr>
          <p:cNvPr id="5529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68986C4-FE1B-489C-8B75-870D5CC982E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735907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4294967295"/>
          </p:nvPr>
        </p:nvSpPr>
        <p:spPr>
          <a:xfrm>
            <a:off x="2351089" y="765175"/>
            <a:ext cx="7418387" cy="5360988"/>
          </a:xfrm>
        </p:spPr>
        <p:txBody>
          <a:bodyPr/>
          <a:lstStyle/>
          <a:p>
            <a:pPr marL="0" indent="0">
              <a:lnSpc>
                <a:spcPct val="90000"/>
              </a:lnSpc>
              <a:buNone/>
            </a:pPr>
            <a:r>
              <a:rPr lang="zh-CN" altLang="zh-CN" sz="2800">
                <a:latin typeface="黑体" panose="02010609060101010101" pitchFamily="49" charset="-122"/>
              </a:rPr>
              <a:t>若两数为无符号数	若两数为带符号数</a:t>
            </a:r>
          </a:p>
          <a:p>
            <a:pPr marL="0" indent="0">
              <a:lnSpc>
                <a:spcPct val="90000"/>
              </a:lnSpc>
              <a:buNone/>
            </a:pPr>
            <a:r>
              <a:rPr lang="zh-CN" altLang="zh-CN" sz="2800">
                <a:latin typeface="黑体" panose="02010609060101010101" pitchFamily="49" charset="-122"/>
              </a:rPr>
              <a:t>则程序片断为：		</a:t>
            </a:r>
            <a:r>
              <a:rPr lang="en-US" altLang="zh-CN" sz="2800">
                <a:latin typeface="黑体" panose="02010609060101010101" pitchFamily="49" charset="-122"/>
              </a:rPr>
              <a:t>     </a:t>
            </a:r>
            <a:r>
              <a:rPr lang="zh-CN" altLang="zh-CN" sz="2800">
                <a:latin typeface="黑体" panose="02010609060101010101" pitchFamily="49" charset="-122"/>
              </a:rPr>
              <a:t>则程序片断为：</a:t>
            </a:r>
          </a:p>
          <a:p>
            <a:pPr marL="0" indent="0">
              <a:lnSpc>
                <a:spcPct val="90000"/>
              </a:lnSpc>
              <a:buNone/>
            </a:pPr>
            <a:r>
              <a:rPr lang="zh-CN" altLang="zh-CN" sz="2800">
                <a:latin typeface="黑体" panose="02010609060101010101" pitchFamily="49" charset="-122"/>
              </a:rPr>
              <a:t>CMP  EDX,EBX		</a:t>
            </a:r>
            <a:r>
              <a:rPr lang="en-US" altLang="zh-CN" sz="2800">
                <a:latin typeface="黑体" panose="02010609060101010101" pitchFamily="49" charset="-122"/>
              </a:rPr>
              <a:t>     </a:t>
            </a:r>
            <a:r>
              <a:rPr lang="zh-CN" altLang="zh-CN" sz="2800">
                <a:latin typeface="黑体" panose="02010609060101010101" pitchFamily="49" charset="-122"/>
              </a:rPr>
              <a:t>CMP  EDX,EBX	</a:t>
            </a:r>
          </a:p>
          <a:p>
            <a:pPr marL="0" indent="0">
              <a:lnSpc>
                <a:spcPct val="90000"/>
              </a:lnSpc>
              <a:buNone/>
            </a:pPr>
            <a:r>
              <a:rPr lang="zh-CN" altLang="zh-CN" sz="2800">
                <a:solidFill>
                  <a:srgbClr val="FF0000"/>
                </a:solidFill>
                <a:latin typeface="黑体" panose="02010609060101010101" pitchFamily="49" charset="-122"/>
              </a:rPr>
              <a:t>JA   DMAX</a:t>
            </a: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JG   DMAX</a:t>
            </a:r>
          </a:p>
          <a:p>
            <a:pPr marL="0" indent="0">
              <a:lnSpc>
                <a:spcPct val="90000"/>
              </a:lnSpc>
              <a:buNone/>
            </a:pPr>
            <a:r>
              <a:rPr lang="zh-CN" altLang="zh-CN" sz="2800">
                <a:solidFill>
                  <a:srgbClr val="FF0000"/>
                </a:solidFill>
                <a:latin typeface="黑体" panose="02010609060101010101" pitchFamily="49" charset="-122"/>
              </a:rPr>
              <a:t>JB</a:t>
            </a:r>
            <a:r>
              <a:rPr lang="en-US" altLang="zh-CN" sz="2800">
                <a:solidFill>
                  <a:srgbClr val="FF0000"/>
                </a:solidFill>
                <a:latin typeface="黑体" panose="02010609060101010101" pitchFamily="49" charset="-122"/>
              </a:rPr>
              <a:t>   </a:t>
            </a:r>
            <a:r>
              <a:rPr lang="zh-CN" altLang="zh-CN" sz="2800">
                <a:solidFill>
                  <a:srgbClr val="FF0000"/>
                </a:solidFill>
                <a:latin typeface="黑体" panose="02010609060101010101" pitchFamily="49" charset="-122"/>
              </a:rPr>
              <a:t>DMIN</a:t>
            </a: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JL   DMIN</a:t>
            </a:r>
          </a:p>
          <a:p>
            <a:pPr marL="0" indent="0">
              <a:lnSpc>
                <a:spcPct val="90000"/>
              </a:lnSpc>
              <a:buNone/>
            </a:pPr>
            <a:r>
              <a:rPr lang="zh-CN" altLang="zh-CN" sz="2800">
                <a:latin typeface="黑体" panose="02010609060101010101" pitchFamily="49" charset="-122"/>
              </a:rPr>
              <a:t>CMP  EAX,ECX		</a:t>
            </a:r>
            <a:r>
              <a:rPr lang="en-US" altLang="zh-CN" sz="2800">
                <a:latin typeface="黑体" panose="02010609060101010101" pitchFamily="49" charset="-122"/>
              </a:rPr>
              <a:t>     </a:t>
            </a:r>
            <a:r>
              <a:rPr lang="zh-CN" altLang="zh-CN" sz="2800">
                <a:latin typeface="黑体" panose="02010609060101010101" pitchFamily="49" charset="-122"/>
              </a:rPr>
              <a:t>CMP  EAX,ECX</a:t>
            </a:r>
          </a:p>
          <a:p>
            <a:pPr marL="0" indent="0">
              <a:lnSpc>
                <a:spcPct val="90000"/>
              </a:lnSpc>
              <a:buNone/>
            </a:pPr>
            <a:r>
              <a:rPr lang="zh-CN" altLang="zh-CN" sz="2800">
                <a:solidFill>
                  <a:srgbClr val="FF0000"/>
                </a:solidFill>
                <a:latin typeface="黑体" panose="02010609060101010101" pitchFamily="49" charset="-122"/>
              </a:rPr>
              <a:t>JA</a:t>
            </a:r>
            <a:r>
              <a:rPr lang="en-US" altLang="zh-CN" sz="2800">
                <a:solidFill>
                  <a:srgbClr val="FF0000"/>
                </a:solidFill>
                <a:latin typeface="黑体" panose="02010609060101010101" pitchFamily="49" charset="-122"/>
              </a:rPr>
              <a:t>   </a:t>
            </a:r>
            <a:r>
              <a:rPr lang="zh-CN" altLang="zh-CN" sz="2800">
                <a:solidFill>
                  <a:srgbClr val="FF0000"/>
                </a:solidFill>
                <a:latin typeface="黑体" panose="02010609060101010101" pitchFamily="49" charset="-122"/>
              </a:rPr>
              <a:t>DMAX</a:t>
            </a: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JA   DMAX</a:t>
            </a:r>
            <a:r>
              <a:rPr lang="zh-CN" altLang="zh-CN" sz="2800">
                <a:latin typeface="黑体" panose="02010609060101010101" pitchFamily="49" charset="-122"/>
              </a:rPr>
              <a:t>	</a:t>
            </a:r>
          </a:p>
          <a:p>
            <a:pPr marL="0" indent="0">
              <a:lnSpc>
                <a:spcPct val="90000"/>
              </a:lnSpc>
              <a:buNone/>
            </a:pPr>
            <a:r>
              <a:rPr lang="zh-CN" altLang="zh-CN" sz="2800">
                <a:latin typeface="黑体" panose="02010609060101010101" pitchFamily="49" charset="-122"/>
              </a:rPr>
              <a:t>DMIN:</a:t>
            </a:r>
            <a:r>
              <a:rPr lang="en-US" altLang="zh-CN" sz="2800">
                <a:latin typeface="黑体" panose="02010609060101010101" pitchFamily="49" charset="-122"/>
              </a:rPr>
              <a:t> </a:t>
            </a:r>
            <a:r>
              <a:rPr lang="zh-CN" altLang="zh-CN" sz="2800">
                <a:latin typeface="黑体" panose="02010609060101010101" pitchFamily="49" charset="-122"/>
              </a:rPr>
              <a:t> </a:t>
            </a:r>
            <a:r>
              <a:rPr lang="zh-CN" altLang="zh-CN" sz="2800">
                <a:latin typeface="Times New Roman" panose="02020603050405020304" pitchFamily="18" charset="0"/>
              </a:rPr>
              <a:t>…</a:t>
            </a:r>
            <a:r>
              <a:rPr lang="zh-CN" altLang="zh-CN" sz="2800">
                <a:latin typeface="黑体" panose="02010609060101010101" pitchFamily="49" charset="-122"/>
              </a:rPr>
              <a:t> </a:t>
            </a:r>
            <a:r>
              <a:rPr lang="en-US" altLang="zh-CN" sz="2800">
                <a:latin typeface="黑体" panose="02010609060101010101" pitchFamily="49" charset="-122"/>
              </a:rPr>
              <a:t>       </a:t>
            </a:r>
            <a:r>
              <a:rPr lang="zh-CN" altLang="zh-CN" sz="2800">
                <a:latin typeface="黑体" panose="02010609060101010101" pitchFamily="49" charset="-122"/>
              </a:rPr>
              <a:t>	DMIN: </a:t>
            </a:r>
            <a:r>
              <a:rPr lang="zh-CN" altLang="zh-CN" sz="2800">
                <a:latin typeface="Times New Roman" panose="02020603050405020304" pitchFamily="18" charset="0"/>
              </a:rPr>
              <a:t>…</a:t>
            </a:r>
            <a:endParaRPr lang="zh-CN" altLang="zh-CN" sz="2800">
              <a:latin typeface="黑体" panose="02010609060101010101" pitchFamily="49" charset="-122"/>
            </a:endParaRPr>
          </a:p>
          <a:p>
            <a:pPr marL="0" indent="0">
              <a:lnSpc>
                <a:spcPct val="90000"/>
              </a:lnSpc>
              <a:buNone/>
            </a:pPr>
            <a:endParaRPr lang="zh-CN" altLang="zh-CN" sz="2800">
              <a:latin typeface="黑体" panose="02010609060101010101" pitchFamily="49" charset="-122"/>
            </a:endParaRPr>
          </a:p>
          <a:p>
            <a:pPr marL="0" indent="0">
              <a:lnSpc>
                <a:spcPct val="90000"/>
              </a:lnSpc>
              <a:buNone/>
            </a:pP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DMAX: </a:t>
            </a:r>
            <a:r>
              <a:rPr lang="zh-CN" altLang="zh-CN" sz="2800">
                <a:latin typeface="Times New Roman" panose="02020603050405020304" pitchFamily="18" charset="0"/>
              </a:rPr>
              <a:t>…</a:t>
            </a:r>
            <a:r>
              <a:rPr lang="zh-CN" altLang="zh-CN" sz="2800">
                <a:latin typeface="黑体" panose="02010609060101010101" pitchFamily="49" charset="-122"/>
              </a:rPr>
              <a:t>			DMAX: </a:t>
            </a:r>
            <a:r>
              <a:rPr lang="zh-CN" altLang="zh-CN" sz="2800">
                <a:latin typeface="Times New Roman" panose="02020603050405020304" pitchFamily="18" charset="0"/>
              </a:rPr>
              <a:t>…</a:t>
            </a:r>
            <a:endParaRPr lang="zh-CN" altLang="zh-CN" sz="2800">
              <a:latin typeface="黑体" panose="02010609060101010101" pitchFamily="49" charset="-122"/>
            </a:endParaRPr>
          </a:p>
        </p:txBody>
      </p:sp>
      <p:sp>
        <p:nvSpPr>
          <p:cNvPr id="5632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BA0B2E1-7262-43C4-9B5F-7565F59EF8B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351829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6803839" y="188640"/>
            <a:ext cx="4680321" cy="701675"/>
          </a:xfrm>
        </p:spPr>
        <p:txBody>
          <a:bodyPr/>
          <a:lstStyle/>
          <a:p>
            <a:r>
              <a:rPr lang="en-US" altLang="zh-CN" dirty="0">
                <a:latin typeface="黑体" panose="02010609060101010101" pitchFamily="49" charset="-122"/>
              </a:rPr>
              <a:t>3.3.3</a:t>
            </a:r>
            <a:r>
              <a:rPr lang="zh-CN" altLang="zh-CN" dirty="0">
                <a:latin typeface="黑体" panose="02010609060101010101" pitchFamily="49" charset="-122"/>
              </a:rPr>
              <a:t>、循环指令</a:t>
            </a:r>
          </a:p>
        </p:txBody>
      </p:sp>
      <p:sp>
        <p:nvSpPr>
          <p:cNvPr id="57347" name="Rectangle 3"/>
          <p:cNvSpPr>
            <a:spLocks noGrp="1" noChangeArrowheads="1"/>
          </p:cNvSpPr>
          <p:nvPr>
            <p:ph idx="4294967295"/>
          </p:nvPr>
        </p:nvSpPr>
        <p:spPr>
          <a:xfrm>
            <a:off x="1055440" y="1556792"/>
            <a:ext cx="10009111" cy="4495800"/>
          </a:xfrm>
        </p:spPr>
        <p:txBody>
          <a:bodyPr/>
          <a:lstStyle/>
          <a:p>
            <a:pPr marL="0" indent="0">
              <a:lnSpc>
                <a:spcPct val="90000"/>
              </a:lnSpc>
              <a:buNone/>
            </a:pPr>
            <a:r>
              <a:rPr lang="zh-CN" altLang="zh-CN" sz="2800" dirty="0">
                <a:latin typeface="黑体" panose="02010609060101010101" pitchFamily="49" charset="-122"/>
              </a:rPr>
              <a:t>    循环指令可以控制程序的循环。它们的特点是：</a:t>
            </a:r>
          </a:p>
          <a:p>
            <a:pPr marL="0" indent="0">
              <a:lnSpc>
                <a:spcPct val="90000"/>
              </a:lnSpc>
              <a:buNone/>
            </a:pPr>
            <a:endParaRPr lang="zh-CN" altLang="zh-CN" sz="2800" dirty="0">
              <a:solidFill>
                <a:schemeClr val="folHlink"/>
              </a:solidFill>
              <a:latin typeface="黑体" panose="02010609060101010101" pitchFamily="49" charset="-122"/>
            </a:endParaRPr>
          </a:p>
          <a:p>
            <a:pPr marL="0" indent="0">
              <a:lnSpc>
                <a:spcPct val="90000"/>
              </a:lnSpc>
              <a:buNone/>
            </a:pPr>
            <a:r>
              <a:rPr lang="zh-CN" altLang="zh-CN" sz="2800" dirty="0">
                <a:solidFill>
                  <a:srgbClr val="FF0000"/>
                </a:solidFill>
                <a:latin typeface="黑体" panose="02010609060101010101" pitchFamily="49" charset="-122"/>
              </a:rPr>
              <a:t>1.</a:t>
            </a:r>
            <a:r>
              <a:rPr lang="zh-CN" altLang="zh-CN" sz="2800" dirty="0">
                <a:solidFill>
                  <a:srgbClr val="FF3300"/>
                </a:solidFill>
                <a:latin typeface="黑体" panose="02010609060101010101" pitchFamily="49" charset="-122"/>
              </a:rPr>
              <a:t> </a:t>
            </a:r>
            <a:r>
              <a:rPr lang="zh-CN" altLang="zh-CN" sz="2800" dirty="0">
                <a:latin typeface="黑体" panose="02010609060101010101" pitchFamily="49" charset="-122"/>
              </a:rPr>
              <a:t>用CX或ECX（操作数长度为32位时）作为循环次数计数器。</a:t>
            </a:r>
          </a:p>
          <a:p>
            <a:pPr marL="0" indent="0">
              <a:lnSpc>
                <a:spcPct val="90000"/>
              </a:lnSpc>
              <a:buNone/>
            </a:pPr>
            <a:r>
              <a:rPr lang="zh-CN" altLang="zh-CN" sz="2800" dirty="0">
                <a:solidFill>
                  <a:srgbClr val="FF0000"/>
                </a:solidFill>
                <a:latin typeface="黑体" panose="02010609060101010101" pitchFamily="49" charset="-122"/>
              </a:rPr>
              <a:t>2.</a:t>
            </a:r>
            <a:r>
              <a:rPr lang="zh-CN" altLang="zh-CN" sz="2800" dirty="0">
                <a:latin typeface="黑体" panose="02010609060101010101" pitchFamily="49" charset="-122"/>
              </a:rPr>
              <a:t> 不影响标志。</a:t>
            </a:r>
          </a:p>
        </p:txBody>
      </p:sp>
      <p:sp>
        <p:nvSpPr>
          <p:cNvPr id="5734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77233FC-4EBD-46B5-BE81-DBDA4DC16A2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850795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4294967295"/>
          </p:nvPr>
        </p:nvSpPr>
        <p:spPr>
          <a:xfrm>
            <a:off x="2063750" y="836613"/>
            <a:ext cx="8083550" cy="5257800"/>
          </a:xfrm>
        </p:spPr>
        <p:txBody>
          <a:bodyPr/>
          <a:lstStyle/>
          <a:p>
            <a:pPr marL="0" indent="0">
              <a:buNone/>
            </a:pPr>
            <a:r>
              <a:rPr lang="zh-CN" altLang="zh-CN" sz="2800">
                <a:latin typeface="黑体" panose="02010609060101010101" pitchFamily="49" charset="-122"/>
              </a:rPr>
              <a:t>1．循环指令 LOOP</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solidFill>
                  <a:srgbClr val="FF0000"/>
                </a:solidFill>
                <a:latin typeface="黑体" panose="02010609060101010101" pitchFamily="49" charset="-122"/>
              </a:rPr>
              <a:t>LOOP  LABEL</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(CX)－1→CX，若(CX)≠0，则转向标号处执行循环体，否则顺序执行下一条指令。</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若操作数长度为32位，则其中的CX应为ECX。在LOOP指令前，应先把循环计数的初始值送给CX（或ECX）。</a:t>
            </a:r>
          </a:p>
          <a:p>
            <a:pPr marL="0" indent="0">
              <a:buNone/>
            </a:pPr>
            <a:r>
              <a:rPr lang="zh-CN" altLang="zh-CN" sz="2800">
                <a:latin typeface="黑体" panose="02010609060101010101" pitchFamily="49" charset="-122"/>
              </a:rPr>
              <a:t>2．相等循环指令 LOOPE/LOOPZ</a:t>
            </a:r>
          </a:p>
          <a:p>
            <a:pPr marL="0" indent="0">
              <a:buNone/>
            </a:pPr>
            <a:r>
              <a:rPr lang="zh-CN" altLang="zh-CN" sz="2800">
                <a:latin typeface="黑体" panose="02010609060101010101" pitchFamily="49" charset="-122"/>
              </a:rPr>
              <a:t>3．不等循环指令 LOOPNE/LOOPNZ</a:t>
            </a:r>
          </a:p>
        </p:txBody>
      </p:sp>
      <p:sp>
        <p:nvSpPr>
          <p:cNvPr id="5837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19D552E-C8A7-4756-BF7A-2E27B9271EF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021295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4294967295"/>
          </p:nvPr>
        </p:nvSpPr>
        <p:spPr>
          <a:xfrm>
            <a:off x="1992313" y="836614"/>
            <a:ext cx="7931150" cy="5356225"/>
          </a:xfrm>
        </p:spPr>
        <p:txBody>
          <a:bodyPr/>
          <a:lstStyle/>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用累加的方法实现</a:t>
            </a:r>
            <a:r>
              <a:rPr lang="zh-CN" altLang="zh-CN" sz="2800">
                <a:solidFill>
                  <a:srgbClr val="FF0000"/>
                </a:solidFill>
                <a:latin typeface="黑体" panose="02010609060101010101" pitchFamily="49" charset="-122"/>
              </a:rPr>
              <a:t>M×N</a:t>
            </a:r>
            <a:r>
              <a:rPr lang="zh-CN" altLang="zh-CN" sz="2800">
                <a:latin typeface="黑体" panose="02010609060101010101" pitchFamily="49" charset="-122"/>
              </a:rPr>
              <a:t>，并把结果保存到RESULT单元。</a:t>
            </a:r>
          </a:p>
          <a:p>
            <a:pPr marL="0" indent="0">
              <a:lnSpc>
                <a:spcPct val="90000"/>
              </a:lnSpc>
              <a:buNone/>
            </a:pPr>
            <a:r>
              <a:rPr lang="zh-CN" altLang="zh-CN" sz="2800">
                <a:latin typeface="黑体" panose="02010609060101010101" pitchFamily="49" charset="-122"/>
              </a:rPr>
              <a:t>		MOV  	 AX,0		;清0累加器</a:t>
            </a:r>
          </a:p>
          <a:p>
            <a:pPr marL="0" indent="0">
              <a:lnSpc>
                <a:spcPct val="90000"/>
              </a:lnSpc>
              <a:buNone/>
            </a:pPr>
            <a:r>
              <a:rPr lang="zh-CN" altLang="zh-CN" sz="2800">
                <a:latin typeface="黑体" panose="02010609060101010101" pitchFamily="49" charset="-122"/>
              </a:rPr>
              <a:t>		MOV   BX,M</a:t>
            </a:r>
          </a:p>
          <a:p>
            <a:pPr marL="0" indent="0">
              <a:lnSpc>
                <a:spcPct val="90000"/>
              </a:lnSpc>
              <a:buNone/>
            </a:pPr>
            <a:r>
              <a:rPr lang="zh-CN" altLang="zh-CN" sz="2800">
                <a:latin typeface="黑体" panose="02010609060101010101" pitchFamily="49" charset="-122"/>
              </a:rPr>
              <a:t>		CMP   BX,0				</a:t>
            </a:r>
          </a:p>
          <a:p>
            <a:pPr marL="0" indent="0">
              <a:lnSpc>
                <a:spcPct val="90000"/>
              </a:lnSpc>
              <a:buNone/>
            </a:pPr>
            <a:r>
              <a:rPr lang="zh-CN" altLang="zh-CN" sz="2800">
                <a:latin typeface="黑体" panose="02010609060101010101" pitchFamily="49" charset="-122"/>
              </a:rPr>
              <a:t>		JZ	 TERM		;被乘数为0转</a:t>
            </a:r>
          </a:p>
          <a:p>
            <a:pPr marL="0" indent="0">
              <a:lnSpc>
                <a:spcPct val="90000"/>
              </a:lnSpc>
              <a:buNone/>
            </a:pPr>
            <a:r>
              <a:rPr lang="zh-CN" altLang="zh-CN" sz="2800">
                <a:latin typeface="黑体" panose="02010609060101010101" pitchFamily="49" charset="-122"/>
              </a:rPr>
              <a:t>		MOV   CX,N</a:t>
            </a:r>
          </a:p>
          <a:p>
            <a:pPr marL="0" indent="0">
              <a:lnSpc>
                <a:spcPct val="90000"/>
              </a:lnSpc>
              <a:buNone/>
            </a:pPr>
            <a:r>
              <a:rPr lang="zh-CN" altLang="zh-CN" sz="2800">
                <a:latin typeface="黑体" panose="02010609060101010101" pitchFamily="49" charset="-122"/>
              </a:rPr>
              <a:t>		JCXZ  TERM		;乘数为0转</a:t>
            </a:r>
          </a:p>
          <a:p>
            <a:pPr marL="0" indent="0">
              <a:lnSpc>
                <a:spcPct val="90000"/>
              </a:lnSpc>
              <a:buNone/>
            </a:pPr>
            <a:r>
              <a:rPr lang="zh-CN" altLang="zh-CN" sz="2800">
                <a:latin typeface="黑体" panose="02010609060101010101" pitchFamily="49" charset="-122"/>
              </a:rPr>
              <a:t>	L1:	ADD   AX,BX</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LOOP</a:t>
            </a:r>
            <a:r>
              <a:rPr lang="zh-CN" altLang="zh-CN" sz="2800">
                <a:latin typeface="黑体" panose="02010609060101010101" pitchFamily="49" charset="-122"/>
              </a:rPr>
              <a:t>  L1</a:t>
            </a:r>
          </a:p>
          <a:p>
            <a:pPr marL="0" indent="0">
              <a:lnSpc>
                <a:spcPct val="90000"/>
              </a:lnSpc>
              <a:buNone/>
            </a:pPr>
            <a:r>
              <a:rPr lang="zh-CN" altLang="zh-CN" sz="2800">
                <a:latin typeface="黑体" panose="02010609060101010101" pitchFamily="49" charset="-122"/>
              </a:rPr>
              <a:t>   TERM:  MOV   RESULT,AX	;保存结果</a:t>
            </a:r>
          </a:p>
        </p:txBody>
      </p:sp>
      <p:sp>
        <p:nvSpPr>
          <p:cNvPr id="5939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64BE4E4-E4BC-47AC-9CD4-0412549A3EC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159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9149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567608" y="188914"/>
            <a:ext cx="9217024" cy="701675"/>
          </a:xfrm>
        </p:spPr>
        <p:txBody>
          <a:bodyPr/>
          <a:lstStyle/>
          <a:p>
            <a:r>
              <a:rPr lang="zh-CN" altLang="en-US" dirty="0">
                <a:latin typeface="黑体" panose="02010609060101010101" pitchFamily="49" charset="-122"/>
              </a:rPr>
              <a:t>存储器操作数寻址：</a:t>
            </a:r>
            <a:r>
              <a:rPr lang="en-US" altLang="zh-CN" dirty="0">
                <a:latin typeface="黑体" panose="02010609060101010101" pitchFamily="49" charset="-122"/>
              </a:rPr>
              <a:t>2</a:t>
            </a:r>
            <a:r>
              <a:rPr lang="zh-CN" altLang="zh-CN" dirty="0">
                <a:latin typeface="黑体" panose="02010609060101010101" pitchFamily="49" charset="-122"/>
              </a:rPr>
              <a:t>寄存器间接寻址方式</a:t>
            </a:r>
            <a:endParaRPr lang="zh-CN" altLang="zh-CN" dirty="0"/>
          </a:p>
        </p:txBody>
      </p:sp>
      <p:sp>
        <p:nvSpPr>
          <p:cNvPr id="29699" name="Rectangle 3"/>
          <p:cNvSpPr>
            <a:spLocks noGrp="1" noChangeArrowheads="1"/>
          </p:cNvSpPr>
          <p:nvPr>
            <p:ph idx="4294967295"/>
          </p:nvPr>
        </p:nvSpPr>
        <p:spPr>
          <a:xfrm>
            <a:off x="623392" y="1844824"/>
            <a:ext cx="9663608" cy="3793976"/>
          </a:xfrm>
        </p:spPr>
        <p:txBody>
          <a:bodyPr/>
          <a:lstStyle/>
          <a:p>
            <a:pPr marL="0" indent="0">
              <a:lnSpc>
                <a:spcPct val="120000"/>
              </a:lnSpc>
              <a:buNone/>
            </a:pPr>
            <a:r>
              <a:rPr lang="zh-CN" altLang="zh-CN" dirty="0">
                <a:latin typeface="黑体" panose="02010609060101010101" pitchFamily="49" charset="-122"/>
              </a:rPr>
              <a:t>操作数有效地址在基址寄存器BX、BP或变址寄存器SI、DI中，而操作数在存储器中的寻址方式。</a:t>
            </a:r>
          </a:p>
          <a:p>
            <a:pPr marL="0" indent="0">
              <a:lnSpc>
                <a:spcPct val="120000"/>
              </a:lnSpc>
              <a:buNone/>
            </a:pPr>
            <a:r>
              <a:rPr lang="zh-CN" altLang="zh-CN" dirty="0">
                <a:latin typeface="黑体" panose="02010609060101010101" pitchFamily="49" charset="-122"/>
              </a:rPr>
              <a:t>对于386以上CPU，这种寻址方式允许使用任何32位通用寄存器。</a:t>
            </a:r>
            <a:endParaRPr lang="zh-CN" altLang="zh-CN" sz="3600" dirty="0"/>
          </a:p>
        </p:txBody>
      </p:sp>
      <p:sp>
        <p:nvSpPr>
          <p:cNvPr id="2970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A06773C8-C388-455C-8938-C21DDC27137B}" type="slidenum">
              <a:rPr lang="zh-CN" altLang="en-US" sz="1400">
                <a:solidFill>
                  <a:schemeClr val="tx1"/>
                </a:solidFill>
                <a:latin typeface="Arial" panose="020B0604020202020204" pitchFamily="34" charset="0"/>
                <a:ea typeface="宋体" panose="02010600030101010101" pitchFamily="2" charset="-122"/>
              </a:rPr>
              <a:pPr algn="r" eaLnBrk="1" hangingPunct="1"/>
              <a:t>16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54240839"/>
      </p:ext>
    </p:extLst>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3639023" y="170951"/>
            <a:ext cx="8065144" cy="701675"/>
          </a:xfrm>
        </p:spPr>
        <p:txBody>
          <a:bodyPr/>
          <a:lstStyle/>
          <a:p>
            <a:r>
              <a:rPr lang="en-US" altLang="zh-CN" dirty="0">
                <a:latin typeface="黑体" panose="02010609060101010101" pitchFamily="49" charset="-122"/>
              </a:rPr>
              <a:t>3.3.4</a:t>
            </a:r>
            <a:r>
              <a:rPr lang="zh-CN" altLang="zh-CN" dirty="0">
                <a:latin typeface="黑体" panose="02010609060101010101" pitchFamily="49" charset="-122"/>
              </a:rPr>
              <a:t>、子程序调用与返回指令</a:t>
            </a:r>
          </a:p>
        </p:txBody>
      </p:sp>
      <p:sp>
        <p:nvSpPr>
          <p:cNvPr id="60419" name="Rectangle 3"/>
          <p:cNvSpPr>
            <a:spLocks noGrp="1" noChangeArrowheads="1"/>
          </p:cNvSpPr>
          <p:nvPr>
            <p:ph idx="4294967295"/>
          </p:nvPr>
        </p:nvSpPr>
        <p:spPr>
          <a:xfrm>
            <a:off x="2495551" y="2276475"/>
            <a:ext cx="4824413" cy="2160588"/>
          </a:xfrm>
        </p:spPr>
        <p:txBody>
          <a:bodyPr/>
          <a:lstStyle/>
          <a:p>
            <a:pPr marL="0" indent="0" algn="just">
              <a:buNone/>
            </a:pPr>
            <a:r>
              <a:rPr lang="zh-CN" altLang="zh-CN" sz="2800">
                <a:latin typeface="黑体" panose="02010609060101010101" pitchFamily="49" charset="-122"/>
              </a:rPr>
              <a:t>子程序的作用；</a:t>
            </a:r>
          </a:p>
          <a:p>
            <a:pPr marL="0" indent="0" algn="just">
              <a:buNone/>
            </a:pPr>
            <a:r>
              <a:rPr lang="zh-CN" altLang="zh-CN" sz="2800">
                <a:latin typeface="黑体" panose="02010609060101010101" pitchFamily="49" charset="-122"/>
              </a:rPr>
              <a:t>子程序的执行流程；</a:t>
            </a:r>
          </a:p>
        </p:txBody>
      </p:sp>
      <p:sp>
        <p:nvSpPr>
          <p:cNvPr id="6042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B2CE17D-BBE0-43D5-96B3-74AD66D0989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160</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0421" name="Group 4"/>
          <p:cNvGrpSpPr>
            <a:grpSpLocks/>
          </p:cNvGrpSpPr>
          <p:nvPr/>
        </p:nvGrpSpPr>
        <p:grpSpPr bwMode="auto">
          <a:xfrm>
            <a:off x="6456363" y="1412875"/>
            <a:ext cx="3276600" cy="4572000"/>
            <a:chOff x="0" y="0"/>
            <a:chExt cx="2064" cy="2880"/>
          </a:xfrm>
        </p:grpSpPr>
        <p:sp>
          <p:nvSpPr>
            <p:cNvPr id="60422" name="Text Box 5"/>
            <p:cNvSpPr txBox="1">
              <a:spLocks noChangeArrowheads="1"/>
            </p:cNvSpPr>
            <p:nvPr/>
          </p:nvSpPr>
          <p:spPr bwMode="auto">
            <a:xfrm>
              <a:off x="0" y="0"/>
              <a:ext cx="20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r>
                <a:rPr lang="zh-CN" altLang="zh-CN" sz="2800">
                  <a:solidFill>
                    <a:schemeClr val="accent1"/>
                  </a:solidFill>
                  <a:latin typeface="黑体" panose="02010609060101010101" pitchFamily="49" charset="-122"/>
                  <a:ea typeface="黑体" panose="02010609060101010101" pitchFamily="49" charset="-122"/>
                </a:rPr>
                <a:t>   主程序 子程序</a:t>
              </a:r>
            </a:p>
            <a:p>
              <a:pPr>
                <a:spcBef>
                  <a:spcPct val="0"/>
                </a:spcBef>
                <a:buClrTx/>
                <a:buSzTx/>
                <a:buFont typeface="Wingdings" panose="05000000000000000000" pitchFamily="2" charset="2"/>
                <a:buNone/>
              </a:pPr>
              <a:endParaRPr lang="zh-CN" altLang="zh-CN" sz="2800">
                <a:solidFill>
                  <a:schemeClr val="accent1"/>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endParaRPr lang="zh-CN" altLang="zh-CN" sz="2800">
                <a:solidFill>
                  <a:schemeClr val="accent1"/>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r>
                <a:rPr lang="zh-CN" altLang="zh-CN" sz="2800">
                  <a:solidFill>
                    <a:schemeClr val="accent1"/>
                  </a:solidFill>
                  <a:latin typeface="黑体" panose="02010609060101010101" pitchFamily="49" charset="-122"/>
                  <a:ea typeface="黑体" panose="02010609060101010101" pitchFamily="49" charset="-122"/>
                </a:rPr>
                <a:t>            </a:t>
              </a:r>
            </a:p>
            <a:p>
              <a:pPr>
                <a:spcBef>
                  <a:spcPct val="0"/>
                </a:spcBef>
                <a:buClrTx/>
                <a:buSzTx/>
                <a:buFont typeface="Wingdings" panose="05000000000000000000" pitchFamily="2" charset="2"/>
                <a:buNone/>
              </a:pPr>
              <a:r>
                <a:rPr lang="zh-CN" altLang="zh-CN" sz="2800">
                  <a:solidFill>
                    <a:schemeClr val="accent1"/>
                  </a:solidFill>
                  <a:latin typeface="黑体" panose="02010609060101010101" pitchFamily="49" charset="-122"/>
                  <a:ea typeface="黑体" panose="02010609060101010101" pitchFamily="49" charset="-122"/>
                </a:rPr>
                <a:t>            </a:t>
              </a:r>
            </a:p>
            <a:p>
              <a:pPr>
                <a:spcBef>
                  <a:spcPct val="0"/>
                </a:spcBef>
                <a:buClrTx/>
                <a:buSzTx/>
                <a:buFont typeface="Wingdings" panose="05000000000000000000" pitchFamily="2" charset="2"/>
                <a:buNone/>
              </a:pPr>
              <a:endParaRPr lang="zh-CN" altLang="zh-CN" sz="2800">
                <a:solidFill>
                  <a:schemeClr val="accent1"/>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endParaRPr lang="zh-CN" altLang="zh-CN" sz="2800">
                <a:solidFill>
                  <a:schemeClr val="accent1"/>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endParaRPr lang="zh-CN" altLang="zh-CN" sz="2800">
                <a:solidFill>
                  <a:schemeClr val="accent1"/>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r>
                <a:rPr lang="zh-CN" altLang="zh-CN" sz="2800">
                  <a:solidFill>
                    <a:schemeClr val="accent1"/>
                  </a:solidFill>
                  <a:latin typeface="黑体" panose="02010609060101010101" pitchFamily="49" charset="-122"/>
                  <a:ea typeface="黑体" panose="02010609060101010101" pitchFamily="49" charset="-122"/>
                </a:rPr>
                <a:t>主子程序关系示意图</a:t>
              </a:r>
            </a:p>
          </p:txBody>
        </p:sp>
        <p:sp>
          <p:nvSpPr>
            <p:cNvPr id="60423" name="Line 6"/>
            <p:cNvSpPr>
              <a:spLocks noChangeShapeType="1"/>
            </p:cNvSpPr>
            <p:nvPr/>
          </p:nvSpPr>
          <p:spPr bwMode="auto">
            <a:xfrm>
              <a:off x="574" y="452"/>
              <a:ext cx="0" cy="418"/>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4" name="Line 7"/>
            <p:cNvSpPr>
              <a:spLocks noChangeShapeType="1"/>
            </p:cNvSpPr>
            <p:nvPr/>
          </p:nvSpPr>
          <p:spPr bwMode="auto">
            <a:xfrm>
              <a:off x="1490" y="561"/>
              <a:ext cx="0" cy="944"/>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5" name="Line 8"/>
            <p:cNvSpPr>
              <a:spLocks noChangeShapeType="1"/>
            </p:cNvSpPr>
            <p:nvPr/>
          </p:nvSpPr>
          <p:spPr bwMode="auto">
            <a:xfrm flipV="1">
              <a:off x="574" y="561"/>
              <a:ext cx="863" cy="345"/>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6" name="Line 9"/>
            <p:cNvSpPr>
              <a:spLocks noChangeShapeType="1"/>
            </p:cNvSpPr>
            <p:nvPr/>
          </p:nvSpPr>
          <p:spPr bwMode="auto">
            <a:xfrm>
              <a:off x="593" y="1074"/>
              <a:ext cx="0" cy="462"/>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7" name="Line 10"/>
            <p:cNvSpPr>
              <a:spLocks noChangeShapeType="1"/>
            </p:cNvSpPr>
            <p:nvPr/>
          </p:nvSpPr>
          <p:spPr bwMode="auto">
            <a:xfrm>
              <a:off x="593" y="1650"/>
              <a:ext cx="0" cy="462"/>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8" name="Text Box 11"/>
            <p:cNvSpPr txBox="1">
              <a:spLocks noChangeArrowheads="1"/>
            </p:cNvSpPr>
            <p:nvPr/>
          </p:nvSpPr>
          <p:spPr bwMode="auto">
            <a:xfrm>
              <a:off x="717" y="580"/>
              <a:ext cx="19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400">
                  <a:solidFill>
                    <a:schemeClr val="accent1"/>
                  </a:solidFill>
                  <a:latin typeface="宋体" panose="02010600030101010101" pitchFamily="2" charset="-122"/>
                  <a:ea typeface="黑体" panose="02010609060101010101" pitchFamily="49" charset="-122"/>
                </a:rPr>
                <a:t>①</a:t>
              </a:r>
              <a:endParaRPr lang="zh-CN" altLang="zh-CN" sz="2400">
                <a:solidFill>
                  <a:schemeClr val="accent1"/>
                </a:solidFill>
                <a:latin typeface="Times New Roman" panose="02020603050405020304" pitchFamily="18" charset="0"/>
                <a:ea typeface="黑体" panose="02010609060101010101" pitchFamily="49" charset="-122"/>
              </a:endParaRPr>
            </a:p>
          </p:txBody>
        </p:sp>
        <p:sp>
          <p:nvSpPr>
            <p:cNvPr id="60429" name="Text Box 12"/>
            <p:cNvSpPr txBox="1">
              <a:spLocks noChangeArrowheads="1"/>
            </p:cNvSpPr>
            <p:nvPr/>
          </p:nvSpPr>
          <p:spPr bwMode="auto">
            <a:xfrm>
              <a:off x="1182" y="1152"/>
              <a:ext cx="1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400">
                  <a:solidFill>
                    <a:schemeClr val="accent1"/>
                  </a:solidFill>
                  <a:latin typeface="宋体" panose="02010600030101010101" pitchFamily="2" charset="-122"/>
                  <a:ea typeface="黑体" panose="02010609060101010101" pitchFamily="49" charset="-122"/>
                </a:rPr>
                <a:t>②</a:t>
              </a:r>
              <a:endParaRPr lang="zh-CN" altLang="zh-CN" sz="2400">
                <a:solidFill>
                  <a:schemeClr val="accent1"/>
                </a:solidFill>
                <a:latin typeface="Times New Roman" panose="02020603050405020304" pitchFamily="18" charset="0"/>
                <a:ea typeface="黑体" panose="02010609060101010101" pitchFamily="49" charset="-122"/>
              </a:endParaRPr>
            </a:p>
          </p:txBody>
        </p:sp>
        <p:sp>
          <p:nvSpPr>
            <p:cNvPr id="60430" name="Text Box 13"/>
            <p:cNvSpPr txBox="1">
              <a:spLocks noChangeArrowheads="1"/>
            </p:cNvSpPr>
            <p:nvPr/>
          </p:nvSpPr>
          <p:spPr bwMode="auto">
            <a:xfrm>
              <a:off x="667" y="1156"/>
              <a:ext cx="19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400">
                  <a:solidFill>
                    <a:schemeClr val="accent1"/>
                  </a:solidFill>
                  <a:latin typeface="宋体" panose="02010600030101010101" pitchFamily="2" charset="-122"/>
                  <a:ea typeface="黑体" panose="02010609060101010101" pitchFamily="49" charset="-122"/>
                </a:rPr>
                <a:t>③</a:t>
              </a:r>
              <a:endParaRPr lang="zh-CN" altLang="zh-CN" sz="2400">
                <a:solidFill>
                  <a:schemeClr val="accent1"/>
                </a:solidFill>
                <a:latin typeface="Times New Roman" panose="02020603050405020304" pitchFamily="18" charset="0"/>
                <a:ea typeface="黑体" panose="02010609060101010101" pitchFamily="49" charset="-122"/>
              </a:endParaRPr>
            </a:p>
          </p:txBody>
        </p:sp>
        <p:sp>
          <p:nvSpPr>
            <p:cNvPr id="60431" name="Text Box 14"/>
            <p:cNvSpPr txBox="1">
              <a:spLocks noChangeArrowheads="1"/>
            </p:cNvSpPr>
            <p:nvPr/>
          </p:nvSpPr>
          <p:spPr bwMode="auto">
            <a:xfrm>
              <a:off x="908" y="1396"/>
              <a:ext cx="19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400">
                  <a:solidFill>
                    <a:schemeClr val="accent1"/>
                  </a:solidFill>
                  <a:latin typeface="宋体" panose="02010600030101010101" pitchFamily="2" charset="-122"/>
                  <a:ea typeface="黑体" panose="02010609060101010101" pitchFamily="49" charset="-122"/>
                </a:rPr>
                <a:t>④</a:t>
              </a:r>
              <a:endParaRPr lang="zh-CN" altLang="zh-CN" sz="2400">
                <a:solidFill>
                  <a:schemeClr val="accent1"/>
                </a:solidFill>
                <a:latin typeface="Times New Roman" panose="02020603050405020304" pitchFamily="18" charset="0"/>
                <a:ea typeface="黑体" panose="02010609060101010101" pitchFamily="49" charset="-122"/>
              </a:endParaRPr>
            </a:p>
          </p:txBody>
        </p:sp>
        <p:sp>
          <p:nvSpPr>
            <p:cNvPr id="60432" name="Line 15"/>
            <p:cNvSpPr>
              <a:spLocks noChangeShapeType="1"/>
            </p:cNvSpPr>
            <p:nvPr/>
          </p:nvSpPr>
          <p:spPr bwMode="auto">
            <a:xfrm flipH="1" flipV="1">
              <a:off x="574" y="979"/>
              <a:ext cx="808" cy="489"/>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33" name="Line 16"/>
            <p:cNvSpPr>
              <a:spLocks noChangeShapeType="1"/>
            </p:cNvSpPr>
            <p:nvPr/>
          </p:nvSpPr>
          <p:spPr bwMode="auto">
            <a:xfrm rot="20322280" flipV="1">
              <a:off x="512" y="800"/>
              <a:ext cx="1041" cy="596"/>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34" name="Line 17"/>
            <p:cNvSpPr>
              <a:spLocks noChangeShapeType="1"/>
            </p:cNvSpPr>
            <p:nvPr/>
          </p:nvSpPr>
          <p:spPr bwMode="auto">
            <a:xfrm flipH="1">
              <a:off x="728" y="1584"/>
              <a:ext cx="729" cy="96"/>
            </a:xfrm>
            <a:prstGeom prst="line">
              <a:avLst/>
            </a:prstGeom>
            <a:noFill/>
            <a:ln w="38100">
              <a:solidFill>
                <a:schemeClr val="accent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7155941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4294967295"/>
          </p:nvPr>
        </p:nvSpPr>
        <p:spPr>
          <a:xfrm>
            <a:off x="2133600" y="1524000"/>
            <a:ext cx="7850188" cy="3733800"/>
          </a:xfrm>
        </p:spPr>
        <p:txBody>
          <a:bodyPr/>
          <a:lstStyle/>
          <a:p>
            <a:pPr marL="0" indent="0">
              <a:buNone/>
            </a:pPr>
            <a:r>
              <a:rPr lang="zh-CN" altLang="zh-CN" sz="2800">
                <a:latin typeface="黑体" panose="02010609060101010101" pitchFamily="49" charset="-122"/>
              </a:rPr>
              <a:t>1．子程序调用指令 </a:t>
            </a:r>
            <a:r>
              <a:rPr lang="zh-CN" altLang="zh-CN" sz="2800">
                <a:solidFill>
                  <a:srgbClr val="FF0000"/>
                </a:solidFill>
                <a:latin typeface="黑体" panose="02010609060101010101" pitchFamily="49" charset="-122"/>
              </a:rPr>
              <a:t>CALL</a:t>
            </a:r>
          </a:p>
          <a:p>
            <a:pPr marL="0" indent="0">
              <a:buNone/>
            </a:pPr>
            <a:r>
              <a:rPr lang="zh-CN" altLang="zh-CN" sz="2800">
                <a:latin typeface="黑体" panose="02010609060101010101" pitchFamily="49" charset="-122"/>
              </a:rPr>
              <a:t>	格式：CALL  DST</a:t>
            </a:r>
          </a:p>
          <a:p>
            <a:pPr marL="0" indent="0">
              <a:lnSpc>
                <a:spcPct val="110000"/>
              </a:lnSpc>
              <a:buNone/>
            </a:pPr>
            <a:r>
              <a:rPr lang="zh-CN" altLang="zh-CN" sz="2800">
                <a:latin typeface="黑体" panose="02010609060101010101" pitchFamily="49" charset="-122"/>
              </a:rPr>
              <a:t>	功能：调用子程序。执行时先把返回地址压入堆栈，再形成子程序入口地址，最后把控制权交给子程序。</a:t>
            </a:r>
            <a:r>
              <a:rPr lang="zh-CN" altLang="zh-CN" sz="3600">
                <a:latin typeface="黑体" panose="02010609060101010101" pitchFamily="49" charset="-122"/>
              </a:rPr>
              <a:t>	</a:t>
            </a:r>
          </a:p>
        </p:txBody>
      </p:sp>
      <p:sp>
        <p:nvSpPr>
          <p:cNvPr id="6144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79ED559-286D-4E74-9C96-B2AE4BE4EE7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07651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4294967295"/>
          </p:nvPr>
        </p:nvSpPr>
        <p:spPr>
          <a:xfrm>
            <a:off x="1919288" y="836613"/>
            <a:ext cx="8458200" cy="5334000"/>
          </a:xfrm>
        </p:spPr>
        <p:txBody>
          <a:bodyPr/>
          <a:lstStyle/>
          <a:p>
            <a:pPr marL="0" indent="0">
              <a:lnSpc>
                <a:spcPct val="90000"/>
              </a:lnSpc>
              <a:buNone/>
            </a:pPr>
            <a:r>
              <a:rPr lang="zh-CN" altLang="zh-CN" sz="2800">
                <a:solidFill>
                  <a:schemeClr val="accent1"/>
                </a:solidFill>
                <a:latin typeface="黑体" panose="02010609060101010101" pitchFamily="49" charset="-122"/>
              </a:rPr>
              <a:t>	说明：</a:t>
            </a:r>
            <a:r>
              <a:rPr lang="zh-CN" altLang="zh-CN" sz="2800">
                <a:latin typeface="黑体" panose="02010609060101010101" pitchFamily="49" charset="-122"/>
              </a:rPr>
              <a:t>其中DST为子程序名或子程序入口地址，其目标地址的形成与JMP指令有异同。</a:t>
            </a:r>
          </a:p>
          <a:p>
            <a:pPr marL="0" indent="0">
              <a:lnSpc>
                <a:spcPct val="90000"/>
              </a:lnSpc>
              <a:buNone/>
            </a:pPr>
            <a:r>
              <a:rPr lang="zh-CN" altLang="zh-CN" sz="2800">
                <a:latin typeface="黑体" panose="02010609060101010101" pitchFamily="49" charset="-122"/>
              </a:rPr>
              <a:t>与JMP指令</a:t>
            </a:r>
            <a:r>
              <a:rPr lang="zh-CN" altLang="zh-CN" sz="2800">
                <a:solidFill>
                  <a:srgbClr val="FF0000"/>
                </a:solidFill>
                <a:latin typeface="黑体" panose="02010609060101010101" pitchFamily="49" charset="-122"/>
              </a:rPr>
              <a:t>相同点</a:t>
            </a:r>
            <a:r>
              <a:rPr lang="zh-CN" altLang="zh-CN" sz="2800">
                <a:latin typeface="黑体" panose="02010609060101010101" pitchFamily="49" charset="-122"/>
              </a:rPr>
              <a:t>： </a:t>
            </a:r>
          </a:p>
          <a:p>
            <a:pPr marL="0" indent="0">
              <a:lnSpc>
                <a:spcPct val="90000"/>
              </a:lnSpc>
              <a:buNone/>
            </a:pPr>
            <a:r>
              <a:rPr lang="zh-CN" altLang="zh-CN" sz="2800">
                <a:latin typeface="黑体" panose="02010609060101010101" pitchFamily="49" charset="-122"/>
              </a:rPr>
              <a:t>	段内直接／间接调用、</a:t>
            </a:r>
          </a:p>
          <a:p>
            <a:pPr marL="0" indent="0">
              <a:lnSpc>
                <a:spcPct val="90000"/>
              </a:lnSpc>
              <a:buNone/>
            </a:pPr>
            <a:r>
              <a:rPr lang="zh-CN" altLang="zh-CN" sz="2800">
                <a:latin typeface="黑体" panose="02010609060101010101" pitchFamily="49" charset="-122"/>
              </a:rPr>
              <a:t>	段间直接／间接调用、</a:t>
            </a:r>
          </a:p>
          <a:p>
            <a:pPr marL="0" indent="0">
              <a:lnSpc>
                <a:spcPct val="90000"/>
              </a:lnSpc>
              <a:buNone/>
            </a:pPr>
            <a:r>
              <a:rPr lang="zh-CN" altLang="zh-CN" sz="2800">
                <a:latin typeface="黑体" panose="02010609060101010101" pitchFamily="49" charset="-122"/>
              </a:rPr>
              <a:t>只是不能使用段内直接寻址方式的SHORT格式。</a:t>
            </a:r>
          </a:p>
          <a:p>
            <a:pPr marL="0" indent="0">
              <a:lnSpc>
                <a:spcPct val="90000"/>
              </a:lnSpc>
              <a:buNone/>
            </a:pPr>
            <a:r>
              <a:rPr lang="zh-CN" altLang="zh-CN" sz="2800">
                <a:latin typeface="黑体" panose="02010609060101010101" pitchFamily="49" charset="-122"/>
              </a:rPr>
              <a:t>	指令的执行结果是无条件转到标号处</a:t>
            </a:r>
          </a:p>
          <a:p>
            <a:pPr marL="0" indent="0">
              <a:lnSpc>
                <a:spcPct val="90000"/>
              </a:lnSpc>
              <a:buNone/>
            </a:pP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与JMP指令</a:t>
            </a:r>
            <a:r>
              <a:rPr lang="zh-CN" altLang="zh-CN" sz="2800">
                <a:solidFill>
                  <a:srgbClr val="FF0000"/>
                </a:solidFill>
                <a:latin typeface="黑体" panose="02010609060101010101" pitchFamily="49" charset="-122"/>
              </a:rPr>
              <a:t>不同点</a:t>
            </a:r>
            <a:r>
              <a:rPr lang="zh-CN" altLang="zh-CN" sz="2800">
                <a:latin typeface="黑体" panose="02010609060101010101" pitchFamily="49" charset="-122"/>
              </a:rPr>
              <a:t>：</a:t>
            </a:r>
          </a:p>
          <a:p>
            <a:pPr marL="0" indent="0">
              <a:lnSpc>
                <a:spcPct val="90000"/>
              </a:lnSpc>
              <a:buNone/>
            </a:pPr>
            <a:r>
              <a:rPr lang="zh-CN" altLang="zh-CN" sz="2800">
                <a:latin typeface="黑体" panose="02010609060101010101" pitchFamily="49" charset="-122"/>
              </a:rPr>
              <a:t>	CALL转移后要返回，所以要保存返回地址；</a:t>
            </a:r>
          </a:p>
          <a:p>
            <a:pPr marL="0" indent="0">
              <a:lnSpc>
                <a:spcPct val="90000"/>
              </a:lnSpc>
              <a:buNone/>
            </a:pPr>
            <a:r>
              <a:rPr lang="zh-CN" altLang="zh-CN" sz="2800">
                <a:latin typeface="黑体" panose="02010609060101010101" pitchFamily="49" charset="-122"/>
              </a:rPr>
              <a:t>	JMP转移后不再返回,所以不必保存返回地址。</a:t>
            </a:r>
          </a:p>
        </p:txBody>
      </p:sp>
      <p:sp>
        <p:nvSpPr>
          <p:cNvPr id="6246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EB0868A-1E93-4D72-A3FA-85760A6B6CC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930072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4294967295"/>
          </p:nvPr>
        </p:nvSpPr>
        <p:spPr>
          <a:xfrm>
            <a:off x="1127448" y="1268760"/>
            <a:ext cx="10080350" cy="5148263"/>
          </a:xfrm>
        </p:spPr>
        <p:txBody>
          <a:bodyPr/>
          <a:lstStyle/>
          <a:p>
            <a:pPr marL="0" indent="0">
              <a:buNone/>
            </a:pPr>
            <a:r>
              <a:rPr lang="zh-CN" altLang="zh-CN" sz="2800" dirty="0">
                <a:latin typeface="黑体" panose="02010609060101010101" pitchFamily="49" charset="-122"/>
              </a:rPr>
              <a:t>⑴ 段内调用</a:t>
            </a:r>
          </a:p>
          <a:p>
            <a:pPr marL="0" indent="0">
              <a:buNone/>
            </a:pPr>
            <a:r>
              <a:rPr lang="zh-CN" altLang="zh-CN" sz="2800" dirty="0">
                <a:latin typeface="黑体" panose="02010609060101010101" pitchFamily="49" charset="-122"/>
              </a:rPr>
              <a:t>	这类调用指令实现同一段内的子程序调用,它只</a:t>
            </a:r>
            <a:r>
              <a:rPr lang="zh-CN" altLang="zh-CN" sz="2800" dirty="0">
                <a:solidFill>
                  <a:srgbClr val="FF0000"/>
                </a:solidFill>
                <a:latin typeface="黑体" panose="02010609060101010101" pitchFamily="49" charset="-122"/>
              </a:rPr>
              <a:t>改变IP值，不改变CS</a:t>
            </a:r>
            <a:r>
              <a:rPr lang="zh-CN" altLang="zh-CN" sz="2800" dirty="0">
                <a:latin typeface="黑体" panose="02010609060101010101" pitchFamily="49" charset="-122"/>
              </a:rPr>
              <a:t>值。</a:t>
            </a:r>
          </a:p>
          <a:p>
            <a:pPr marL="0" indent="0">
              <a:buNone/>
            </a:pPr>
            <a:r>
              <a:rPr lang="zh-CN" altLang="zh-CN" sz="2800" dirty="0">
                <a:latin typeface="黑体" panose="02010609060101010101" pitchFamily="49" charset="-122"/>
              </a:rPr>
              <a:t>	执行操作：</a:t>
            </a:r>
          </a:p>
          <a:p>
            <a:pPr marL="0" indent="0">
              <a:buNone/>
            </a:pPr>
            <a:r>
              <a:rPr lang="zh-CN" altLang="zh-CN" sz="2800" dirty="0">
                <a:latin typeface="黑体" panose="02010609060101010101" pitchFamily="49" charset="-122"/>
              </a:rPr>
              <a:t>	把返回地址（CALL之后的那条指令地址的偏移量部分(当前IP值)）压入堆栈。</a:t>
            </a:r>
          </a:p>
          <a:p>
            <a:pPr marL="0" indent="0">
              <a:buNone/>
            </a:pPr>
            <a:r>
              <a:rPr lang="zh-CN" altLang="zh-CN" sz="2800" dirty="0">
                <a:latin typeface="黑体" panose="02010609060101010101" pitchFamily="49" charset="-122"/>
              </a:rPr>
              <a:t>	根据与转移地址有关的寻址方式形成子程序入口地址的IP值。</a:t>
            </a:r>
          </a:p>
          <a:p>
            <a:pPr marL="0" indent="0">
              <a:buNone/>
            </a:pPr>
            <a:r>
              <a:rPr lang="zh-CN" altLang="zh-CN" sz="2800" dirty="0">
                <a:latin typeface="黑体" panose="02010609060101010101" pitchFamily="49" charset="-122"/>
              </a:rPr>
              <a:t>	把控制无条件转向子程序，即执行CS:IP处的指令。</a:t>
            </a:r>
          </a:p>
        </p:txBody>
      </p:sp>
      <p:sp>
        <p:nvSpPr>
          <p:cNvPr id="6349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F96B374-17E9-40C9-8B44-EE389798C5E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168091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4294967295"/>
          </p:nvPr>
        </p:nvSpPr>
        <p:spPr>
          <a:xfrm>
            <a:off x="623392" y="692151"/>
            <a:ext cx="9442946" cy="5400675"/>
          </a:xfrm>
        </p:spPr>
        <p:txBody>
          <a:bodyPr/>
          <a:lstStyle/>
          <a:p>
            <a:pPr marL="0" indent="0">
              <a:lnSpc>
                <a:spcPct val="90000"/>
              </a:lnSpc>
              <a:buNone/>
            </a:pPr>
            <a:r>
              <a:rPr lang="zh-CN" altLang="zh-CN" sz="2800" dirty="0">
                <a:latin typeface="黑体" panose="02010609060101010101" pitchFamily="49" charset="-122"/>
              </a:rPr>
              <a:t>① 段内直接调用：</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格式：</a:t>
            </a:r>
            <a:r>
              <a:rPr lang="zh-CN" altLang="zh-CN" sz="2800" dirty="0">
                <a:solidFill>
                  <a:srgbClr val="FF0000"/>
                </a:solidFill>
                <a:latin typeface="黑体" panose="02010609060101010101" pitchFamily="49" charset="-122"/>
              </a:rPr>
              <a:t>CALL  PROCEDURE</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或：</a:t>
            </a:r>
            <a:r>
              <a:rPr lang="zh-CN" altLang="zh-CN" sz="2800" dirty="0">
                <a:latin typeface="黑体" panose="02010609060101010101" pitchFamily="49" charset="-122"/>
              </a:rPr>
              <a:t>  CALL  NEAR  PTR  PROCEDURE </a:t>
            </a:r>
          </a:p>
          <a:p>
            <a:pPr marL="0" indent="0">
              <a:lnSpc>
                <a:spcPct val="90000"/>
              </a:lnSpc>
              <a:buNone/>
            </a:pPr>
            <a:r>
              <a:rPr lang="zh-CN" altLang="zh-CN" sz="2800" dirty="0">
                <a:latin typeface="黑体" panose="02010609060101010101" pitchFamily="49" charset="-122"/>
              </a:rPr>
              <a:t>	功能：调用PROCEDURE子程序。执行时先把返回地址压入堆栈,再使IP＝(IP)＋disp16，最后把控制权交给子程序。</a:t>
            </a:r>
          </a:p>
          <a:p>
            <a:pPr marL="0" indent="0">
              <a:lnSpc>
                <a:spcPct val="90000"/>
              </a:lnSpc>
              <a:buNone/>
            </a:pPr>
            <a:endParaRPr lang="zh-CN" altLang="zh-CN" sz="2800" dirty="0">
              <a:latin typeface="黑体" panose="02010609060101010101" pitchFamily="49" charset="-122"/>
            </a:endParaRPr>
          </a:p>
          <a:p>
            <a:pPr marL="0" indent="0">
              <a:lnSpc>
                <a:spcPct val="90000"/>
              </a:lnSpc>
              <a:buNone/>
            </a:pPr>
            <a:r>
              <a:rPr lang="zh-CN" altLang="zh-CN" sz="2800" dirty="0">
                <a:latin typeface="黑体" panose="02010609060101010101" pitchFamily="49" charset="-122"/>
              </a:rPr>
              <a:t>② 段内间接调用：</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格式：</a:t>
            </a:r>
            <a:r>
              <a:rPr lang="zh-CN" altLang="zh-CN" sz="2800" dirty="0">
                <a:solidFill>
                  <a:srgbClr val="FF0000"/>
                </a:solidFill>
                <a:latin typeface="黑体" panose="02010609060101010101" pitchFamily="49" charset="-122"/>
              </a:rPr>
              <a:t>CALL  REG／M</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功能：</a:t>
            </a:r>
            <a:r>
              <a:rPr lang="zh-CN" altLang="zh-CN" sz="2800" dirty="0">
                <a:latin typeface="黑体" panose="02010609060101010101" pitchFamily="49" charset="-122"/>
              </a:rPr>
              <a:t>调用子程序。执行时先把返回地址压入堆栈，再把指令指定的16位通用寄存器或内存单元的内容送给IP，最后把控制权交给子程序。</a:t>
            </a:r>
          </a:p>
        </p:txBody>
      </p:sp>
      <p:sp>
        <p:nvSpPr>
          <p:cNvPr id="6451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9AC1174-E33D-4D6F-979A-AFBD828ACF0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288579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4294967295"/>
          </p:nvPr>
        </p:nvSpPr>
        <p:spPr>
          <a:xfrm>
            <a:off x="1992313" y="765175"/>
            <a:ext cx="8147050" cy="5791200"/>
          </a:xfrm>
        </p:spPr>
        <p:txBody>
          <a:bodyPr/>
          <a:lstStyle/>
          <a:p>
            <a:pPr marL="0" indent="0">
              <a:lnSpc>
                <a:spcPct val="90000"/>
              </a:lnSpc>
              <a:buNone/>
            </a:pPr>
            <a:r>
              <a:rPr lang="zh-CN" altLang="zh-CN" sz="2800">
                <a:solidFill>
                  <a:schemeClr val="accent1"/>
                </a:solidFill>
                <a:latin typeface="黑体" panose="02010609060101010101" pitchFamily="49" charset="-122"/>
              </a:rPr>
              <a:t>    例.</a:t>
            </a:r>
            <a:r>
              <a:rPr lang="zh-CN" altLang="zh-CN" sz="2800">
                <a:latin typeface="黑体" panose="02010609060101010101" pitchFamily="49" charset="-122"/>
              </a:rPr>
              <a:t> 可以把子程序入口地址的偏移量送给通用寄存器或内存单元，通过它们实现段内间接调用。</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CALL  WORD  PTR  BX</a:t>
            </a:r>
          </a:p>
          <a:p>
            <a:pPr marL="0" indent="0">
              <a:lnSpc>
                <a:spcPct val="90000"/>
              </a:lnSpc>
              <a:buNone/>
            </a:pPr>
            <a:r>
              <a:rPr lang="zh-CN" altLang="zh-CN" sz="2800">
                <a:latin typeface="黑体" panose="02010609060101010101" pitchFamily="49" charset="-122"/>
              </a:rPr>
              <a:t>;子程序入口地址的偏移量在BX中</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CALL  WORD  PTR  [BX]</a:t>
            </a:r>
          </a:p>
          <a:p>
            <a:pPr marL="0" indent="0">
              <a:lnSpc>
                <a:spcPct val="90000"/>
              </a:lnSpc>
              <a:buNone/>
            </a:pPr>
            <a:r>
              <a:rPr lang="zh-CN" altLang="zh-CN" sz="2800">
                <a:latin typeface="黑体" panose="02010609060101010101" pitchFamily="49" charset="-122"/>
              </a:rPr>
              <a:t>;子程序入口地址的偏移量在数据段的BX所指</a:t>
            </a:r>
          </a:p>
          <a:p>
            <a:pPr marL="0" indent="0">
              <a:lnSpc>
                <a:spcPct val="90000"/>
              </a:lnSpc>
              <a:buNone/>
            </a:pPr>
            <a:r>
              <a:rPr lang="zh-CN" altLang="zh-CN" sz="2800">
                <a:latin typeface="黑体" panose="02010609060101010101" pitchFamily="49" charset="-122"/>
              </a:rPr>
              <a:t>;向的内存单元中</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CALL  WORD  PTR  [BX][SI]</a:t>
            </a:r>
          </a:p>
          <a:p>
            <a:pPr marL="0" indent="0">
              <a:lnSpc>
                <a:spcPct val="90000"/>
              </a:lnSpc>
              <a:buNone/>
            </a:pPr>
            <a:r>
              <a:rPr lang="zh-CN" altLang="zh-CN" sz="2800">
                <a:latin typeface="黑体" panose="02010609060101010101" pitchFamily="49" charset="-122"/>
              </a:rPr>
              <a:t>;子程序入口地址的偏移量在数据段的BX＋SI</a:t>
            </a:r>
          </a:p>
          <a:p>
            <a:pPr marL="0" indent="0">
              <a:lnSpc>
                <a:spcPct val="90000"/>
              </a:lnSpc>
              <a:buNone/>
            </a:pPr>
            <a:r>
              <a:rPr lang="zh-CN" altLang="zh-CN" sz="2800">
                <a:latin typeface="黑体" panose="02010609060101010101" pitchFamily="49" charset="-122"/>
              </a:rPr>
              <a:t>;所指向的内存单元中</a:t>
            </a:r>
          </a:p>
        </p:txBody>
      </p:sp>
      <p:sp>
        <p:nvSpPr>
          <p:cNvPr id="6553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1704837-0CDB-47FD-A9D2-9AC85F92A80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161362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4294967295"/>
          </p:nvPr>
        </p:nvSpPr>
        <p:spPr>
          <a:xfrm>
            <a:off x="2209800" y="1905000"/>
            <a:ext cx="8153400" cy="2895600"/>
          </a:xfrm>
        </p:spPr>
        <p:txBody>
          <a:bodyPr/>
          <a:lstStyle/>
          <a:p>
            <a:pPr marL="0" indent="0">
              <a:buNone/>
            </a:pPr>
            <a:r>
              <a:rPr lang="zh-CN" altLang="zh-CN" sz="2800">
                <a:latin typeface="黑体" panose="02010609060101010101" pitchFamily="49" charset="-122"/>
              </a:rPr>
              <a:t>⑵ 段间调用</a:t>
            </a:r>
          </a:p>
          <a:p>
            <a:pPr marL="0" indent="0">
              <a:buNone/>
            </a:pPr>
            <a:r>
              <a:rPr lang="zh-CN" altLang="zh-CN" sz="2800">
                <a:latin typeface="黑体" panose="02010609060101010101" pitchFamily="49" charset="-122"/>
              </a:rPr>
              <a:t>	 这类调用指令可以实现段间调用（FAR型调用）,执行时即要</a:t>
            </a:r>
            <a:r>
              <a:rPr lang="zh-CN" altLang="zh-CN" sz="2800">
                <a:solidFill>
                  <a:srgbClr val="FF0000"/>
                </a:solidFill>
                <a:latin typeface="黑体" panose="02010609060101010101" pitchFamily="49" charset="-122"/>
              </a:rPr>
              <a:t>改变IP值，也要改变CS</a:t>
            </a:r>
            <a:r>
              <a:rPr lang="zh-CN" altLang="zh-CN" sz="2800">
                <a:latin typeface="黑体" panose="02010609060101010101" pitchFamily="49" charset="-122"/>
              </a:rPr>
              <a:t>值。</a:t>
            </a:r>
          </a:p>
        </p:txBody>
      </p:sp>
      <p:sp>
        <p:nvSpPr>
          <p:cNvPr id="6656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C98AC9B-414C-4CE8-90ED-01ABDC9412D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50014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4294967295"/>
          </p:nvPr>
        </p:nvSpPr>
        <p:spPr>
          <a:xfrm>
            <a:off x="2063750" y="692151"/>
            <a:ext cx="8351838" cy="5287963"/>
          </a:xfrm>
        </p:spPr>
        <p:txBody>
          <a:bodyPr/>
          <a:lstStyle/>
          <a:p>
            <a:pPr marL="0" indent="0">
              <a:lnSpc>
                <a:spcPct val="90000"/>
              </a:lnSpc>
              <a:buNone/>
            </a:pPr>
            <a:r>
              <a:rPr lang="zh-CN" altLang="zh-CN" sz="2800">
                <a:latin typeface="黑体" panose="02010609060101010101" pitchFamily="49" charset="-122"/>
              </a:rPr>
              <a:t>① 段间直接调用：</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solidFill>
                  <a:srgbClr val="FF0000"/>
                </a:solidFill>
                <a:latin typeface="黑体" panose="02010609060101010101" pitchFamily="49" charset="-122"/>
              </a:rPr>
              <a:t>CALL  FAR  PTR  PROCEDURE</a:t>
            </a:r>
            <a:r>
              <a:rPr lang="zh-CN" altLang="zh-CN" sz="2800">
                <a:latin typeface="黑体" panose="02010609060101010101" pitchFamily="49" charset="-122"/>
              </a:rPr>
              <a:t>	  </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调用PROCEDURE子程序。执行时先把返回地址(当前IP值和当前CS值)压入堆栈，再把指令中的偏移量部分送给IP，段基址部分送给CS，最后把控制权交给子程序。</a:t>
            </a:r>
          </a:p>
          <a:p>
            <a:pPr marL="0" indent="0">
              <a:lnSpc>
                <a:spcPct val="90000"/>
              </a:lnSpc>
              <a:buNone/>
            </a:pP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② 段间间接调用：</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solidFill>
                  <a:srgbClr val="FF0000"/>
                </a:solidFill>
                <a:latin typeface="黑体" panose="02010609060101010101" pitchFamily="49" charset="-122"/>
              </a:rPr>
              <a:t>CALL  M</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调用子程序。执行时先把返回地址(当前IP值和当前CS值)压入堆栈，再把M的低字送给IP，高字送给CS,最后把控制权交给子程序。</a:t>
            </a:r>
          </a:p>
        </p:txBody>
      </p:sp>
      <p:sp>
        <p:nvSpPr>
          <p:cNvPr id="6758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0EACFB6-22AD-473E-9EDC-01BC064E527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726439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4294967295"/>
          </p:nvPr>
        </p:nvSpPr>
        <p:spPr>
          <a:xfrm>
            <a:off x="2063750" y="765175"/>
            <a:ext cx="7920038" cy="5068888"/>
          </a:xfrm>
        </p:spPr>
        <p:txBody>
          <a:bodyPr/>
          <a:lstStyle/>
          <a:p>
            <a:pPr marL="0" indent="0">
              <a:buNone/>
            </a:pPr>
            <a:r>
              <a:rPr lang="zh-CN" altLang="zh-CN" sz="2800">
                <a:solidFill>
                  <a:schemeClr val="accent1"/>
                </a:solidFill>
                <a:latin typeface="黑体" panose="02010609060101010101" pitchFamily="49" charset="-122"/>
              </a:rPr>
              <a:t>	例.</a:t>
            </a:r>
            <a:r>
              <a:rPr lang="zh-CN" altLang="zh-CN" sz="2800">
                <a:latin typeface="黑体" panose="02010609060101010101" pitchFamily="49" charset="-122"/>
              </a:rPr>
              <a:t> 若子程序B的入口地址(偏移量和段基址)放在变量VAR中,即可通过VAR实现段间间接调用。如下所示：</a:t>
            </a:r>
          </a:p>
          <a:p>
            <a:pPr marL="0" indent="0">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CALL  DWORD PTR VAR</a:t>
            </a:r>
          </a:p>
          <a:p>
            <a:pPr marL="0" indent="0">
              <a:buNone/>
            </a:pPr>
            <a:r>
              <a:rPr lang="zh-CN" altLang="zh-CN" sz="2800">
                <a:latin typeface="黑体" panose="02010609060101010101" pitchFamily="49" charset="-122"/>
              </a:rPr>
              <a:t>	;从VAR变量中得到子程序B的入口地址实现调用。</a:t>
            </a:r>
          </a:p>
          <a:p>
            <a:pPr marL="0" indent="0">
              <a:buNone/>
            </a:pPr>
            <a:r>
              <a:rPr lang="zh-CN" altLang="zh-CN" sz="2800">
                <a:latin typeface="黑体" panose="02010609060101010101" pitchFamily="49" charset="-122"/>
              </a:rPr>
              <a:t>	变量VAR的地址也可以通过寄存器间接寻址方式、基址变址寻址方式等存储器操作数寻址方式得到。</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CALL  DWORD PTR 8[BX][DI]</a:t>
            </a:r>
            <a:r>
              <a:rPr lang="zh-CN" altLang="zh-CN" sz="2800">
                <a:latin typeface="黑体" panose="02010609060101010101" pitchFamily="49" charset="-122"/>
              </a:rPr>
              <a:t>	 </a:t>
            </a:r>
          </a:p>
        </p:txBody>
      </p:sp>
      <p:sp>
        <p:nvSpPr>
          <p:cNvPr id="6861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9D9F02E-D438-4EFE-9A1E-D9F91646D5D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67549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4294967295"/>
          </p:nvPr>
        </p:nvSpPr>
        <p:spPr>
          <a:xfrm>
            <a:off x="2362200" y="1600200"/>
            <a:ext cx="7848600" cy="3352800"/>
          </a:xfrm>
        </p:spPr>
        <p:txBody>
          <a:bodyPr/>
          <a:lstStyle/>
          <a:p>
            <a:pPr marL="0" indent="0">
              <a:buNone/>
            </a:pPr>
            <a:r>
              <a:rPr lang="en-US" altLang="zh-CN" sz="2800" dirty="0">
                <a:latin typeface="黑体" panose="02010609060101010101" pitchFamily="49" charset="-122"/>
              </a:rPr>
              <a:t>2</a:t>
            </a:r>
            <a:r>
              <a:rPr lang="zh-CN" altLang="zh-CN" sz="2800" dirty="0">
                <a:latin typeface="黑体" panose="02010609060101010101" pitchFamily="49" charset="-122"/>
              </a:rPr>
              <a:t>．子程序返回指令 </a:t>
            </a:r>
            <a:r>
              <a:rPr lang="zh-CN" altLang="zh-CN" sz="2800" dirty="0">
                <a:solidFill>
                  <a:srgbClr val="FF0000"/>
                </a:solidFill>
                <a:latin typeface="黑体" panose="02010609060101010101" pitchFamily="49" charset="-122"/>
              </a:rPr>
              <a:t>RET</a:t>
            </a:r>
          </a:p>
          <a:p>
            <a:pPr marL="0" indent="0">
              <a:buNone/>
            </a:pPr>
            <a:r>
              <a:rPr lang="zh-CN" altLang="zh-CN" sz="2800" dirty="0">
                <a:latin typeface="黑体" panose="02010609060101010101" pitchFamily="49" charset="-122"/>
              </a:rPr>
              <a:t>	执行这组指令可以返回到被调用处。有两条返回指令，它们都不影响标志。以下介绍8086／8088的子程序调用指令。</a:t>
            </a:r>
          </a:p>
        </p:txBody>
      </p:sp>
      <p:sp>
        <p:nvSpPr>
          <p:cNvPr id="6963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0EA7431-7D4A-4BB1-BFC2-1E93F76BB42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169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5059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4294967295"/>
          </p:nvPr>
        </p:nvSpPr>
        <p:spPr>
          <a:xfrm>
            <a:off x="1055440" y="1066800"/>
            <a:ext cx="10801200" cy="4724400"/>
          </a:xfrm>
        </p:spPr>
        <p:txBody>
          <a:bodyPr/>
          <a:lstStyle/>
          <a:p>
            <a:pPr marL="0" indent="0">
              <a:lnSpc>
                <a:spcPct val="120000"/>
              </a:lnSpc>
              <a:buNone/>
            </a:pPr>
            <a:r>
              <a:rPr lang="zh-CN" altLang="zh-CN" dirty="0">
                <a:latin typeface="黑体" panose="02010609060101010101" pitchFamily="49" charset="-122"/>
              </a:rPr>
              <a:t>若指令中使用的是</a:t>
            </a:r>
            <a:r>
              <a:rPr lang="zh-CN" altLang="zh-CN" dirty="0"/>
              <a:t>BX、SI、DI、EAX、EBX、ECX、EDX、ESI、EDI</a:t>
            </a:r>
            <a:r>
              <a:rPr lang="zh-CN" altLang="zh-CN" dirty="0">
                <a:latin typeface="黑体" panose="02010609060101010101" pitchFamily="49" charset="-122"/>
              </a:rPr>
              <a:t>，则缺省情况操作数在数据段，即它们默认与</a:t>
            </a:r>
            <a:r>
              <a:rPr lang="zh-CN" altLang="zh-CN" dirty="0">
                <a:solidFill>
                  <a:srgbClr val="FF3300"/>
                </a:solidFill>
                <a:latin typeface="黑体" panose="02010609060101010101" pitchFamily="49" charset="-122"/>
              </a:rPr>
              <a:t>DS</a:t>
            </a:r>
            <a:r>
              <a:rPr lang="zh-CN" altLang="zh-CN" dirty="0">
                <a:latin typeface="黑体" panose="02010609060101010101" pitchFamily="49" charset="-122"/>
              </a:rPr>
              <a:t>段寄存器配合。</a:t>
            </a:r>
          </a:p>
          <a:p>
            <a:pPr marL="0" indent="0">
              <a:lnSpc>
                <a:spcPct val="120000"/>
              </a:lnSpc>
              <a:buNone/>
            </a:pPr>
            <a:r>
              <a:rPr lang="zh-CN" altLang="zh-CN" dirty="0">
                <a:latin typeface="黑体" panose="02010609060101010101" pitchFamily="49" charset="-122"/>
              </a:rPr>
              <a:t>若使用的是</a:t>
            </a:r>
            <a:r>
              <a:rPr lang="zh-CN" altLang="zh-CN" dirty="0"/>
              <a:t>BP、EBP、ESP,</a:t>
            </a:r>
            <a:r>
              <a:rPr lang="zh-CN" altLang="zh-CN" dirty="0">
                <a:latin typeface="黑体" panose="02010609060101010101" pitchFamily="49" charset="-122"/>
              </a:rPr>
              <a:t>则缺省情况默认与</a:t>
            </a:r>
            <a:r>
              <a:rPr lang="zh-CN" altLang="zh-CN" dirty="0">
                <a:solidFill>
                  <a:srgbClr val="FF3300"/>
                </a:solidFill>
                <a:latin typeface="黑体" panose="02010609060101010101" pitchFamily="49" charset="-122"/>
              </a:rPr>
              <a:t>SS</a:t>
            </a:r>
            <a:r>
              <a:rPr lang="zh-CN" altLang="zh-CN" dirty="0">
                <a:latin typeface="黑体" panose="02010609060101010101" pitchFamily="49" charset="-122"/>
              </a:rPr>
              <a:t>段寄存器配合。</a:t>
            </a:r>
          </a:p>
          <a:p>
            <a:pPr marL="0" indent="0">
              <a:lnSpc>
                <a:spcPct val="120000"/>
              </a:lnSpc>
              <a:buNone/>
            </a:pPr>
            <a:r>
              <a:rPr lang="zh-CN" altLang="zh-CN" dirty="0">
                <a:latin typeface="黑体" panose="02010609060101010101" pitchFamily="49" charset="-122"/>
              </a:rPr>
              <a:t>均允许使用段超越前缀。</a:t>
            </a:r>
          </a:p>
        </p:txBody>
      </p:sp>
      <p:sp>
        <p:nvSpPr>
          <p:cNvPr id="3072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FD755630-0426-4BEF-9A0F-89893F5064C5}" type="slidenum">
              <a:rPr lang="zh-CN" altLang="en-US" sz="1400">
                <a:solidFill>
                  <a:schemeClr val="tx1"/>
                </a:solidFill>
                <a:latin typeface="Arial" panose="020B0604020202020204" pitchFamily="34" charset="0"/>
                <a:ea typeface="宋体" panose="02010600030101010101" pitchFamily="2" charset="-122"/>
              </a:rPr>
              <a:pPr algn="r" eaLnBrk="1" hangingPunct="1"/>
              <a:t>17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22665093"/>
      </p:ext>
    </p:extLst>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4294967295"/>
          </p:nvPr>
        </p:nvSpPr>
        <p:spPr>
          <a:xfrm>
            <a:off x="2063750" y="981076"/>
            <a:ext cx="8154988" cy="4321175"/>
          </a:xfrm>
        </p:spPr>
        <p:txBody>
          <a:bodyPr/>
          <a:lstStyle/>
          <a:p>
            <a:pPr marL="0" indent="0">
              <a:lnSpc>
                <a:spcPct val="90000"/>
              </a:lnSpc>
              <a:buNone/>
            </a:pPr>
            <a:r>
              <a:rPr lang="zh-CN" altLang="zh-CN" sz="2800">
                <a:latin typeface="黑体" panose="02010609060101010101" pitchFamily="49" charset="-122"/>
              </a:rPr>
              <a:t>(1) 返回指令 </a:t>
            </a:r>
            <a:r>
              <a:rPr lang="zh-CN" altLang="zh-CN" sz="2800">
                <a:solidFill>
                  <a:srgbClr val="FF0000"/>
                </a:solidFill>
                <a:latin typeface="黑体" panose="02010609060101010101" pitchFamily="49" charset="-122"/>
              </a:rPr>
              <a:t>RET</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solidFill>
                  <a:srgbClr val="FF0000"/>
                </a:solidFill>
                <a:latin typeface="黑体" panose="02010609060101010101" pitchFamily="49" charset="-122"/>
              </a:rPr>
              <a:t>RET</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按照CALL指令入栈的逆序，从栈顶弹出返回地址（弹出一个字到IP，若子程序是FAR型还需再弹出一个字到CS），然后返回到主程序继续执行。</a:t>
            </a:r>
          </a:p>
          <a:p>
            <a:pPr marL="0" indent="0">
              <a:lnSpc>
                <a:spcPct val="90000"/>
              </a:lnSpc>
              <a:buNone/>
            </a:pPr>
            <a:r>
              <a:rPr lang="zh-CN" altLang="zh-CN" sz="2800">
                <a:latin typeface="黑体" panose="02010609060101010101" pitchFamily="49" charset="-122"/>
              </a:rPr>
              <a:t>	无论子程序是NEAR型还是FAR型，返回指令的汇编格式总是用RET表示。</a:t>
            </a:r>
            <a:r>
              <a:rPr lang="zh-CN" altLang="zh-CN" sz="2800">
                <a:solidFill>
                  <a:srgbClr val="FF0000"/>
                </a:solidFill>
                <a:latin typeface="黑体" panose="02010609060101010101" pitchFamily="49" charset="-122"/>
              </a:rPr>
              <a:t>但经汇编后会产生不同的机器码。</a:t>
            </a:r>
            <a:r>
              <a:rPr lang="zh-CN" altLang="zh-CN" sz="2800">
                <a:latin typeface="黑体" panose="02010609060101010101" pitchFamily="49" charset="-122"/>
              </a:rPr>
              <a:t>在DEBUG中，段间返回指令被反汇编成</a:t>
            </a:r>
            <a:r>
              <a:rPr lang="zh-CN" altLang="zh-CN" sz="2800">
                <a:solidFill>
                  <a:srgbClr val="FF0000"/>
                </a:solidFill>
                <a:latin typeface="黑体" panose="02010609060101010101" pitchFamily="49" charset="-122"/>
              </a:rPr>
              <a:t>RETF</a:t>
            </a:r>
            <a:r>
              <a:rPr lang="zh-CN" altLang="zh-CN" sz="2800">
                <a:latin typeface="黑体" panose="02010609060101010101" pitchFamily="49" charset="-122"/>
              </a:rPr>
              <a:t>。</a:t>
            </a:r>
          </a:p>
        </p:txBody>
      </p:sp>
      <p:sp>
        <p:nvSpPr>
          <p:cNvPr id="7065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9193A74-D80E-4516-A150-6F76C7D0F29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8859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4294967295"/>
          </p:nvPr>
        </p:nvSpPr>
        <p:spPr>
          <a:xfrm>
            <a:off x="1919289" y="836613"/>
            <a:ext cx="8370887" cy="4767262"/>
          </a:xfrm>
        </p:spPr>
        <p:txBody>
          <a:bodyPr/>
          <a:lstStyle/>
          <a:p>
            <a:pPr marL="0" indent="0">
              <a:lnSpc>
                <a:spcPct val="90000"/>
              </a:lnSpc>
              <a:buNone/>
            </a:pPr>
            <a:r>
              <a:rPr lang="zh-CN" altLang="zh-CN" sz="2800">
                <a:latin typeface="黑体" panose="02010609060101010101" pitchFamily="49" charset="-122"/>
              </a:rPr>
              <a:t>(2) 带立即数的返回指令</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solidFill>
                  <a:srgbClr val="FF0000"/>
                </a:solidFill>
                <a:latin typeface="黑体" panose="02010609060101010101" pitchFamily="49" charset="-122"/>
              </a:rPr>
              <a:t>RET  imm</a:t>
            </a:r>
            <a:r>
              <a:rPr lang="zh-CN" altLang="zh-CN" sz="2800" baseline="-30000">
                <a:solidFill>
                  <a:srgbClr val="FF0000"/>
                </a:solidFill>
                <a:latin typeface="黑体" panose="02010609060101010101" pitchFamily="49" charset="-122"/>
              </a:rPr>
              <a:t>16</a:t>
            </a:r>
            <a:endParaRPr lang="zh-CN" altLang="zh-CN" sz="2800">
              <a:solidFill>
                <a:srgbClr val="FF0000"/>
              </a:solidFill>
              <a:latin typeface="黑体" panose="02010609060101010101" pitchFamily="49" charset="-122"/>
            </a:endParaRP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按照CALL指令入栈的逆序，从栈顶弹出返回地址（弹出一个字到IP，若子程序是FAR型还需再弹出一个字到CS）,返回到主程序，并修改栈顶指针SP＝(SP)＋imm</a:t>
            </a:r>
            <a:r>
              <a:rPr lang="zh-CN" altLang="zh-CN" sz="2800" baseline="-30000">
                <a:latin typeface="黑体" panose="02010609060101010101" pitchFamily="49" charset="-122"/>
              </a:rPr>
              <a:t>16</a:t>
            </a:r>
            <a:r>
              <a:rPr lang="zh-CN" altLang="zh-CN" sz="2800">
                <a:latin typeface="黑体" panose="02010609060101010101" pitchFamily="49" charset="-122"/>
              </a:rPr>
              <a:t>。</a:t>
            </a:r>
          </a:p>
          <a:p>
            <a:pPr marL="0" indent="0">
              <a:lnSpc>
                <a:spcPct val="90000"/>
              </a:lnSpc>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注：</a:t>
            </a:r>
            <a:r>
              <a:rPr lang="zh-CN" altLang="zh-CN" sz="2800">
                <a:latin typeface="黑体" panose="02010609060101010101" pitchFamily="49" charset="-122"/>
              </a:rPr>
              <a:t>其中imm</a:t>
            </a:r>
            <a:r>
              <a:rPr lang="zh-CN" altLang="zh-CN" sz="2800" baseline="-30000">
                <a:latin typeface="黑体" panose="02010609060101010101" pitchFamily="49" charset="-122"/>
              </a:rPr>
              <a:t>16</a:t>
            </a:r>
            <a:r>
              <a:rPr lang="zh-CN" altLang="zh-CN" sz="2800">
                <a:latin typeface="黑体" panose="02010609060101010101" pitchFamily="49" charset="-122"/>
              </a:rPr>
              <a:t>是16位的立即数,设通过堆栈给子程序传递了n个字型参数，则imm</a:t>
            </a:r>
            <a:r>
              <a:rPr lang="zh-CN" altLang="zh-CN" sz="2800" baseline="-30000">
                <a:latin typeface="黑体" panose="02010609060101010101" pitchFamily="49" charset="-122"/>
              </a:rPr>
              <a:t>16</a:t>
            </a:r>
            <a:r>
              <a:rPr lang="zh-CN" altLang="zh-CN" sz="2800">
                <a:latin typeface="黑体" panose="02010609060101010101" pitchFamily="49" charset="-122"/>
              </a:rPr>
              <a:t>＝2n。</a:t>
            </a:r>
          </a:p>
          <a:p>
            <a:pPr marL="0" indent="0">
              <a:lnSpc>
                <a:spcPct val="90000"/>
              </a:lnSpc>
              <a:buNone/>
            </a:pPr>
            <a:endParaRPr lang="zh-CN" altLang="zh-CN" sz="2800">
              <a:latin typeface="黑体" panose="02010609060101010101" pitchFamily="49" charset="-122"/>
            </a:endParaRP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修改堆栈指针是为了废除堆栈中主程序传递给子程序的参数。</a:t>
            </a:r>
          </a:p>
        </p:txBody>
      </p:sp>
      <p:sp>
        <p:nvSpPr>
          <p:cNvPr id="716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40B73A3-C8F7-4590-BA4B-C8BB38136BCA}"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65815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519936" y="211140"/>
            <a:ext cx="6019800" cy="701675"/>
          </a:xfrm>
        </p:spPr>
        <p:txBody>
          <a:bodyPr/>
          <a:lstStyle/>
          <a:p>
            <a:r>
              <a:rPr lang="en-US" altLang="zh-CN" dirty="0">
                <a:latin typeface="黑体" panose="02010609060101010101" pitchFamily="49" charset="-122"/>
              </a:rPr>
              <a:t>3.3.5</a:t>
            </a:r>
            <a:r>
              <a:rPr lang="zh-CN" altLang="zh-CN" dirty="0">
                <a:latin typeface="黑体" panose="02010609060101010101" pitchFamily="49" charset="-122"/>
              </a:rPr>
              <a:t>、中断调用与返回指令</a:t>
            </a:r>
          </a:p>
        </p:txBody>
      </p:sp>
      <p:sp>
        <p:nvSpPr>
          <p:cNvPr id="72707" name="Rectangle 3"/>
          <p:cNvSpPr>
            <a:spLocks noGrp="1" noChangeArrowheads="1"/>
          </p:cNvSpPr>
          <p:nvPr>
            <p:ph idx="4294967295"/>
          </p:nvPr>
        </p:nvSpPr>
        <p:spPr>
          <a:xfrm>
            <a:off x="911424" y="1916114"/>
            <a:ext cx="10585176" cy="3024187"/>
          </a:xfrm>
        </p:spPr>
        <p:txBody>
          <a:bodyPr/>
          <a:lstStyle/>
          <a:p>
            <a:pPr marL="0" indent="0">
              <a:buNone/>
            </a:pPr>
            <a:r>
              <a:rPr lang="zh-CN" altLang="zh-CN" sz="2800" dirty="0">
                <a:latin typeface="黑体" panose="02010609060101010101" pitchFamily="49" charset="-122"/>
              </a:rPr>
              <a:t>    </a:t>
            </a:r>
            <a:r>
              <a:rPr lang="zh-CN" altLang="zh-CN" sz="2800" dirty="0">
                <a:solidFill>
                  <a:srgbClr val="FF0000"/>
                </a:solidFill>
                <a:latin typeface="黑体" panose="02010609060101010101" pitchFamily="49" charset="-122"/>
              </a:rPr>
              <a:t>中断</a:t>
            </a:r>
            <a:r>
              <a:rPr lang="zh-CN" altLang="zh-CN" sz="2800" dirty="0">
                <a:latin typeface="黑体" panose="02010609060101010101" pitchFamily="49" charset="-122"/>
              </a:rPr>
              <a:t>就是使计算机暂时挂起正在执行的进程而转去处理某种事件，处理完后再恢复执行原进程的过程。</a:t>
            </a:r>
          </a:p>
          <a:p>
            <a:pPr marL="0" indent="0">
              <a:buNone/>
            </a:pPr>
            <a:r>
              <a:rPr lang="zh-CN" altLang="zh-CN" sz="2800" dirty="0">
                <a:latin typeface="黑体" panose="02010609060101010101" pitchFamily="49" charset="-122"/>
              </a:rPr>
              <a:t>    对某事件的处理实际上就是去执行一段例行程序，该程序被称为中断处理例行程序或中断处理子程序，简称为</a:t>
            </a:r>
            <a:r>
              <a:rPr lang="zh-CN" altLang="zh-CN" sz="2800" dirty="0">
                <a:solidFill>
                  <a:srgbClr val="FF0000"/>
                </a:solidFill>
                <a:latin typeface="黑体" panose="02010609060101010101" pitchFamily="49" charset="-122"/>
              </a:rPr>
              <a:t>中断子程序</a:t>
            </a:r>
            <a:r>
              <a:rPr lang="zh-CN" altLang="zh-CN" sz="2800" dirty="0">
                <a:latin typeface="黑体" panose="02010609060101010101" pitchFamily="49" charset="-122"/>
              </a:rPr>
              <a:t>。</a:t>
            </a:r>
          </a:p>
        </p:txBody>
      </p:sp>
      <p:sp>
        <p:nvSpPr>
          <p:cNvPr id="7270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B6BEF3E-9032-48AA-92C3-4A3A3FE91D6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864670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4294967295"/>
          </p:nvPr>
        </p:nvSpPr>
        <p:spPr>
          <a:xfrm>
            <a:off x="767408" y="765175"/>
            <a:ext cx="10873207" cy="5715000"/>
          </a:xfrm>
        </p:spPr>
        <p:txBody>
          <a:bodyPr/>
          <a:lstStyle/>
          <a:p>
            <a:pPr marL="0" indent="0">
              <a:buNone/>
            </a:pPr>
            <a:r>
              <a:rPr lang="zh-CN" altLang="zh-CN" sz="2800" dirty="0">
                <a:latin typeface="黑体" panose="02010609060101010101" pitchFamily="49" charset="-122"/>
              </a:rPr>
              <a:t>1．</a:t>
            </a:r>
            <a:r>
              <a:rPr lang="zh-CN" altLang="zh-CN" sz="2800" dirty="0">
                <a:solidFill>
                  <a:srgbClr val="FF0000"/>
                </a:solidFill>
                <a:latin typeface="黑体" panose="02010609060101010101" pitchFamily="49" charset="-122"/>
              </a:rPr>
              <a:t>中断向量</a:t>
            </a:r>
          </a:p>
          <a:p>
            <a:pPr marL="0" indent="0">
              <a:buNone/>
            </a:pPr>
            <a:r>
              <a:rPr lang="zh-CN" altLang="zh-CN" sz="2800" dirty="0">
                <a:latin typeface="黑体" panose="02010609060101010101" pitchFamily="49" charset="-122"/>
              </a:rPr>
              <a:t>	中断向量就是中断处理子程序的入口地址。在PC机中规定中断处理子程序为FAR型，所以每个中断向量占用4个字节，其中低两个字节为中断向量的偏移量部分,高两个字节为中断向量的段基址部分。</a:t>
            </a:r>
          </a:p>
          <a:p>
            <a:pPr marL="0" indent="0">
              <a:buNone/>
            </a:pPr>
            <a:endParaRPr lang="zh-CN" altLang="zh-CN" sz="2800" dirty="0">
              <a:latin typeface="黑体" panose="02010609060101010101" pitchFamily="49" charset="-122"/>
            </a:endParaRPr>
          </a:p>
          <a:p>
            <a:pPr marL="0" indent="0">
              <a:buNone/>
            </a:pPr>
            <a:r>
              <a:rPr lang="zh-CN" altLang="zh-CN" sz="2800" dirty="0">
                <a:latin typeface="黑体" panose="02010609060101010101" pitchFamily="49" charset="-122"/>
              </a:rPr>
              <a:t>2．</a:t>
            </a:r>
            <a:r>
              <a:rPr lang="zh-CN" altLang="zh-CN" sz="2800" dirty="0">
                <a:solidFill>
                  <a:srgbClr val="FF0000"/>
                </a:solidFill>
                <a:latin typeface="黑体" panose="02010609060101010101" pitchFamily="49" charset="-122"/>
              </a:rPr>
              <a:t>中断类型号</a:t>
            </a:r>
          </a:p>
          <a:p>
            <a:pPr marL="0" indent="0">
              <a:buNone/>
            </a:pPr>
            <a:r>
              <a:rPr lang="zh-CN" altLang="zh-CN" sz="2800" dirty="0">
                <a:latin typeface="黑体" panose="02010609060101010101" pitchFamily="49" charset="-122"/>
              </a:rPr>
              <a:t>	IBM PC机共支持256种中断，相应编号为</a:t>
            </a:r>
            <a:r>
              <a:rPr lang="zh-CN" altLang="zh-CN" sz="2800" dirty="0"/>
              <a:t>0~255</a:t>
            </a:r>
            <a:r>
              <a:rPr lang="zh-CN" altLang="zh-CN" sz="2800" dirty="0">
                <a:latin typeface="黑体" panose="02010609060101010101" pitchFamily="49" charset="-122"/>
              </a:rPr>
              <a:t>，把这些编号称为中断类型号。</a:t>
            </a:r>
          </a:p>
        </p:txBody>
      </p:sp>
      <p:sp>
        <p:nvSpPr>
          <p:cNvPr id="7373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EADB84F-E9EB-47FF-8A5D-D989C1AFA0B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77225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anim calcmode="lin" valueType="num">
                                      <p:cBhvr additive="base">
                                        <p:cTn id="7" dur="500" fill="hold"/>
                                        <p:tgtEl>
                                          <p:spTgt spid="6246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anim calcmode="lin" valueType="num">
                                      <p:cBhvr additive="base">
                                        <p:cTn id="11" dur="500" fill="hold"/>
                                        <p:tgtEl>
                                          <p:spTgt spid="6246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4294967295"/>
          </p:nvPr>
        </p:nvSpPr>
        <p:spPr>
          <a:xfrm>
            <a:off x="2135188" y="1052513"/>
            <a:ext cx="7848600" cy="4572000"/>
          </a:xfrm>
        </p:spPr>
        <p:txBody>
          <a:bodyPr/>
          <a:lstStyle/>
          <a:p>
            <a:pPr marL="0" indent="0">
              <a:buNone/>
            </a:pPr>
            <a:r>
              <a:rPr lang="zh-CN" altLang="zh-CN" sz="2800">
                <a:latin typeface="黑体" panose="02010609060101010101" pitchFamily="49" charset="-122"/>
              </a:rPr>
              <a:t>3．</a:t>
            </a:r>
            <a:r>
              <a:rPr lang="zh-CN" altLang="zh-CN" sz="2800">
                <a:solidFill>
                  <a:srgbClr val="FF0000"/>
                </a:solidFill>
                <a:latin typeface="黑体" panose="02010609060101010101" pitchFamily="49" charset="-122"/>
              </a:rPr>
              <a:t>中断向量表</a:t>
            </a:r>
          </a:p>
          <a:p>
            <a:pPr marL="0" indent="0">
              <a:buNone/>
            </a:pPr>
            <a:r>
              <a:rPr lang="zh-CN" altLang="zh-CN" sz="2800">
                <a:latin typeface="黑体" panose="02010609060101010101" pitchFamily="49" charset="-122"/>
              </a:rPr>
              <a:t>    256种中断有256个中断向量。把这些中断向量按照中断类型号由小到大的顺序排列，形成中断向量表。</a:t>
            </a:r>
          </a:p>
          <a:p>
            <a:pPr marL="0" indent="0">
              <a:buNone/>
            </a:pPr>
            <a:r>
              <a:rPr lang="zh-CN" altLang="zh-CN" sz="2800">
                <a:latin typeface="黑体" panose="02010609060101010101" pitchFamily="49" charset="-122"/>
              </a:rPr>
              <a:t>    表长为4×256＝ 1024字节，该表从内存的0000:0000地址开始存放，从内存最低端开始存放。</a:t>
            </a:r>
          </a:p>
        </p:txBody>
      </p:sp>
      <p:sp>
        <p:nvSpPr>
          <p:cNvPr id="7475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63D7351-9625-4B02-B4CA-DA828375118A}"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06269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CFB91DE-9839-4B42-AAC1-04D0160701C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175</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75779" name="Group 2"/>
          <p:cNvGrpSpPr>
            <a:grpSpLocks/>
          </p:cNvGrpSpPr>
          <p:nvPr/>
        </p:nvGrpSpPr>
        <p:grpSpPr bwMode="auto">
          <a:xfrm>
            <a:off x="3287713" y="188913"/>
            <a:ext cx="5943600" cy="6172200"/>
            <a:chOff x="0" y="0"/>
            <a:chExt cx="3744" cy="3888"/>
          </a:xfrm>
        </p:grpSpPr>
        <p:sp>
          <p:nvSpPr>
            <p:cNvPr id="75780" name="Text Box 3"/>
            <p:cNvSpPr txBox="1">
              <a:spLocks noChangeArrowheads="1"/>
            </p:cNvSpPr>
            <p:nvPr/>
          </p:nvSpPr>
          <p:spPr bwMode="auto">
            <a:xfrm>
              <a:off x="0" y="0"/>
              <a:ext cx="225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地址		 内容</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00000  0</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偏移量低8位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00001  0</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偏移量高8位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00002  0</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段基址低8位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00003  0</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段基址高8位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00004  1</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偏移量低8位</a:t>
              </a:r>
            </a:p>
            <a:p>
              <a:pPr>
                <a:spcBef>
                  <a:spcPct val="0"/>
                </a:spcBef>
                <a:buClrTx/>
                <a:buSzTx/>
                <a:buFont typeface="Wingdings" panose="05000000000000000000" pitchFamily="2" charset="2"/>
                <a:buNone/>
              </a:pPr>
              <a:endParaRPr lang="zh-CN" altLang="zh-CN" sz="2600">
                <a:solidFill>
                  <a:schemeClr val="bg2"/>
                </a:solidFill>
                <a:latin typeface="黑体" panose="02010609060101010101" pitchFamily="49" charset="-122"/>
                <a:ea typeface="黑体" panose="02010609060101010101" pitchFamily="49" charset="-122"/>
              </a:endParaRP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4n   n</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偏移量低8位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n</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偏移量高8位</a:t>
              </a:r>
            </a:p>
            <a:p>
              <a:pP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4n+2  n</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段基址低8位</a:t>
              </a:r>
            </a:p>
            <a:p>
              <a:pPr algn="just">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       n</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段基址高8位</a:t>
              </a:r>
            </a:p>
            <a:p>
              <a:pPr algn="just">
                <a:spcBef>
                  <a:spcPct val="0"/>
                </a:spcBef>
                <a:buClrTx/>
                <a:buSzTx/>
                <a:buFont typeface="Wingdings" panose="05000000000000000000" pitchFamily="2" charset="2"/>
                <a:buNone/>
              </a:pPr>
              <a:endParaRPr lang="zh-CN" altLang="zh-CN" sz="2600">
                <a:solidFill>
                  <a:schemeClr val="bg2"/>
                </a:solidFill>
                <a:latin typeface="黑体" panose="02010609060101010101" pitchFamily="49" charset="-122"/>
                <a:ea typeface="黑体" panose="02010609060101010101" pitchFamily="49" charset="-122"/>
              </a:endParaRPr>
            </a:p>
            <a:p>
              <a:pPr algn="just">
                <a:spcBef>
                  <a:spcPct val="0"/>
                </a:spcBef>
                <a:buClrTx/>
                <a:buSzTx/>
                <a:buFont typeface="Wingdings" panose="05000000000000000000" pitchFamily="2" charset="2"/>
                <a:buNone/>
              </a:pPr>
              <a:endParaRPr lang="zh-CN" altLang="zh-CN" sz="2600">
                <a:solidFill>
                  <a:schemeClr val="bg2"/>
                </a:solidFill>
                <a:latin typeface="黑体" panose="02010609060101010101" pitchFamily="49" charset="-122"/>
                <a:ea typeface="黑体" panose="02010609060101010101" pitchFamily="49" charset="-122"/>
              </a:endParaRPr>
            </a:p>
            <a:p>
              <a:pPr algn="just">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003FF</a:t>
              </a:r>
            </a:p>
          </p:txBody>
        </p:sp>
        <p:grpSp>
          <p:nvGrpSpPr>
            <p:cNvPr id="75781" name="Group 4"/>
            <p:cNvGrpSpPr>
              <a:grpSpLocks/>
            </p:cNvGrpSpPr>
            <p:nvPr/>
          </p:nvGrpSpPr>
          <p:grpSpPr bwMode="auto">
            <a:xfrm>
              <a:off x="2208" y="1632"/>
              <a:ext cx="132" cy="78"/>
              <a:chOff x="0" y="0"/>
              <a:chExt cx="150" cy="98"/>
            </a:xfrm>
          </p:grpSpPr>
          <p:sp>
            <p:nvSpPr>
              <p:cNvPr id="75809"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0"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82" name="Group 7"/>
            <p:cNvGrpSpPr>
              <a:grpSpLocks/>
            </p:cNvGrpSpPr>
            <p:nvPr/>
          </p:nvGrpSpPr>
          <p:grpSpPr bwMode="auto">
            <a:xfrm>
              <a:off x="672" y="2880"/>
              <a:ext cx="132" cy="78"/>
              <a:chOff x="0" y="0"/>
              <a:chExt cx="150" cy="98"/>
            </a:xfrm>
          </p:grpSpPr>
          <p:sp>
            <p:nvSpPr>
              <p:cNvPr id="75807"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8"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83" name="Text Box 10"/>
            <p:cNvSpPr txBox="1">
              <a:spLocks noChangeArrowheads="1"/>
            </p:cNvSpPr>
            <p:nvPr/>
          </p:nvSpPr>
          <p:spPr bwMode="auto">
            <a:xfrm>
              <a:off x="768" y="3648"/>
              <a:ext cx="25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2600" dirty="0">
                  <a:solidFill>
                    <a:schemeClr val="bg2"/>
                  </a:solidFill>
                  <a:latin typeface="黑体" panose="02010609060101010101" pitchFamily="49" charset="-122"/>
                  <a:ea typeface="黑体" panose="02010609060101010101" pitchFamily="49" charset="-122"/>
                </a:rPr>
                <a:t>图3-1</a:t>
              </a:r>
              <a:r>
                <a:rPr lang="en-US" altLang="zh-CN" sz="2600" dirty="0">
                  <a:solidFill>
                    <a:schemeClr val="bg2"/>
                  </a:solidFill>
                  <a:latin typeface="黑体" panose="02010609060101010101" pitchFamily="49" charset="-122"/>
                  <a:ea typeface="黑体" panose="02010609060101010101" pitchFamily="49" charset="-122"/>
                </a:rPr>
                <a:t>4</a:t>
              </a:r>
              <a:r>
                <a:rPr lang="zh-CN" altLang="zh-CN" sz="2600" dirty="0">
                  <a:solidFill>
                    <a:schemeClr val="bg2"/>
                  </a:solidFill>
                  <a:latin typeface="黑体" panose="02010609060101010101" pitchFamily="49" charset="-122"/>
                  <a:ea typeface="黑体" panose="02010609060101010101" pitchFamily="49" charset="-122"/>
                </a:rPr>
                <a:t>  中断向量表</a:t>
              </a:r>
            </a:p>
          </p:txBody>
        </p:sp>
        <p:sp>
          <p:nvSpPr>
            <p:cNvPr id="64524" name="AutoShape 11"/>
            <p:cNvSpPr>
              <a:spLocks/>
            </p:cNvSpPr>
            <p:nvPr/>
          </p:nvSpPr>
          <p:spPr bwMode="auto">
            <a:xfrm>
              <a:off x="2353" y="336"/>
              <a:ext cx="95" cy="927"/>
            </a:xfrm>
            <a:prstGeom prst="rightBrace">
              <a:avLst>
                <a:gd name="adj1" fmla="val 81316"/>
                <a:gd name="adj2" fmla="val 50000"/>
              </a:avLst>
            </a:prstGeom>
            <a:noFill/>
            <a:ln w="31750" cmpd="sng">
              <a:solidFill>
                <a:schemeClr val="accent1"/>
              </a:solidFill>
              <a:round/>
              <a:headEnd/>
              <a:tailEnd/>
            </a:ln>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25" name="AutoShape 12"/>
            <p:cNvSpPr>
              <a:spLocks/>
            </p:cNvSpPr>
            <p:nvPr/>
          </p:nvSpPr>
          <p:spPr bwMode="auto">
            <a:xfrm>
              <a:off x="2353" y="1824"/>
              <a:ext cx="95" cy="928"/>
            </a:xfrm>
            <a:prstGeom prst="rightBrace">
              <a:avLst>
                <a:gd name="adj1" fmla="val 81404"/>
                <a:gd name="adj2" fmla="val 50000"/>
              </a:avLst>
            </a:prstGeom>
            <a:noFill/>
            <a:ln w="31750" cmpd="sng">
              <a:solidFill>
                <a:schemeClr val="accent1"/>
              </a:solidFill>
              <a:round/>
              <a:headEnd/>
              <a:tailEnd/>
            </a:ln>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nvGrpSpPr>
            <p:cNvPr id="75786" name="Group 13"/>
            <p:cNvGrpSpPr>
              <a:grpSpLocks/>
            </p:cNvGrpSpPr>
            <p:nvPr/>
          </p:nvGrpSpPr>
          <p:grpSpPr bwMode="auto">
            <a:xfrm>
              <a:off x="2208" y="2880"/>
              <a:ext cx="132" cy="78"/>
              <a:chOff x="0" y="0"/>
              <a:chExt cx="150" cy="98"/>
            </a:xfrm>
          </p:grpSpPr>
          <p:sp>
            <p:nvSpPr>
              <p:cNvPr id="75805"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6"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87" name="Group 16"/>
            <p:cNvGrpSpPr>
              <a:grpSpLocks/>
            </p:cNvGrpSpPr>
            <p:nvPr/>
          </p:nvGrpSpPr>
          <p:grpSpPr bwMode="auto">
            <a:xfrm>
              <a:off x="672" y="1632"/>
              <a:ext cx="132" cy="78"/>
              <a:chOff x="0" y="0"/>
              <a:chExt cx="150" cy="98"/>
            </a:xfrm>
          </p:grpSpPr>
          <p:sp>
            <p:nvSpPr>
              <p:cNvPr id="75803"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4"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noFill/>
              <a:ln w="3175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88" name="Text Box 19"/>
            <p:cNvSpPr txBox="1">
              <a:spLocks noChangeArrowheads="1"/>
            </p:cNvSpPr>
            <p:nvPr/>
          </p:nvSpPr>
          <p:spPr bwMode="auto">
            <a:xfrm>
              <a:off x="2606" y="656"/>
              <a:ext cx="109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080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0</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中断向量</a:t>
              </a:r>
            </a:p>
          </p:txBody>
        </p:sp>
        <p:sp>
          <p:nvSpPr>
            <p:cNvPr id="75789" name="Text Box 20"/>
            <p:cNvSpPr txBox="1">
              <a:spLocks noChangeArrowheads="1"/>
            </p:cNvSpPr>
            <p:nvPr/>
          </p:nvSpPr>
          <p:spPr bwMode="auto">
            <a:xfrm>
              <a:off x="2623" y="2144"/>
              <a:ext cx="112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080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n</a:t>
              </a:r>
              <a:r>
                <a:rPr lang="zh-CN" altLang="zh-CN" sz="2600" baseline="30000">
                  <a:solidFill>
                    <a:schemeClr val="bg2"/>
                  </a:solidFill>
                  <a:latin typeface="黑体" panose="02010609060101010101" pitchFamily="49" charset="-122"/>
                  <a:ea typeface="黑体" panose="02010609060101010101" pitchFamily="49" charset="-122"/>
                </a:rPr>
                <a:t>＃</a:t>
              </a:r>
              <a:r>
                <a:rPr lang="zh-CN" altLang="zh-CN" sz="2600">
                  <a:solidFill>
                    <a:schemeClr val="bg2"/>
                  </a:solidFill>
                  <a:latin typeface="黑体" panose="02010609060101010101" pitchFamily="49" charset="-122"/>
                  <a:ea typeface="黑体" panose="02010609060101010101" pitchFamily="49" charset="-122"/>
                </a:rPr>
                <a:t>中断向量</a:t>
              </a:r>
            </a:p>
          </p:txBody>
        </p:sp>
        <p:sp>
          <p:nvSpPr>
            <p:cNvPr id="64534" name="Rectangle 21"/>
            <p:cNvSpPr>
              <a:spLocks noChangeArrowheads="1"/>
            </p:cNvSpPr>
            <p:nvPr/>
          </p:nvSpPr>
          <p:spPr bwMode="auto">
            <a:xfrm>
              <a:off x="739" y="299"/>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35" name="Rectangle 22"/>
            <p:cNvSpPr>
              <a:spLocks noChangeArrowheads="1"/>
            </p:cNvSpPr>
            <p:nvPr/>
          </p:nvSpPr>
          <p:spPr bwMode="auto">
            <a:xfrm>
              <a:off x="739" y="549"/>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36" name="Rectangle 23"/>
            <p:cNvSpPr>
              <a:spLocks noChangeArrowheads="1"/>
            </p:cNvSpPr>
            <p:nvPr/>
          </p:nvSpPr>
          <p:spPr bwMode="auto">
            <a:xfrm>
              <a:off x="739" y="798"/>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37" name="Rectangle 24"/>
            <p:cNvSpPr>
              <a:spLocks noChangeArrowheads="1"/>
            </p:cNvSpPr>
            <p:nvPr/>
          </p:nvSpPr>
          <p:spPr bwMode="auto">
            <a:xfrm>
              <a:off x="739" y="1048"/>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38" name="Rectangle 25"/>
            <p:cNvSpPr>
              <a:spLocks noChangeArrowheads="1"/>
            </p:cNvSpPr>
            <p:nvPr/>
          </p:nvSpPr>
          <p:spPr bwMode="auto">
            <a:xfrm>
              <a:off x="739" y="1297"/>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39" name="Rectangle 26"/>
            <p:cNvSpPr>
              <a:spLocks noChangeArrowheads="1"/>
            </p:cNvSpPr>
            <p:nvPr/>
          </p:nvSpPr>
          <p:spPr bwMode="auto">
            <a:xfrm>
              <a:off x="739" y="1546"/>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0" name="Rectangle 27"/>
            <p:cNvSpPr>
              <a:spLocks noChangeArrowheads="1"/>
            </p:cNvSpPr>
            <p:nvPr/>
          </p:nvSpPr>
          <p:spPr bwMode="auto">
            <a:xfrm>
              <a:off x="739" y="1796"/>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1" name="Rectangle 28"/>
            <p:cNvSpPr>
              <a:spLocks noChangeArrowheads="1"/>
            </p:cNvSpPr>
            <p:nvPr/>
          </p:nvSpPr>
          <p:spPr bwMode="auto">
            <a:xfrm>
              <a:off x="739" y="2045"/>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2" name="Rectangle 29"/>
            <p:cNvSpPr>
              <a:spLocks noChangeArrowheads="1"/>
            </p:cNvSpPr>
            <p:nvPr/>
          </p:nvSpPr>
          <p:spPr bwMode="auto">
            <a:xfrm>
              <a:off x="739" y="2294"/>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3" name="Rectangle 30"/>
            <p:cNvSpPr>
              <a:spLocks noChangeArrowheads="1"/>
            </p:cNvSpPr>
            <p:nvPr/>
          </p:nvSpPr>
          <p:spPr bwMode="auto">
            <a:xfrm>
              <a:off x="739" y="2544"/>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4" name="Rectangle 31"/>
            <p:cNvSpPr>
              <a:spLocks noChangeArrowheads="1"/>
            </p:cNvSpPr>
            <p:nvPr/>
          </p:nvSpPr>
          <p:spPr bwMode="auto">
            <a:xfrm>
              <a:off x="739" y="2793"/>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5" name="Rectangle 32"/>
            <p:cNvSpPr>
              <a:spLocks noChangeArrowheads="1"/>
            </p:cNvSpPr>
            <p:nvPr/>
          </p:nvSpPr>
          <p:spPr bwMode="auto">
            <a:xfrm>
              <a:off x="739" y="3043"/>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64546" name="Rectangle 33"/>
            <p:cNvSpPr>
              <a:spLocks noChangeArrowheads="1"/>
            </p:cNvSpPr>
            <p:nvPr/>
          </p:nvSpPr>
          <p:spPr bwMode="auto">
            <a:xfrm>
              <a:off x="739" y="3292"/>
              <a:ext cx="1536" cy="249"/>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Tree>
    <p:extLst>
      <p:ext uri="{BB962C8B-B14F-4D97-AF65-F5344CB8AC3E}">
        <p14:creationId xmlns:p14="http://schemas.microsoft.com/office/powerpoint/2010/main" val="2764090378"/>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4294967295"/>
          </p:nvPr>
        </p:nvSpPr>
        <p:spPr>
          <a:xfrm>
            <a:off x="1919288" y="692151"/>
            <a:ext cx="8223250" cy="4784725"/>
          </a:xfrm>
        </p:spPr>
        <p:txBody>
          <a:bodyPr/>
          <a:lstStyle/>
          <a:p>
            <a:pPr marL="0" indent="0">
              <a:buNone/>
            </a:pPr>
            <a:r>
              <a:rPr lang="zh-CN" altLang="zh-CN" sz="2800">
                <a:latin typeface="黑体" panose="02010609060101010101" pitchFamily="49" charset="-122"/>
              </a:rPr>
              <a:t>4．中断调用指令 </a:t>
            </a:r>
            <a:r>
              <a:rPr lang="zh-CN" altLang="zh-CN" sz="2800">
                <a:solidFill>
                  <a:srgbClr val="FF0000"/>
                </a:solidFill>
                <a:latin typeface="黑体" panose="02010609060101010101" pitchFamily="49" charset="-122"/>
              </a:rPr>
              <a:t>INT</a:t>
            </a:r>
          </a:p>
          <a:p>
            <a:pPr marL="0" indent="0">
              <a:buNone/>
            </a:pPr>
            <a:r>
              <a:rPr lang="zh-CN" altLang="zh-CN" sz="2800">
                <a:latin typeface="黑体" panose="02010609060101010101" pitchFamily="49" charset="-122"/>
              </a:rPr>
              <a:t>	在8086／8088中,中断分为内中断(或称软中断)和外中断(或称硬中断),本节只介绍内中断的中断调用指令。</a:t>
            </a:r>
          </a:p>
          <a:p>
            <a:pPr marL="0" indent="0">
              <a:buNone/>
            </a:pPr>
            <a:r>
              <a:rPr lang="zh-CN" altLang="zh-CN" sz="2800">
                <a:latin typeface="黑体" panose="02010609060101010101" pitchFamily="49" charset="-122"/>
              </a:rPr>
              <a:t>	格式：</a:t>
            </a:r>
            <a:r>
              <a:rPr lang="zh-CN" altLang="zh-CN" sz="2800">
                <a:solidFill>
                  <a:srgbClr val="FF0000"/>
                </a:solidFill>
                <a:latin typeface="黑体" panose="02010609060101010101" pitchFamily="49" charset="-122"/>
              </a:rPr>
              <a:t>INT  n</a:t>
            </a:r>
            <a:r>
              <a:rPr lang="zh-CN" altLang="zh-CN" sz="2800">
                <a:latin typeface="黑体" panose="02010609060101010101" pitchFamily="49" charset="-122"/>
              </a:rPr>
              <a:t>	；n为中断类型号</a:t>
            </a:r>
          </a:p>
          <a:p>
            <a:pPr marL="0" indent="0">
              <a:buNone/>
            </a:pPr>
            <a:r>
              <a:rPr lang="zh-CN" altLang="zh-CN" sz="2800">
                <a:latin typeface="黑体" panose="02010609060101010101" pitchFamily="49" charset="-122"/>
              </a:rPr>
              <a:t>	功能：中断当前正在执行的程序，把当前的FLAGS、CS、IP值依次压入堆栈(保护断点）,并从中断向量表的4n处取出n类中断向量.</a:t>
            </a:r>
          </a:p>
          <a:p>
            <a:pPr marL="0" indent="0">
              <a:buNone/>
            </a:pPr>
            <a:r>
              <a:rPr lang="zh-CN" altLang="zh-CN" sz="2800">
                <a:latin typeface="黑体" panose="02010609060101010101" pitchFamily="49" charset="-122"/>
              </a:rPr>
              <a:t>    其中(4n)→IP,(4n+2)→CS，转去执行中断处理子程序。</a:t>
            </a:r>
          </a:p>
        </p:txBody>
      </p:sp>
      <p:sp>
        <p:nvSpPr>
          <p:cNvPr id="7680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163406F-C37A-4072-8E00-B2B46832AF6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2615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8">
                                            <p:txEl>
                                              <p:pRg st="3" end="3"/>
                                            </p:txEl>
                                          </p:spTgt>
                                        </p:tgtEl>
                                        <p:attrNameLst>
                                          <p:attrName>style.visibility</p:attrName>
                                        </p:attrNameLst>
                                      </p:cBhvr>
                                      <p:to>
                                        <p:strVal val="visible"/>
                                      </p:to>
                                    </p:set>
                                    <p:anim calcmode="lin" valueType="num">
                                      <p:cBhvr additive="base">
                                        <p:cTn id="7" dur="500" fill="hold"/>
                                        <p:tgtEl>
                                          <p:spTgt spid="6553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8">
                                            <p:txEl>
                                              <p:pRg st="4" end="4"/>
                                            </p:txEl>
                                          </p:spTgt>
                                        </p:tgtEl>
                                        <p:attrNameLst>
                                          <p:attrName>style.visibility</p:attrName>
                                        </p:attrNameLst>
                                      </p:cBhvr>
                                      <p:to>
                                        <p:strVal val="visible"/>
                                      </p:to>
                                    </p:set>
                                    <p:anim calcmode="lin" valueType="num">
                                      <p:cBhvr additive="base">
                                        <p:cTn id="11" dur="500" fill="hold"/>
                                        <p:tgtEl>
                                          <p:spTgt spid="6553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4294967295"/>
          </p:nvPr>
        </p:nvSpPr>
        <p:spPr>
          <a:xfrm>
            <a:off x="1919288" y="692150"/>
            <a:ext cx="8458200" cy="5257800"/>
          </a:xfrm>
        </p:spPr>
        <p:txBody>
          <a:bodyPr/>
          <a:lstStyle/>
          <a:p>
            <a:pPr marL="0" indent="0">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INT  21H</a:t>
            </a:r>
          </a:p>
          <a:p>
            <a:pPr marL="0" indent="0">
              <a:buNone/>
            </a:pPr>
            <a:r>
              <a:rPr lang="zh-CN" altLang="zh-CN" sz="2800">
                <a:latin typeface="黑体" panose="02010609060101010101" pitchFamily="49" charset="-122"/>
              </a:rPr>
              <a:t>    21H为系统功能调用中断,执行时把当前的FLAGS、CS、IP值依次压入堆栈,并从中断向量表的84H处取出21H类中断向量，其中(84H)→IP,(86H)→CS,转去执行中断处理子程序。</a:t>
            </a:r>
          </a:p>
          <a:p>
            <a:pPr marL="0" indent="0">
              <a:buNone/>
            </a:pPr>
            <a:endParaRPr lang="zh-CN" altLang="zh-CN" sz="2800">
              <a:solidFill>
                <a:schemeClr val="accent1"/>
              </a:solidFill>
              <a:latin typeface="黑体" panose="02010609060101010101" pitchFamily="49" charset="-122"/>
            </a:endParaRPr>
          </a:p>
          <a:p>
            <a:pPr marL="0" indent="0">
              <a:buNone/>
            </a:pPr>
            <a:endParaRPr lang="zh-CN" altLang="zh-CN" sz="2800">
              <a:solidFill>
                <a:schemeClr val="accent1"/>
              </a:solidFill>
              <a:latin typeface="黑体" panose="02010609060101010101" pitchFamily="49" charset="-122"/>
            </a:endParaRPr>
          </a:p>
          <a:p>
            <a:pPr marL="0" indent="0">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INT  3	    ;断点中断</a:t>
            </a:r>
          </a:p>
        </p:txBody>
      </p:sp>
      <p:sp>
        <p:nvSpPr>
          <p:cNvPr id="7782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A69DA3E-1194-4BAA-847F-7B21686E63A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177</a:t>
            </a:fld>
            <a:endParaRPr lang="zh-CN" altLang="en-US" sz="1400">
              <a:solidFill>
                <a:schemeClr val="tx1"/>
              </a:solidFill>
              <a:latin typeface="Arial" panose="020B0604020202020204" pitchFamily="34" charset="0"/>
              <a:ea typeface="宋体" panose="02010600030101010101" pitchFamily="2" charset="-122"/>
            </a:endParaRPr>
          </a:p>
        </p:txBody>
      </p:sp>
      <p:sp>
        <p:nvSpPr>
          <p:cNvPr id="77828" name="Text Box 3"/>
          <p:cNvSpPr txBox="1">
            <a:spLocks noChangeArrowheads="1"/>
          </p:cNvSpPr>
          <p:nvPr/>
        </p:nvSpPr>
        <p:spPr bwMode="auto">
          <a:xfrm>
            <a:off x="8040688" y="3213101"/>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动画演示</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68663814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4294967295"/>
          </p:nvPr>
        </p:nvSpPr>
        <p:spPr>
          <a:xfrm>
            <a:off x="2133600" y="1295400"/>
            <a:ext cx="7994650" cy="4038600"/>
          </a:xfrm>
        </p:spPr>
        <p:txBody>
          <a:bodyPr/>
          <a:lstStyle/>
          <a:p>
            <a:pPr marL="0" indent="0">
              <a:buNone/>
            </a:pPr>
            <a:r>
              <a:rPr lang="zh-CN" altLang="zh-CN" sz="2800">
                <a:latin typeface="黑体" panose="02010609060101010101" pitchFamily="49" charset="-122"/>
              </a:rPr>
              <a:t>5．中断返回指令 </a:t>
            </a:r>
            <a:r>
              <a:rPr lang="zh-CN" altLang="zh-CN" sz="2800">
                <a:solidFill>
                  <a:srgbClr val="FF0000"/>
                </a:solidFill>
                <a:latin typeface="黑体" panose="02010609060101010101" pitchFamily="49" charset="-122"/>
              </a:rPr>
              <a:t>IRET</a:t>
            </a:r>
          </a:p>
          <a:p>
            <a:pPr marL="0" indent="0">
              <a:buNone/>
            </a:pPr>
            <a:r>
              <a:rPr lang="zh-CN" altLang="zh-CN" sz="2800">
                <a:latin typeface="黑体" panose="02010609060101010101" pitchFamily="49" charset="-122"/>
              </a:rPr>
              <a:t>	格式：IRET</a:t>
            </a:r>
          </a:p>
          <a:p>
            <a:pPr marL="0" indent="0">
              <a:buNone/>
            </a:pPr>
            <a:r>
              <a:rPr lang="zh-CN" altLang="zh-CN" sz="2800">
                <a:latin typeface="黑体" panose="02010609060101010101" pitchFamily="49" charset="-122"/>
              </a:rPr>
              <a:t>	功能：从栈顶弹出三个字分别送入IP、CS、FLAGS寄存器,把控制返回到原断点继续执行。 </a:t>
            </a:r>
          </a:p>
        </p:txBody>
      </p:sp>
      <p:sp>
        <p:nvSpPr>
          <p:cNvPr id="7885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61ACEBD-BA94-4464-9BE7-B9FE530D75B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277918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6600056" y="44624"/>
            <a:ext cx="4965700" cy="762000"/>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4</a:t>
            </a:r>
            <a:r>
              <a:rPr lang="zh-CN" altLang="zh-CN" dirty="0">
                <a:latin typeface="黑体" panose="02010609060101010101" pitchFamily="49" charset="-122"/>
              </a:rPr>
              <a:t> 处理机控制指令</a:t>
            </a:r>
          </a:p>
        </p:txBody>
      </p:sp>
      <p:sp>
        <p:nvSpPr>
          <p:cNvPr id="79875" name="Rectangle 3"/>
          <p:cNvSpPr>
            <a:spLocks noGrp="1" noChangeArrowheads="1"/>
          </p:cNvSpPr>
          <p:nvPr>
            <p:ph idx="4294967295"/>
          </p:nvPr>
        </p:nvSpPr>
        <p:spPr>
          <a:xfrm>
            <a:off x="2208213" y="2708275"/>
            <a:ext cx="7772400" cy="1752600"/>
          </a:xfrm>
        </p:spPr>
        <p:txBody>
          <a:bodyPr/>
          <a:lstStyle/>
          <a:p>
            <a:pPr marL="0" indent="0">
              <a:buNone/>
            </a:pPr>
            <a:r>
              <a:rPr lang="zh-CN" altLang="zh-CN">
                <a:latin typeface="黑体" panose="02010609060101010101" pitchFamily="49" charset="-122"/>
              </a:rPr>
              <a:t>	这组指令可以控制</a:t>
            </a:r>
            <a:r>
              <a:rPr lang="zh-CN" altLang="zh-CN">
                <a:solidFill>
                  <a:srgbClr val="FF0000"/>
                </a:solidFill>
                <a:latin typeface="黑体" panose="02010609060101010101" pitchFamily="49" charset="-122"/>
              </a:rPr>
              <a:t>处理机状态</a:t>
            </a:r>
            <a:r>
              <a:rPr lang="zh-CN" altLang="zh-CN">
                <a:latin typeface="黑体" panose="02010609060101010101" pitchFamily="49" charset="-122"/>
              </a:rPr>
              <a:t>以及对某些</a:t>
            </a:r>
            <a:r>
              <a:rPr lang="zh-CN" altLang="zh-CN">
                <a:solidFill>
                  <a:srgbClr val="FF0000"/>
                </a:solidFill>
                <a:latin typeface="黑体" panose="02010609060101010101" pitchFamily="49" charset="-122"/>
              </a:rPr>
              <a:t>标志位</a:t>
            </a:r>
            <a:r>
              <a:rPr lang="zh-CN" altLang="zh-CN">
                <a:latin typeface="黑体" panose="02010609060101010101" pitchFamily="49" charset="-122"/>
              </a:rPr>
              <a:t>进行操作。</a:t>
            </a:r>
          </a:p>
        </p:txBody>
      </p:sp>
      <p:sp>
        <p:nvSpPr>
          <p:cNvPr id="7987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9775791-BFC4-4E59-AA55-3D2FA0238187}"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179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4947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4294967295"/>
          </p:nvPr>
        </p:nvSpPr>
        <p:spPr>
          <a:xfrm>
            <a:off x="839416" y="1066800"/>
            <a:ext cx="8928472" cy="4572000"/>
          </a:xfrm>
        </p:spPr>
        <p:txBody>
          <a:bodyPr/>
          <a:lstStyle/>
          <a:p>
            <a:pPr marL="0" indent="0">
              <a:buNone/>
            </a:pPr>
            <a:r>
              <a:rPr lang="zh-CN" altLang="zh-CN" dirty="0">
                <a:solidFill>
                  <a:srgbClr val="FF0000"/>
                </a:solidFill>
                <a:latin typeface="黑体" panose="02010609060101010101" pitchFamily="49" charset="-122"/>
              </a:rPr>
              <a:t>例9. </a:t>
            </a:r>
            <a:r>
              <a:rPr lang="zh-CN" altLang="zh-CN" dirty="0"/>
              <a:t>MOV  AL,[BX]</a:t>
            </a:r>
          </a:p>
          <a:p>
            <a:pPr marL="0" indent="0">
              <a:buNone/>
            </a:pPr>
            <a:r>
              <a:rPr lang="zh-CN" altLang="zh-CN" dirty="0">
                <a:latin typeface="黑体" panose="02010609060101010101" pitchFamily="49" charset="-122"/>
              </a:rPr>
              <a:t> ;（DS:[BX]）→AL</a:t>
            </a:r>
          </a:p>
          <a:p>
            <a:pPr marL="0" indent="0">
              <a:buNone/>
            </a:pPr>
            <a:r>
              <a:rPr lang="zh-CN" altLang="zh-CN" dirty="0">
                <a:latin typeface="黑体" panose="02010609060101010101" pitchFamily="49" charset="-122"/>
              </a:rPr>
              <a:t> ;如下图所示 </a:t>
            </a:r>
          </a:p>
          <a:p>
            <a:pPr marL="0" indent="0">
              <a:buNone/>
            </a:pPr>
            <a:r>
              <a:rPr lang="zh-CN" altLang="zh-CN" dirty="0">
                <a:latin typeface="黑体" panose="02010609060101010101" pitchFamily="49" charset="-122"/>
              </a:rPr>
              <a:t>	    </a:t>
            </a:r>
          </a:p>
          <a:p>
            <a:pPr marL="0" indent="0">
              <a:buNone/>
            </a:pPr>
            <a:r>
              <a:rPr lang="zh-CN" altLang="zh-CN" dirty="0">
                <a:latin typeface="黑体" panose="02010609060101010101" pitchFamily="49" charset="-122"/>
              </a:rPr>
              <a:t>其中[BX]为寄存器间接寻址方式，注意它与寄存器寻址方式在汇编格式上的区别。</a:t>
            </a:r>
          </a:p>
        </p:txBody>
      </p:sp>
      <p:sp>
        <p:nvSpPr>
          <p:cNvPr id="3174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D3106302-DE11-4713-9411-BED6196599F6}" type="slidenum">
              <a:rPr lang="zh-CN" altLang="en-US" sz="1400">
                <a:solidFill>
                  <a:schemeClr val="tx1"/>
                </a:solidFill>
                <a:latin typeface="Arial" panose="020B0604020202020204" pitchFamily="34" charset="0"/>
                <a:ea typeface="宋体" panose="02010600030101010101" pitchFamily="2" charset="-122"/>
              </a:rPr>
              <a:pPr algn="r" eaLnBrk="1" hangingPunct="1"/>
              <a:t>18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9456463"/>
      </p:ext>
    </p:extLst>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6819900" y="27459"/>
            <a:ext cx="4648200" cy="701675"/>
          </a:xfrm>
        </p:spPr>
        <p:txBody>
          <a:bodyPr/>
          <a:lstStyle/>
          <a:p>
            <a:r>
              <a:rPr lang="en-US" altLang="zh-CN" dirty="0">
                <a:latin typeface="黑体" panose="02010609060101010101" pitchFamily="49" charset="-122"/>
              </a:rPr>
              <a:t>3.4.1</a:t>
            </a:r>
            <a:r>
              <a:rPr lang="zh-CN" altLang="zh-CN" dirty="0">
                <a:latin typeface="黑体" panose="02010609060101010101" pitchFamily="49" charset="-122"/>
              </a:rPr>
              <a:t>、标志操作指令</a:t>
            </a:r>
          </a:p>
        </p:txBody>
      </p:sp>
      <p:sp>
        <p:nvSpPr>
          <p:cNvPr id="80899" name="Rectangle 3"/>
          <p:cNvSpPr>
            <a:spLocks noGrp="1" noChangeArrowheads="1"/>
          </p:cNvSpPr>
          <p:nvPr>
            <p:ph idx="4294967295"/>
          </p:nvPr>
        </p:nvSpPr>
        <p:spPr>
          <a:xfrm>
            <a:off x="2424114" y="2276475"/>
            <a:ext cx="7405687" cy="1981200"/>
          </a:xfrm>
        </p:spPr>
        <p:txBody>
          <a:bodyPr/>
          <a:lstStyle/>
          <a:p>
            <a:pPr marL="0" indent="0">
              <a:buNone/>
            </a:pPr>
            <a:r>
              <a:rPr lang="zh-CN" altLang="zh-CN">
                <a:latin typeface="黑体" panose="02010609060101010101" pitchFamily="49" charset="-122"/>
              </a:rPr>
              <a:t>	这组指令可以直接对CF、DF和IF标志位进行操作，它们只影响本指令所涉及的标志。</a:t>
            </a:r>
          </a:p>
        </p:txBody>
      </p:sp>
      <p:sp>
        <p:nvSpPr>
          <p:cNvPr id="8090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E6B493B-A85A-4A5B-90F1-8248753874E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77173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3CE5C0F-E8E9-4795-A697-C2BD9A9A164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181</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81923" name="Group 2"/>
          <p:cNvGrpSpPr>
            <a:grpSpLocks/>
          </p:cNvGrpSpPr>
          <p:nvPr/>
        </p:nvGrpSpPr>
        <p:grpSpPr bwMode="auto">
          <a:xfrm>
            <a:off x="1676400" y="254000"/>
            <a:ext cx="8763000" cy="5994400"/>
            <a:chOff x="0" y="0"/>
            <a:chExt cx="5520" cy="3776"/>
          </a:xfrm>
        </p:grpSpPr>
        <p:grpSp>
          <p:nvGrpSpPr>
            <p:cNvPr id="81924" name="Group 3"/>
            <p:cNvGrpSpPr>
              <a:grpSpLocks/>
            </p:cNvGrpSpPr>
            <p:nvPr/>
          </p:nvGrpSpPr>
          <p:grpSpPr bwMode="auto">
            <a:xfrm>
              <a:off x="5" y="3"/>
              <a:ext cx="2052" cy="428"/>
              <a:chOff x="0" y="0"/>
              <a:chExt cx="1142" cy="374"/>
            </a:xfrm>
          </p:grpSpPr>
          <p:sp>
            <p:nvSpPr>
              <p:cNvPr id="81996" name="Rectangle 4"/>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汇编格式</a:t>
                </a:r>
              </a:p>
            </p:txBody>
          </p:sp>
          <p:sp>
            <p:nvSpPr>
              <p:cNvPr id="70662" name="Rectangle 5"/>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25" name="Group 6"/>
            <p:cNvGrpSpPr>
              <a:grpSpLocks/>
            </p:cNvGrpSpPr>
            <p:nvPr/>
          </p:nvGrpSpPr>
          <p:grpSpPr bwMode="auto">
            <a:xfrm>
              <a:off x="2057" y="3"/>
              <a:ext cx="2010" cy="428"/>
              <a:chOff x="0" y="0"/>
              <a:chExt cx="1118" cy="374"/>
            </a:xfrm>
          </p:grpSpPr>
          <p:sp>
            <p:nvSpPr>
              <p:cNvPr id="81994" name="Rectangle 7"/>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功    能</a:t>
                </a:r>
              </a:p>
            </p:txBody>
          </p:sp>
          <p:sp>
            <p:nvSpPr>
              <p:cNvPr id="70665" name="Rectangle 8"/>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26" name="Group 9"/>
            <p:cNvGrpSpPr>
              <a:grpSpLocks/>
            </p:cNvGrpSpPr>
            <p:nvPr/>
          </p:nvGrpSpPr>
          <p:grpSpPr bwMode="auto">
            <a:xfrm>
              <a:off x="4067" y="3"/>
              <a:ext cx="1448" cy="428"/>
              <a:chOff x="0" y="0"/>
              <a:chExt cx="806" cy="374"/>
            </a:xfrm>
          </p:grpSpPr>
          <p:sp>
            <p:nvSpPr>
              <p:cNvPr id="81992" name="Rectangle 10"/>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 影响标志</a:t>
                </a:r>
              </a:p>
            </p:txBody>
          </p:sp>
          <p:sp>
            <p:nvSpPr>
              <p:cNvPr id="70668" name="Rectangle 11"/>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27" name="Group 12"/>
            <p:cNvGrpSpPr>
              <a:grpSpLocks/>
            </p:cNvGrpSpPr>
            <p:nvPr/>
          </p:nvGrpSpPr>
          <p:grpSpPr bwMode="auto">
            <a:xfrm>
              <a:off x="5" y="431"/>
              <a:ext cx="2052" cy="428"/>
              <a:chOff x="0" y="0"/>
              <a:chExt cx="1142" cy="374"/>
            </a:xfrm>
          </p:grpSpPr>
          <p:sp>
            <p:nvSpPr>
              <p:cNvPr id="81990" name="Rectangle 13"/>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CLC(Clear Carry)</a:t>
                </a:r>
              </a:p>
            </p:txBody>
          </p:sp>
          <p:sp>
            <p:nvSpPr>
              <p:cNvPr id="70671" name="Rectangle 14"/>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28" name="Group 15"/>
            <p:cNvGrpSpPr>
              <a:grpSpLocks/>
            </p:cNvGrpSpPr>
            <p:nvPr/>
          </p:nvGrpSpPr>
          <p:grpSpPr bwMode="auto">
            <a:xfrm>
              <a:off x="2057" y="431"/>
              <a:ext cx="2010" cy="428"/>
              <a:chOff x="0" y="0"/>
              <a:chExt cx="1118" cy="374"/>
            </a:xfrm>
          </p:grpSpPr>
          <p:sp>
            <p:nvSpPr>
              <p:cNvPr id="81988" name="Rectangle 16"/>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把进位标志CF清0</a:t>
                </a:r>
              </a:p>
            </p:txBody>
          </p:sp>
          <p:sp>
            <p:nvSpPr>
              <p:cNvPr id="70674" name="Rectangle 17"/>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29" name="Group 18"/>
            <p:cNvGrpSpPr>
              <a:grpSpLocks/>
            </p:cNvGrpSpPr>
            <p:nvPr/>
          </p:nvGrpSpPr>
          <p:grpSpPr bwMode="auto">
            <a:xfrm>
              <a:off x="4067" y="431"/>
              <a:ext cx="1448" cy="428"/>
              <a:chOff x="0" y="0"/>
              <a:chExt cx="806" cy="374"/>
            </a:xfrm>
          </p:grpSpPr>
          <p:sp>
            <p:nvSpPr>
              <p:cNvPr id="81986" name="Rectangle 19"/>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CF</a:t>
                </a:r>
              </a:p>
            </p:txBody>
          </p:sp>
          <p:sp>
            <p:nvSpPr>
              <p:cNvPr id="70677" name="Rectangle 20"/>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0" name="Group 21"/>
            <p:cNvGrpSpPr>
              <a:grpSpLocks/>
            </p:cNvGrpSpPr>
            <p:nvPr/>
          </p:nvGrpSpPr>
          <p:grpSpPr bwMode="auto">
            <a:xfrm>
              <a:off x="5" y="859"/>
              <a:ext cx="2052" cy="428"/>
              <a:chOff x="0" y="0"/>
              <a:chExt cx="1142" cy="374"/>
            </a:xfrm>
          </p:grpSpPr>
          <p:sp>
            <p:nvSpPr>
              <p:cNvPr id="81984" name="Rectangle 22"/>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STC(Set Carry)</a:t>
                </a:r>
              </a:p>
            </p:txBody>
          </p:sp>
          <p:sp>
            <p:nvSpPr>
              <p:cNvPr id="70680" name="Rectangle 23"/>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1" name="Group 24"/>
            <p:cNvGrpSpPr>
              <a:grpSpLocks/>
            </p:cNvGrpSpPr>
            <p:nvPr/>
          </p:nvGrpSpPr>
          <p:grpSpPr bwMode="auto">
            <a:xfrm>
              <a:off x="2057" y="859"/>
              <a:ext cx="2010" cy="428"/>
              <a:chOff x="0" y="0"/>
              <a:chExt cx="1118" cy="374"/>
            </a:xfrm>
          </p:grpSpPr>
          <p:sp>
            <p:nvSpPr>
              <p:cNvPr id="81982" name="Rectangle 25"/>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把进位标志CF置1</a:t>
                </a:r>
              </a:p>
            </p:txBody>
          </p:sp>
          <p:sp>
            <p:nvSpPr>
              <p:cNvPr id="70683" name="Rectangle 26"/>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2" name="Group 27"/>
            <p:cNvGrpSpPr>
              <a:grpSpLocks/>
            </p:cNvGrpSpPr>
            <p:nvPr/>
          </p:nvGrpSpPr>
          <p:grpSpPr bwMode="auto">
            <a:xfrm>
              <a:off x="4067" y="859"/>
              <a:ext cx="1448" cy="428"/>
              <a:chOff x="0" y="0"/>
              <a:chExt cx="806" cy="374"/>
            </a:xfrm>
          </p:grpSpPr>
          <p:sp>
            <p:nvSpPr>
              <p:cNvPr id="81980" name="Rectangle 28"/>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CF</a:t>
                </a:r>
              </a:p>
            </p:txBody>
          </p:sp>
          <p:sp>
            <p:nvSpPr>
              <p:cNvPr id="70686" name="Rectangle 29"/>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3" name="Group 30"/>
            <p:cNvGrpSpPr>
              <a:grpSpLocks/>
            </p:cNvGrpSpPr>
            <p:nvPr/>
          </p:nvGrpSpPr>
          <p:grpSpPr bwMode="auto">
            <a:xfrm>
              <a:off x="12" y="1287"/>
              <a:ext cx="2052" cy="428"/>
              <a:chOff x="0" y="0"/>
              <a:chExt cx="1142" cy="374"/>
            </a:xfrm>
          </p:grpSpPr>
          <p:sp>
            <p:nvSpPr>
              <p:cNvPr id="81978" name="Rectangle 31"/>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CMC(Complement Carry)</a:t>
                </a:r>
              </a:p>
            </p:txBody>
          </p:sp>
          <p:sp>
            <p:nvSpPr>
              <p:cNvPr id="70689" name="Rectangle 32"/>
              <p:cNvSpPr>
                <a:spLocks noChangeArrowheads="1"/>
              </p:cNvSpPr>
              <p:nvPr/>
            </p:nvSpPr>
            <p:spPr bwMode="auto">
              <a:xfrm>
                <a:off x="0" y="0"/>
                <a:ext cx="1142" cy="374"/>
              </a:xfrm>
              <a:prstGeom prst="rect">
                <a:avLst/>
              </a:prstGeom>
              <a:noFill/>
              <a:ln w="9525">
                <a:no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4" name="Group 33"/>
            <p:cNvGrpSpPr>
              <a:grpSpLocks/>
            </p:cNvGrpSpPr>
            <p:nvPr/>
          </p:nvGrpSpPr>
          <p:grpSpPr bwMode="auto">
            <a:xfrm>
              <a:off x="2057" y="1287"/>
              <a:ext cx="2010" cy="428"/>
              <a:chOff x="0" y="0"/>
              <a:chExt cx="1118" cy="374"/>
            </a:xfrm>
          </p:grpSpPr>
          <p:sp>
            <p:nvSpPr>
              <p:cNvPr id="81976" name="Rectangle 34"/>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把进位标志CF取反</a:t>
                </a:r>
              </a:p>
            </p:txBody>
          </p:sp>
          <p:sp>
            <p:nvSpPr>
              <p:cNvPr id="70692" name="Rectangle 35"/>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5" name="Group 36"/>
            <p:cNvGrpSpPr>
              <a:grpSpLocks/>
            </p:cNvGrpSpPr>
            <p:nvPr/>
          </p:nvGrpSpPr>
          <p:grpSpPr bwMode="auto">
            <a:xfrm>
              <a:off x="4067" y="1287"/>
              <a:ext cx="1448" cy="428"/>
              <a:chOff x="0" y="0"/>
              <a:chExt cx="806" cy="374"/>
            </a:xfrm>
          </p:grpSpPr>
          <p:sp>
            <p:nvSpPr>
              <p:cNvPr id="81974" name="Rectangle 37"/>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CF</a:t>
                </a:r>
              </a:p>
            </p:txBody>
          </p:sp>
          <p:sp>
            <p:nvSpPr>
              <p:cNvPr id="70695" name="Rectangle 38"/>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6" name="Group 39"/>
            <p:cNvGrpSpPr>
              <a:grpSpLocks/>
            </p:cNvGrpSpPr>
            <p:nvPr/>
          </p:nvGrpSpPr>
          <p:grpSpPr bwMode="auto">
            <a:xfrm>
              <a:off x="5" y="1715"/>
              <a:ext cx="2052" cy="428"/>
              <a:chOff x="0" y="0"/>
              <a:chExt cx="1142" cy="374"/>
            </a:xfrm>
          </p:grpSpPr>
          <p:sp>
            <p:nvSpPr>
              <p:cNvPr id="81972" name="Rectangle 40"/>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CLD(Clear Direction)</a:t>
                </a:r>
              </a:p>
            </p:txBody>
          </p:sp>
          <p:sp>
            <p:nvSpPr>
              <p:cNvPr id="70698" name="Rectangle 41"/>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7" name="Group 42"/>
            <p:cNvGrpSpPr>
              <a:grpSpLocks/>
            </p:cNvGrpSpPr>
            <p:nvPr/>
          </p:nvGrpSpPr>
          <p:grpSpPr bwMode="auto">
            <a:xfrm>
              <a:off x="2057" y="1715"/>
              <a:ext cx="2010" cy="428"/>
              <a:chOff x="0" y="0"/>
              <a:chExt cx="1118" cy="374"/>
            </a:xfrm>
          </p:grpSpPr>
          <p:sp>
            <p:nvSpPr>
              <p:cNvPr id="81970" name="Rectangle 43"/>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把方向标志DF清0</a:t>
                </a:r>
              </a:p>
            </p:txBody>
          </p:sp>
          <p:sp>
            <p:nvSpPr>
              <p:cNvPr id="70701" name="Rectangle 44"/>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8" name="Group 45"/>
            <p:cNvGrpSpPr>
              <a:grpSpLocks/>
            </p:cNvGrpSpPr>
            <p:nvPr/>
          </p:nvGrpSpPr>
          <p:grpSpPr bwMode="auto">
            <a:xfrm>
              <a:off x="4067" y="1715"/>
              <a:ext cx="1448" cy="428"/>
              <a:chOff x="0" y="0"/>
              <a:chExt cx="806" cy="374"/>
            </a:xfrm>
          </p:grpSpPr>
          <p:sp>
            <p:nvSpPr>
              <p:cNvPr id="81968" name="Rectangle 46"/>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DF</a:t>
                </a:r>
              </a:p>
            </p:txBody>
          </p:sp>
          <p:sp>
            <p:nvSpPr>
              <p:cNvPr id="70704" name="Rectangle 47"/>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39" name="Group 48"/>
            <p:cNvGrpSpPr>
              <a:grpSpLocks/>
            </p:cNvGrpSpPr>
            <p:nvPr/>
          </p:nvGrpSpPr>
          <p:grpSpPr bwMode="auto">
            <a:xfrm>
              <a:off x="5" y="2143"/>
              <a:ext cx="2052" cy="428"/>
              <a:chOff x="0" y="0"/>
              <a:chExt cx="1142" cy="374"/>
            </a:xfrm>
          </p:grpSpPr>
          <p:sp>
            <p:nvSpPr>
              <p:cNvPr id="81966" name="Rectangle 49"/>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STD(Set Direction)</a:t>
                </a:r>
              </a:p>
            </p:txBody>
          </p:sp>
          <p:sp>
            <p:nvSpPr>
              <p:cNvPr id="70707" name="Rectangle 50"/>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0" name="Group 51"/>
            <p:cNvGrpSpPr>
              <a:grpSpLocks/>
            </p:cNvGrpSpPr>
            <p:nvPr/>
          </p:nvGrpSpPr>
          <p:grpSpPr bwMode="auto">
            <a:xfrm>
              <a:off x="2057" y="2143"/>
              <a:ext cx="2010" cy="428"/>
              <a:chOff x="0" y="0"/>
              <a:chExt cx="1118" cy="374"/>
            </a:xfrm>
          </p:grpSpPr>
          <p:sp>
            <p:nvSpPr>
              <p:cNvPr id="81964" name="Rectangle 52"/>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把方向标志DF置1</a:t>
                </a:r>
              </a:p>
            </p:txBody>
          </p:sp>
          <p:sp>
            <p:nvSpPr>
              <p:cNvPr id="70710" name="Rectangle 53"/>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1" name="Group 54"/>
            <p:cNvGrpSpPr>
              <a:grpSpLocks/>
            </p:cNvGrpSpPr>
            <p:nvPr/>
          </p:nvGrpSpPr>
          <p:grpSpPr bwMode="auto">
            <a:xfrm>
              <a:off x="4067" y="2143"/>
              <a:ext cx="1448" cy="428"/>
              <a:chOff x="0" y="0"/>
              <a:chExt cx="806" cy="374"/>
            </a:xfrm>
          </p:grpSpPr>
          <p:sp>
            <p:nvSpPr>
              <p:cNvPr id="81962" name="Rectangle 55"/>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DF</a:t>
                </a:r>
              </a:p>
            </p:txBody>
          </p:sp>
          <p:sp>
            <p:nvSpPr>
              <p:cNvPr id="70713" name="Rectangle 56"/>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2" name="Group 57"/>
            <p:cNvGrpSpPr>
              <a:grpSpLocks/>
            </p:cNvGrpSpPr>
            <p:nvPr/>
          </p:nvGrpSpPr>
          <p:grpSpPr bwMode="auto">
            <a:xfrm>
              <a:off x="5" y="2571"/>
              <a:ext cx="2052" cy="428"/>
              <a:chOff x="0" y="0"/>
              <a:chExt cx="1142" cy="374"/>
            </a:xfrm>
          </p:grpSpPr>
          <p:sp>
            <p:nvSpPr>
              <p:cNvPr id="81960" name="Rectangle 58"/>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CLI(Clear Interrupt)</a:t>
                </a:r>
              </a:p>
            </p:txBody>
          </p:sp>
          <p:sp>
            <p:nvSpPr>
              <p:cNvPr id="70716" name="Rectangle 59"/>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3" name="Group 60"/>
            <p:cNvGrpSpPr>
              <a:grpSpLocks/>
            </p:cNvGrpSpPr>
            <p:nvPr/>
          </p:nvGrpSpPr>
          <p:grpSpPr bwMode="auto">
            <a:xfrm>
              <a:off x="2057" y="2571"/>
              <a:ext cx="2010" cy="428"/>
              <a:chOff x="0" y="0"/>
              <a:chExt cx="1118" cy="374"/>
            </a:xfrm>
          </p:grpSpPr>
          <p:sp>
            <p:nvSpPr>
              <p:cNvPr id="81958" name="Rectangle 61"/>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把中断允许标志IF清0</a:t>
                </a:r>
              </a:p>
            </p:txBody>
          </p:sp>
          <p:sp>
            <p:nvSpPr>
              <p:cNvPr id="70719" name="Rectangle 62"/>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4" name="Group 63"/>
            <p:cNvGrpSpPr>
              <a:grpSpLocks/>
            </p:cNvGrpSpPr>
            <p:nvPr/>
          </p:nvGrpSpPr>
          <p:grpSpPr bwMode="auto">
            <a:xfrm>
              <a:off x="4067" y="2571"/>
              <a:ext cx="1448" cy="428"/>
              <a:chOff x="0" y="0"/>
              <a:chExt cx="806" cy="374"/>
            </a:xfrm>
          </p:grpSpPr>
          <p:sp>
            <p:nvSpPr>
              <p:cNvPr id="81956" name="Rectangle 64"/>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IF</a:t>
                </a:r>
              </a:p>
            </p:txBody>
          </p:sp>
          <p:sp>
            <p:nvSpPr>
              <p:cNvPr id="70722" name="Rectangle 65"/>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5" name="Group 66"/>
            <p:cNvGrpSpPr>
              <a:grpSpLocks/>
            </p:cNvGrpSpPr>
            <p:nvPr/>
          </p:nvGrpSpPr>
          <p:grpSpPr bwMode="auto">
            <a:xfrm>
              <a:off x="5" y="2999"/>
              <a:ext cx="2052" cy="428"/>
              <a:chOff x="0" y="0"/>
              <a:chExt cx="1142" cy="374"/>
            </a:xfrm>
          </p:grpSpPr>
          <p:sp>
            <p:nvSpPr>
              <p:cNvPr id="81954" name="Rectangle 67"/>
              <p:cNvSpPr>
                <a:spLocks noChangeArrowheads="1"/>
              </p:cNvSpPr>
              <p:nvPr/>
            </p:nvSpPr>
            <p:spPr bwMode="auto">
              <a:xfrm>
                <a:off x="43" y="0"/>
                <a:ext cx="105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STI (Set Interrupt)</a:t>
                </a:r>
              </a:p>
            </p:txBody>
          </p:sp>
          <p:sp>
            <p:nvSpPr>
              <p:cNvPr id="70725" name="Rectangle 68"/>
              <p:cNvSpPr>
                <a:spLocks noChangeArrowheads="1"/>
              </p:cNvSpPr>
              <p:nvPr/>
            </p:nvSpPr>
            <p:spPr bwMode="auto">
              <a:xfrm>
                <a:off x="0" y="0"/>
                <a:ext cx="1142"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6" name="Group 69"/>
            <p:cNvGrpSpPr>
              <a:grpSpLocks/>
            </p:cNvGrpSpPr>
            <p:nvPr/>
          </p:nvGrpSpPr>
          <p:grpSpPr bwMode="auto">
            <a:xfrm>
              <a:off x="2057" y="2999"/>
              <a:ext cx="2010" cy="428"/>
              <a:chOff x="0" y="0"/>
              <a:chExt cx="1118" cy="374"/>
            </a:xfrm>
          </p:grpSpPr>
          <p:sp>
            <p:nvSpPr>
              <p:cNvPr id="81952" name="Rectangle 70"/>
              <p:cNvSpPr>
                <a:spLocks noChangeArrowheads="1"/>
              </p:cNvSpPr>
              <p:nvPr/>
            </p:nvSpPr>
            <p:spPr bwMode="auto">
              <a:xfrm>
                <a:off x="43" y="0"/>
                <a:ext cx="10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把中断允许标志IF置1</a:t>
                </a:r>
              </a:p>
            </p:txBody>
          </p:sp>
          <p:sp>
            <p:nvSpPr>
              <p:cNvPr id="70728" name="Rectangle 71"/>
              <p:cNvSpPr>
                <a:spLocks noChangeArrowheads="1"/>
              </p:cNvSpPr>
              <p:nvPr/>
            </p:nvSpPr>
            <p:spPr bwMode="auto">
              <a:xfrm>
                <a:off x="0" y="0"/>
                <a:ext cx="1118" cy="374"/>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1947" name="Group 72"/>
            <p:cNvGrpSpPr>
              <a:grpSpLocks/>
            </p:cNvGrpSpPr>
            <p:nvPr/>
          </p:nvGrpSpPr>
          <p:grpSpPr bwMode="auto">
            <a:xfrm>
              <a:off x="4067" y="2999"/>
              <a:ext cx="1448" cy="428"/>
              <a:chOff x="0" y="0"/>
              <a:chExt cx="806" cy="374"/>
            </a:xfrm>
          </p:grpSpPr>
          <p:sp>
            <p:nvSpPr>
              <p:cNvPr id="81950" name="Rectangle 73"/>
              <p:cNvSpPr>
                <a:spLocks noChangeArrowheads="1"/>
              </p:cNvSpPr>
              <p:nvPr/>
            </p:nvSpPr>
            <p:spPr bwMode="auto">
              <a:xfrm>
                <a:off x="43" y="0"/>
                <a:ext cx="7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IF</a:t>
                </a:r>
              </a:p>
            </p:txBody>
          </p:sp>
          <p:sp>
            <p:nvSpPr>
              <p:cNvPr id="70731" name="Rectangle 74"/>
              <p:cNvSpPr>
                <a:spLocks noChangeArrowheads="1"/>
              </p:cNvSpPr>
              <p:nvPr/>
            </p:nvSpPr>
            <p:spPr bwMode="auto">
              <a:xfrm>
                <a:off x="0" y="0"/>
                <a:ext cx="806" cy="374"/>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70732" name="Rectangle 75"/>
            <p:cNvSpPr>
              <a:spLocks noChangeArrowheads="1"/>
            </p:cNvSpPr>
            <p:nvPr/>
          </p:nvSpPr>
          <p:spPr bwMode="auto">
            <a:xfrm>
              <a:off x="0" y="0"/>
              <a:ext cx="5520" cy="3430"/>
            </a:xfrm>
            <a:prstGeom prst="rect">
              <a:avLst/>
            </a:prstGeom>
            <a:noFill/>
            <a:ln w="11112"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81949" name="Text Box 76"/>
            <p:cNvSpPr txBox="1">
              <a:spLocks noChangeArrowheads="1"/>
            </p:cNvSpPr>
            <p:nvPr/>
          </p:nvSpPr>
          <p:spPr bwMode="auto">
            <a:xfrm>
              <a:off x="1536" y="3430"/>
              <a:ext cx="252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bg2"/>
                  </a:solidFill>
                  <a:latin typeface="黑体" panose="02010609060101010101" pitchFamily="49" charset="-122"/>
                  <a:ea typeface="黑体" panose="02010609060101010101" pitchFamily="49" charset="-122"/>
                </a:rPr>
                <a:t>表3-10  标志操作指令</a:t>
              </a:r>
            </a:p>
          </p:txBody>
        </p:sp>
      </p:grpSp>
    </p:spTree>
    <p:extLst>
      <p:ext uri="{BB962C8B-B14F-4D97-AF65-F5344CB8AC3E}">
        <p14:creationId xmlns:p14="http://schemas.microsoft.com/office/powerpoint/2010/main" val="16366890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4223792" y="21183"/>
            <a:ext cx="7488633" cy="701675"/>
          </a:xfrm>
        </p:spPr>
        <p:txBody>
          <a:bodyPr/>
          <a:lstStyle/>
          <a:p>
            <a:r>
              <a:rPr lang="en-US" altLang="zh-CN" dirty="0">
                <a:latin typeface="黑体" panose="02010609060101010101" pitchFamily="49" charset="-122"/>
              </a:rPr>
              <a:t>3.4.2</a:t>
            </a:r>
            <a:r>
              <a:rPr lang="zh-CN" altLang="zh-CN" dirty="0">
                <a:latin typeface="黑体" panose="02010609060101010101" pitchFamily="49" charset="-122"/>
              </a:rPr>
              <a:t>、其它处理机控制指令</a:t>
            </a:r>
          </a:p>
        </p:txBody>
      </p:sp>
      <p:sp>
        <p:nvSpPr>
          <p:cNvPr id="82947" name="Rectangle 3"/>
          <p:cNvSpPr>
            <a:spLocks noGrp="1" noChangeArrowheads="1"/>
          </p:cNvSpPr>
          <p:nvPr>
            <p:ph idx="4294967295"/>
          </p:nvPr>
        </p:nvSpPr>
        <p:spPr>
          <a:xfrm>
            <a:off x="2351089" y="2636838"/>
            <a:ext cx="7469187" cy="1981200"/>
          </a:xfrm>
        </p:spPr>
        <p:txBody>
          <a:bodyPr/>
          <a:lstStyle/>
          <a:p>
            <a:pPr marL="0" indent="0">
              <a:buNone/>
            </a:pPr>
            <a:r>
              <a:rPr lang="zh-CN" altLang="zh-CN">
                <a:latin typeface="黑体" panose="02010609060101010101" pitchFamily="49" charset="-122"/>
              </a:rPr>
              <a:t>	这组指令可以控制处理机状态，它们均不影响标志，见下表。</a:t>
            </a:r>
          </a:p>
        </p:txBody>
      </p:sp>
      <p:sp>
        <p:nvSpPr>
          <p:cNvPr id="8294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21029D9-AB7B-4007-93FD-DDE28E37546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6313522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AC66B21-428E-4B07-9271-3862ECF72A6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183</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83971" name="Group 2"/>
          <p:cNvGrpSpPr>
            <a:grpSpLocks/>
          </p:cNvGrpSpPr>
          <p:nvPr/>
        </p:nvGrpSpPr>
        <p:grpSpPr bwMode="auto">
          <a:xfrm>
            <a:off x="1643063" y="485775"/>
            <a:ext cx="1289050" cy="1055688"/>
            <a:chOff x="0" y="0"/>
            <a:chExt cx="457" cy="460"/>
          </a:xfrm>
        </p:grpSpPr>
        <p:sp>
          <p:nvSpPr>
            <p:cNvPr id="84033" name="Rectangle 3"/>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名称</a:t>
              </a:r>
            </a:p>
          </p:txBody>
        </p:sp>
        <p:sp>
          <p:nvSpPr>
            <p:cNvPr id="72709" name="Rectangle 4"/>
            <p:cNvSpPr>
              <a:spLocks noChangeArrowheads="1"/>
            </p:cNvSpPr>
            <p:nvPr/>
          </p:nvSpPr>
          <p:spPr bwMode="auto">
            <a:xfrm>
              <a:off x="0" y="0"/>
              <a:ext cx="457" cy="460"/>
            </a:xfrm>
            <a:prstGeom prst="rect">
              <a:avLst/>
            </a:prstGeom>
            <a:noFill/>
            <a:ln w="9525">
              <a:no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2" name="Group 5"/>
          <p:cNvGrpSpPr>
            <a:grpSpLocks/>
          </p:cNvGrpSpPr>
          <p:nvPr/>
        </p:nvGrpSpPr>
        <p:grpSpPr bwMode="auto">
          <a:xfrm>
            <a:off x="3014663" y="485775"/>
            <a:ext cx="2057400" cy="1055688"/>
            <a:chOff x="0" y="0"/>
            <a:chExt cx="878" cy="460"/>
          </a:xfrm>
        </p:grpSpPr>
        <p:sp>
          <p:nvSpPr>
            <p:cNvPr id="84031" name="Rectangle 6"/>
            <p:cNvSpPr>
              <a:spLocks noChangeArrowheads="1"/>
            </p:cNvSpPr>
            <p:nvPr/>
          </p:nvSpPr>
          <p:spPr bwMode="auto">
            <a:xfrm>
              <a:off x="43" y="0"/>
              <a:ext cx="7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汇编格式</a:t>
              </a:r>
            </a:p>
          </p:txBody>
        </p:sp>
        <p:sp>
          <p:nvSpPr>
            <p:cNvPr id="72712" name="Rectangle 7"/>
            <p:cNvSpPr>
              <a:spLocks noChangeArrowheads="1"/>
            </p:cNvSpPr>
            <p:nvPr/>
          </p:nvSpPr>
          <p:spPr bwMode="auto">
            <a:xfrm>
              <a:off x="0" y="0"/>
              <a:ext cx="87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3" name="Group 8"/>
          <p:cNvGrpSpPr>
            <a:grpSpLocks/>
          </p:cNvGrpSpPr>
          <p:nvPr/>
        </p:nvGrpSpPr>
        <p:grpSpPr bwMode="auto">
          <a:xfrm>
            <a:off x="5072064" y="485775"/>
            <a:ext cx="2135187" cy="1055688"/>
            <a:chOff x="0" y="0"/>
            <a:chExt cx="982" cy="460"/>
          </a:xfrm>
        </p:grpSpPr>
        <p:sp>
          <p:nvSpPr>
            <p:cNvPr id="84029" name="Rectangle 9"/>
            <p:cNvSpPr>
              <a:spLocks noChangeArrowheads="1"/>
            </p:cNvSpPr>
            <p:nvPr/>
          </p:nvSpPr>
          <p:spPr bwMode="auto">
            <a:xfrm>
              <a:off x="43" y="0"/>
              <a:ext cx="8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功 能</a:t>
              </a:r>
            </a:p>
          </p:txBody>
        </p:sp>
        <p:sp>
          <p:nvSpPr>
            <p:cNvPr id="72715" name="Rectangle 10"/>
            <p:cNvSpPr>
              <a:spLocks noChangeArrowheads="1"/>
            </p:cNvSpPr>
            <p:nvPr/>
          </p:nvSpPr>
          <p:spPr bwMode="auto">
            <a:xfrm>
              <a:off x="0" y="0"/>
              <a:ext cx="982"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4" name="Group 11"/>
          <p:cNvGrpSpPr>
            <a:grpSpLocks/>
          </p:cNvGrpSpPr>
          <p:nvPr/>
        </p:nvGrpSpPr>
        <p:grpSpPr bwMode="auto">
          <a:xfrm>
            <a:off x="7207250" y="485775"/>
            <a:ext cx="3308350" cy="1055688"/>
            <a:chOff x="0" y="0"/>
            <a:chExt cx="1398" cy="460"/>
          </a:xfrm>
        </p:grpSpPr>
        <p:sp>
          <p:nvSpPr>
            <p:cNvPr id="84027" name="Rectangle 12"/>
            <p:cNvSpPr>
              <a:spLocks noChangeArrowheads="1"/>
            </p:cNvSpPr>
            <p:nvPr/>
          </p:nvSpPr>
          <p:spPr bwMode="auto">
            <a:xfrm>
              <a:off x="43" y="0"/>
              <a:ext cx="13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endParaRPr lang="zh-CN" altLang="zh-CN" sz="2000">
                <a:solidFill>
                  <a:schemeClr val="bg2"/>
                </a:solidFill>
                <a:latin typeface="黑体" panose="02010609060101010101" pitchFamily="49" charset="-122"/>
                <a:ea typeface="黑体" panose="02010609060101010101" pitchFamily="49" charset="-122"/>
              </a:endParaRPr>
            </a:p>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说  明</a:t>
              </a:r>
            </a:p>
          </p:txBody>
        </p:sp>
        <p:sp>
          <p:nvSpPr>
            <p:cNvPr id="72718" name="Rectangle 13"/>
            <p:cNvSpPr>
              <a:spLocks noChangeArrowheads="1"/>
            </p:cNvSpPr>
            <p:nvPr/>
          </p:nvSpPr>
          <p:spPr bwMode="auto">
            <a:xfrm>
              <a:off x="0" y="0"/>
              <a:ext cx="13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5" name="Group 14"/>
          <p:cNvGrpSpPr>
            <a:grpSpLocks/>
          </p:cNvGrpSpPr>
          <p:nvPr/>
        </p:nvGrpSpPr>
        <p:grpSpPr bwMode="auto">
          <a:xfrm>
            <a:off x="1725613" y="1541463"/>
            <a:ext cx="1289050" cy="1054100"/>
            <a:chOff x="0" y="0"/>
            <a:chExt cx="457" cy="460"/>
          </a:xfrm>
        </p:grpSpPr>
        <p:sp>
          <p:nvSpPr>
            <p:cNvPr id="84025" name="Rectangle 15"/>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空</a:t>
              </a:r>
            </a:p>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操作</a:t>
              </a:r>
            </a:p>
          </p:txBody>
        </p:sp>
        <p:sp>
          <p:nvSpPr>
            <p:cNvPr id="72721" name="Rectangle 16"/>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6" name="Group 17"/>
          <p:cNvGrpSpPr>
            <a:grpSpLocks/>
          </p:cNvGrpSpPr>
          <p:nvPr/>
        </p:nvGrpSpPr>
        <p:grpSpPr bwMode="auto">
          <a:xfrm>
            <a:off x="3014663" y="1541463"/>
            <a:ext cx="2057400" cy="1054100"/>
            <a:chOff x="0" y="0"/>
            <a:chExt cx="878" cy="460"/>
          </a:xfrm>
        </p:grpSpPr>
        <p:sp>
          <p:nvSpPr>
            <p:cNvPr id="84023" name="Rectangle 18"/>
            <p:cNvSpPr>
              <a:spLocks noChangeArrowheads="1"/>
            </p:cNvSpPr>
            <p:nvPr/>
          </p:nvSpPr>
          <p:spPr bwMode="auto">
            <a:xfrm>
              <a:off x="43" y="0"/>
              <a:ext cx="7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NOP  (No </a:t>
              </a:r>
            </a:p>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Operation)</a:t>
              </a:r>
            </a:p>
          </p:txBody>
        </p:sp>
        <p:sp>
          <p:nvSpPr>
            <p:cNvPr id="72724" name="Rectangle 19"/>
            <p:cNvSpPr>
              <a:spLocks noChangeArrowheads="1"/>
            </p:cNvSpPr>
            <p:nvPr/>
          </p:nvSpPr>
          <p:spPr bwMode="auto">
            <a:xfrm>
              <a:off x="0" y="0"/>
              <a:ext cx="87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7" name="Group 20"/>
          <p:cNvGrpSpPr>
            <a:grpSpLocks/>
          </p:cNvGrpSpPr>
          <p:nvPr/>
        </p:nvGrpSpPr>
        <p:grpSpPr bwMode="auto">
          <a:xfrm>
            <a:off x="5072064" y="1541463"/>
            <a:ext cx="2135187" cy="1054100"/>
            <a:chOff x="0" y="0"/>
            <a:chExt cx="982" cy="460"/>
          </a:xfrm>
        </p:grpSpPr>
        <p:sp>
          <p:nvSpPr>
            <p:cNvPr id="84021" name="Rectangle 21"/>
            <p:cNvSpPr>
              <a:spLocks noChangeArrowheads="1"/>
            </p:cNvSpPr>
            <p:nvPr/>
          </p:nvSpPr>
          <p:spPr bwMode="auto">
            <a:xfrm>
              <a:off x="43" y="0"/>
              <a:ext cx="8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空操作</a:t>
              </a:r>
            </a:p>
          </p:txBody>
        </p:sp>
        <p:sp>
          <p:nvSpPr>
            <p:cNvPr id="72727" name="Rectangle 22"/>
            <p:cNvSpPr>
              <a:spLocks noChangeArrowheads="1"/>
            </p:cNvSpPr>
            <p:nvPr/>
          </p:nvSpPr>
          <p:spPr bwMode="auto">
            <a:xfrm>
              <a:off x="0" y="0"/>
              <a:ext cx="982"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8" name="Group 23"/>
          <p:cNvGrpSpPr>
            <a:grpSpLocks/>
          </p:cNvGrpSpPr>
          <p:nvPr/>
        </p:nvGrpSpPr>
        <p:grpSpPr bwMode="auto">
          <a:xfrm>
            <a:off x="7207250" y="1541463"/>
            <a:ext cx="3308350" cy="1054100"/>
            <a:chOff x="0" y="0"/>
            <a:chExt cx="1398" cy="460"/>
          </a:xfrm>
        </p:grpSpPr>
        <p:sp>
          <p:nvSpPr>
            <p:cNvPr id="84019" name="Rectangle 24"/>
            <p:cNvSpPr>
              <a:spLocks noChangeArrowheads="1"/>
            </p:cNvSpPr>
            <p:nvPr/>
          </p:nvSpPr>
          <p:spPr bwMode="auto">
            <a:xfrm>
              <a:off x="43" y="0"/>
              <a:ext cx="13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CPU不执行任何操作,</a:t>
              </a: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其机器码占用一字节</a:t>
              </a:r>
            </a:p>
          </p:txBody>
        </p:sp>
        <p:sp>
          <p:nvSpPr>
            <p:cNvPr id="72730" name="Rectangle 25"/>
            <p:cNvSpPr>
              <a:spLocks noChangeArrowheads="1"/>
            </p:cNvSpPr>
            <p:nvPr/>
          </p:nvSpPr>
          <p:spPr bwMode="auto">
            <a:xfrm>
              <a:off x="0" y="0"/>
              <a:ext cx="13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79" name="Group 26"/>
          <p:cNvGrpSpPr>
            <a:grpSpLocks/>
          </p:cNvGrpSpPr>
          <p:nvPr/>
        </p:nvGrpSpPr>
        <p:grpSpPr bwMode="auto">
          <a:xfrm>
            <a:off x="1725613" y="2595564"/>
            <a:ext cx="1289050" cy="1055687"/>
            <a:chOff x="0" y="0"/>
            <a:chExt cx="457" cy="460"/>
          </a:xfrm>
        </p:grpSpPr>
        <p:sp>
          <p:nvSpPr>
            <p:cNvPr id="84017" name="Rectangle 27"/>
            <p:cNvSpPr>
              <a:spLocks noChangeArrowheads="1"/>
            </p:cNvSpPr>
            <p:nvPr/>
          </p:nvSpPr>
          <p:spPr bwMode="auto">
            <a:xfrm>
              <a:off x="43" y="0"/>
              <a:ext cx="37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停机</a:t>
              </a:r>
            </a:p>
          </p:txBody>
        </p:sp>
        <p:sp>
          <p:nvSpPr>
            <p:cNvPr id="72733" name="Rectangle 28"/>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0" name="Group 29"/>
          <p:cNvGrpSpPr>
            <a:grpSpLocks/>
          </p:cNvGrpSpPr>
          <p:nvPr/>
        </p:nvGrpSpPr>
        <p:grpSpPr bwMode="auto">
          <a:xfrm>
            <a:off x="3014663" y="2595564"/>
            <a:ext cx="2057400" cy="1055687"/>
            <a:chOff x="0" y="0"/>
            <a:chExt cx="878" cy="460"/>
          </a:xfrm>
        </p:grpSpPr>
        <p:sp>
          <p:nvSpPr>
            <p:cNvPr id="84015" name="Rectangle 30"/>
            <p:cNvSpPr>
              <a:spLocks noChangeArrowheads="1"/>
            </p:cNvSpPr>
            <p:nvPr/>
          </p:nvSpPr>
          <p:spPr bwMode="auto">
            <a:xfrm>
              <a:off x="43" y="0"/>
              <a:ext cx="7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HLT(Halt)</a:t>
              </a:r>
            </a:p>
          </p:txBody>
        </p:sp>
        <p:sp>
          <p:nvSpPr>
            <p:cNvPr id="72736" name="Rectangle 31"/>
            <p:cNvSpPr>
              <a:spLocks noChangeArrowheads="1"/>
            </p:cNvSpPr>
            <p:nvPr/>
          </p:nvSpPr>
          <p:spPr bwMode="auto">
            <a:xfrm>
              <a:off x="0" y="0"/>
              <a:ext cx="87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1" name="Group 32"/>
          <p:cNvGrpSpPr>
            <a:grpSpLocks/>
          </p:cNvGrpSpPr>
          <p:nvPr/>
        </p:nvGrpSpPr>
        <p:grpSpPr bwMode="auto">
          <a:xfrm>
            <a:off x="5072064" y="2595564"/>
            <a:ext cx="2135187" cy="1055687"/>
            <a:chOff x="0" y="0"/>
            <a:chExt cx="982" cy="460"/>
          </a:xfrm>
        </p:grpSpPr>
        <p:sp>
          <p:nvSpPr>
            <p:cNvPr id="84013" name="Rectangle 33"/>
            <p:cNvSpPr>
              <a:spLocks noChangeArrowheads="1"/>
            </p:cNvSpPr>
            <p:nvPr/>
          </p:nvSpPr>
          <p:spPr bwMode="auto">
            <a:xfrm>
              <a:off x="43" y="0"/>
              <a:ext cx="8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使CPU处于</a:t>
              </a:r>
            </a:p>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停机状态</a:t>
              </a:r>
            </a:p>
          </p:txBody>
        </p:sp>
        <p:sp>
          <p:nvSpPr>
            <p:cNvPr id="72739" name="Rectangle 34"/>
            <p:cNvSpPr>
              <a:spLocks noChangeArrowheads="1"/>
            </p:cNvSpPr>
            <p:nvPr/>
          </p:nvSpPr>
          <p:spPr bwMode="auto">
            <a:xfrm>
              <a:off x="0" y="0"/>
              <a:ext cx="982"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2" name="Group 35"/>
          <p:cNvGrpSpPr>
            <a:grpSpLocks/>
          </p:cNvGrpSpPr>
          <p:nvPr/>
        </p:nvGrpSpPr>
        <p:grpSpPr bwMode="auto">
          <a:xfrm>
            <a:off x="7207250" y="2595564"/>
            <a:ext cx="3308350" cy="1055687"/>
            <a:chOff x="0" y="0"/>
            <a:chExt cx="1398" cy="460"/>
          </a:xfrm>
        </p:grpSpPr>
        <p:sp>
          <p:nvSpPr>
            <p:cNvPr id="84011" name="Rectangle 36"/>
            <p:cNvSpPr>
              <a:spLocks noChangeArrowheads="1"/>
            </p:cNvSpPr>
            <p:nvPr/>
          </p:nvSpPr>
          <p:spPr bwMode="auto">
            <a:xfrm>
              <a:off x="43" y="0"/>
              <a:ext cx="13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1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只有外中断或复位信号</a:t>
              </a:r>
            </a:p>
            <a:p>
              <a:pPr eaLnBrk="1" hangingPunct="1">
                <a:spcBef>
                  <a:spcPct val="0"/>
                </a:spcBef>
                <a:buClrTx/>
                <a:buSzTx/>
                <a:buFont typeface="Wingdings" panose="05000000000000000000" pitchFamily="2" charset="2"/>
                <a:buNone/>
              </a:pPr>
              <a:r>
                <a:rPr lang="zh-CN" altLang="zh-CN" sz="2200">
                  <a:solidFill>
                    <a:schemeClr val="bg2"/>
                  </a:solidFill>
                  <a:latin typeface="黑体" panose="02010609060101010101" pitchFamily="49" charset="-122"/>
                  <a:ea typeface="黑体" panose="02010609060101010101" pitchFamily="49" charset="-122"/>
                </a:rPr>
                <a:t>才能退出停机,继续执行</a:t>
              </a:r>
            </a:p>
          </p:txBody>
        </p:sp>
        <p:sp>
          <p:nvSpPr>
            <p:cNvPr id="72742" name="Rectangle 37"/>
            <p:cNvSpPr>
              <a:spLocks noChangeArrowheads="1"/>
            </p:cNvSpPr>
            <p:nvPr/>
          </p:nvSpPr>
          <p:spPr bwMode="auto">
            <a:xfrm>
              <a:off x="0" y="0"/>
              <a:ext cx="13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3" name="Group 38"/>
          <p:cNvGrpSpPr>
            <a:grpSpLocks/>
          </p:cNvGrpSpPr>
          <p:nvPr/>
        </p:nvGrpSpPr>
        <p:grpSpPr bwMode="auto">
          <a:xfrm>
            <a:off x="1725613" y="3651250"/>
            <a:ext cx="1289050" cy="1055688"/>
            <a:chOff x="0" y="0"/>
            <a:chExt cx="457" cy="460"/>
          </a:xfrm>
        </p:grpSpPr>
        <p:sp>
          <p:nvSpPr>
            <p:cNvPr id="72744" name="Rectangle 39"/>
            <p:cNvSpPr>
              <a:spLocks noChangeArrowheads="1"/>
            </p:cNvSpPr>
            <p:nvPr/>
          </p:nvSpPr>
          <p:spPr bwMode="auto">
            <a:xfrm>
              <a:off x="228" y="0"/>
              <a:ext cx="0" cy="201"/>
            </a:xfrm>
            <a:prstGeom prst="rect">
              <a:avLst/>
            </a:prstGeom>
            <a:noFill/>
            <a:ln w="9525">
              <a:noFill/>
              <a:miter lim="800000"/>
              <a:headEnd/>
              <a:tailEnd/>
            </a:ln>
            <a:effectLst/>
          </p:spPr>
          <p:txBody>
            <a:bodyPr wrap="none" lIns="0" rIns="0">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72745" name="Rectangle 40"/>
            <p:cNvSpPr>
              <a:spLocks noChangeArrowheads="1"/>
            </p:cNvSpPr>
            <p:nvPr/>
          </p:nvSpPr>
          <p:spPr bwMode="auto">
            <a:xfrm>
              <a:off x="0" y="0"/>
              <a:ext cx="457"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4" name="Group 41"/>
          <p:cNvGrpSpPr>
            <a:grpSpLocks/>
          </p:cNvGrpSpPr>
          <p:nvPr/>
        </p:nvGrpSpPr>
        <p:grpSpPr bwMode="auto">
          <a:xfrm>
            <a:off x="3014663" y="3651250"/>
            <a:ext cx="2057400" cy="1055688"/>
            <a:chOff x="0" y="0"/>
            <a:chExt cx="878" cy="460"/>
          </a:xfrm>
        </p:grpSpPr>
        <p:sp>
          <p:nvSpPr>
            <p:cNvPr id="84007" name="Rectangle 42"/>
            <p:cNvSpPr>
              <a:spLocks noChangeArrowheads="1"/>
            </p:cNvSpPr>
            <p:nvPr/>
          </p:nvSpPr>
          <p:spPr bwMode="auto">
            <a:xfrm>
              <a:off x="43" y="0"/>
              <a:ext cx="79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WAIT(Wait)</a:t>
              </a:r>
            </a:p>
          </p:txBody>
        </p:sp>
        <p:sp>
          <p:nvSpPr>
            <p:cNvPr id="72748" name="Rectangle 43"/>
            <p:cNvSpPr>
              <a:spLocks noChangeArrowheads="1"/>
            </p:cNvSpPr>
            <p:nvPr/>
          </p:nvSpPr>
          <p:spPr bwMode="auto">
            <a:xfrm>
              <a:off x="0" y="0"/>
              <a:ext cx="87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5" name="Group 44"/>
          <p:cNvGrpSpPr>
            <a:grpSpLocks/>
          </p:cNvGrpSpPr>
          <p:nvPr/>
        </p:nvGrpSpPr>
        <p:grpSpPr bwMode="auto">
          <a:xfrm>
            <a:off x="5072064" y="3651250"/>
            <a:ext cx="2135187" cy="1055688"/>
            <a:chOff x="0" y="0"/>
            <a:chExt cx="982" cy="460"/>
          </a:xfrm>
        </p:grpSpPr>
        <p:sp>
          <p:nvSpPr>
            <p:cNvPr id="84005" name="Rectangle 45"/>
            <p:cNvSpPr>
              <a:spLocks noChangeArrowheads="1"/>
            </p:cNvSpPr>
            <p:nvPr/>
          </p:nvSpPr>
          <p:spPr bwMode="auto">
            <a:xfrm>
              <a:off x="43" y="0"/>
              <a:ext cx="89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使CPU处于</a:t>
              </a:r>
            </a:p>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等待状态</a:t>
              </a:r>
            </a:p>
          </p:txBody>
        </p:sp>
        <p:sp>
          <p:nvSpPr>
            <p:cNvPr id="72751" name="Rectangle 46"/>
            <p:cNvSpPr>
              <a:spLocks noChangeArrowheads="1"/>
            </p:cNvSpPr>
            <p:nvPr/>
          </p:nvSpPr>
          <p:spPr bwMode="auto">
            <a:xfrm>
              <a:off x="0" y="0"/>
              <a:ext cx="982"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6" name="Group 47"/>
          <p:cNvGrpSpPr>
            <a:grpSpLocks/>
          </p:cNvGrpSpPr>
          <p:nvPr/>
        </p:nvGrpSpPr>
        <p:grpSpPr bwMode="auto">
          <a:xfrm>
            <a:off x="7207250" y="3651250"/>
            <a:ext cx="3308350" cy="1055688"/>
            <a:chOff x="0" y="0"/>
            <a:chExt cx="1398" cy="460"/>
          </a:xfrm>
        </p:grpSpPr>
        <p:sp>
          <p:nvSpPr>
            <p:cNvPr id="84003" name="Rectangle 48"/>
            <p:cNvSpPr>
              <a:spLocks noChangeArrowheads="1"/>
            </p:cNvSpPr>
            <p:nvPr/>
          </p:nvSpPr>
          <p:spPr bwMode="auto">
            <a:xfrm>
              <a:off x="43" y="0"/>
              <a:ext cx="13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8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等待TEST信号有效后,</a:t>
              </a:r>
            </a:p>
            <a:p>
              <a:pPr eaLnBrk="1" hangingPunct="1">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方可退出等待状态 </a:t>
              </a:r>
            </a:p>
          </p:txBody>
        </p:sp>
        <p:sp>
          <p:nvSpPr>
            <p:cNvPr id="72754" name="Rectangle 49"/>
            <p:cNvSpPr>
              <a:spLocks noChangeArrowheads="1"/>
            </p:cNvSpPr>
            <p:nvPr/>
          </p:nvSpPr>
          <p:spPr bwMode="auto">
            <a:xfrm>
              <a:off x="0" y="0"/>
              <a:ext cx="1398" cy="460"/>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7" name="Group 50"/>
          <p:cNvGrpSpPr>
            <a:grpSpLocks/>
          </p:cNvGrpSpPr>
          <p:nvPr/>
        </p:nvGrpSpPr>
        <p:grpSpPr bwMode="auto">
          <a:xfrm>
            <a:off x="1725613" y="4706939"/>
            <a:ext cx="1289050" cy="1252537"/>
            <a:chOff x="0" y="0"/>
            <a:chExt cx="457" cy="546"/>
          </a:xfrm>
        </p:grpSpPr>
        <p:sp>
          <p:nvSpPr>
            <p:cNvPr id="84001" name="Rectangle 51"/>
            <p:cNvSpPr>
              <a:spLocks noChangeArrowheads="1"/>
            </p:cNvSpPr>
            <p:nvPr/>
          </p:nvSpPr>
          <p:spPr bwMode="auto">
            <a:xfrm>
              <a:off x="43" y="0"/>
              <a:ext cx="371"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锁定</a:t>
              </a:r>
            </a:p>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前缀</a:t>
              </a:r>
            </a:p>
          </p:txBody>
        </p:sp>
        <p:sp>
          <p:nvSpPr>
            <p:cNvPr id="72757" name="Rectangle 52"/>
            <p:cNvSpPr>
              <a:spLocks noChangeArrowheads="1"/>
            </p:cNvSpPr>
            <p:nvPr/>
          </p:nvSpPr>
          <p:spPr bwMode="auto">
            <a:xfrm>
              <a:off x="0" y="0"/>
              <a:ext cx="457" cy="546"/>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8" name="Group 53"/>
          <p:cNvGrpSpPr>
            <a:grpSpLocks/>
          </p:cNvGrpSpPr>
          <p:nvPr/>
        </p:nvGrpSpPr>
        <p:grpSpPr bwMode="auto">
          <a:xfrm>
            <a:off x="3014663" y="4706939"/>
            <a:ext cx="2057400" cy="1252537"/>
            <a:chOff x="0" y="0"/>
            <a:chExt cx="878" cy="546"/>
          </a:xfrm>
        </p:grpSpPr>
        <p:sp>
          <p:nvSpPr>
            <p:cNvPr id="83999" name="Rectangle 54"/>
            <p:cNvSpPr>
              <a:spLocks noChangeArrowheads="1"/>
            </p:cNvSpPr>
            <p:nvPr/>
          </p:nvSpPr>
          <p:spPr bwMode="auto">
            <a:xfrm>
              <a:off x="43" y="0"/>
              <a:ext cx="79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LOCK(Lock)</a:t>
              </a:r>
            </a:p>
          </p:txBody>
        </p:sp>
        <p:sp>
          <p:nvSpPr>
            <p:cNvPr id="72760" name="Rectangle 55"/>
            <p:cNvSpPr>
              <a:spLocks noChangeArrowheads="1"/>
            </p:cNvSpPr>
            <p:nvPr/>
          </p:nvSpPr>
          <p:spPr bwMode="auto">
            <a:xfrm>
              <a:off x="0" y="0"/>
              <a:ext cx="878" cy="546"/>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89" name="Group 56"/>
          <p:cNvGrpSpPr>
            <a:grpSpLocks/>
          </p:cNvGrpSpPr>
          <p:nvPr/>
        </p:nvGrpSpPr>
        <p:grpSpPr bwMode="auto">
          <a:xfrm>
            <a:off x="5072064" y="4706939"/>
            <a:ext cx="2135187" cy="1252537"/>
            <a:chOff x="0" y="0"/>
            <a:chExt cx="982" cy="546"/>
          </a:xfrm>
        </p:grpSpPr>
        <p:sp>
          <p:nvSpPr>
            <p:cNvPr id="83997" name="Rectangle 57"/>
            <p:cNvSpPr>
              <a:spLocks noChangeArrowheads="1"/>
            </p:cNvSpPr>
            <p:nvPr/>
          </p:nvSpPr>
          <p:spPr bwMode="auto">
            <a:xfrm>
              <a:off x="43" y="0"/>
              <a:ext cx="896"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使总线锁定</a:t>
              </a:r>
            </a:p>
            <a:p>
              <a:pPr algn="ctr" eaLnBrk="1" hangingPunct="1">
                <a:spcBef>
                  <a:spcPct val="0"/>
                </a:spcBef>
                <a:buClrTx/>
                <a:buSzTx/>
                <a:buFont typeface="Wingdings" panose="05000000000000000000" pitchFamily="2" charset="2"/>
                <a:buNone/>
              </a:pPr>
              <a:r>
                <a:rPr lang="zh-CN" altLang="zh-CN" sz="2600">
                  <a:solidFill>
                    <a:schemeClr val="bg2"/>
                  </a:solidFill>
                  <a:latin typeface="Times New Roman" panose="02020603050405020304" pitchFamily="18" charset="0"/>
                  <a:ea typeface="黑体" panose="02010609060101010101" pitchFamily="49" charset="-122"/>
                </a:rPr>
                <a:t>信号有效</a:t>
              </a:r>
            </a:p>
          </p:txBody>
        </p:sp>
        <p:sp>
          <p:nvSpPr>
            <p:cNvPr id="72763" name="Rectangle 58"/>
            <p:cNvSpPr>
              <a:spLocks noChangeArrowheads="1"/>
            </p:cNvSpPr>
            <p:nvPr/>
          </p:nvSpPr>
          <p:spPr bwMode="auto">
            <a:xfrm>
              <a:off x="0" y="0"/>
              <a:ext cx="982" cy="546"/>
            </a:xfrm>
            <a:prstGeom prst="rect">
              <a:avLst/>
            </a:prstGeom>
            <a:noFill/>
            <a:ln w="7"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83990" name="Group 59"/>
          <p:cNvGrpSpPr>
            <a:grpSpLocks/>
          </p:cNvGrpSpPr>
          <p:nvPr/>
        </p:nvGrpSpPr>
        <p:grpSpPr bwMode="auto">
          <a:xfrm>
            <a:off x="7173913" y="4670425"/>
            <a:ext cx="3308350" cy="1252538"/>
            <a:chOff x="0" y="0"/>
            <a:chExt cx="1398" cy="546"/>
          </a:xfrm>
        </p:grpSpPr>
        <p:sp>
          <p:nvSpPr>
            <p:cNvPr id="83995" name="Rectangle 60"/>
            <p:cNvSpPr>
              <a:spLocks noChangeArrowheads="1"/>
            </p:cNvSpPr>
            <p:nvPr/>
          </p:nvSpPr>
          <p:spPr bwMode="auto">
            <a:xfrm>
              <a:off x="43" y="0"/>
              <a:ext cx="131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LOCK是一个单字节前缀,在</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其后的指令执行期间,维持</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总线的锁存信号直至该指</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令执行结束</a:t>
              </a:r>
            </a:p>
          </p:txBody>
        </p:sp>
        <p:sp>
          <p:nvSpPr>
            <p:cNvPr id="72766" name="Rectangle 61"/>
            <p:cNvSpPr>
              <a:spLocks noChangeArrowheads="1"/>
            </p:cNvSpPr>
            <p:nvPr/>
          </p:nvSpPr>
          <p:spPr bwMode="auto">
            <a:xfrm>
              <a:off x="0" y="0"/>
              <a:ext cx="1398" cy="546"/>
            </a:xfrm>
            <a:prstGeom prst="rect">
              <a:avLst/>
            </a:prstGeom>
            <a:noFill/>
            <a:ln w="9525">
              <a:no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72767" name="Rectangle 62"/>
          <p:cNvSpPr>
            <a:spLocks noChangeArrowheads="1"/>
          </p:cNvSpPr>
          <p:nvPr/>
        </p:nvSpPr>
        <p:spPr bwMode="auto">
          <a:xfrm>
            <a:off x="1719264" y="479425"/>
            <a:ext cx="8802687" cy="5486400"/>
          </a:xfrm>
          <a:prstGeom prst="rect">
            <a:avLst/>
          </a:prstGeom>
          <a:noFill/>
          <a:ln w="11112" cmpd="sng">
            <a:solidFill>
              <a:srgbClr val="A0A0A0"/>
            </a:solidFill>
            <a:miter lim="800000"/>
            <a:headEnd/>
            <a:tailEnd/>
          </a:ln>
          <a:effectLst/>
        </p:spPr>
        <p:txBody>
          <a:bodyPr wrap="none" lIns="0" rIns="0"/>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83992" name="Text Box 63"/>
          <p:cNvSpPr txBox="1">
            <a:spLocks noChangeArrowheads="1"/>
          </p:cNvSpPr>
          <p:nvPr/>
        </p:nvSpPr>
        <p:spPr bwMode="auto">
          <a:xfrm>
            <a:off x="1938339" y="3952875"/>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buClrTx/>
              <a:buSzPct val="85000"/>
              <a:buFont typeface="Wingdings" panose="05000000000000000000" pitchFamily="2" charset="2"/>
              <a:buNone/>
            </a:pPr>
            <a:r>
              <a:rPr lang="zh-CN" altLang="zh-CN" sz="2600">
                <a:solidFill>
                  <a:schemeClr val="bg2"/>
                </a:solidFill>
                <a:latin typeface="宋体" panose="02010600030101010101" pitchFamily="2" charset="-122"/>
                <a:ea typeface="黑体" panose="02010609060101010101" pitchFamily="49" charset="-122"/>
              </a:rPr>
              <a:t>等待</a:t>
            </a:r>
            <a:endParaRPr lang="zh-CN" altLang="zh-CN" sz="2600">
              <a:solidFill>
                <a:schemeClr val="bg2"/>
              </a:solidFill>
              <a:latin typeface="Arial" panose="020B0604020202020204" pitchFamily="34" charset="0"/>
              <a:ea typeface="黑体" panose="02010609060101010101" pitchFamily="49" charset="-122"/>
            </a:endParaRPr>
          </a:p>
        </p:txBody>
      </p:sp>
      <p:sp>
        <p:nvSpPr>
          <p:cNvPr id="83993" name="Text Box 64"/>
          <p:cNvSpPr txBox="1">
            <a:spLocks noChangeArrowheads="1"/>
          </p:cNvSpPr>
          <p:nvPr/>
        </p:nvSpPr>
        <p:spPr bwMode="auto">
          <a:xfrm>
            <a:off x="3643313" y="5907089"/>
            <a:ext cx="5162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bg2"/>
                </a:solidFill>
                <a:latin typeface="黑体" panose="02010609060101010101" pitchFamily="49" charset="-122"/>
                <a:ea typeface="黑体" panose="02010609060101010101" pitchFamily="49" charset="-122"/>
              </a:rPr>
              <a:t>表3-11  其它处理机控制指令</a:t>
            </a:r>
          </a:p>
        </p:txBody>
      </p:sp>
      <p:sp>
        <p:nvSpPr>
          <p:cNvPr id="83994" name="Line 65"/>
          <p:cNvSpPr>
            <a:spLocks noChangeShapeType="1"/>
          </p:cNvSpPr>
          <p:nvPr/>
        </p:nvSpPr>
        <p:spPr bwMode="auto">
          <a:xfrm>
            <a:off x="7967663" y="3865563"/>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5926675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6515100" y="146845"/>
            <a:ext cx="5257800" cy="762000"/>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5</a:t>
            </a:r>
            <a:r>
              <a:rPr lang="zh-CN" altLang="zh-CN" dirty="0">
                <a:latin typeface="黑体" panose="02010609060101010101" pitchFamily="49" charset="-122"/>
              </a:rPr>
              <a:t>  </a:t>
            </a:r>
            <a:r>
              <a:rPr lang="zh-CN" altLang="en-US" dirty="0">
                <a:latin typeface="黑体" panose="02010609060101010101" pitchFamily="49" charset="-122"/>
              </a:rPr>
              <a:t>块</a:t>
            </a:r>
            <a:r>
              <a:rPr lang="zh-CN" altLang="zh-CN" dirty="0">
                <a:latin typeface="黑体" panose="02010609060101010101" pitchFamily="49" charset="-122"/>
              </a:rPr>
              <a:t>操作指令</a:t>
            </a:r>
          </a:p>
        </p:txBody>
      </p:sp>
      <p:sp>
        <p:nvSpPr>
          <p:cNvPr id="84995" name="Rectangle 3"/>
          <p:cNvSpPr>
            <a:spLocks noGrp="1" noChangeArrowheads="1"/>
          </p:cNvSpPr>
          <p:nvPr>
            <p:ph idx="4294967295"/>
          </p:nvPr>
        </p:nvSpPr>
        <p:spPr>
          <a:xfrm>
            <a:off x="2495550" y="2205038"/>
            <a:ext cx="7416800" cy="2209800"/>
          </a:xfrm>
        </p:spPr>
        <p:txBody>
          <a:bodyPr/>
          <a:lstStyle/>
          <a:p>
            <a:pPr marL="0" indent="0">
              <a:buNone/>
            </a:pPr>
            <a:r>
              <a:rPr lang="zh-CN" altLang="zh-CN">
                <a:latin typeface="黑体" panose="02010609060101010101" pitchFamily="49" charset="-122"/>
              </a:rPr>
              <a:t>	利用串操作指令可以</a:t>
            </a:r>
            <a:r>
              <a:rPr lang="zh-CN" altLang="zh-CN">
                <a:solidFill>
                  <a:srgbClr val="FF0000"/>
                </a:solidFill>
                <a:latin typeface="黑体" panose="02010609060101010101" pitchFamily="49" charset="-122"/>
              </a:rPr>
              <a:t>直接处理两个存储器操作数</a:t>
            </a:r>
            <a:r>
              <a:rPr lang="zh-CN" altLang="zh-CN">
                <a:latin typeface="黑体" panose="02010609060101010101" pitchFamily="49" charset="-122"/>
              </a:rPr>
              <a:t>，方便地处理字符串或数据块。</a:t>
            </a:r>
          </a:p>
        </p:txBody>
      </p:sp>
      <p:sp>
        <p:nvSpPr>
          <p:cNvPr id="8499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5D29D62-FBC8-48FB-838C-D001E13AFBD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032685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5951984" y="44624"/>
            <a:ext cx="4800600" cy="701675"/>
          </a:xfrm>
        </p:spPr>
        <p:txBody>
          <a:bodyPr/>
          <a:lstStyle/>
          <a:p>
            <a:r>
              <a:rPr lang="en-US" altLang="zh-CN" dirty="0">
                <a:latin typeface="黑体" panose="02010609060101010101" pitchFamily="49" charset="-122"/>
              </a:rPr>
              <a:t>1</a:t>
            </a:r>
            <a:r>
              <a:rPr lang="zh-CN" altLang="zh-CN" dirty="0">
                <a:latin typeface="黑体" panose="02010609060101010101" pitchFamily="49" charset="-122"/>
              </a:rPr>
              <a:t>、</a:t>
            </a:r>
            <a:r>
              <a:rPr lang="zh-CN" altLang="en-US" dirty="0">
                <a:latin typeface="黑体" panose="02010609060101010101" pitchFamily="49" charset="-122"/>
              </a:rPr>
              <a:t>块</a:t>
            </a:r>
            <a:r>
              <a:rPr lang="zh-CN" altLang="zh-CN" dirty="0">
                <a:latin typeface="黑体" panose="02010609060101010101" pitchFamily="49" charset="-122"/>
              </a:rPr>
              <a:t>指令的特点</a:t>
            </a:r>
          </a:p>
        </p:txBody>
      </p:sp>
      <p:sp>
        <p:nvSpPr>
          <p:cNvPr id="74755" name="Rectangle 3"/>
          <p:cNvSpPr>
            <a:spLocks noGrp="1" noChangeArrowheads="1"/>
          </p:cNvSpPr>
          <p:nvPr>
            <p:ph idx="4294967295"/>
          </p:nvPr>
        </p:nvSpPr>
        <p:spPr>
          <a:xfrm>
            <a:off x="2135188" y="1412875"/>
            <a:ext cx="7777162" cy="4586288"/>
          </a:xfrm>
        </p:spPr>
        <p:txBody>
          <a:bodyPr/>
          <a:lstStyle/>
          <a:p>
            <a:pPr marL="0" indent="0">
              <a:lnSpc>
                <a:spcPct val="90000"/>
              </a:lnSpc>
              <a:buNone/>
            </a:pPr>
            <a:r>
              <a:rPr lang="zh-CN" altLang="zh-CN" sz="2800">
                <a:latin typeface="黑体" panose="02010609060101010101" pitchFamily="49" charset="-122"/>
              </a:rPr>
              <a:t>1．指令格式</a:t>
            </a:r>
          </a:p>
          <a:p>
            <a:pPr marL="0" indent="0">
              <a:lnSpc>
                <a:spcPct val="90000"/>
              </a:lnSpc>
              <a:buNone/>
            </a:pPr>
            <a:r>
              <a:rPr lang="zh-CN" altLang="zh-CN" sz="2800">
                <a:latin typeface="黑体" panose="02010609060101010101" pitchFamily="49" charset="-122"/>
              </a:rPr>
              <a:t>	串指令可以显式地带有操作数，也可以使用隐含格式。例如串传送指令MOVS，可以有以下几种格式：</a:t>
            </a:r>
          </a:p>
          <a:p>
            <a:pPr marL="0" indent="0">
              <a:lnSpc>
                <a:spcPct val="90000"/>
              </a:lnSpc>
              <a:buNone/>
            </a:pPr>
            <a:r>
              <a:rPr lang="zh-CN" altLang="zh-CN" sz="2800">
                <a:latin typeface="黑体" panose="02010609060101010101" pitchFamily="49" charset="-122"/>
              </a:rPr>
              <a:t>	显式：</a:t>
            </a:r>
            <a:r>
              <a:rPr lang="zh-CN" altLang="zh-CN" sz="2800">
                <a:solidFill>
                  <a:srgbClr val="FF0000"/>
                </a:solidFill>
                <a:latin typeface="黑体" panose="02010609060101010101" pitchFamily="49" charset="-122"/>
              </a:rPr>
              <a:t>MOVS  DST,SRC</a:t>
            </a:r>
            <a:r>
              <a:rPr lang="zh-CN" altLang="zh-CN" sz="2800">
                <a:latin typeface="黑体" panose="02010609060101010101" pitchFamily="49" charset="-122"/>
              </a:rPr>
              <a:t>	</a:t>
            </a:r>
          </a:p>
          <a:p>
            <a:pPr marL="0" indent="0">
              <a:lnSpc>
                <a:spcPct val="90000"/>
              </a:lnSpc>
              <a:buNone/>
            </a:pPr>
            <a:r>
              <a:rPr lang="zh-CN" altLang="zh-CN" sz="2800">
                <a:latin typeface="黑体" panose="02010609060101010101" pitchFamily="49" charset="-122"/>
              </a:rPr>
              <a:t>	隐式：</a:t>
            </a:r>
            <a:r>
              <a:rPr lang="zh-CN" altLang="zh-CN" sz="2800">
                <a:solidFill>
                  <a:srgbClr val="FF0000"/>
                </a:solidFill>
                <a:latin typeface="黑体" panose="02010609060101010101" pitchFamily="49" charset="-122"/>
              </a:rPr>
              <a:t>MOVSB</a:t>
            </a:r>
            <a:r>
              <a:rPr lang="zh-CN" altLang="zh-CN" sz="2800">
                <a:latin typeface="黑体" panose="02010609060101010101" pitchFamily="49" charset="-122"/>
              </a:rPr>
              <a:t>		;字节传送</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MOVSW</a:t>
            </a:r>
            <a:r>
              <a:rPr lang="zh-CN" altLang="zh-CN" sz="2800">
                <a:latin typeface="黑体" panose="02010609060101010101" pitchFamily="49" charset="-122"/>
              </a:rPr>
              <a:t>		;字传送</a:t>
            </a:r>
          </a:p>
          <a:p>
            <a:pPr marL="0" indent="0">
              <a:lnSpc>
                <a:spcPct val="90000"/>
              </a:lnSpc>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MOVSD</a:t>
            </a:r>
            <a:r>
              <a:rPr lang="zh-CN" altLang="zh-CN" sz="2800">
                <a:latin typeface="黑体" panose="02010609060101010101" pitchFamily="49" charset="-122"/>
              </a:rPr>
              <a:t>		;双字传送</a:t>
            </a:r>
          </a:p>
          <a:p>
            <a:pPr marL="0" indent="0">
              <a:lnSpc>
                <a:spcPct val="90000"/>
              </a:lnSpc>
              <a:buNone/>
            </a:pPr>
            <a:r>
              <a:rPr lang="zh-CN" altLang="zh-CN" sz="2800">
                <a:latin typeface="黑体" panose="02010609060101010101" pitchFamily="49" charset="-122"/>
              </a:rPr>
              <a:t>	经常使用隐含格式。操作数时应先建立地址指针。</a:t>
            </a:r>
          </a:p>
        </p:txBody>
      </p:sp>
      <p:sp>
        <p:nvSpPr>
          <p:cNvPr id="8602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FF3FBC8-CEF9-4749-B16B-2F46B6F1CB3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40957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anim calcmode="lin" valueType="num">
                                      <p:cBhvr additive="base">
                                        <p:cTn id="7"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5">
                                            <p:txEl>
                                              <p:pRg st="4" end="4"/>
                                            </p:txEl>
                                          </p:spTgt>
                                        </p:tgtEl>
                                        <p:attrNameLst>
                                          <p:attrName>style.visibility</p:attrName>
                                        </p:attrNameLst>
                                      </p:cBhvr>
                                      <p:to>
                                        <p:strVal val="visible"/>
                                      </p:to>
                                    </p:set>
                                    <p:anim calcmode="lin" valueType="num">
                                      <p:cBhvr additive="base">
                                        <p:cTn id="1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5">
                                            <p:txEl>
                                              <p:pRg st="5" end="5"/>
                                            </p:txEl>
                                          </p:spTgt>
                                        </p:tgtEl>
                                        <p:attrNameLst>
                                          <p:attrName>style.visibility</p:attrName>
                                        </p:attrNameLst>
                                      </p:cBhvr>
                                      <p:to>
                                        <p:strVal val="visible"/>
                                      </p:to>
                                    </p:set>
                                    <p:anim calcmode="lin" valueType="num">
                                      <p:cBhvr additive="base">
                                        <p:cTn id="15"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55">
                                            <p:txEl>
                                              <p:pRg st="6" end="6"/>
                                            </p:txEl>
                                          </p:spTgt>
                                        </p:tgtEl>
                                        <p:attrNameLst>
                                          <p:attrName>style.visibility</p:attrName>
                                        </p:attrNameLst>
                                      </p:cBhvr>
                                      <p:to>
                                        <p:strVal val="visible"/>
                                      </p:to>
                                    </p:set>
                                    <p:anim calcmode="lin" valueType="num">
                                      <p:cBhvr additive="base">
                                        <p:cTn id="19"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4294967295"/>
          </p:nvPr>
        </p:nvSpPr>
        <p:spPr>
          <a:xfrm>
            <a:off x="1992313" y="692151"/>
            <a:ext cx="8151812" cy="4987925"/>
          </a:xfrm>
        </p:spPr>
        <p:txBody>
          <a:bodyPr/>
          <a:lstStyle/>
          <a:p>
            <a:pPr marL="0" indent="0">
              <a:buNone/>
            </a:pPr>
            <a:r>
              <a:rPr lang="zh-CN" altLang="zh-CN" sz="2800">
                <a:latin typeface="黑体" panose="02010609060101010101" pitchFamily="49" charset="-122"/>
              </a:rPr>
              <a:t>2．操作数</a:t>
            </a:r>
          </a:p>
          <a:p>
            <a:pPr marL="0" indent="0">
              <a:buNone/>
            </a:pPr>
            <a:r>
              <a:rPr lang="zh-CN" altLang="zh-CN" sz="2800">
                <a:latin typeface="黑体" panose="02010609060101010101" pitchFamily="49" charset="-122"/>
              </a:rPr>
              <a:t>	串指令可以处理</a:t>
            </a:r>
            <a:r>
              <a:rPr lang="zh-CN" altLang="zh-CN" sz="2800">
                <a:solidFill>
                  <a:srgbClr val="FF0000"/>
                </a:solidFill>
                <a:latin typeface="黑体" panose="02010609060101010101" pitchFamily="49" charset="-122"/>
              </a:rPr>
              <a:t>寄存器操作数</a:t>
            </a:r>
            <a:r>
              <a:rPr lang="zh-CN" altLang="zh-CN" sz="2800">
                <a:latin typeface="黑体" panose="02010609060101010101" pitchFamily="49" charset="-122"/>
              </a:rPr>
              <a:t>和</a:t>
            </a:r>
            <a:r>
              <a:rPr lang="zh-CN" altLang="zh-CN" sz="2800">
                <a:solidFill>
                  <a:srgbClr val="FF0000"/>
                </a:solidFill>
                <a:latin typeface="黑体" panose="02010609060101010101" pitchFamily="49" charset="-122"/>
              </a:rPr>
              <a:t>存储器操作数</a:t>
            </a:r>
            <a:r>
              <a:rPr lang="zh-CN" altLang="zh-CN" sz="2800">
                <a:latin typeface="黑体" panose="02010609060101010101" pitchFamily="49" charset="-122"/>
              </a:rPr>
              <a:t>。</a:t>
            </a:r>
          </a:p>
          <a:p>
            <a:pPr marL="0" indent="0">
              <a:buNone/>
            </a:pPr>
            <a:r>
              <a:rPr lang="zh-CN" altLang="zh-CN" sz="2800">
                <a:latin typeface="黑体" panose="02010609060101010101" pitchFamily="49" charset="-122"/>
              </a:rPr>
              <a:t>	若为寄存器操作数则只能放在累加器中；</a:t>
            </a:r>
          </a:p>
          <a:p>
            <a:pPr marL="0" indent="0">
              <a:buNone/>
            </a:pPr>
            <a:r>
              <a:rPr lang="zh-CN" altLang="zh-CN" sz="2800">
                <a:latin typeface="黑体" panose="02010609060101010101" pitchFamily="49" charset="-122"/>
              </a:rPr>
              <a:t>	对于存储器操作数应先建立地址指针：若为源操作数，则必须把源串首地址放入</a:t>
            </a:r>
            <a:r>
              <a:rPr lang="zh-CN" altLang="zh-CN" sz="2800">
                <a:solidFill>
                  <a:srgbClr val="FF0000"/>
                </a:solidFill>
                <a:latin typeface="黑体" panose="02010609060101010101" pitchFamily="49" charset="-122"/>
              </a:rPr>
              <a:t>SI</a:t>
            </a:r>
            <a:r>
              <a:rPr lang="zh-CN" altLang="zh-CN" sz="2800">
                <a:latin typeface="黑体" panose="02010609060101010101" pitchFamily="49" charset="-122"/>
              </a:rPr>
              <a:t>寄存器，缺省情况寻址DS所指向的段，允许使用段超越前缀；若为目标操作数，则必须把目标串首地址放入</a:t>
            </a:r>
            <a:r>
              <a:rPr lang="zh-CN" altLang="zh-CN" sz="2800">
                <a:solidFill>
                  <a:srgbClr val="FF0000"/>
                </a:solidFill>
                <a:latin typeface="黑体" panose="02010609060101010101" pitchFamily="49" charset="-122"/>
              </a:rPr>
              <a:t>ES:DI</a:t>
            </a:r>
            <a:r>
              <a:rPr lang="zh-CN" altLang="zh-CN" sz="2800">
                <a:latin typeface="黑体" panose="02010609060101010101" pitchFamily="49" charset="-122"/>
              </a:rPr>
              <a:t>寄存器，不允许使用段超越前缀。</a:t>
            </a:r>
          </a:p>
        </p:txBody>
      </p:sp>
      <p:sp>
        <p:nvSpPr>
          <p:cNvPr id="8704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8E6EDD9-E22C-4B77-8F21-A591AA507DB7}"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430343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4294967295"/>
          </p:nvPr>
        </p:nvSpPr>
        <p:spPr>
          <a:xfrm>
            <a:off x="2063751" y="765176"/>
            <a:ext cx="8208963" cy="4856163"/>
          </a:xfrm>
        </p:spPr>
        <p:txBody>
          <a:bodyPr/>
          <a:lstStyle/>
          <a:p>
            <a:pPr marL="0" indent="0">
              <a:buNone/>
            </a:pPr>
            <a:r>
              <a:rPr lang="zh-CN" altLang="zh-CN" sz="2800">
                <a:latin typeface="黑体" panose="02010609060101010101" pitchFamily="49" charset="-122"/>
              </a:rPr>
              <a:t>3．地址指针的修改</a:t>
            </a:r>
          </a:p>
          <a:p>
            <a:pPr marL="0" indent="0">
              <a:buNone/>
            </a:pPr>
            <a:r>
              <a:rPr lang="zh-CN" altLang="zh-CN" sz="2800">
                <a:latin typeface="黑体" panose="02010609060101010101" pitchFamily="49" charset="-122"/>
              </a:rPr>
              <a:t>	串指令执行后系统自动修改地址指针</a:t>
            </a:r>
            <a:r>
              <a:rPr lang="zh-CN" altLang="zh-CN" sz="2800">
                <a:solidFill>
                  <a:srgbClr val="FF0000"/>
                </a:solidFill>
                <a:latin typeface="黑体" panose="02010609060101010101" pitchFamily="49" charset="-122"/>
              </a:rPr>
              <a:t>SI</a:t>
            </a:r>
            <a:r>
              <a:rPr lang="zh-CN" altLang="zh-CN" sz="2800">
                <a:latin typeface="黑体" panose="02010609060101010101" pitchFamily="49" charset="-122"/>
              </a:rPr>
              <a:t>（ESI）、</a:t>
            </a:r>
            <a:r>
              <a:rPr lang="zh-CN" altLang="zh-CN" sz="2800">
                <a:solidFill>
                  <a:srgbClr val="FF0000"/>
                </a:solidFill>
                <a:latin typeface="黑体" panose="02010609060101010101" pitchFamily="49" charset="-122"/>
              </a:rPr>
              <a:t>DI</a:t>
            </a:r>
            <a:r>
              <a:rPr lang="zh-CN" altLang="zh-CN" sz="2800">
                <a:latin typeface="黑体" panose="02010609060101010101" pitchFamily="49" charset="-122"/>
              </a:rPr>
              <a:t>（EDI）。若为字节型操作其修改量为1，若为字型操作其修改量为2,若为双字型操作其修改量为4。</a:t>
            </a:r>
          </a:p>
          <a:p>
            <a:pPr marL="0" indent="0">
              <a:buNone/>
            </a:pPr>
            <a:r>
              <a:rPr lang="zh-CN" altLang="zh-CN" sz="2800">
                <a:latin typeface="黑体" panose="02010609060101010101" pitchFamily="49" charset="-122"/>
              </a:rPr>
              <a:t>4．方向标志</a:t>
            </a:r>
          </a:p>
          <a:p>
            <a:pPr marL="0" indent="0">
              <a:buNone/>
            </a:pPr>
            <a:r>
              <a:rPr lang="zh-CN" altLang="zh-CN" sz="2800">
                <a:latin typeface="黑体" panose="02010609060101010101" pitchFamily="49" charset="-122"/>
              </a:rPr>
              <a:t>	方向标志</a:t>
            </a:r>
            <a:r>
              <a:rPr lang="zh-CN" altLang="zh-CN" sz="2800">
                <a:solidFill>
                  <a:srgbClr val="FF0000"/>
                </a:solidFill>
                <a:latin typeface="黑体" panose="02010609060101010101" pitchFamily="49" charset="-122"/>
              </a:rPr>
              <a:t>DF</a:t>
            </a:r>
            <a:r>
              <a:rPr lang="zh-CN" altLang="zh-CN" sz="2800">
                <a:latin typeface="黑体" panose="02010609060101010101" pitchFamily="49" charset="-122"/>
              </a:rPr>
              <a:t>决定地址指针的增减方向。</a:t>
            </a:r>
          </a:p>
          <a:p>
            <a:pPr marL="0" indent="0">
              <a:buNone/>
            </a:pPr>
            <a:r>
              <a:rPr lang="zh-CN" altLang="zh-CN" sz="2800">
                <a:latin typeface="黑体" panose="02010609060101010101" pitchFamily="49" charset="-122"/>
              </a:rPr>
              <a:t>	DF＝0，则地址指针增量；</a:t>
            </a:r>
          </a:p>
          <a:p>
            <a:pPr marL="0" indent="0">
              <a:buNone/>
            </a:pPr>
            <a:r>
              <a:rPr lang="zh-CN" altLang="zh-CN" sz="2800">
                <a:latin typeface="黑体" panose="02010609060101010101" pitchFamily="49" charset="-122"/>
              </a:rPr>
              <a:t>	DF＝1，则地址指针减量。</a:t>
            </a:r>
          </a:p>
          <a:p>
            <a:pPr marL="0" indent="0">
              <a:buNone/>
            </a:pPr>
            <a:r>
              <a:rPr lang="zh-CN" altLang="zh-CN" sz="2800">
                <a:latin typeface="黑体" panose="02010609060101010101" pitchFamily="49" charset="-122"/>
              </a:rPr>
              <a:t>	可以用CLD和STD指令复位和置位DF。</a:t>
            </a:r>
          </a:p>
        </p:txBody>
      </p:sp>
      <p:sp>
        <p:nvSpPr>
          <p:cNvPr id="8806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EB9C607-C682-4C2F-A6B8-0C78029B89E1}"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8114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2">
                                            <p:txEl>
                                              <p:pRg st="2" end="2"/>
                                            </p:txEl>
                                          </p:spTgt>
                                        </p:tgtEl>
                                        <p:attrNameLst>
                                          <p:attrName>style.visibility</p:attrName>
                                        </p:attrNameLst>
                                      </p:cBhvr>
                                      <p:to>
                                        <p:strVal val="visible"/>
                                      </p:to>
                                    </p:set>
                                    <p:animEffect transition="in" filter="checkerboard(across)">
                                      <p:cBhvr>
                                        <p:cTn id="7" dur="500"/>
                                        <p:tgtEl>
                                          <p:spTgt spid="76802">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6802">
                                            <p:txEl>
                                              <p:pRg st="3" end="3"/>
                                            </p:txEl>
                                          </p:spTgt>
                                        </p:tgtEl>
                                        <p:attrNameLst>
                                          <p:attrName>style.visibility</p:attrName>
                                        </p:attrNameLst>
                                      </p:cBhvr>
                                      <p:to>
                                        <p:strVal val="visible"/>
                                      </p:to>
                                    </p:set>
                                    <p:animEffect transition="in" filter="checkerboard(across)">
                                      <p:cBhvr>
                                        <p:cTn id="10" dur="500"/>
                                        <p:tgtEl>
                                          <p:spTgt spid="76802">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6802">
                                            <p:txEl>
                                              <p:pRg st="4" end="4"/>
                                            </p:txEl>
                                          </p:spTgt>
                                        </p:tgtEl>
                                        <p:attrNameLst>
                                          <p:attrName>style.visibility</p:attrName>
                                        </p:attrNameLst>
                                      </p:cBhvr>
                                      <p:to>
                                        <p:strVal val="visible"/>
                                      </p:to>
                                    </p:set>
                                    <p:animEffect transition="in" filter="checkerboard(across)">
                                      <p:cBhvr>
                                        <p:cTn id="13" dur="500"/>
                                        <p:tgtEl>
                                          <p:spTgt spid="76802">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6802">
                                            <p:txEl>
                                              <p:pRg st="5" end="5"/>
                                            </p:txEl>
                                          </p:spTgt>
                                        </p:tgtEl>
                                        <p:attrNameLst>
                                          <p:attrName>style.visibility</p:attrName>
                                        </p:attrNameLst>
                                      </p:cBhvr>
                                      <p:to>
                                        <p:strVal val="visible"/>
                                      </p:to>
                                    </p:set>
                                    <p:animEffect transition="in" filter="checkerboard(across)">
                                      <p:cBhvr>
                                        <p:cTn id="16" dur="500"/>
                                        <p:tgtEl>
                                          <p:spTgt spid="76802">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animEffect transition="in" filter="checkerboard(across)">
                                      <p:cBhvr>
                                        <p:cTn id="19"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4294967295"/>
          </p:nvPr>
        </p:nvSpPr>
        <p:spPr>
          <a:xfrm>
            <a:off x="1992313" y="1557338"/>
            <a:ext cx="8083550" cy="4038600"/>
          </a:xfrm>
        </p:spPr>
        <p:txBody>
          <a:bodyPr/>
          <a:lstStyle/>
          <a:p>
            <a:pPr marL="0" indent="0">
              <a:buNone/>
            </a:pPr>
            <a:r>
              <a:rPr lang="zh-CN" altLang="zh-CN" sz="2800">
                <a:latin typeface="黑体" panose="02010609060101010101" pitchFamily="49" charset="-122"/>
              </a:rPr>
              <a:t>5．重复前缀</a:t>
            </a:r>
          </a:p>
          <a:p>
            <a:pPr marL="0" indent="0">
              <a:buNone/>
            </a:pPr>
            <a:r>
              <a:rPr lang="zh-CN" altLang="zh-CN" sz="2800">
                <a:latin typeface="黑体" panose="02010609060101010101" pitchFamily="49" charset="-122"/>
              </a:rPr>
              <a:t>	串指令前可以加重复前缀</a:t>
            </a:r>
            <a:r>
              <a:rPr lang="zh-CN" altLang="zh-CN" sz="2800">
                <a:solidFill>
                  <a:srgbClr val="FF0000"/>
                </a:solidFill>
                <a:latin typeface="黑体" panose="02010609060101010101" pitchFamily="49" charset="-122"/>
              </a:rPr>
              <a:t>REPE／REPZ</a:t>
            </a: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REP或REPNE／REPNZ</a:t>
            </a:r>
            <a:r>
              <a:rPr lang="zh-CN" altLang="zh-CN" sz="2800">
                <a:latin typeface="黑体" panose="02010609060101010101" pitchFamily="49" charset="-122"/>
              </a:rPr>
              <a:t>,使后跟的串指令重复执行。重复次数应事先初始化在计数器</a:t>
            </a:r>
            <a:r>
              <a:rPr lang="zh-CN" altLang="zh-CN" sz="2800">
                <a:solidFill>
                  <a:srgbClr val="FF0000"/>
                </a:solidFill>
                <a:latin typeface="黑体" panose="02010609060101010101" pitchFamily="49" charset="-122"/>
              </a:rPr>
              <a:t>CX</a:t>
            </a:r>
            <a:r>
              <a:rPr lang="zh-CN" altLang="zh-CN" sz="2800">
                <a:latin typeface="黑体" panose="02010609060101010101" pitchFamily="49" charset="-122"/>
              </a:rPr>
              <a:t>中。</a:t>
            </a:r>
          </a:p>
        </p:txBody>
      </p:sp>
      <p:sp>
        <p:nvSpPr>
          <p:cNvPr id="8909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D20A66A3-094C-45E8-A3FA-245F951D010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076990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4294967295"/>
          </p:nvPr>
        </p:nvSpPr>
        <p:spPr>
          <a:xfrm>
            <a:off x="1992313" y="908051"/>
            <a:ext cx="8075612" cy="4340225"/>
          </a:xfrm>
        </p:spPr>
        <p:txBody>
          <a:bodyPr/>
          <a:lstStyle/>
          <a:p>
            <a:pPr marL="0" indent="0">
              <a:buNone/>
            </a:pPr>
            <a:r>
              <a:rPr lang="zh-CN" altLang="zh-CN" sz="2800">
                <a:latin typeface="黑体" panose="02010609060101010101" pitchFamily="49" charset="-122"/>
              </a:rPr>
              <a:t>⑴ 重复前缀 </a:t>
            </a:r>
            <a:r>
              <a:rPr lang="zh-CN" altLang="zh-CN" sz="2800">
                <a:solidFill>
                  <a:srgbClr val="FF0000"/>
                </a:solidFill>
                <a:latin typeface="黑体" panose="02010609060101010101" pitchFamily="49" charset="-122"/>
              </a:rPr>
              <a:t>REP</a:t>
            </a:r>
          </a:p>
          <a:p>
            <a:pPr marL="0" indent="0">
              <a:buNone/>
            </a:pPr>
            <a:r>
              <a:rPr lang="zh-CN" altLang="zh-CN" sz="2800">
                <a:latin typeface="黑体" panose="02010609060101010101" pitchFamily="49" charset="-122"/>
              </a:rPr>
              <a:t>	REP可用在传送类串操作指令之前，其执行的操作为：</a:t>
            </a:r>
          </a:p>
          <a:p>
            <a:pPr marL="0" indent="0">
              <a:buNone/>
            </a:pPr>
            <a:r>
              <a:rPr lang="zh-CN" altLang="zh-CN" sz="2800">
                <a:latin typeface="黑体" panose="02010609060101010101" pitchFamily="49" charset="-122"/>
              </a:rPr>
              <a:t>	若(CX)＝0，则结束重复，顺序执行下一条指令。</a:t>
            </a:r>
          </a:p>
          <a:p>
            <a:pPr marL="0" indent="0">
              <a:buNone/>
            </a:pPr>
            <a:r>
              <a:rPr lang="zh-CN" altLang="zh-CN" sz="2800">
                <a:latin typeface="黑体" panose="02010609060101010101" pitchFamily="49" charset="-122"/>
              </a:rPr>
              <a:t>	若(CX)≠0，则执行后跟的串操作指令，然后修改计数器(CX)－1→CX，继续重复上述操作。</a:t>
            </a:r>
          </a:p>
          <a:p>
            <a:pPr marL="0" indent="0">
              <a:buNone/>
            </a:pPr>
            <a:r>
              <a:rPr lang="zh-CN" altLang="zh-CN" sz="2800">
                <a:latin typeface="黑体" panose="02010609060101010101" pitchFamily="49" charset="-122"/>
              </a:rPr>
              <a:t>	若地址长度为32位的，则使用ECX。</a:t>
            </a:r>
          </a:p>
        </p:txBody>
      </p:sp>
      <p:sp>
        <p:nvSpPr>
          <p:cNvPr id="9011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90756D3-04D3-4E6C-AE28-B8948272C26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189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8594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2F6F156E-8A86-4E4C-A29D-205998DEE218}" type="slidenum">
              <a:rPr lang="zh-CN" altLang="en-US" sz="1400">
                <a:solidFill>
                  <a:schemeClr val="tx1"/>
                </a:solidFill>
                <a:latin typeface="Arial" panose="020B0604020202020204" pitchFamily="34" charset="0"/>
                <a:ea typeface="宋体" panose="02010600030101010101" pitchFamily="2" charset="-122"/>
              </a:rPr>
              <a:pPr algn="r" eaLnBrk="1" hangingPunct="1"/>
              <a:t>19</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32771" name="Group 2"/>
          <p:cNvGrpSpPr>
            <a:grpSpLocks/>
          </p:cNvGrpSpPr>
          <p:nvPr/>
        </p:nvGrpSpPr>
        <p:grpSpPr bwMode="auto">
          <a:xfrm>
            <a:off x="3000375" y="765175"/>
            <a:ext cx="6324600" cy="5189538"/>
            <a:chOff x="0" y="0"/>
            <a:chExt cx="3984" cy="3269"/>
          </a:xfrm>
        </p:grpSpPr>
        <p:sp>
          <p:nvSpPr>
            <p:cNvPr id="32772" name="未知"/>
            <p:cNvSpPr>
              <a:spLocks/>
            </p:cNvSpPr>
            <p:nvPr/>
          </p:nvSpPr>
          <p:spPr bwMode="auto">
            <a:xfrm rot="10780232">
              <a:off x="1824" y="960"/>
              <a:ext cx="147" cy="52"/>
            </a:xfrm>
            <a:custGeom>
              <a:avLst/>
              <a:gdLst>
                <a:gd name="T0" fmla="*/ 0 w 150"/>
                <a:gd name="T1" fmla="*/ 47 h 38"/>
                <a:gd name="T2" fmla="*/ 42 w 150"/>
                <a:gd name="T3" fmla="*/ 7 h 38"/>
                <a:gd name="T4" fmla="*/ 84 w 150"/>
                <a:gd name="T5" fmla="*/ 85 h 38"/>
                <a:gd name="T6" fmla="*/ 141 w 150"/>
                <a:gd name="T7" fmla="*/ 7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2773" name="未知"/>
            <p:cNvSpPr>
              <a:spLocks/>
            </p:cNvSpPr>
            <p:nvPr/>
          </p:nvSpPr>
          <p:spPr bwMode="auto">
            <a:xfrm rot="10780232">
              <a:off x="2688" y="960"/>
              <a:ext cx="133" cy="57"/>
            </a:xfrm>
            <a:custGeom>
              <a:avLst/>
              <a:gdLst>
                <a:gd name="T0" fmla="*/ 0 w 150"/>
                <a:gd name="T1" fmla="*/ 62 h 38"/>
                <a:gd name="T2" fmla="*/ 31 w 150"/>
                <a:gd name="T3" fmla="*/ 12 h 38"/>
                <a:gd name="T4" fmla="*/ 63 w 150"/>
                <a:gd name="T5" fmla="*/ 113 h 38"/>
                <a:gd name="T6" fmla="*/ 105 w 150"/>
                <a:gd name="T7" fmla="*/ 12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2774" name="Line 5"/>
            <p:cNvSpPr>
              <a:spLocks noChangeShapeType="1"/>
            </p:cNvSpPr>
            <p:nvPr/>
          </p:nvSpPr>
          <p:spPr bwMode="auto">
            <a:xfrm>
              <a:off x="1885" y="0"/>
              <a:ext cx="0" cy="278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5" name="Line 6"/>
            <p:cNvSpPr>
              <a:spLocks noChangeShapeType="1"/>
            </p:cNvSpPr>
            <p:nvPr/>
          </p:nvSpPr>
          <p:spPr bwMode="auto">
            <a:xfrm flipH="1">
              <a:off x="2768" y="0"/>
              <a:ext cx="0" cy="278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6" name="Line 7"/>
            <p:cNvSpPr>
              <a:spLocks noChangeShapeType="1"/>
            </p:cNvSpPr>
            <p:nvPr/>
          </p:nvSpPr>
          <p:spPr bwMode="auto">
            <a:xfrm>
              <a:off x="1885" y="0"/>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7" name="Line 8"/>
            <p:cNvSpPr>
              <a:spLocks noChangeShapeType="1"/>
            </p:cNvSpPr>
            <p:nvPr/>
          </p:nvSpPr>
          <p:spPr bwMode="auto">
            <a:xfrm>
              <a:off x="1885" y="596"/>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8" name="Line 9"/>
            <p:cNvSpPr>
              <a:spLocks noChangeShapeType="1"/>
            </p:cNvSpPr>
            <p:nvPr/>
          </p:nvSpPr>
          <p:spPr bwMode="auto">
            <a:xfrm>
              <a:off x="1885" y="814"/>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9" name="Line 10"/>
            <p:cNvSpPr>
              <a:spLocks noChangeShapeType="1"/>
            </p:cNvSpPr>
            <p:nvPr/>
          </p:nvSpPr>
          <p:spPr bwMode="auto">
            <a:xfrm>
              <a:off x="1885" y="1087"/>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0" name="Line 11"/>
            <p:cNvSpPr>
              <a:spLocks noChangeShapeType="1"/>
            </p:cNvSpPr>
            <p:nvPr/>
          </p:nvSpPr>
          <p:spPr bwMode="auto">
            <a:xfrm>
              <a:off x="1885" y="1306"/>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1" name="Line 12"/>
            <p:cNvSpPr>
              <a:spLocks noChangeShapeType="1"/>
            </p:cNvSpPr>
            <p:nvPr/>
          </p:nvSpPr>
          <p:spPr bwMode="auto">
            <a:xfrm>
              <a:off x="1885" y="1497"/>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2" name="Line 13"/>
            <p:cNvSpPr>
              <a:spLocks noChangeShapeType="1"/>
            </p:cNvSpPr>
            <p:nvPr/>
          </p:nvSpPr>
          <p:spPr bwMode="auto">
            <a:xfrm>
              <a:off x="1885" y="1705"/>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3" name="Line 14"/>
            <p:cNvSpPr>
              <a:spLocks noChangeShapeType="1"/>
            </p:cNvSpPr>
            <p:nvPr/>
          </p:nvSpPr>
          <p:spPr bwMode="auto">
            <a:xfrm>
              <a:off x="1885" y="382"/>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4" name="Line 15"/>
            <p:cNvSpPr>
              <a:spLocks noChangeShapeType="1"/>
            </p:cNvSpPr>
            <p:nvPr/>
          </p:nvSpPr>
          <p:spPr bwMode="auto">
            <a:xfrm>
              <a:off x="1885" y="1918"/>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5" name="Line 16"/>
            <p:cNvSpPr>
              <a:spLocks noChangeShapeType="1"/>
            </p:cNvSpPr>
            <p:nvPr/>
          </p:nvSpPr>
          <p:spPr bwMode="auto">
            <a:xfrm>
              <a:off x="1885" y="186"/>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6" name="Line 17"/>
            <p:cNvSpPr>
              <a:spLocks noChangeShapeType="1"/>
            </p:cNvSpPr>
            <p:nvPr/>
          </p:nvSpPr>
          <p:spPr bwMode="auto">
            <a:xfrm>
              <a:off x="1885" y="2131"/>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7" name="Line 18"/>
            <p:cNvSpPr>
              <a:spLocks noChangeShapeType="1"/>
            </p:cNvSpPr>
            <p:nvPr/>
          </p:nvSpPr>
          <p:spPr bwMode="auto">
            <a:xfrm>
              <a:off x="1885" y="2344"/>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8" name="Line 19"/>
            <p:cNvSpPr>
              <a:spLocks noChangeShapeType="1"/>
            </p:cNvSpPr>
            <p:nvPr/>
          </p:nvSpPr>
          <p:spPr bwMode="auto">
            <a:xfrm>
              <a:off x="1885" y="2557"/>
              <a:ext cx="8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9" name="Line 20"/>
            <p:cNvSpPr>
              <a:spLocks noChangeShapeType="1"/>
            </p:cNvSpPr>
            <p:nvPr/>
          </p:nvSpPr>
          <p:spPr bwMode="auto">
            <a:xfrm flipV="1">
              <a:off x="1872" y="2784"/>
              <a:ext cx="88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90" name="未知"/>
            <p:cNvSpPr>
              <a:spLocks/>
            </p:cNvSpPr>
            <p:nvPr/>
          </p:nvSpPr>
          <p:spPr bwMode="auto">
            <a:xfrm rot="10780232">
              <a:off x="1824" y="864"/>
              <a:ext cx="147" cy="52"/>
            </a:xfrm>
            <a:custGeom>
              <a:avLst/>
              <a:gdLst>
                <a:gd name="T0" fmla="*/ 0 w 150"/>
                <a:gd name="T1" fmla="*/ 47 h 38"/>
                <a:gd name="T2" fmla="*/ 42 w 150"/>
                <a:gd name="T3" fmla="*/ 7 h 38"/>
                <a:gd name="T4" fmla="*/ 84 w 150"/>
                <a:gd name="T5" fmla="*/ 85 h 38"/>
                <a:gd name="T6" fmla="*/ 141 w 150"/>
                <a:gd name="T7" fmla="*/ 7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2791" name="未知"/>
            <p:cNvSpPr>
              <a:spLocks/>
            </p:cNvSpPr>
            <p:nvPr/>
          </p:nvSpPr>
          <p:spPr bwMode="auto">
            <a:xfrm rot="10780232">
              <a:off x="2699" y="869"/>
              <a:ext cx="147" cy="52"/>
            </a:xfrm>
            <a:custGeom>
              <a:avLst/>
              <a:gdLst>
                <a:gd name="T0" fmla="*/ 0 w 150"/>
                <a:gd name="T1" fmla="*/ 47 h 38"/>
                <a:gd name="T2" fmla="*/ 42 w 150"/>
                <a:gd name="T3" fmla="*/ 7 h 38"/>
                <a:gd name="T4" fmla="*/ 84 w 150"/>
                <a:gd name="T5" fmla="*/ 85 h 38"/>
                <a:gd name="T6" fmla="*/ 141 w 150"/>
                <a:gd name="T7" fmla="*/ 7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2792" name="Text Box 23"/>
            <p:cNvSpPr txBox="1">
              <a:spLocks noChangeArrowheads="1"/>
            </p:cNvSpPr>
            <p:nvPr/>
          </p:nvSpPr>
          <p:spPr bwMode="auto">
            <a:xfrm>
              <a:off x="22" y="305"/>
              <a:ext cx="549" cy="378"/>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DS</a:t>
              </a:r>
            </a:p>
          </p:txBody>
        </p:sp>
        <p:sp>
          <p:nvSpPr>
            <p:cNvPr id="32793" name="Text Box 24"/>
            <p:cNvSpPr txBox="1">
              <a:spLocks noChangeArrowheads="1"/>
            </p:cNvSpPr>
            <p:nvPr/>
          </p:nvSpPr>
          <p:spPr bwMode="auto">
            <a:xfrm>
              <a:off x="237" y="1011"/>
              <a:ext cx="550" cy="378"/>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BX</a:t>
              </a:r>
            </a:p>
          </p:txBody>
        </p:sp>
        <p:sp>
          <p:nvSpPr>
            <p:cNvPr id="32794" name="Line 25"/>
            <p:cNvSpPr>
              <a:spLocks noChangeShapeType="1"/>
            </p:cNvSpPr>
            <p:nvPr/>
          </p:nvSpPr>
          <p:spPr bwMode="auto">
            <a:xfrm>
              <a:off x="591" y="492"/>
              <a:ext cx="1275"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2795" name="Line 26"/>
            <p:cNvSpPr>
              <a:spLocks noChangeShapeType="1"/>
            </p:cNvSpPr>
            <p:nvPr/>
          </p:nvSpPr>
          <p:spPr bwMode="auto">
            <a:xfrm flipV="1">
              <a:off x="1257" y="1824"/>
              <a:ext cx="615" cy="6"/>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2796" name="Text Box 27"/>
            <p:cNvSpPr txBox="1">
              <a:spLocks noChangeArrowheads="1"/>
            </p:cNvSpPr>
            <p:nvPr/>
          </p:nvSpPr>
          <p:spPr bwMode="auto">
            <a:xfrm>
              <a:off x="3435" y="1639"/>
              <a:ext cx="549" cy="378"/>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AL</a:t>
              </a:r>
            </a:p>
          </p:txBody>
        </p:sp>
        <p:sp>
          <p:nvSpPr>
            <p:cNvPr id="32797" name="Line 28"/>
            <p:cNvSpPr>
              <a:spLocks noChangeShapeType="1"/>
            </p:cNvSpPr>
            <p:nvPr/>
          </p:nvSpPr>
          <p:spPr bwMode="auto">
            <a:xfrm>
              <a:off x="1257" y="492"/>
              <a:ext cx="0" cy="4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Text Box 29"/>
            <p:cNvSpPr txBox="1">
              <a:spLocks noChangeArrowheads="1"/>
            </p:cNvSpPr>
            <p:nvPr/>
          </p:nvSpPr>
          <p:spPr bwMode="auto">
            <a:xfrm>
              <a:off x="1104" y="960"/>
              <a:ext cx="36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32799" name="Line 30"/>
            <p:cNvSpPr>
              <a:spLocks noChangeShapeType="1"/>
            </p:cNvSpPr>
            <p:nvPr/>
          </p:nvSpPr>
          <p:spPr bwMode="auto">
            <a:xfrm>
              <a:off x="1257" y="1366"/>
              <a:ext cx="0" cy="4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31"/>
            <p:cNvSpPr>
              <a:spLocks noChangeShapeType="1"/>
            </p:cNvSpPr>
            <p:nvPr/>
          </p:nvSpPr>
          <p:spPr bwMode="auto">
            <a:xfrm>
              <a:off x="787" y="1175"/>
              <a:ext cx="31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Text Box 32"/>
            <p:cNvSpPr txBox="1">
              <a:spLocks noChangeArrowheads="1"/>
            </p:cNvSpPr>
            <p:nvPr/>
          </p:nvSpPr>
          <p:spPr bwMode="auto">
            <a:xfrm>
              <a:off x="0" y="2928"/>
              <a:ext cx="353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a:buFont typeface="Wingdings" panose="05000000000000000000" pitchFamily="2" charset="2"/>
                <a:buNone/>
              </a:pPr>
              <a:r>
                <a:rPr lang="zh-CN" altLang="zh-CN" sz="2600">
                  <a:solidFill>
                    <a:schemeClr val="bg2"/>
                  </a:solidFill>
                </a:rPr>
                <a:t>寄存器间接寻址方式执行情况</a:t>
              </a:r>
            </a:p>
          </p:txBody>
        </p:sp>
        <p:sp>
          <p:nvSpPr>
            <p:cNvPr id="32802" name="Line 33"/>
            <p:cNvSpPr>
              <a:spLocks noChangeShapeType="1"/>
            </p:cNvSpPr>
            <p:nvPr/>
          </p:nvSpPr>
          <p:spPr bwMode="auto">
            <a:xfrm>
              <a:off x="2768" y="1830"/>
              <a:ext cx="667"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599631682"/>
      </p:ext>
    </p:extLst>
  </p:cSld>
  <p:clrMapOvr>
    <a:masterClrMapping/>
  </p:clrMapOvr>
  <p:transition spd="med">
    <p:random/>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4294967295"/>
          </p:nvPr>
        </p:nvSpPr>
        <p:spPr>
          <a:xfrm>
            <a:off x="2063750" y="692151"/>
            <a:ext cx="7939088" cy="4824413"/>
          </a:xfrm>
        </p:spPr>
        <p:txBody>
          <a:bodyPr/>
          <a:lstStyle/>
          <a:p>
            <a:pPr marL="0" indent="0">
              <a:buNone/>
            </a:pPr>
            <a:r>
              <a:rPr lang="zh-CN" altLang="zh-CN" sz="2800">
                <a:latin typeface="黑体" panose="02010609060101010101" pitchFamily="49" charset="-122"/>
              </a:rPr>
              <a:t>⑵ 相等重复前缀 </a:t>
            </a:r>
            <a:r>
              <a:rPr lang="zh-CN" altLang="zh-CN" sz="2800">
                <a:solidFill>
                  <a:srgbClr val="FF0000"/>
                </a:solidFill>
                <a:latin typeface="黑体" panose="02010609060101010101" pitchFamily="49" charset="-122"/>
              </a:rPr>
              <a:t>REPE／REPZ</a:t>
            </a:r>
          </a:p>
          <a:p>
            <a:pPr marL="0" indent="0">
              <a:buNone/>
            </a:pPr>
            <a:r>
              <a:rPr lang="zh-CN" altLang="zh-CN" sz="2800">
                <a:latin typeface="黑体" panose="02010609060101010101" pitchFamily="49" charset="-122"/>
              </a:rPr>
              <a:t>	REPE／REPZ可以用在比较类串操作指令之前，当比较相等且重复次数未到时重复执行后跟的串指令。其执行的操作为：</a:t>
            </a:r>
          </a:p>
          <a:p>
            <a:pPr marL="0" indent="0">
              <a:buNone/>
            </a:pPr>
            <a:r>
              <a:rPr lang="zh-CN" altLang="zh-CN" sz="2800">
                <a:latin typeface="黑体" panose="02010609060101010101" pitchFamily="49" charset="-122"/>
              </a:rPr>
              <a:t>	若(CX)＝0（计数到）或ZF＝0（不相等）,则结束重复，顺序执行下一条指令。</a:t>
            </a:r>
          </a:p>
          <a:p>
            <a:pPr marL="0" indent="0">
              <a:buNone/>
            </a:pPr>
            <a:r>
              <a:rPr lang="zh-CN" altLang="zh-CN" sz="2800">
                <a:latin typeface="黑体" panose="02010609060101010101" pitchFamily="49" charset="-122"/>
              </a:rPr>
              <a:t>	否则执行后跟的串操作指令，修改计数器(CX)－1→CX。继续重复上述操作。</a:t>
            </a:r>
          </a:p>
          <a:p>
            <a:pPr marL="0" indent="0">
              <a:buNone/>
            </a:pPr>
            <a:r>
              <a:rPr lang="zh-CN" altLang="zh-CN" sz="2800">
                <a:latin typeface="黑体" panose="02010609060101010101" pitchFamily="49" charset="-122"/>
              </a:rPr>
              <a:t>	若地址长度为32位的，则使用ECX。</a:t>
            </a:r>
          </a:p>
          <a:p>
            <a:pPr marL="0" indent="0">
              <a:buNone/>
            </a:pPr>
            <a:r>
              <a:rPr lang="zh-CN" altLang="zh-CN" sz="2800">
                <a:latin typeface="黑体" panose="02010609060101010101" pitchFamily="49" charset="-122"/>
              </a:rPr>
              <a:t>⑶ 不等重复前缀 </a:t>
            </a:r>
            <a:r>
              <a:rPr lang="zh-CN" altLang="zh-CN" sz="2800">
                <a:solidFill>
                  <a:srgbClr val="FF0000"/>
                </a:solidFill>
                <a:latin typeface="黑体" panose="02010609060101010101" pitchFamily="49" charset="-122"/>
              </a:rPr>
              <a:t>REPNE／REPNZ</a:t>
            </a:r>
          </a:p>
        </p:txBody>
      </p:sp>
      <p:sp>
        <p:nvSpPr>
          <p:cNvPr id="9113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1FB34913-BFB6-485F-A98F-72C04320B9E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600652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1992314" y="620714"/>
            <a:ext cx="2746375" cy="701675"/>
          </a:xfrm>
        </p:spPr>
        <p:txBody>
          <a:bodyPr/>
          <a:lstStyle/>
          <a:p>
            <a:r>
              <a:rPr lang="zh-CN" altLang="zh-CN">
                <a:latin typeface="黑体" panose="02010609060101010101" pitchFamily="49" charset="-122"/>
              </a:rPr>
              <a:t>二、串指令</a:t>
            </a:r>
          </a:p>
        </p:txBody>
      </p:sp>
      <p:sp>
        <p:nvSpPr>
          <p:cNvPr id="92163" name="Rectangle 3"/>
          <p:cNvSpPr>
            <a:spLocks noGrp="1" noChangeArrowheads="1"/>
          </p:cNvSpPr>
          <p:nvPr>
            <p:ph idx="4294967295"/>
          </p:nvPr>
        </p:nvSpPr>
        <p:spPr>
          <a:xfrm>
            <a:off x="1905001" y="1676400"/>
            <a:ext cx="8151813" cy="4495800"/>
          </a:xfrm>
        </p:spPr>
        <p:txBody>
          <a:bodyPr/>
          <a:lstStyle/>
          <a:p>
            <a:pPr marL="0" indent="0">
              <a:buNone/>
            </a:pPr>
            <a:r>
              <a:rPr lang="zh-CN" altLang="zh-CN" sz="2800">
                <a:latin typeface="黑体" panose="02010609060101010101" pitchFamily="49" charset="-122"/>
              </a:rPr>
              <a:t>1．串传送指令 </a:t>
            </a:r>
            <a:r>
              <a:rPr lang="zh-CN" altLang="zh-CN" sz="2800">
                <a:solidFill>
                  <a:srgbClr val="FF0000"/>
                </a:solidFill>
                <a:latin typeface="黑体" panose="02010609060101010101" pitchFamily="49" charset="-122"/>
              </a:rPr>
              <a:t>MOVS</a:t>
            </a:r>
          </a:p>
          <a:p>
            <a:pPr marL="0" indent="0">
              <a:buNone/>
            </a:pPr>
            <a:r>
              <a:rPr lang="zh-CN" altLang="zh-CN" sz="2800">
                <a:latin typeface="黑体" panose="02010609060101010101" pitchFamily="49" charset="-122"/>
              </a:rPr>
              <a:t>	显式格式：MOVS  DST</a:t>
            </a:r>
            <a:r>
              <a:rPr lang="zh-CN" altLang="zh-CN" sz="2800" baseline="-30000">
                <a:latin typeface="黑体" panose="02010609060101010101" pitchFamily="49" charset="-122"/>
              </a:rPr>
              <a:t>m</a:t>
            </a:r>
            <a:r>
              <a:rPr lang="zh-CN" altLang="zh-CN" sz="2800">
                <a:latin typeface="黑体" panose="02010609060101010101" pitchFamily="49" charset="-122"/>
              </a:rPr>
              <a:t>,SRC</a:t>
            </a:r>
            <a:r>
              <a:rPr lang="zh-CN" altLang="zh-CN" sz="2800" baseline="-30000">
                <a:latin typeface="黑体" panose="02010609060101010101" pitchFamily="49" charset="-122"/>
              </a:rPr>
              <a:t>m</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隐含格式：MOVSB	  MOVSW   MOVSD</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源→目标,即([SI])→ES:[DI],且自动修改SI、DI指针。</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r>
              <a:rPr lang="zh-CN" altLang="zh-CN" sz="2800">
                <a:latin typeface="黑体" panose="02010609060101010101" pitchFamily="49" charset="-122"/>
              </a:rPr>
              <a:t>不影响标志位。</a:t>
            </a:r>
          </a:p>
        </p:txBody>
      </p:sp>
      <p:sp>
        <p:nvSpPr>
          <p:cNvPr id="9216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C840BAD-8183-4FD9-B225-70194E9144B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781680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4294967295"/>
          </p:nvPr>
        </p:nvSpPr>
        <p:spPr>
          <a:xfrm>
            <a:off x="2286000" y="1295400"/>
            <a:ext cx="7772400" cy="4343400"/>
          </a:xfrm>
        </p:spPr>
        <p:txBody>
          <a:bodyPr/>
          <a:lstStyle/>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若DF＝0，则MOVSB指令使SI、DI各加1；MOVSW指令使SI、DI各加2；MOVSD使SI、DI各加4。若DF＝1，则</a:t>
            </a:r>
          </a:p>
          <a:p>
            <a:pPr marL="0" indent="0">
              <a:buNone/>
            </a:pPr>
            <a:r>
              <a:rPr lang="zh-CN" altLang="zh-CN" sz="2800">
                <a:latin typeface="黑体" panose="02010609060101010101" pitchFamily="49" charset="-122"/>
              </a:rPr>
              <a:t>	MOVSB使SI、DI各减1；</a:t>
            </a:r>
          </a:p>
          <a:p>
            <a:pPr marL="0" indent="0">
              <a:buNone/>
            </a:pPr>
            <a:r>
              <a:rPr lang="zh-CN" altLang="zh-CN" sz="2800">
                <a:latin typeface="黑体" panose="02010609060101010101" pitchFamily="49" charset="-122"/>
              </a:rPr>
              <a:t>	MOVSW使SI、DI各减2；</a:t>
            </a:r>
          </a:p>
          <a:p>
            <a:pPr marL="0" indent="0">
              <a:buNone/>
            </a:pPr>
            <a:r>
              <a:rPr lang="zh-CN" altLang="zh-CN" sz="2800">
                <a:latin typeface="黑体" panose="02010609060101010101" pitchFamily="49" charset="-122"/>
              </a:rPr>
              <a:t>	MOVSD使SI、DI各减4。</a:t>
            </a:r>
          </a:p>
          <a:p>
            <a:pPr marL="0" indent="0">
              <a:buNone/>
            </a:pPr>
            <a:r>
              <a:rPr lang="zh-CN" altLang="zh-CN" sz="2800">
                <a:latin typeface="黑体" panose="02010609060101010101" pitchFamily="49" charset="-122"/>
              </a:rPr>
              <a:t>	若地址长度是32位的,则SI、DI相应为ESI、EDI。</a:t>
            </a:r>
          </a:p>
        </p:txBody>
      </p:sp>
      <p:sp>
        <p:nvSpPr>
          <p:cNvPr id="9318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C2BEBD9-6684-4E17-8F45-05F54F2021C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528818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4294967295"/>
          </p:nvPr>
        </p:nvSpPr>
        <p:spPr>
          <a:xfrm>
            <a:off x="1992314" y="692151"/>
            <a:ext cx="8078787" cy="4987925"/>
          </a:xfrm>
        </p:spPr>
        <p:txBody>
          <a:bodyPr/>
          <a:lstStyle/>
          <a:p>
            <a:pPr marL="0" indent="0">
              <a:buNone/>
            </a:pPr>
            <a:r>
              <a:rPr lang="zh-CN" altLang="zh-CN" sz="2800">
                <a:latin typeface="黑体" panose="02010609060101010101" pitchFamily="49" charset="-122"/>
              </a:rPr>
              <a:t>2．取串指令 </a:t>
            </a:r>
            <a:r>
              <a:rPr lang="zh-CN" altLang="zh-CN" sz="2800">
                <a:solidFill>
                  <a:srgbClr val="FF0000"/>
                </a:solidFill>
                <a:latin typeface="黑体" panose="02010609060101010101" pitchFamily="49" charset="-122"/>
              </a:rPr>
              <a:t>LODS</a:t>
            </a:r>
          </a:p>
          <a:p>
            <a:pPr marL="0" indent="0">
              <a:buNone/>
            </a:pPr>
            <a:r>
              <a:rPr lang="zh-CN" altLang="zh-CN" sz="2800">
                <a:latin typeface="黑体" panose="02010609060101010101" pitchFamily="49" charset="-122"/>
              </a:rPr>
              <a:t>	显式格式：LODS  SRC</a:t>
            </a:r>
            <a:r>
              <a:rPr lang="zh-CN" altLang="zh-CN" sz="2800" baseline="-30000">
                <a:latin typeface="黑体" panose="02010609060101010101" pitchFamily="49" charset="-122"/>
              </a:rPr>
              <a:t>m</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隐含格式：LODSB	 LODSW	 LODSD</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源→累加器，即([SI]) →AL（或AX、EAX），且自动修改SI指针。</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若DF＝0,则LODSB(或LODSW、LODSD)使SI加1（或2、4）；若DF＝1，则LODSB（或LODSW、LODSD）使SI减1（或2、4）。若地址长度是32位的，则SI相应为ESI。</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r>
              <a:rPr lang="zh-CN" altLang="zh-CN" sz="2800">
                <a:latin typeface="黑体" panose="02010609060101010101" pitchFamily="49" charset="-122"/>
              </a:rPr>
              <a:t>不影响标志位。</a:t>
            </a:r>
          </a:p>
        </p:txBody>
      </p:sp>
      <p:sp>
        <p:nvSpPr>
          <p:cNvPr id="9421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33435CF-F254-40DC-8243-196158BE042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628470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idx="4294967295"/>
          </p:nvPr>
        </p:nvSpPr>
        <p:spPr>
          <a:xfrm>
            <a:off x="2135188" y="692151"/>
            <a:ext cx="8083550" cy="5064125"/>
          </a:xfrm>
        </p:spPr>
        <p:txBody>
          <a:bodyPr/>
          <a:lstStyle/>
          <a:p>
            <a:pPr marL="0" indent="0">
              <a:buNone/>
            </a:pPr>
            <a:r>
              <a:rPr lang="zh-CN" altLang="zh-CN" sz="2800">
                <a:latin typeface="黑体" panose="02010609060101010101" pitchFamily="49" charset="-122"/>
              </a:rPr>
              <a:t>3．存串指令 </a:t>
            </a:r>
            <a:r>
              <a:rPr lang="zh-CN" altLang="zh-CN" sz="2800">
                <a:solidFill>
                  <a:srgbClr val="FF0000"/>
                </a:solidFill>
                <a:latin typeface="黑体" panose="02010609060101010101" pitchFamily="49" charset="-122"/>
              </a:rPr>
              <a:t>STOS</a:t>
            </a:r>
          </a:p>
          <a:p>
            <a:pPr marL="0" indent="0">
              <a:buNone/>
            </a:pPr>
            <a:r>
              <a:rPr lang="zh-CN" altLang="zh-CN" sz="2800">
                <a:latin typeface="黑体" panose="02010609060101010101" pitchFamily="49" charset="-122"/>
              </a:rPr>
              <a:t>	显式格式：STOS  DST</a:t>
            </a:r>
            <a:r>
              <a:rPr lang="zh-CN" altLang="zh-CN" sz="2800" baseline="-30000">
                <a:latin typeface="黑体" panose="02010609060101010101" pitchFamily="49" charset="-122"/>
              </a:rPr>
              <a:t>m</a:t>
            </a:r>
            <a:endParaRPr lang="zh-CN" altLang="zh-CN" sz="2800">
              <a:latin typeface="黑体" panose="02010609060101010101" pitchFamily="49" charset="-122"/>
            </a:endParaRPr>
          </a:p>
          <a:p>
            <a:pPr marL="0" indent="0">
              <a:buNone/>
            </a:pPr>
            <a:r>
              <a:rPr lang="zh-CN" altLang="zh-CN" sz="2800">
                <a:latin typeface="黑体" panose="02010609060101010101" pitchFamily="49" charset="-122"/>
              </a:rPr>
              <a:t>	隐含格式：STOSB	 STOSW	 STOSD</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累加器→目标，即(AL(或AX、EAX))</a:t>
            </a:r>
          </a:p>
          <a:p>
            <a:pPr marL="0" indent="0">
              <a:buNone/>
            </a:pPr>
            <a:r>
              <a:rPr lang="zh-CN" altLang="zh-CN" sz="2800">
                <a:latin typeface="黑体" panose="02010609060101010101" pitchFamily="49" charset="-122"/>
              </a:rPr>
              <a:t>		  →ES:[DI]，且自动修改DI指针。</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若DF＝0,则STOSB(或STOSW、STOSD)使DI加1（或2、4）；若DF＝1，则STOSB（或STOSW、STOSD）使DI减1(或2、4)。若地址长度是32位的，则DI相应为EDI。</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r>
              <a:rPr lang="zh-CN" altLang="zh-CN" sz="2800">
                <a:latin typeface="黑体" panose="02010609060101010101" pitchFamily="49" charset="-122"/>
              </a:rPr>
              <a:t>不影响标志位。</a:t>
            </a:r>
          </a:p>
        </p:txBody>
      </p:sp>
      <p:sp>
        <p:nvSpPr>
          <p:cNvPr id="9523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552AA86-E32E-4F66-AB65-52C3B61DBCD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116269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4294967295"/>
          </p:nvPr>
        </p:nvSpPr>
        <p:spPr>
          <a:xfrm>
            <a:off x="1992313" y="692150"/>
            <a:ext cx="7561262" cy="5284788"/>
          </a:xfrm>
        </p:spPr>
        <p:txBody>
          <a:bodyPr/>
          <a:lstStyle/>
          <a:p>
            <a:pPr marL="0" indent="0">
              <a:buNone/>
            </a:pPr>
            <a:r>
              <a:rPr lang="zh-CN" altLang="zh-CN" sz="2800">
                <a:latin typeface="黑体" panose="02010609060101010101" pitchFamily="49" charset="-122"/>
              </a:rPr>
              <a:t>4．串输入指令 </a:t>
            </a:r>
            <a:r>
              <a:rPr lang="zh-CN" altLang="zh-CN" sz="2800">
                <a:solidFill>
                  <a:srgbClr val="FF0000"/>
                </a:solidFill>
                <a:latin typeface="黑体" panose="02010609060101010101" pitchFamily="49" charset="-122"/>
              </a:rPr>
              <a:t>INS</a:t>
            </a:r>
          </a:p>
          <a:p>
            <a:pPr marL="0" indent="0">
              <a:buNone/>
            </a:pPr>
            <a:r>
              <a:rPr lang="zh-CN" altLang="zh-CN" sz="2800">
                <a:latin typeface="黑体" panose="02010609060101010101" pitchFamily="49" charset="-122"/>
              </a:rPr>
              <a:t>	显式格式：INS  DST</a:t>
            </a:r>
            <a:r>
              <a:rPr lang="zh-CN" altLang="zh-CN" sz="2800" baseline="-30000">
                <a:latin typeface="黑体" panose="02010609060101010101" pitchFamily="49" charset="-122"/>
              </a:rPr>
              <a:t>m</a:t>
            </a:r>
            <a:r>
              <a:rPr lang="zh-CN" altLang="zh-CN" sz="2800">
                <a:latin typeface="黑体" panose="02010609060101010101" pitchFamily="49" charset="-122"/>
              </a:rPr>
              <a:t>,DX</a:t>
            </a:r>
          </a:p>
          <a:p>
            <a:pPr marL="0" indent="0">
              <a:buNone/>
            </a:pPr>
            <a:r>
              <a:rPr lang="zh-CN" altLang="zh-CN" sz="2800">
                <a:latin typeface="黑体" panose="02010609060101010101" pitchFamily="49" charset="-122"/>
              </a:rPr>
              <a:t>	隐含格式：INSB     INSW     INSD</a:t>
            </a:r>
          </a:p>
          <a:p>
            <a:pPr marL="0" indent="0">
              <a:buNone/>
            </a:pPr>
            <a:r>
              <a:rPr lang="zh-CN" altLang="zh-CN" sz="2800">
                <a:latin typeface="黑体" panose="02010609060101010101" pitchFamily="49" charset="-122"/>
              </a:rPr>
              <a:t>5．串输出指令 </a:t>
            </a:r>
            <a:r>
              <a:rPr lang="zh-CN" altLang="zh-CN" sz="2800">
                <a:solidFill>
                  <a:srgbClr val="FF0000"/>
                </a:solidFill>
                <a:latin typeface="黑体" panose="02010609060101010101" pitchFamily="49" charset="-122"/>
              </a:rPr>
              <a:t>OUTS</a:t>
            </a:r>
          </a:p>
          <a:p>
            <a:pPr marL="0" indent="0">
              <a:buNone/>
            </a:pPr>
            <a:r>
              <a:rPr lang="zh-CN" altLang="zh-CN" sz="2800">
                <a:latin typeface="黑体" panose="02010609060101010101" pitchFamily="49" charset="-122"/>
              </a:rPr>
              <a:t>	显式格式：OUTS  DX,SRC</a:t>
            </a:r>
            <a:r>
              <a:rPr lang="zh-CN" altLang="zh-CN" sz="2800" baseline="-30000">
                <a:latin typeface="黑体" panose="02010609060101010101" pitchFamily="49" charset="-122"/>
              </a:rPr>
              <a:t>m</a:t>
            </a:r>
          </a:p>
          <a:p>
            <a:pPr marL="0" indent="0">
              <a:buNone/>
            </a:pPr>
            <a:r>
              <a:rPr lang="zh-CN" altLang="zh-CN" sz="2800">
                <a:latin typeface="黑体" panose="02010609060101010101" pitchFamily="49" charset="-122"/>
              </a:rPr>
              <a:t>6．串比较指令 </a:t>
            </a:r>
            <a:r>
              <a:rPr lang="zh-CN" altLang="zh-CN" sz="2800">
                <a:solidFill>
                  <a:srgbClr val="FF0000"/>
                </a:solidFill>
                <a:latin typeface="黑体" panose="02010609060101010101" pitchFamily="49" charset="-122"/>
              </a:rPr>
              <a:t>CMPS</a:t>
            </a:r>
          </a:p>
          <a:p>
            <a:pPr marL="0" indent="0">
              <a:buNone/>
            </a:pPr>
            <a:r>
              <a:rPr lang="zh-CN" altLang="zh-CN" sz="2800">
                <a:latin typeface="黑体" panose="02010609060101010101" pitchFamily="49" charset="-122"/>
              </a:rPr>
              <a:t>	显式格式：CMPS  DST</a:t>
            </a:r>
            <a:r>
              <a:rPr lang="zh-CN" altLang="zh-CN" sz="2800" baseline="-30000">
                <a:latin typeface="黑体" panose="02010609060101010101" pitchFamily="49" charset="-122"/>
              </a:rPr>
              <a:t>m</a:t>
            </a:r>
            <a:r>
              <a:rPr lang="zh-CN" altLang="zh-CN" sz="2800">
                <a:latin typeface="黑体" panose="02010609060101010101" pitchFamily="49" charset="-122"/>
              </a:rPr>
              <a:t>,SRC</a:t>
            </a:r>
            <a:r>
              <a:rPr lang="zh-CN" altLang="zh-CN" sz="2800" baseline="-30000">
                <a:latin typeface="黑体" panose="02010609060101010101" pitchFamily="49" charset="-122"/>
              </a:rPr>
              <a:t>m</a:t>
            </a:r>
          </a:p>
          <a:p>
            <a:pPr marL="0" indent="0">
              <a:buNone/>
            </a:pPr>
            <a:r>
              <a:rPr lang="zh-CN" altLang="zh-CN" sz="2800">
                <a:latin typeface="黑体" panose="02010609060101010101" pitchFamily="49" charset="-122"/>
              </a:rPr>
              <a:t>7．串扫描指令 </a:t>
            </a:r>
            <a:r>
              <a:rPr lang="zh-CN" altLang="zh-CN" sz="2800">
                <a:solidFill>
                  <a:srgbClr val="FF0000"/>
                </a:solidFill>
                <a:latin typeface="黑体" panose="02010609060101010101" pitchFamily="49" charset="-122"/>
              </a:rPr>
              <a:t>SCAS</a:t>
            </a:r>
          </a:p>
          <a:p>
            <a:pPr marL="0" indent="0">
              <a:buNone/>
            </a:pPr>
            <a:r>
              <a:rPr lang="zh-CN" altLang="zh-CN" sz="2800">
                <a:latin typeface="黑体" panose="02010609060101010101" pitchFamily="49" charset="-122"/>
              </a:rPr>
              <a:t>	显式格式：SCAS  DST</a:t>
            </a:r>
            <a:r>
              <a:rPr lang="zh-CN" altLang="zh-CN" sz="2800" baseline="-30000">
                <a:latin typeface="黑体" panose="02010609060101010101" pitchFamily="49" charset="-122"/>
              </a:rPr>
              <a:t>m</a:t>
            </a:r>
          </a:p>
        </p:txBody>
      </p:sp>
      <p:sp>
        <p:nvSpPr>
          <p:cNvPr id="9625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D1651E5-E7AD-4F0B-9003-F82582FF7E0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487560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4294967295"/>
          </p:nvPr>
        </p:nvSpPr>
        <p:spPr>
          <a:xfrm>
            <a:off x="1919289" y="620714"/>
            <a:ext cx="8137525" cy="5648325"/>
          </a:xfrm>
        </p:spPr>
        <p:txBody>
          <a:bodyPr/>
          <a:lstStyle/>
          <a:p>
            <a:pPr marL="0" indent="0">
              <a:lnSpc>
                <a:spcPct val="90000"/>
              </a:lnSpc>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把自AREA1开始的100个字数据传送到AREA2开始的区域中。</a:t>
            </a:r>
          </a:p>
          <a:p>
            <a:pPr marL="0" indent="0">
              <a:lnSpc>
                <a:spcPct val="90000"/>
              </a:lnSpc>
              <a:buNone/>
            </a:pPr>
            <a:r>
              <a:rPr lang="zh-CN" altLang="zh-CN" sz="2800">
                <a:latin typeface="黑体" panose="02010609060101010101" pitchFamily="49" charset="-122"/>
              </a:rPr>
              <a:t>	MOV	AX,SEG  AREA1</a:t>
            </a:r>
          </a:p>
          <a:p>
            <a:pPr marL="0" indent="0">
              <a:lnSpc>
                <a:spcPct val="90000"/>
              </a:lnSpc>
              <a:buNone/>
            </a:pPr>
            <a:r>
              <a:rPr lang="zh-CN" altLang="zh-CN" sz="2800">
                <a:latin typeface="黑体" panose="02010609060101010101" pitchFamily="49" charset="-122"/>
              </a:rPr>
              <a:t>	MOV	DS,AX</a:t>
            </a:r>
          </a:p>
          <a:p>
            <a:pPr marL="0" indent="0">
              <a:lnSpc>
                <a:spcPct val="90000"/>
              </a:lnSpc>
              <a:buNone/>
            </a:pPr>
            <a:r>
              <a:rPr lang="zh-CN" altLang="zh-CN" sz="2800">
                <a:latin typeface="黑体" panose="02010609060101010101" pitchFamily="49" charset="-122"/>
              </a:rPr>
              <a:t>	MOV  	AX,SEG  AREA2</a:t>
            </a:r>
          </a:p>
          <a:p>
            <a:pPr marL="0" indent="0">
              <a:lnSpc>
                <a:spcPct val="90000"/>
              </a:lnSpc>
              <a:buNone/>
            </a:pPr>
            <a:r>
              <a:rPr lang="zh-CN" altLang="zh-CN" sz="2800">
                <a:latin typeface="黑体" panose="02010609060101010101" pitchFamily="49" charset="-122"/>
              </a:rPr>
              <a:t>	MOV  	ES,AX</a:t>
            </a:r>
          </a:p>
          <a:p>
            <a:pPr marL="0" indent="0">
              <a:lnSpc>
                <a:spcPct val="90000"/>
              </a:lnSpc>
              <a:buNone/>
            </a:pPr>
            <a:r>
              <a:rPr lang="zh-CN" altLang="zh-CN" sz="2800">
                <a:latin typeface="黑体" panose="02010609060101010101" pitchFamily="49" charset="-122"/>
              </a:rPr>
              <a:t>	LEA	SI,AREA1</a:t>
            </a:r>
          </a:p>
          <a:p>
            <a:pPr marL="0" indent="0">
              <a:lnSpc>
                <a:spcPct val="90000"/>
              </a:lnSpc>
              <a:buNone/>
            </a:pPr>
            <a:r>
              <a:rPr lang="zh-CN" altLang="zh-CN" sz="2800">
                <a:latin typeface="黑体" panose="02010609060101010101" pitchFamily="49" charset="-122"/>
              </a:rPr>
              <a:t>	LEA	DI,AREA2</a:t>
            </a:r>
          </a:p>
          <a:p>
            <a:pPr marL="0" indent="0">
              <a:lnSpc>
                <a:spcPct val="90000"/>
              </a:lnSpc>
              <a:buNone/>
            </a:pPr>
            <a:r>
              <a:rPr lang="zh-CN" altLang="zh-CN" sz="2800">
                <a:latin typeface="黑体" panose="02010609060101010101" pitchFamily="49" charset="-122"/>
              </a:rPr>
              <a:t>	MOV	CX,100</a:t>
            </a:r>
          </a:p>
          <a:p>
            <a:pPr marL="0" indent="0">
              <a:lnSpc>
                <a:spcPct val="90000"/>
              </a:lnSpc>
              <a:buNone/>
            </a:pPr>
            <a:r>
              <a:rPr lang="zh-CN" altLang="zh-CN" sz="2800">
                <a:latin typeface="黑体" panose="02010609060101010101" pitchFamily="49" charset="-122"/>
              </a:rPr>
              <a:t>	CLD</a:t>
            </a:r>
          </a:p>
          <a:p>
            <a:pPr marL="0" indent="0">
              <a:lnSpc>
                <a:spcPct val="90000"/>
              </a:lnSpc>
              <a:buNone/>
            </a:pPr>
            <a:r>
              <a:rPr lang="zh-CN" altLang="zh-CN" sz="2800">
                <a:latin typeface="黑体" panose="02010609060101010101" pitchFamily="49" charset="-122"/>
              </a:rPr>
              <a:t>	REP	</a:t>
            </a:r>
            <a:r>
              <a:rPr lang="zh-CN" altLang="zh-CN" sz="2800">
                <a:solidFill>
                  <a:srgbClr val="FF0000"/>
                </a:solidFill>
                <a:latin typeface="黑体" panose="02010609060101010101" pitchFamily="49" charset="-122"/>
              </a:rPr>
              <a:t>MOVSW</a:t>
            </a:r>
            <a:r>
              <a:rPr lang="zh-CN" altLang="zh-CN" sz="2800">
                <a:latin typeface="黑体" panose="02010609060101010101" pitchFamily="49" charset="-122"/>
              </a:rPr>
              <a:t>	</a:t>
            </a:r>
          </a:p>
          <a:p>
            <a:pPr marL="0" indent="0">
              <a:lnSpc>
                <a:spcPct val="90000"/>
              </a:lnSpc>
              <a:buNone/>
            </a:pPr>
            <a:r>
              <a:rPr lang="zh-CN" altLang="zh-CN" sz="2800">
                <a:latin typeface="黑体" panose="02010609060101010101" pitchFamily="49" charset="-122"/>
              </a:rPr>
              <a:t>	;100个字数据传送完毕后执行下一条指令</a:t>
            </a:r>
          </a:p>
        </p:txBody>
      </p:sp>
      <p:sp>
        <p:nvSpPr>
          <p:cNvPr id="972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7076243-67D0-46BB-9EBB-93D72B15186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196</a:t>
            </a:fld>
            <a:endParaRPr lang="zh-CN" altLang="en-US" sz="1400">
              <a:solidFill>
                <a:schemeClr val="tx1"/>
              </a:solidFill>
              <a:latin typeface="Arial" panose="020B0604020202020204" pitchFamily="34" charset="0"/>
              <a:ea typeface="宋体" panose="02010600030101010101" pitchFamily="2" charset="-122"/>
            </a:endParaRPr>
          </a:p>
        </p:txBody>
      </p:sp>
      <p:sp>
        <p:nvSpPr>
          <p:cNvPr id="97284" name="Text Box 3"/>
          <p:cNvSpPr txBox="1">
            <a:spLocks noChangeArrowheads="1"/>
          </p:cNvSpPr>
          <p:nvPr/>
        </p:nvSpPr>
        <p:spPr bwMode="auto">
          <a:xfrm>
            <a:off x="8040688" y="4868864"/>
            <a:ext cx="171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动画演示</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6710952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4294967295"/>
          </p:nvPr>
        </p:nvSpPr>
        <p:spPr>
          <a:xfrm>
            <a:off x="1992313" y="765175"/>
            <a:ext cx="8382000" cy="5500688"/>
          </a:xfrm>
        </p:spPr>
        <p:txBody>
          <a:bodyPr/>
          <a:lstStyle/>
          <a:p>
            <a:pPr marL="0" indent="0">
              <a:buNone/>
            </a:pP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把自NUM1开始的未压缩BCD码字符串转换成ASCII码，并放到NUM2中,字符串长度为8字节。设DS、ES已按要求设置。</a:t>
            </a:r>
          </a:p>
          <a:p>
            <a:pPr marL="0" indent="0">
              <a:buNone/>
            </a:pPr>
            <a:r>
              <a:rPr lang="zh-CN" altLang="zh-CN" sz="2800">
                <a:latin typeface="黑体" panose="02010609060101010101" pitchFamily="49" charset="-122"/>
              </a:rPr>
              <a:t>		LEA	  SI,NUM1</a:t>
            </a:r>
          </a:p>
          <a:p>
            <a:pPr marL="0" indent="0">
              <a:buNone/>
            </a:pPr>
            <a:r>
              <a:rPr lang="zh-CN" altLang="zh-CN" sz="2800">
                <a:latin typeface="黑体" panose="02010609060101010101" pitchFamily="49" charset="-122"/>
              </a:rPr>
              <a:t>		LEA	  DI,NUM2</a:t>
            </a:r>
          </a:p>
          <a:p>
            <a:pPr marL="0" indent="0">
              <a:buNone/>
            </a:pPr>
            <a:r>
              <a:rPr lang="zh-CN" altLang="zh-CN" sz="2800">
                <a:latin typeface="黑体" panose="02010609060101010101" pitchFamily="49" charset="-122"/>
              </a:rPr>
              <a:t>		MOV	  CX,8</a:t>
            </a:r>
          </a:p>
          <a:p>
            <a:pPr marL="0" indent="0">
              <a:buNone/>
            </a:pPr>
            <a:r>
              <a:rPr lang="zh-CN" altLang="zh-CN" sz="2800">
                <a:latin typeface="黑体" panose="02010609060101010101" pitchFamily="49" charset="-122"/>
              </a:rPr>
              <a:t>		CLD</a:t>
            </a:r>
          </a:p>
          <a:p>
            <a:pPr marL="0" indent="0">
              <a:buNone/>
            </a:pPr>
            <a:r>
              <a:rPr lang="zh-CN" altLang="zh-CN" sz="2800">
                <a:latin typeface="黑体" panose="02010609060101010101" pitchFamily="49" charset="-122"/>
              </a:rPr>
              <a:t>   LOP:   </a:t>
            </a:r>
            <a:r>
              <a:rPr lang="zh-CN" altLang="zh-CN" sz="2800">
                <a:solidFill>
                  <a:srgbClr val="FF0000"/>
                </a:solidFill>
                <a:latin typeface="黑体" panose="02010609060101010101" pitchFamily="49" charset="-122"/>
              </a:rPr>
              <a:t>LODSB</a:t>
            </a:r>
          </a:p>
          <a:p>
            <a:pPr marL="0" indent="0">
              <a:buNone/>
            </a:pPr>
            <a:r>
              <a:rPr lang="zh-CN" altLang="zh-CN" sz="2800">
                <a:latin typeface="黑体" panose="02010609060101010101" pitchFamily="49" charset="-122"/>
              </a:rPr>
              <a:t>		OR	  AL,30H</a:t>
            </a:r>
          </a:p>
          <a:p>
            <a:pPr marL="0" indent="0">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STOSB</a:t>
            </a:r>
          </a:p>
          <a:p>
            <a:pPr marL="0" indent="0">
              <a:buNone/>
            </a:pPr>
            <a:r>
              <a:rPr lang="zh-CN" altLang="zh-CN" sz="2800">
                <a:latin typeface="黑体" panose="02010609060101010101" pitchFamily="49" charset="-122"/>
              </a:rPr>
              <a:t>		LOOP   LOP</a:t>
            </a:r>
          </a:p>
        </p:txBody>
      </p:sp>
      <p:sp>
        <p:nvSpPr>
          <p:cNvPr id="9830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CB53530-6FAA-4DF8-BA57-526F2EAA65B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197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1795900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4008438" y="2057400"/>
            <a:ext cx="6335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Arial" panose="020B0604020202020204" pitchFamily="34" charset="0"/>
              <a:buNone/>
            </a:pPr>
            <a:r>
              <a:rPr lang="zh-CN" altLang="en-US" sz="2800">
                <a:solidFill>
                  <a:schemeClr val="tx1"/>
                </a:solidFill>
              </a:rPr>
              <a:t>张华平</a:t>
            </a:r>
            <a:endParaRPr lang="en-US" altLang="zh-CN" sz="2800">
              <a:solidFill>
                <a:schemeClr val="tx1"/>
              </a:solidFill>
            </a:endParaRPr>
          </a:p>
          <a:p>
            <a:pPr eaLnBrk="1" hangingPunct="1">
              <a:spcBef>
                <a:spcPct val="0"/>
              </a:spcBef>
              <a:buClrTx/>
              <a:buSzTx/>
              <a:buFont typeface="Arial" panose="020B0604020202020204" pitchFamily="34" charset="0"/>
              <a:buNone/>
            </a:pPr>
            <a:r>
              <a:rPr lang="en-US" altLang="zh-CN" sz="2800">
                <a:solidFill>
                  <a:schemeClr val="tx1"/>
                </a:solidFill>
                <a:latin typeface="Candara" panose="020E0502030303020204" pitchFamily="34" charset="0"/>
                <a:ea typeface="Gulim" pitchFamily="2" charset="-127"/>
              </a:rPr>
              <a:t>Email: </a:t>
            </a:r>
            <a:r>
              <a:rPr lang="en-US" altLang="zh-CN" sz="2800">
                <a:solidFill>
                  <a:schemeClr val="tx1"/>
                </a:solidFill>
                <a:latin typeface="Candara" panose="020E0502030303020204" pitchFamily="34" charset="0"/>
                <a:ea typeface="Gulim" pitchFamily="2" charset="-127"/>
                <a:hlinkClick r:id="rId2"/>
              </a:rPr>
              <a:t>kevinzhang@bit.edu.cn</a:t>
            </a:r>
            <a:endParaRPr lang="en-US" altLang="zh-CN" sz="2800">
              <a:solidFill>
                <a:schemeClr val="tx1"/>
              </a:solidFill>
              <a:latin typeface="Candara" panose="020E0502030303020204" pitchFamily="34" charset="0"/>
              <a:ea typeface="Gulim" pitchFamily="2" charset="-127"/>
            </a:endParaRPr>
          </a:p>
          <a:p>
            <a:pPr eaLnBrk="1" hangingPunct="1">
              <a:spcBef>
                <a:spcPct val="0"/>
              </a:spcBef>
              <a:buClrTx/>
              <a:buSzTx/>
              <a:buFont typeface="Arial" panose="020B0604020202020204" pitchFamily="34" charset="0"/>
              <a:buNone/>
            </a:pPr>
            <a:r>
              <a:rPr lang="zh-CN" altLang="en-US" sz="2800">
                <a:solidFill>
                  <a:schemeClr val="tx1"/>
                </a:solidFill>
              </a:rPr>
              <a:t>微博：</a:t>
            </a:r>
            <a:r>
              <a:rPr lang="zh-CN" altLang="en-US" sz="2800">
                <a:solidFill>
                  <a:schemeClr val="tx1"/>
                </a:solidFill>
                <a:latin typeface="Candara" panose="020E0502030303020204" pitchFamily="34" charset="0"/>
                <a:ea typeface="Gulim" pitchFamily="2" charset="-127"/>
              </a:rPr>
              <a:t>@ICTCLAS</a:t>
            </a:r>
            <a:r>
              <a:rPr lang="zh-CN" altLang="en-US" sz="2800">
                <a:solidFill>
                  <a:schemeClr val="tx1"/>
                </a:solidFill>
              </a:rPr>
              <a:t>张华平博士</a:t>
            </a:r>
          </a:p>
          <a:p>
            <a:pPr eaLnBrk="1" latinLnBrk="1" hangingPunct="1">
              <a:spcBef>
                <a:spcPct val="0"/>
              </a:spcBef>
              <a:buClrTx/>
              <a:buSzTx/>
              <a:buFont typeface="Arial" panose="020B0604020202020204" pitchFamily="34" charset="0"/>
              <a:buNone/>
            </a:pPr>
            <a:r>
              <a:rPr lang="zh-CN" altLang="en-US" sz="2800">
                <a:solidFill>
                  <a:schemeClr val="tx1"/>
                </a:solidFill>
              </a:rPr>
              <a:t>实验室</a:t>
            </a:r>
            <a:r>
              <a:rPr lang="zh-CN" altLang="en-US" sz="2800">
                <a:solidFill>
                  <a:schemeClr val="tx1"/>
                </a:solidFill>
                <a:latin typeface="Times New Roman" panose="02020603050405020304" pitchFamily="18" charset="0"/>
                <a:cs typeface="Times New Roman" panose="02020603050405020304" pitchFamily="18" charset="0"/>
              </a:rPr>
              <a:t>官网：</a:t>
            </a:r>
            <a:endParaRPr lang="en-US" altLang="zh-CN" sz="2800">
              <a:solidFill>
                <a:schemeClr val="tx1"/>
              </a:solidFill>
              <a:latin typeface="Times New Roman" panose="02020603050405020304" pitchFamily="18" charset="0"/>
              <a:cs typeface="Times New Roman" panose="02020603050405020304" pitchFamily="18" charset="0"/>
            </a:endParaRPr>
          </a:p>
          <a:p>
            <a:pPr eaLnBrk="1" latinLnBrk="1" hangingPunct="1">
              <a:spcBef>
                <a:spcPct val="0"/>
              </a:spcBef>
              <a:buClrTx/>
              <a:buSzTx/>
              <a:buFont typeface="Arial" panose="020B0604020202020204" pitchFamily="34" charset="0"/>
              <a:buNone/>
            </a:pPr>
            <a:r>
              <a:rPr lang="en-US" altLang="zh-CN">
                <a:latin typeface="Times New Roman" panose="02020603050405020304" pitchFamily="18" charset="0"/>
                <a:cs typeface="Times New Roman" panose="02020603050405020304" pitchFamily="18" charset="0"/>
                <a:hlinkClick r:id="rId2"/>
              </a:rPr>
              <a:t>http://www.nlpir.org</a:t>
            </a:r>
          </a:p>
        </p:txBody>
      </p:sp>
      <p:sp>
        <p:nvSpPr>
          <p:cNvPr id="197635" name="Rectangle 6"/>
          <p:cNvSpPr>
            <a:spLocks noGrp="1" noChangeArrowheads="1"/>
          </p:cNvSpPr>
          <p:nvPr>
            <p:ph type="title" idx="4294967295"/>
          </p:nvPr>
        </p:nvSpPr>
        <p:spPr>
          <a:xfrm>
            <a:off x="4810125" y="188913"/>
            <a:ext cx="5857875" cy="706437"/>
          </a:xfrm>
        </p:spPr>
        <p:txBody>
          <a:bodyPr/>
          <a:lstStyle/>
          <a:p>
            <a:r>
              <a:rPr lang="zh-CN" altLang="en-US">
                <a:latin typeface="楷体" panose="02010609060101010101" pitchFamily="49" charset="-122"/>
                <a:ea typeface="楷体" panose="02010609060101010101" pitchFamily="49" charset="-122"/>
                <a:cs typeface="Arial Unicode MS" pitchFamily="34" charset="-122"/>
              </a:rPr>
              <a:t>感谢关注聆听！</a:t>
            </a:r>
            <a:endParaRPr lang="en-US" altLang="zh-CN">
              <a:latin typeface="楷体" panose="02010609060101010101" pitchFamily="49" charset="-122"/>
              <a:ea typeface="楷体" panose="02010609060101010101" pitchFamily="49" charset="-122"/>
              <a:cs typeface="Arial Unicode MS" pitchFamily="34" charset="-122"/>
            </a:endParaRPr>
          </a:p>
        </p:txBody>
      </p:sp>
      <p:pic>
        <p:nvPicPr>
          <p:cNvPr id="197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50" y="2036763"/>
            <a:ext cx="173355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37" name="矩形 1"/>
          <p:cNvSpPr>
            <a:spLocks noChangeArrowheads="1"/>
          </p:cNvSpPr>
          <p:nvPr/>
        </p:nvSpPr>
        <p:spPr bwMode="auto">
          <a:xfrm>
            <a:off x="8616950" y="3794125"/>
            <a:ext cx="205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rPr>
              <a:t>大数据千人会</a:t>
            </a:r>
            <a:endParaRPr lang="en-US" altLang="zh-CN" sz="2000">
              <a:solidFill>
                <a:schemeClr val="tx1"/>
              </a:solidFill>
            </a:endParaRPr>
          </a:p>
        </p:txBody>
      </p:sp>
      <p:pic>
        <p:nvPicPr>
          <p:cNvPr id="1976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1916113"/>
            <a:ext cx="21812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idx="4294967295"/>
          </p:nvPr>
        </p:nvSpPr>
        <p:spPr>
          <a:xfrm>
            <a:off x="1199456" y="1358107"/>
            <a:ext cx="9346232" cy="4419600"/>
          </a:xfrm>
        </p:spPr>
        <p:txBody>
          <a:bodyPr/>
          <a:lstStyle/>
          <a:p>
            <a:r>
              <a:rPr lang="zh-CN" altLang="zh-CN" dirty="0"/>
              <a:t>（</a:t>
            </a:r>
            <a:r>
              <a:rPr lang="en-US" altLang="zh-CN" dirty="0"/>
              <a:t>1</a:t>
            </a:r>
            <a:r>
              <a:rPr lang="zh-CN" altLang="zh-CN" dirty="0"/>
              <a:t>）【重点讲解】数据寻址方式、数据运算指令、程序控制指令</a:t>
            </a:r>
          </a:p>
          <a:p>
            <a:r>
              <a:rPr lang="zh-CN" altLang="zh-CN" dirty="0"/>
              <a:t>（</a:t>
            </a:r>
            <a:r>
              <a:rPr lang="en-US" altLang="zh-CN" dirty="0"/>
              <a:t>2</a:t>
            </a:r>
            <a:r>
              <a:rPr lang="zh-CN" altLang="zh-CN" dirty="0"/>
              <a:t>）【一般性讲解】处理机控制指令、块操作指令</a:t>
            </a:r>
          </a:p>
        </p:txBody>
      </p:sp>
      <p:sp>
        <p:nvSpPr>
          <p:cNvPr id="14339"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AD54885-62AB-4590-BA2D-E98F87E946B7}" type="slidenum">
              <a:rPr lang="zh-CN" altLang="en-US" sz="1400">
                <a:solidFill>
                  <a:schemeClr val="tx1"/>
                </a:solidFill>
                <a:latin typeface="Arial" panose="020B0604020202020204" pitchFamily="34" charset="0"/>
                <a:ea typeface="宋体" panose="02010600030101010101" pitchFamily="2" charset="-122"/>
              </a:rPr>
              <a:pPr algn="r" eaLnBrk="1" hangingPunct="1"/>
              <a:t>2</a:t>
            </a:fld>
            <a:endParaRPr lang="zh-CN" altLang="en-US" sz="1400">
              <a:solidFill>
                <a:schemeClr val="tx1"/>
              </a:solidFill>
              <a:latin typeface="Arial" panose="020B0604020202020204" pitchFamily="34" charset="0"/>
              <a:ea typeface="宋体" panose="02010600030101010101" pitchFamily="2" charset="-122"/>
            </a:endParaRPr>
          </a:p>
        </p:txBody>
      </p:sp>
      <p:sp>
        <p:nvSpPr>
          <p:cNvPr id="14340" name="Text Box 3"/>
          <p:cNvSpPr txBox="1">
            <a:spLocks noChangeArrowheads="1"/>
          </p:cNvSpPr>
          <p:nvPr/>
        </p:nvSpPr>
        <p:spPr bwMode="auto">
          <a:xfrm>
            <a:off x="7896225" y="188914"/>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spcBef>
                <a:spcPct val="50000"/>
              </a:spcBef>
              <a:buFont typeface="Wingdings" panose="05000000000000000000" pitchFamily="2" charset="2"/>
              <a:buNone/>
            </a:pPr>
            <a:r>
              <a:rPr lang="zh-CN" altLang="en-US" sz="4000" dirty="0"/>
              <a:t>重点范围</a:t>
            </a:r>
            <a:endParaRPr lang="zh-CN" altLang="zh-CN" sz="4000" dirty="0"/>
          </a:p>
        </p:txBody>
      </p:sp>
    </p:spTree>
    <p:extLst>
      <p:ext uri="{BB962C8B-B14F-4D97-AF65-F5344CB8AC3E}">
        <p14:creationId xmlns:p14="http://schemas.microsoft.com/office/powerpoint/2010/main" val="382187937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4294967295"/>
          </p:nvPr>
        </p:nvSpPr>
        <p:spPr>
          <a:xfrm>
            <a:off x="2286000" y="1066801"/>
            <a:ext cx="8077200" cy="4594225"/>
          </a:xfrm>
        </p:spPr>
        <p:txBody>
          <a:bodyPr/>
          <a:lstStyle/>
          <a:p>
            <a:pPr marL="0" indent="0">
              <a:lnSpc>
                <a:spcPct val="120000"/>
              </a:lnSpc>
              <a:buNone/>
            </a:pPr>
            <a:r>
              <a:rPr lang="zh-CN" altLang="zh-CN">
                <a:latin typeface="黑体" panose="02010609060101010101" pitchFamily="49" charset="-122"/>
              </a:rPr>
              <a:t>对于</a:t>
            </a:r>
            <a:r>
              <a:rPr lang="zh-CN" altLang="zh-CN"/>
              <a:t>MOV  AL,[BX]</a:t>
            </a:r>
            <a:endParaRPr lang="zh-CN" altLang="zh-CN">
              <a:latin typeface="黑体" panose="02010609060101010101" pitchFamily="49" charset="-122"/>
            </a:endParaRPr>
          </a:p>
          <a:p>
            <a:pPr marL="0" indent="0">
              <a:lnSpc>
                <a:spcPct val="120000"/>
              </a:lnSpc>
              <a:buNone/>
            </a:pPr>
            <a:r>
              <a:rPr lang="zh-CN" altLang="zh-CN">
                <a:latin typeface="黑体" panose="02010609060101010101" pitchFamily="49" charset="-122"/>
              </a:rPr>
              <a:t>若：（DS）＝ 3000H，（BX）＝ 78H</a:t>
            </a:r>
          </a:p>
          <a:p>
            <a:pPr marL="0" indent="0">
              <a:lnSpc>
                <a:spcPct val="120000"/>
              </a:lnSpc>
              <a:buNone/>
            </a:pPr>
            <a:r>
              <a:rPr lang="zh-CN" altLang="zh-CN">
                <a:latin typeface="黑体" panose="02010609060101010101" pitchFamily="49" charset="-122"/>
              </a:rPr>
              <a:t>  	（30078H）＝ 12H</a:t>
            </a:r>
          </a:p>
          <a:p>
            <a:pPr marL="0" indent="0">
              <a:lnSpc>
                <a:spcPct val="120000"/>
              </a:lnSpc>
              <a:buNone/>
            </a:pPr>
            <a:r>
              <a:rPr lang="zh-CN" altLang="zh-CN">
                <a:latin typeface="黑体" panose="02010609060101010101" pitchFamily="49" charset="-122"/>
              </a:rPr>
              <a:t>则：</a:t>
            </a:r>
          </a:p>
          <a:p>
            <a:pPr marL="0" indent="0">
              <a:lnSpc>
                <a:spcPct val="120000"/>
              </a:lnSpc>
              <a:buNone/>
            </a:pPr>
            <a:r>
              <a:rPr lang="zh-CN" altLang="zh-CN">
                <a:latin typeface="黑体" panose="02010609060101010101" pitchFamily="49" charset="-122"/>
              </a:rPr>
              <a:t>物理地址＝10H×(DS)＋(BX)＝30078H</a:t>
            </a:r>
          </a:p>
          <a:p>
            <a:pPr marL="0" indent="0">
              <a:lnSpc>
                <a:spcPct val="120000"/>
              </a:lnSpc>
              <a:buNone/>
            </a:pPr>
            <a:r>
              <a:rPr lang="zh-CN" altLang="zh-CN">
                <a:latin typeface="黑体" panose="02010609060101010101" pitchFamily="49" charset="-122"/>
              </a:rPr>
              <a:t>该指令的执行结果是（AL）＝ 12H</a:t>
            </a:r>
          </a:p>
        </p:txBody>
      </p:sp>
      <p:sp>
        <p:nvSpPr>
          <p:cNvPr id="3379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619F5D15-1202-40CE-A4F8-4DBC4529216B}" type="slidenum">
              <a:rPr lang="zh-CN" altLang="en-US" sz="1400">
                <a:solidFill>
                  <a:schemeClr val="tx1"/>
                </a:solidFill>
                <a:latin typeface="Arial" panose="020B0604020202020204" pitchFamily="34" charset="0"/>
                <a:ea typeface="宋体" panose="02010600030101010101" pitchFamily="2" charset="-122"/>
              </a:rPr>
              <a:pPr algn="r" eaLnBrk="1" hangingPunct="1"/>
              <a:t>20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268431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4294967295"/>
          </p:nvPr>
        </p:nvSpPr>
        <p:spPr>
          <a:xfrm>
            <a:off x="1343472" y="1082675"/>
            <a:ext cx="10081370" cy="5638800"/>
          </a:xfrm>
        </p:spPr>
        <p:txBody>
          <a:bodyPr/>
          <a:lstStyle/>
          <a:p>
            <a:pPr marL="0" indent="0">
              <a:buNone/>
            </a:pPr>
            <a:r>
              <a:rPr lang="zh-CN" altLang="zh-CN" dirty="0">
                <a:solidFill>
                  <a:srgbClr val="FF0000"/>
                </a:solidFill>
                <a:latin typeface="黑体" panose="02010609060101010101" pitchFamily="49" charset="-122"/>
              </a:rPr>
              <a:t>例10. </a:t>
            </a:r>
            <a:r>
              <a:rPr lang="zh-CN" altLang="zh-CN" dirty="0">
                <a:latin typeface="黑体" panose="02010609060101010101" pitchFamily="49" charset="-122"/>
              </a:rPr>
              <a:t>MOV  AX,[BP]  ;（SS:[BP]）→AX </a:t>
            </a:r>
          </a:p>
          <a:p>
            <a:pPr marL="0" indent="0">
              <a:lnSpc>
                <a:spcPct val="20000"/>
              </a:lnSpc>
              <a:buNone/>
            </a:pPr>
            <a:endParaRPr lang="zh-CN" altLang="zh-CN" dirty="0">
              <a:latin typeface="黑体" panose="02010609060101010101" pitchFamily="49" charset="-122"/>
            </a:endParaRPr>
          </a:p>
          <a:p>
            <a:pPr marL="0" indent="0">
              <a:buNone/>
            </a:pPr>
            <a:r>
              <a:rPr lang="zh-CN" altLang="zh-CN" dirty="0">
                <a:latin typeface="黑体" panose="02010609060101010101" pitchFamily="49" charset="-122"/>
              </a:rPr>
              <a:t>若（SS）＝ 2000H，（BP）＝ 80H</a:t>
            </a:r>
          </a:p>
          <a:p>
            <a:pPr marL="0" indent="0">
              <a:buNone/>
            </a:pPr>
            <a:r>
              <a:rPr lang="zh-CN" altLang="zh-CN" dirty="0">
                <a:latin typeface="黑体" panose="02010609060101010101" pitchFamily="49" charset="-122"/>
              </a:rPr>
              <a:t>  （20080H）＝ 12H，（20081H）＝ 56H</a:t>
            </a:r>
          </a:p>
          <a:p>
            <a:pPr marL="0" indent="0">
              <a:lnSpc>
                <a:spcPct val="170000"/>
              </a:lnSpc>
              <a:buNone/>
            </a:pPr>
            <a:r>
              <a:rPr lang="zh-CN" altLang="zh-CN" dirty="0">
                <a:latin typeface="黑体" panose="02010609060101010101" pitchFamily="49" charset="-122"/>
              </a:rPr>
              <a:t>物理地址：10H ×（SS）＋（BP）＝ 20080H</a:t>
            </a:r>
          </a:p>
          <a:p>
            <a:pPr marL="0" indent="0">
              <a:buNone/>
            </a:pPr>
            <a:r>
              <a:rPr lang="zh-CN" altLang="zh-CN" dirty="0">
                <a:latin typeface="黑体" panose="02010609060101010101" pitchFamily="49" charset="-122"/>
              </a:rPr>
              <a:t>执行结果：（AX）＝ 5612H。</a:t>
            </a:r>
          </a:p>
          <a:p>
            <a:pPr marL="0" indent="0">
              <a:lnSpc>
                <a:spcPct val="50000"/>
              </a:lnSpc>
              <a:buNone/>
            </a:pPr>
            <a:r>
              <a:rPr lang="zh-CN" altLang="zh-CN" dirty="0">
                <a:latin typeface="黑体" panose="02010609060101010101" pitchFamily="49" charset="-122"/>
              </a:rPr>
              <a:t>	</a:t>
            </a:r>
          </a:p>
          <a:p>
            <a:pPr marL="0" indent="0">
              <a:lnSpc>
                <a:spcPct val="130000"/>
              </a:lnSpc>
              <a:buNone/>
            </a:pPr>
            <a:r>
              <a:rPr lang="zh-CN" altLang="zh-CN" dirty="0">
                <a:latin typeface="黑体" panose="02010609060101010101" pitchFamily="49" charset="-122"/>
              </a:rPr>
              <a:t>	利用这种寻址方式再配合修改寄存器内容的指令可以方便地处理一维数组。</a:t>
            </a:r>
            <a:r>
              <a:rPr lang="zh-CN" altLang="zh-CN" sz="3600" dirty="0">
                <a:latin typeface="黑体" panose="02010609060101010101" pitchFamily="49" charset="-122"/>
              </a:rPr>
              <a:t> </a:t>
            </a:r>
          </a:p>
        </p:txBody>
      </p:sp>
      <p:sp>
        <p:nvSpPr>
          <p:cNvPr id="34819"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8A4F8281-F475-4F3E-9197-3694F5EB6656}" type="slidenum">
              <a:rPr lang="zh-CN" altLang="en-US" sz="1400">
                <a:solidFill>
                  <a:schemeClr val="tx1"/>
                </a:solidFill>
                <a:latin typeface="Arial" panose="020B0604020202020204" pitchFamily="34" charset="0"/>
                <a:ea typeface="宋体" panose="02010600030101010101" pitchFamily="2" charset="-122"/>
              </a:rPr>
              <a:pPr algn="r" eaLnBrk="1" hangingPunct="1"/>
              <a:t>21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78891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215680" y="112591"/>
            <a:ext cx="8756104" cy="701675"/>
          </a:xfrm>
        </p:spPr>
        <p:txBody>
          <a:bodyPr/>
          <a:lstStyle/>
          <a:p>
            <a:r>
              <a:rPr lang="zh-CN" altLang="en-US" dirty="0">
                <a:latin typeface="黑体" panose="02010609060101010101" pitchFamily="49" charset="-122"/>
              </a:rPr>
              <a:t>存储器操作数寻址：</a:t>
            </a:r>
            <a:r>
              <a:rPr lang="en-US" altLang="zh-CN" dirty="0">
                <a:latin typeface="黑体" panose="02010609060101010101" pitchFamily="49" charset="-122"/>
              </a:rPr>
              <a:t>3</a:t>
            </a:r>
            <a:r>
              <a:rPr lang="zh-CN" altLang="zh-CN" dirty="0">
                <a:latin typeface="黑体" panose="02010609060101010101" pitchFamily="49" charset="-122"/>
              </a:rPr>
              <a:t>寄存器相对寻址方式</a:t>
            </a:r>
            <a:r>
              <a:rPr lang="zh-CN" altLang="zh-CN" sz="4000" dirty="0">
                <a:latin typeface="黑体" panose="02010609060101010101" pitchFamily="49" charset="-122"/>
              </a:rPr>
              <a:t> </a:t>
            </a:r>
          </a:p>
        </p:txBody>
      </p:sp>
      <p:sp>
        <p:nvSpPr>
          <p:cNvPr id="35843" name="Rectangle 3"/>
          <p:cNvSpPr>
            <a:spLocks noGrp="1" noChangeArrowheads="1"/>
          </p:cNvSpPr>
          <p:nvPr>
            <p:ph idx="4294967295"/>
          </p:nvPr>
        </p:nvSpPr>
        <p:spPr>
          <a:xfrm>
            <a:off x="2135188" y="1219200"/>
            <a:ext cx="7848600" cy="5105400"/>
          </a:xfrm>
        </p:spPr>
        <p:txBody>
          <a:bodyPr/>
          <a:lstStyle/>
          <a:p>
            <a:pPr marL="0" indent="0">
              <a:lnSpc>
                <a:spcPct val="110000"/>
              </a:lnSpc>
              <a:buNone/>
            </a:pPr>
            <a:r>
              <a:rPr lang="zh-CN" altLang="zh-CN">
                <a:latin typeface="黑体" panose="02010609060101010101" pitchFamily="49" charset="-122"/>
              </a:rPr>
              <a:t>	操作数的有效地址是一个基址(BX、BP)或变址寄存器(SI、DI)的内容和指令中给定的一个位移量（disp）之和。</a:t>
            </a:r>
            <a:endParaRPr lang="zh-CN" altLang="zh-CN"/>
          </a:p>
          <a:p>
            <a:pPr marL="0" indent="0">
              <a:lnSpc>
                <a:spcPct val="110000"/>
              </a:lnSpc>
              <a:buNone/>
            </a:pPr>
            <a:r>
              <a:rPr lang="zh-CN" altLang="zh-CN">
                <a:latin typeface="黑体" panose="02010609060101010101" pitchFamily="49" charset="-122"/>
              </a:rPr>
              <a:t>	386以上允许使用任何32位通用寄存器。位移量可以是一个字节、一个字、一个双字（386以上）的带符号数。</a:t>
            </a:r>
          </a:p>
          <a:p>
            <a:pPr marL="0" indent="0">
              <a:lnSpc>
                <a:spcPct val="150000"/>
              </a:lnSpc>
              <a:buNone/>
            </a:pPr>
            <a:r>
              <a:rPr lang="zh-CN" altLang="zh-CN"/>
              <a:t>EA＝（基址＜或变址＞寄存器）＋disp</a:t>
            </a:r>
          </a:p>
          <a:p>
            <a:pPr marL="0" indent="0">
              <a:buNone/>
            </a:pPr>
            <a:r>
              <a:rPr lang="zh-CN" altLang="zh-CN">
                <a:latin typeface="黑体" panose="02010609060101010101" pitchFamily="49" charset="-122"/>
              </a:rPr>
              <a:t>或：</a:t>
            </a:r>
            <a:r>
              <a:rPr lang="zh-CN" altLang="zh-CN"/>
              <a:t>EA＝（32位通用寄存器）+disp</a:t>
            </a:r>
            <a:endParaRPr lang="zh-CN" altLang="zh-CN">
              <a:latin typeface="黑体" panose="02010609060101010101" pitchFamily="49" charset="-122"/>
            </a:endParaRPr>
          </a:p>
        </p:txBody>
      </p:sp>
      <p:sp>
        <p:nvSpPr>
          <p:cNvPr id="35844"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D528CB3B-BF09-4A08-B617-E720C28DA5BA}" type="slidenum">
              <a:rPr lang="zh-CN" altLang="en-US" sz="1400">
                <a:solidFill>
                  <a:schemeClr val="tx1"/>
                </a:solidFill>
                <a:latin typeface="Arial" panose="020B0604020202020204" pitchFamily="34" charset="0"/>
                <a:ea typeface="宋体" panose="02010600030101010101" pitchFamily="2" charset="-122"/>
              </a:rPr>
              <a:pPr algn="r" eaLnBrk="1" hangingPunct="1"/>
              <a:t>22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1796467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4294967295"/>
          </p:nvPr>
        </p:nvSpPr>
        <p:spPr>
          <a:xfrm>
            <a:off x="2135188" y="1600200"/>
            <a:ext cx="7999412" cy="3352800"/>
          </a:xfrm>
        </p:spPr>
        <p:txBody>
          <a:bodyPr/>
          <a:lstStyle/>
          <a:p>
            <a:pPr marL="0" indent="0">
              <a:buNone/>
            </a:pPr>
            <a:r>
              <a:rPr lang="zh-CN" altLang="zh-CN">
                <a:latin typeface="黑体" panose="02010609060101010101" pitchFamily="49" charset="-122"/>
              </a:rPr>
              <a:t>	与段寄存器的配合情况：若指令中寄存器相对寻址方式使用BP、EBP、ESP,则默认与SS段寄存器配合。使用其它通用寄存器，则默认与DS段寄存器配合。均允许使用段超越前缀。</a:t>
            </a:r>
          </a:p>
        </p:txBody>
      </p:sp>
      <p:sp>
        <p:nvSpPr>
          <p:cNvPr id="3686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041C10D5-64C9-4DE0-8AC9-32B24B0DA2DB}" type="slidenum">
              <a:rPr lang="zh-CN" altLang="en-US" sz="1400">
                <a:solidFill>
                  <a:schemeClr val="tx1"/>
                </a:solidFill>
                <a:latin typeface="Arial" panose="020B0604020202020204" pitchFamily="34" charset="0"/>
                <a:ea typeface="宋体" panose="02010600030101010101" pitchFamily="2" charset="-122"/>
              </a:rPr>
              <a:pPr algn="r" eaLnBrk="1" hangingPunct="1"/>
              <a:t>23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0975612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4294967295"/>
          </p:nvPr>
        </p:nvSpPr>
        <p:spPr>
          <a:xfrm>
            <a:off x="-96688" y="765176"/>
            <a:ext cx="10486876" cy="5356225"/>
          </a:xfrm>
        </p:spPr>
        <p:txBody>
          <a:bodyPr/>
          <a:lstStyle/>
          <a:p>
            <a:pPr>
              <a:buFont typeface="Wingdings" panose="05000000000000000000" pitchFamily="2" charset="2"/>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例11.</a:t>
            </a:r>
            <a:r>
              <a:rPr lang="zh-CN" altLang="zh-CN" dirty="0">
                <a:latin typeface="黑体" panose="02010609060101010101" pitchFamily="49" charset="-122"/>
              </a:rPr>
              <a:t> </a:t>
            </a:r>
            <a:r>
              <a:rPr lang="zh-CN" altLang="zh-CN" dirty="0"/>
              <a:t>MOV  AL,8 [BX]</a:t>
            </a:r>
            <a:endParaRPr lang="zh-CN" altLang="zh-CN" dirty="0">
              <a:latin typeface="黑体" panose="02010609060101010101" pitchFamily="49" charset="-122"/>
            </a:endParaRPr>
          </a:p>
          <a:p>
            <a:pPr>
              <a:buFont typeface="Wingdings" panose="05000000000000000000" pitchFamily="2" charset="2"/>
              <a:buNone/>
            </a:pPr>
            <a:r>
              <a:rPr lang="zh-CN" altLang="zh-CN" dirty="0">
                <a:latin typeface="黑体" panose="02010609060101010101" pitchFamily="49" charset="-122"/>
              </a:rPr>
              <a:t>	可以表示为： </a:t>
            </a:r>
            <a:r>
              <a:rPr lang="zh-CN" altLang="zh-CN" dirty="0"/>
              <a:t>MOV  AL,[BX+8]</a:t>
            </a:r>
            <a:r>
              <a:rPr lang="zh-CN" altLang="zh-CN" dirty="0">
                <a:latin typeface="黑体" panose="02010609060101010101" pitchFamily="49" charset="-122"/>
              </a:rPr>
              <a:t>		</a:t>
            </a:r>
          </a:p>
          <a:p>
            <a:pPr>
              <a:buFont typeface="Wingdings" panose="05000000000000000000" pitchFamily="2" charset="2"/>
              <a:buNone/>
            </a:pPr>
            <a:r>
              <a:rPr lang="zh-CN" altLang="zh-CN" dirty="0">
                <a:latin typeface="黑体" panose="02010609060101010101" pitchFamily="49" charset="-122"/>
              </a:rPr>
              <a:t>	若 （DS）＝ 3000H，（BX）＝ 70</a:t>
            </a:r>
          </a:p>
          <a:p>
            <a:pPr>
              <a:buFont typeface="Wingdings" panose="05000000000000000000" pitchFamily="2" charset="2"/>
              <a:buNone/>
            </a:pPr>
            <a:r>
              <a:rPr lang="zh-CN" altLang="zh-CN" dirty="0">
                <a:latin typeface="黑体" panose="02010609060101010101" pitchFamily="49" charset="-122"/>
              </a:rPr>
              <a:t>	   （30078H）＝ 12H</a:t>
            </a:r>
          </a:p>
          <a:p>
            <a:pPr>
              <a:buFont typeface="Wingdings" panose="05000000000000000000" pitchFamily="2" charset="2"/>
              <a:buNone/>
            </a:pPr>
            <a:r>
              <a:rPr lang="zh-CN" altLang="zh-CN" dirty="0">
                <a:latin typeface="Times New Roman" panose="02020603050405020304" pitchFamily="18" charset="0"/>
              </a:rPr>
              <a:t> </a:t>
            </a:r>
            <a:r>
              <a:rPr lang="zh-CN" altLang="zh-CN" dirty="0">
                <a:latin typeface="黑体" panose="02010609060101010101" pitchFamily="49" charset="-122"/>
              </a:rPr>
              <a:t>	则物理地址＝30078H</a:t>
            </a:r>
          </a:p>
          <a:p>
            <a:pPr>
              <a:buFont typeface="Wingdings" panose="05000000000000000000" pitchFamily="2" charset="2"/>
              <a:buNone/>
            </a:pPr>
            <a:r>
              <a:rPr lang="zh-CN" altLang="zh-CN" dirty="0">
                <a:latin typeface="黑体" panose="02010609060101010101" pitchFamily="49" charset="-122"/>
              </a:rPr>
              <a:t>	该指令的执行结果是（AL）＝12H。</a:t>
            </a:r>
          </a:p>
          <a:p>
            <a:pPr>
              <a:buFont typeface="Wingdings" panose="05000000000000000000" pitchFamily="2" charset="2"/>
              <a:buNone/>
            </a:pPr>
            <a:r>
              <a:rPr lang="zh-CN" altLang="zh-CN" dirty="0">
                <a:latin typeface="黑体" panose="02010609060101010101" pitchFamily="49" charset="-122"/>
              </a:rPr>
              <a:t>		</a:t>
            </a:r>
          </a:p>
          <a:p>
            <a:pPr>
              <a:buFont typeface="Wingdings" panose="05000000000000000000" pitchFamily="2" charset="2"/>
              <a:buNone/>
            </a:pPr>
            <a:r>
              <a:rPr lang="zh-CN" altLang="zh-CN" dirty="0">
                <a:latin typeface="黑体" panose="02010609060101010101" pitchFamily="49" charset="-122"/>
              </a:rPr>
              <a:t>	其中</a:t>
            </a:r>
            <a:r>
              <a:rPr lang="zh-CN" altLang="zh-CN" dirty="0"/>
              <a:t>8 [BX]</a:t>
            </a:r>
            <a:r>
              <a:rPr lang="zh-CN" altLang="zh-CN" dirty="0">
                <a:latin typeface="黑体" panose="02010609060101010101" pitchFamily="49" charset="-122"/>
              </a:rPr>
              <a:t>为寄存器相对寻址方式,该指令执行情况如下图所示。 </a:t>
            </a:r>
          </a:p>
        </p:txBody>
      </p:sp>
      <p:sp>
        <p:nvSpPr>
          <p:cNvPr id="3789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462E8FD8-81D9-4FB5-A810-AD09D2A41055}" type="slidenum">
              <a:rPr lang="zh-CN" altLang="en-US" sz="1400">
                <a:solidFill>
                  <a:schemeClr val="tx1"/>
                </a:solidFill>
                <a:latin typeface="Arial" panose="020B0604020202020204" pitchFamily="34" charset="0"/>
                <a:ea typeface="宋体" panose="02010600030101010101" pitchFamily="2" charset="-122"/>
              </a:rPr>
              <a:pPr algn="r" eaLnBrk="1" hangingPunct="1"/>
              <a:t>24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998912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195FABDD-C957-49D5-ADD6-B838E077D806}" type="slidenum">
              <a:rPr lang="zh-CN" altLang="en-US" sz="1400">
                <a:solidFill>
                  <a:schemeClr val="tx1"/>
                </a:solidFill>
                <a:latin typeface="Arial" panose="020B0604020202020204" pitchFamily="34" charset="0"/>
                <a:ea typeface="宋体" panose="02010600030101010101" pitchFamily="2" charset="-122"/>
              </a:rPr>
              <a:pPr algn="r" eaLnBrk="1" hangingPunct="1"/>
              <a:t>25</a:t>
            </a:fld>
            <a:endParaRPr lang="zh-CN" altLang="en-US" sz="1400">
              <a:solidFill>
                <a:schemeClr val="tx1"/>
              </a:solidFill>
              <a:latin typeface="Arial" panose="020B0604020202020204" pitchFamily="34" charset="0"/>
              <a:ea typeface="宋体" panose="02010600030101010101" pitchFamily="2" charset="-122"/>
            </a:endParaRPr>
          </a:p>
        </p:txBody>
      </p:sp>
      <p:sp>
        <p:nvSpPr>
          <p:cNvPr id="38915" name="Text Box 2"/>
          <p:cNvSpPr txBox="1">
            <a:spLocks noChangeArrowheads="1"/>
          </p:cNvSpPr>
          <p:nvPr/>
        </p:nvSpPr>
        <p:spPr bwMode="auto">
          <a:xfrm>
            <a:off x="8534400" y="6248401"/>
            <a:ext cx="1143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000">
                <a:solidFill>
                  <a:schemeClr val="tx1"/>
                </a:solidFill>
                <a:latin typeface="Times New Roman" panose="02020603050405020304" pitchFamily="18" charset="0"/>
                <a:hlinkClick r:id="rId2" action="ppaction://hlinksldjump"/>
              </a:rPr>
              <a:t>返回</a:t>
            </a:r>
            <a:endParaRPr lang="zh-CN" altLang="zh-CN" sz="3000">
              <a:solidFill>
                <a:schemeClr val="tx1"/>
              </a:solidFill>
              <a:latin typeface="Times New Roman" panose="02020603050405020304" pitchFamily="18" charset="0"/>
            </a:endParaRPr>
          </a:p>
        </p:txBody>
      </p:sp>
      <p:grpSp>
        <p:nvGrpSpPr>
          <p:cNvPr id="38916" name="Group 3"/>
          <p:cNvGrpSpPr>
            <a:grpSpLocks/>
          </p:cNvGrpSpPr>
          <p:nvPr/>
        </p:nvGrpSpPr>
        <p:grpSpPr bwMode="auto">
          <a:xfrm>
            <a:off x="2566989" y="765175"/>
            <a:ext cx="6954837" cy="5029200"/>
            <a:chOff x="0" y="0"/>
            <a:chExt cx="4381" cy="3168"/>
          </a:xfrm>
        </p:grpSpPr>
        <p:grpSp>
          <p:nvGrpSpPr>
            <p:cNvPr id="38917" name="Group 4"/>
            <p:cNvGrpSpPr>
              <a:grpSpLocks/>
            </p:cNvGrpSpPr>
            <p:nvPr/>
          </p:nvGrpSpPr>
          <p:grpSpPr bwMode="auto">
            <a:xfrm>
              <a:off x="2448" y="1008"/>
              <a:ext cx="122" cy="136"/>
              <a:chOff x="0" y="0"/>
              <a:chExt cx="150" cy="98"/>
            </a:xfrm>
          </p:grpSpPr>
          <p:sp>
            <p:nvSpPr>
              <p:cNvPr id="38951"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8952"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grpSp>
          <p:nvGrpSpPr>
            <p:cNvPr id="38918" name="Group 7"/>
            <p:cNvGrpSpPr>
              <a:grpSpLocks/>
            </p:cNvGrpSpPr>
            <p:nvPr/>
          </p:nvGrpSpPr>
          <p:grpSpPr bwMode="auto">
            <a:xfrm>
              <a:off x="3168" y="1008"/>
              <a:ext cx="122" cy="136"/>
              <a:chOff x="0" y="0"/>
              <a:chExt cx="150" cy="98"/>
            </a:xfrm>
          </p:grpSpPr>
          <p:sp>
            <p:nvSpPr>
              <p:cNvPr id="38949"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38950"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sp>
          <p:nvSpPr>
            <p:cNvPr id="38919" name="Text Box 10"/>
            <p:cNvSpPr txBox="1">
              <a:spLocks noChangeArrowheads="1"/>
            </p:cNvSpPr>
            <p:nvPr/>
          </p:nvSpPr>
          <p:spPr bwMode="auto">
            <a:xfrm>
              <a:off x="768" y="2832"/>
              <a:ext cx="32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chemeClr val="bg2"/>
                  </a:solidFill>
                </a:rPr>
                <a:t>寄存器相对寻址执行情况</a:t>
              </a:r>
            </a:p>
          </p:txBody>
        </p:sp>
        <p:sp>
          <p:nvSpPr>
            <p:cNvPr id="38920" name="Text Box 11"/>
            <p:cNvSpPr txBox="1">
              <a:spLocks noChangeArrowheads="1"/>
            </p:cNvSpPr>
            <p:nvPr/>
          </p:nvSpPr>
          <p:spPr bwMode="auto">
            <a:xfrm>
              <a:off x="864" y="155"/>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DS</a:t>
              </a:r>
            </a:p>
          </p:txBody>
        </p:sp>
        <p:sp>
          <p:nvSpPr>
            <p:cNvPr id="38921" name="Text Box 12"/>
            <p:cNvSpPr txBox="1">
              <a:spLocks noChangeArrowheads="1"/>
            </p:cNvSpPr>
            <p:nvPr/>
          </p:nvSpPr>
          <p:spPr bwMode="auto">
            <a:xfrm>
              <a:off x="864" y="71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BX</a:t>
              </a:r>
            </a:p>
          </p:txBody>
        </p:sp>
        <p:sp>
          <p:nvSpPr>
            <p:cNvPr id="38922" name="Line 13"/>
            <p:cNvSpPr>
              <a:spLocks noChangeShapeType="1"/>
            </p:cNvSpPr>
            <p:nvPr/>
          </p:nvSpPr>
          <p:spPr bwMode="auto">
            <a:xfrm>
              <a:off x="1988" y="346"/>
              <a:ext cx="0" cy="42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Text Box 14"/>
            <p:cNvSpPr txBox="1">
              <a:spLocks noChangeArrowheads="1"/>
            </p:cNvSpPr>
            <p:nvPr/>
          </p:nvSpPr>
          <p:spPr bwMode="auto">
            <a:xfrm>
              <a:off x="1824" y="720"/>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38924" name="Line 15"/>
            <p:cNvSpPr>
              <a:spLocks noChangeShapeType="1"/>
            </p:cNvSpPr>
            <p:nvPr/>
          </p:nvSpPr>
          <p:spPr bwMode="auto">
            <a:xfrm>
              <a:off x="1988" y="1102"/>
              <a:ext cx="0" cy="47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6"/>
            <p:cNvSpPr txBox="1">
              <a:spLocks noChangeArrowheads="1"/>
            </p:cNvSpPr>
            <p:nvPr/>
          </p:nvSpPr>
          <p:spPr bwMode="auto">
            <a:xfrm>
              <a:off x="3792" y="211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AL</a:t>
              </a:r>
            </a:p>
          </p:txBody>
        </p:sp>
        <p:sp>
          <p:nvSpPr>
            <p:cNvPr id="38926" name="Line 17"/>
            <p:cNvSpPr>
              <a:spLocks noChangeShapeType="1"/>
            </p:cNvSpPr>
            <p:nvPr/>
          </p:nvSpPr>
          <p:spPr bwMode="auto">
            <a:xfrm>
              <a:off x="3216" y="2304"/>
              <a:ext cx="551"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18"/>
            <p:cNvSpPr txBox="1">
              <a:spLocks noChangeArrowheads="1"/>
            </p:cNvSpPr>
            <p:nvPr/>
          </p:nvSpPr>
          <p:spPr bwMode="auto">
            <a:xfrm>
              <a:off x="0" y="1296"/>
              <a:ext cx="182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3400">
                  <a:solidFill>
                    <a:schemeClr val="bg2"/>
                  </a:solidFill>
                </a:rPr>
                <a:t>MOV AL,[BX+8]</a:t>
              </a:r>
            </a:p>
          </p:txBody>
        </p:sp>
        <p:sp>
          <p:nvSpPr>
            <p:cNvPr id="38928" name="Text Box 19"/>
            <p:cNvSpPr txBox="1">
              <a:spLocks noChangeArrowheads="1"/>
            </p:cNvSpPr>
            <p:nvPr/>
          </p:nvSpPr>
          <p:spPr bwMode="auto">
            <a:xfrm>
              <a:off x="1824" y="1584"/>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38929" name="Line 20"/>
            <p:cNvSpPr>
              <a:spLocks noChangeShapeType="1"/>
            </p:cNvSpPr>
            <p:nvPr/>
          </p:nvSpPr>
          <p:spPr bwMode="auto">
            <a:xfrm>
              <a:off x="1584" y="1584"/>
              <a:ext cx="0" cy="19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1"/>
            <p:cNvSpPr>
              <a:spLocks noChangeShapeType="1"/>
            </p:cNvSpPr>
            <p:nvPr/>
          </p:nvSpPr>
          <p:spPr bwMode="auto">
            <a:xfrm>
              <a:off x="249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22"/>
            <p:cNvSpPr>
              <a:spLocks noChangeShapeType="1"/>
            </p:cNvSpPr>
            <p:nvPr/>
          </p:nvSpPr>
          <p:spPr bwMode="auto">
            <a:xfrm flipV="1">
              <a:off x="321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3"/>
            <p:cNvSpPr>
              <a:spLocks noChangeShapeType="1"/>
            </p:cNvSpPr>
            <p:nvPr/>
          </p:nvSpPr>
          <p:spPr bwMode="auto">
            <a:xfrm>
              <a:off x="2496" y="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4"/>
            <p:cNvSpPr>
              <a:spLocks noChangeShapeType="1"/>
            </p:cNvSpPr>
            <p:nvPr/>
          </p:nvSpPr>
          <p:spPr bwMode="auto">
            <a:xfrm>
              <a:off x="2496" y="2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2496" y="4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6"/>
            <p:cNvSpPr>
              <a:spLocks noChangeShapeType="1"/>
            </p:cNvSpPr>
            <p:nvPr/>
          </p:nvSpPr>
          <p:spPr bwMode="auto">
            <a:xfrm>
              <a:off x="2496" y="7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7"/>
            <p:cNvSpPr>
              <a:spLocks noChangeShapeType="1"/>
            </p:cNvSpPr>
            <p:nvPr/>
          </p:nvSpPr>
          <p:spPr bwMode="auto">
            <a:xfrm>
              <a:off x="2496" y="9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8"/>
            <p:cNvSpPr>
              <a:spLocks noChangeShapeType="1"/>
            </p:cNvSpPr>
            <p:nvPr/>
          </p:nvSpPr>
          <p:spPr bwMode="auto">
            <a:xfrm>
              <a:off x="2496" y="12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2496" y="14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30"/>
            <p:cNvSpPr>
              <a:spLocks noChangeShapeType="1"/>
            </p:cNvSpPr>
            <p:nvPr/>
          </p:nvSpPr>
          <p:spPr bwMode="auto">
            <a:xfrm>
              <a:off x="2496" y="16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31"/>
            <p:cNvSpPr>
              <a:spLocks noChangeShapeType="1"/>
            </p:cNvSpPr>
            <p:nvPr/>
          </p:nvSpPr>
          <p:spPr bwMode="auto">
            <a:xfrm>
              <a:off x="2496" y="19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32"/>
            <p:cNvSpPr>
              <a:spLocks noChangeShapeType="1"/>
            </p:cNvSpPr>
            <p:nvPr/>
          </p:nvSpPr>
          <p:spPr bwMode="auto">
            <a:xfrm>
              <a:off x="2496" y="21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33"/>
            <p:cNvSpPr>
              <a:spLocks noChangeShapeType="1"/>
            </p:cNvSpPr>
            <p:nvPr/>
          </p:nvSpPr>
          <p:spPr bwMode="auto">
            <a:xfrm>
              <a:off x="2496" y="24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34"/>
            <p:cNvSpPr>
              <a:spLocks noChangeShapeType="1"/>
            </p:cNvSpPr>
            <p:nvPr/>
          </p:nvSpPr>
          <p:spPr bwMode="auto">
            <a:xfrm>
              <a:off x="1968" y="1968"/>
              <a:ext cx="0" cy="3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35"/>
            <p:cNvSpPr>
              <a:spLocks noChangeShapeType="1"/>
            </p:cNvSpPr>
            <p:nvPr/>
          </p:nvSpPr>
          <p:spPr bwMode="auto">
            <a:xfrm>
              <a:off x="2496" y="26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36"/>
            <p:cNvSpPr>
              <a:spLocks noChangeShapeType="1"/>
            </p:cNvSpPr>
            <p:nvPr/>
          </p:nvSpPr>
          <p:spPr bwMode="auto">
            <a:xfrm>
              <a:off x="1576" y="1776"/>
              <a:ext cx="18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37"/>
            <p:cNvSpPr>
              <a:spLocks noChangeShapeType="1"/>
            </p:cNvSpPr>
            <p:nvPr/>
          </p:nvSpPr>
          <p:spPr bwMode="auto">
            <a:xfrm>
              <a:off x="1440" y="912"/>
              <a:ext cx="33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38"/>
            <p:cNvSpPr>
              <a:spLocks noChangeShapeType="1"/>
            </p:cNvSpPr>
            <p:nvPr/>
          </p:nvSpPr>
          <p:spPr bwMode="auto">
            <a:xfrm>
              <a:off x="1964" y="2304"/>
              <a:ext cx="480"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39"/>
            <p:cNvSpPr>
              <a:spLocks noChangeShapeType="1"/>
            </p:cNvSpPr>
            <p:nvPr/>
          </p:nvSpPr>
          <p:spPr bwMode="auto">
            <a:xfrm>
              <a:off x="1440" y="336"/>
              <a:ext cx="1008"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50495567"/>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4294967295"/>
          </p:nvPr>
        </p:nvSpPr>
        <p:spPr>
          <a:xfrm>
            <a:off x="1774826" y="836614"/>
            <a:ext cx="8353425" cy="5068887"/>
          </a:xfrm>
        </p:spPr>
        <p:txBody>
          <a:bodyPr/>
          <a:lstStyle/>
          <a:p>
            <a:pPr>
              <a:buFont typeface="Wingdings" panose="05000000000000000000" pitchFamily="2" charset="2"/>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例12.</a:t>
            </a:r>
            <a:r>
              <a:rPr lang="zh-CN" altLang="zh-CN">
                <a:latin typeface="黑体" panose="02010609060101010101" pitchFamily="49" charset="-122"/>
              </a:rPr>
              <a:t> </a:t>
            </a:r>
            <a:r>
              <a:rPr lang="zh-CN" altLang="zh-CN"/>
              <a:t>MOV  AL,TABLE[BX]</a:t>
            </a:r>
          </a:p>
          <a:p>
            <a:pPr>
              <a:buFont typeface="Wingdings" panose="05000000000000000000" pitchFamily="2" charset="2"/>
              <a:buNone/>
            </a:pPr>
            <a:r>
              <a:rPr lang="zh-CN" altLang="zh-CN">
                <a:latin typeface="黑体" panose="02010609060101010101" pitchFamily="49" charset="-122"/>
              </a:rPr>
              <a:t>	也可以表示为：</a:t>
            </a:r>
            <a:r>
              <a:rPr lang="zh-CN" altLang="zh-CN"/>
              <a:t>MOV  AL,[BX+TABLE]</a:t>
            </a:r>
          </a:p>
          <a:p>
            <a:pPr>
              <a:buFont typeface="Wingdings" panose="05000000000000000000" pitchFamily="2" charset="2"/>
              <a:buNone/>
            </a:pPr>
            <a:r>
              <a:rPr lang="zh-CN" altLang="zh-CN">
                <a:latin typeface="黑体" panose="02010609060101010101" pitchFamily="49" charset="-122"/>
              </a:rPr>
              <a:t>	    其中TABLE为位移量的符号表示，指令执行结果是（DS:[BX+TABLE]）→AL。</a:t>
            </a:r>
          </a:p>
          <a:p>
            <a:pPr>
              <a:buFont typeface="Wingdings" panose="05000000000000000000" pitchFamily="2" charset="2"/>
              <a:buNone/>
            </a:pPr>
            <a:endParaRPr lang="zh-CN" altLang="zh-CN">
              <a:latin typeface="黑体" panose="02010609060101010101" pitchFamily="49" charset="-122"/>
            </a:endParaRPr>
          </a:p>
          <a:p>
            <a:pPr>
              <a:buFont typeface="Wingdings" panose="05000000000000000000" pitchFamily="2" charset="2"/>
              <a:buNone/>
            </a:pPr>
            <a:r>
              <a:rPr lang="zh-CN" altLang="zh-CN">
                <a:latin typeface="黑体" panose="02010609060101010101" pitchFamily="49" charset="-122"/>
              </a:rPr>
              <a:t>	    使用这种寻址方式可以访问一维数组,其中TABLE是数组起始地址的偏移量,寄存器中是数组元素的下标乘以元素的长度（一个元素占用的字节数），下标从0开始计数。 </a:t>
            </a:r>
          </a:p>
        </p:txBody>
      </p:sp>
      <p:sp>
        <p:nvSpPr>
          <p:cNvPr id="39939"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F13AE0A3-4461-42E5-8E0D-ADA3AA26B55D}" type="slidenum">
              <a:rPr lang="zh-CN" altLang="en-US" sz="1400">
                <a:solidFill>
                  <a:schemeClr val="tx1"/>
                </a:solidFill>
                <a:latin typeface="Arial" panose="020B0604020202020204" pitchFamily="34" charset="0"/>
                <a:ea typeface="宋体" panose="02010600030101010101" pitchFamily="2" charset="-122"/>
              </a:rPr>
              <a:pPr algn="r" eaLnBrk="1" hangingPunct="1"/>
              <a:t>26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7026602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135560" y="404664"/>
            <a:ext cx="9803432" cy="45719"/>
          </a:xfrm>
        </p:spPr>
        <p:txBody>
          <a:bodyPr/>
          <a:lstStyle/>
          <a:p>
            <a:r>
              <a:rPr lang="zh-CN" altLang="en-US" dirty="0">
                <a:latin typeface="黑体" panose="02010609060101010101" pitchFamily="49" charset="-122"/>
              </a:rPr>
              <a:t>存储器操作数寻址：</a:t>
            </a:r>
            <a:r>
              <a:rPr lang="en-US" altLang="zh-CN" dirty="0">
                <a:latin typeface="黑体" panose="02010609060101010101" pitchFamily="49" charset="-122"/>
              </a:rPr>
              <a:t>4</a:t>
            </a:r>
            <a:r>
              <a:rPr lang="zh-CN" altLang="zh-CN" dirty="0">
                <a:latin typeface="黑体" panose="02010609060101010101" pitchFamily="49" charset="-122"/>
              </a:rPr>
              <a:t>基址变址寻址方式</a:t>
            </a:r>
            <a:r>
              <a:rPr lang="zh-CN" altLang="zh-CN" sz="4000" dirty="0">
                <a:latin typeface="黑体" panose="02010609060101010101" pitchFamily="49" charset="-122"/>
              </a:rPr>
              <a:t> </a:t>
            </a:r>
          </a:p>
        </p:txBody>
      </p:sp>
      <p:sp>
        <p:nvSpPr>
          <p:cNvPr id="40963" name="Rectangle 3"/>
          <p:cNvSpPr>
            <a:spLocks noGrp="1" noChangeArrowheads="1"/>
          </p:cNvSpPr>
          <p:nvPr>
            <p:ph idx="4294967295"/>
          </p:nvPr>
        </p:nvSpPr>
        <p:spPr>
          <a:xfrm>
            <a:off x="1981200" y="2286000"/>
            <a:ext cx="8305800" cy="3505200"/>
          </a:xfrm>
        </p:spPr>
        <p:txBody>
          <a:bodyPr/>
          <a:lstStyle/>
          <a:p>
            <a:pPr marL="0" indent="0">
              <a:buNone/>
            </a:pPr>
            <a:r>
              <a:rPr lang="zh-CN" altLang="zh-CN">
                <a:latin typeface="黑体" panose="02010609060101010101" pitchFamily="49" charset="-122"/>
              </a:rPr>
              <a:t>	操作数的有效地址是一个基址寄存器和一个变址寄存器的内容之和。</a:t>
            </a:r>
          </a:p>
          <a:p>
            <a:pPr marL="0" indent="0">
              <a:buNone/>
            </a:pPr>
            <a:r>
              <a:rPr lang="zh-CN" altLang="zh-CN">
                <a:latin typeface="黑体" panose="02010609060101010101" pitchFamily="49" charset="-122"/>
              </a:rPr>
              <a:t>	386以上允许使用变址部分除ESP以外的任何两个32位通用寄存器组合。</a:t>
            </a:r>
            <a:r>
              <a:rPr lang="zh-CN" altLang="zh-CN" sz="3600">
                <a:latin typeface="黑体" panose="02010609060101010101" pitchFamily="49" charset="-122"/>
              </a:rPr>
              <a:t> </a:t>
            </a:r>
          </a:p>
        </p:txBody>
      </p:sp>
      <p:sp>
        <p:nvSpPr>
          <p:cNvPr id="40964"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17F33B62-4DBC-4DAC-A5C1-88CF3D569FCC}" type="slidenum">
              <a:rPr lang="zh-CN" altLang="en-US" sz="1400">
                <a:solidFill>
                  <a:schemeClr val="tx1"/>
                </a:solidFill>
                <a:latin typeface="Arial" panose="020B0604020202020204" pitchFamily="34" charset="0"/>
                <a:ea typeface="宋体" panose="02010600030101010101" pitchFamily="2" charset="-122"/>
              </a:rPr>
              <a:pPr algn="r" eaLnBrk="1" hangingPunct="1"/>
              <a:t>27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4889531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4294967295"/>
          </p:nvPr>
        </p:nvSpPr>
        <p:spPr>
          <a:xfrm>
            <a:off x="1919288" y="908050"/>
            <a:ext cx="8064500" cy="4764088"/>
          </a:xfrm>
        </p:spPr>
        <p:txBody>
          <a:bodyPr/>
          <a:lstStyle/>
          <a:p>
            <a:pPr>
              <a:buFont typeface="Wingdings" panose="05000000000000000000" pitchFamily="2" charset="2"/>
              <a:buNone/>
            </a:pPr>
            <a:r>
              <a:rPr lang="zh-CN" altLang="zh-CN">
                <a:latin typeface="黑体" panose="02010609060101010101" pitchFamily="49" charset="-122"/>
              </a:rPr>
              <a:t>	    缺省使用段寄存器的情况由基址寄存器决定。若使用BP、ESP或EBP，缺省与SS配合；若使用BX或其它32位通用寄存器，则缺省与DS配合。允许使用段超越前缀。</a:t>
            </a:r>
          </a:p>
          <a:p>
            <a:pPr>
              <a:buFont typeface="Wingdings" panose="05000000000000000000" pitchFamily="2" charset="2"/>
              <a:buNone/>
            </a:pPr>
            <a:r>
              <a:rPr lang="zh-CN" altLang="zh-CN">
                <a:latin typeface="黑体" panose="02010609060101010101" pitchFamily="49" charset="-122"/>
              </a:rPr>
              <a:t>	即：EA＝(基址寄存器)＋(变址寄存器)</a:t>
            </a:r>
          </a:p>
          <a:p>
            <a:pPr>
              <a:buFont typeface="Wingdings" panose="05000000000000000000" pitchFamily="2" charset="2"/>
              <a:buNone/>
            </a:pPr>
            <a:r>
              <a:rPr lang="zh-CN" altLang="zh-CN">
                <a:latin typeface="黑体" panose="02010609060101010101" pitchFamily="49" charset="-122"/>
              </a:rPr>
              <a:t>	    </a:t>
            </a:r>
          </a:p>
          <a:p>
            <a:pPr>
              <a:buFont typeface="Wingdings" panose="05000000000000000000" pitchFamily="2" charset="2"/>
              <a:buNone/>
            </a:pPr>
            <a:r>
              <a:rPr lang="zh-CN" altLang="zh-CN">
                <a:latin typeface="黑体" panose="02010609060101010101" pitchFamily="49" charset="-122"/>
              </a:rPr>
              <a:t>	    80386以上支持的32位基址变址寻</a:t>
            </a:r>
          </a:p>
          <a:p>
            <a:pPr>
              <a:buFont typeface="Wingdings" panose="05000000000000000000" pitchFamily="2" charset="2"/>
              <a:buNone/>
            </a:pPr>
            <a:r>
              <a:rPr lang="zh-CN" altLang="zh-CN">
                <a:latin typeface="黑体" panose="02010609060101010101" pitchFamily="49" charset="-122"/>
              </a:rPr>
              <a:t>	址方式组合如下图。</a:t>
            </a:r>
            <a:r>
              <a:rPr lang="zh-CN" altLang="zh-CN" sz="3600">
                <a:latin typeface="黑体" panose="02010609060101010101" pitchFamily="49" charset="-122"/>
              </a:rPr>
              <a:t> </a:t>
            </a:r>
          </a:p>
        </p:txBody>
      </p:sp>
      <p:sp>
        <p:nvSpPr>
          <p:cNvPr id="4198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34E6FF72-0AF3-4159-8190-3521F244DF09}" type="slidenum">
              <a:rPr lang="zh-CN" altLang="en-US" sz="1400">
                <a:solidFill>
                  <a:schemeClr val="tx1"/>
                </a:solidFill>
                <a:latin typeface="Arial" panose="020B0604020202020204" pitchFamily="34" charset="0"/>
                <a:ea typeface="宋体" panose="02010600030101010101" pitchFamily="2" charset="-122"/>
              </a:rPr>
              <a:pPr algn="r" eaLnBrk="1" hangingPunct="1"/>
              <a:t>28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6552466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9153A7C-33DA-4298-9AB1-9C9B6D1F7FB3}" type="slidenum">
              <a:rPr lang="zh-CN" altLang="en-US" sz="1400">
                <a:solidFill>
                  <a:schemeClr val="tx1"/>
                </a:solidFill>
                <a:latin typeface="Arial" panose="020B0604020202020204" pitchFamily="34" charset="0"/>
                <a:ea typeface="宋体" panose="02010600030101010101" pitchFamily="2" charset="-122"/>
              </a:rPr>
              <a:pPr algn="r" eaLnBrk="1" hangingPunct="1"/>
              <a:t>29</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43011" name="Group 2"/>
          <p:cNvGrpSpPr>
            <a:grpSpLocks/>
          </p:cNvGrpSpPr>
          <p:nvPr/>
        </p:nvGrpSpPr>
        <p:grpSpPr bwMode="auto">
          <a:xfrm>
            <a:off x="2855913" y="549275"/>
            <a:ext cx="6011862" cy="5715000"/>
            <a:chOff x="0" y="0"/>
            <a:chExt cx="3787" cy="3600"/>
          </a:xfrm>
        </p:grpSpPr>
        <p:sp>
          <p:nvSpPr>
            <p:cNvPr id="43012" name="Text Box 3"/>
            <p:cNvSpPr txBox="1">
              <a:spLocks noChangeArrowheads="1"/>
            </p:cNvSpPr>
            <p:nvPr/>
          </p:nvSpPr>
          <p:spPr bwMode="auto">
            <a:xfrm>
              <a:off x="1008" y="0"/>
              <a:ext cx="91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基址     </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r>
                <a:rPr lang="zh-CN" altLang="zh-CN" sz="3000">
                  <a:solidFill>
                    <a:schemeClr val="bg2"/>
                  </a:solidFill>
                </a:rPr>
                <a:t>ESP</a:t>
              </a: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1000" b="0">
                <a:solidFill>
                  <a:schemeClr val="tx1"/>
                </a:solidFill>
                <a:latin typeface="Times New Roman" panose="02020603050405020304" pitchFamily="18" charset="0"/>
                <a:ea typeface="宋体" panose="02010600030101010101" pitchFamily="2" charset="-122"/>
              </a:endParaRPr>
            </a:p>
          </p:txBody>
        </p:sp>
        <p:sp>
          <p:nvSpPr>
            <p:cNvPr id="33797" name="AutoShape 4"/>
            <p:cNvSpPr>
              <a:spLocks noChangeArrowheads="1"/>
            </p:cNvSpPr>
            <p:nvPr/>
          </p:nvSpPr>
          <p:spPr bwMode="auto">
            <a:xfrm>
              <a:off x="672" y="362"/>
              <a:ext cx="1152" cy="2303"/>
            </a:xfrm>
            <a:prstGeom prst="bracePair">
              <a:avLst>
                <a:gd name="adj" fmla="val 8333"/>
              </a:avLst>
            </a:prstGeom>
            <a:noFill/>
            <a:ln w="38100" cmpd="sng">
              <a:solidFill>
                <a:schemeClr val="bg2"/>
              </a:solidFill>
              <a:round/>
              <a:headEnd/>
              <a:tailEnd/>
            </a:ln>
          </p:spPr>
          <p:txBody>
            <a:bodyPr/>
            <a:lstStyle/>
            <a:p>
              <a:pPr>
                <a:defRPr/>
              </a:pPr>
              <a:endParaRPr lang="zh-CN" altLang="en-US">
                <a:solidFill>
                  <a:schemeClr val="bg2"/>
                </a:solidFill>
                <a:effectLst>
                  <a:outerShdw blurRad="38100" dist="38100" dir="2700000" algn="tl">
                    <a:srgbClr val="C0C0C0"/>
                  </a:outerShdw>
                </a:effectLst>
              </a:endParaRPr>
            </a:p>
          </p:txBody>
        </p:sp>
        <p:sp>
          <p:nvSpPr>
            <p:cNvPr id="43014" name="Text Box 5"/>
            <p:cNvSpPr txBox="1">
              <a:spLocks noChangeArrowheads="1"/>
            </p:cNvSpPr>
            <p:nvPr/>
          </p:nvSpPr>
          <p:spPr bwMode="auto">
            <a:xfrm>
              <a:off x="0" y="1344"/>
              <a:ext cx="6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a:solidFill>
                    <a:schemeClr val="bg2"/>
                  </a:solidFill>
                </a:rPr>
                <a:t>EA＝</a:t>
              </a:r>
            </a:p>
          </p:txBody>
        </p:sp>
        <p:sp>
          <p:nvSpPr>
            <p:cNvPr id="43015" name="Text Box 6"/>
            <p:cNvSpPr txBox="1">
              <a:spLocks noChangeArrowheads="1"/>
            </p:cNvSpPr>
            <p:nvPr/>
          </p:nvSpPr>
          <p:spPr bwMode="auto">
            <a:xfrm>
              <a:off x="2064" y="135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3000">
                  <a:solidFill>
                    <a:schemeClr val="bg2"/>
                  </a:solidFill>
                  <a:latin typeface="Times New Roman" panose="02020603050405020304" pitchFamily="18" charset="0"/>
                </a:rPr>
                <a:t>＋</a:t>
              </a:r>
            </a:p>
          </p:txBody>
        </p:sp>
        <p:sp>
          <p:nvSpPr>
            <p:cNvPr id="43016" name="Text Box 7"/>
            <p:cNvSpPr txBox="1">
              <a:spLocks noChangeArrowheads="1"/>
            </p:cNvSpPr>
            <p:nvPr/>
          </p:nvSpPr>
          <p:spPr bwMode="auto">
            <a:xfrm>
              <a:off x="2880" y="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变址</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3000">
                <a:solidFill>
                  <a:schemeClr val="tx1"/>
                </a:solidFill>
              </a:endParaRPr>
            </a:p>
          </p:txBody>
        </p:sp>
        <p:sp>
          <p:nvSpPr>
            <p:cNvPr id="33801" name="AutoShape 8"/>
            <p:cNvSpPr>
              <a:spLocks noChangeArrowheads="1"/>
            </p:cNvSpPr>
            <p:nvPr/>
          </p:nvSpPr>
          <p:spPr bwMode="auto">
            <a:xfrm>
              <a:off x="2592" y="336"/>
              <a:ext cx="1104" cy="2303"/>
            </a:xfrm>
            <a:prstGeom prst="bracePair">
              <a:avLst>
                <a:gd name="adj" fmla="val 8333"/>
              </a:avLst>
            </a:prstGeom>
            <a:noFill/>
            <a:ln w="38100" cmpd="sng">
              <a:solidFill>
                <a:schemeClr val="bg2"/>
              </a:solidFill>
              <a:round/>
              <a:headEnd/>
              <a:tailEnd/>
            </a:ln>
          </p:spPr>
          <p:txBody>
            <a:bodyPr/>
            <a:lstStyle/>
            <a:p>
              <a:pPr>
                <a:defRPr/>
              </a:pPr>
              <a:endParaRPr lang="zh-CN" altLang="en-US">
                <a:solidFill>
                  <a:schemeClr val="bg2"/>
                </a:solidFill>
                <a:effectLst>
                  <a:outerShdw blurRad="38100" dist="38100" dir="2700000" algn="tl">
                    <a:srgbClr val="C0C0C0"/>
                  </a:outerShdw>
                </a:effectLst>
              </a:endParaRPr>
            </a:p>
          </p:txBody>
        </p:sp>
        <p:sp>
          <p:nvSpPr>
            <p:cNvPr id="43018" name="Text Box 9"/>
            <p:cNvSpPr txBox="1">
              <a:spLocks noChangeArrowheads="1"/>
            </p:cNvSpPr>
            <p:nvPr/>
          </p:nvSpPr>
          <p:spPr bwMode="auto">
            <a:xfrm>
              <a:off x="288" y="2976"/>
              <a:ext cx="3499"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chemeClr val="bg2"/>
                  </a:solidFill>
                </a:rPr>
                <a:t>80386以上32位基址变址寻址方式组合</a:t>
              </a:r>
            </a:p>
          </p:txBody>
        </p:sp>
      </p:grpSp>
    </p:spTree>
    <p:extLst>
      <p:ext uri="{BB962C8B-B14F-4D97-AF65-F5344CB8AC3E}">
        <p14:creationId xmlns:p14="http://schemas.microsoft.com/office/powerpoint/2010/main" val="3903884385"/>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idx="4294967295"/>
          </p:nvPr>
        </p:nvSpPr>
        <p:spPr>
          <a:xfrm>
            <a:off x="2209800" y="1600200"/>
            <a:ext cx="7543800" cy="4419600"/>
          </a:xfrm>
        </p:spPr>
        <p:txBody>
          <a:bodyPr/>
          <a:lstStyle/>
          <a:p>
            <a:pPr marL="0" indent="0">
              <a:buNone/>
            </a:pPr>
            <a:r>
              <a:rPr lang="zh-CN" altLang="zh-CN" sz="3600">
                <a:latin typeface="黑体" panose="02010609060101010101" pitchFamily="49" charset="-122"/>
              </a:rPr>
              <a:t>指令集和指令系统</a:t>
            </a:r>
          </a:p>
          <a:p>
            <a:pPr marL="0" indent="0">
              <a:buNone/>
            </a:pPr>
            <a:r>
              <a:rPr lang="zh-CN" altLang="zh-CN" sz="3600">
                <a:latin typeface="黑体" panose="02010609060101010101" pitchFamily="49" charset="-122"/>
              </a:rPr>
              <a:t>指令的构成：</a:t>
            </a:r>
            <a:r>
              <a:rPr lang="zh-CN" altLang="zh-CN">
                <a:latin typeface="黑体" panose="02010609060101010101" pitchFamily="49" charset="-122"/>
              </a:rPr>
              <a:t>操作码 操作数</a:t>
            </a:r>
          </a:p>
          <a:p>
            <a:pPr marL="0" indent="0">
              <a:buNone/>
            </a:pPr>
            <a:r>
              <a:rPr lang="zh-CN" altLang="zh-CN" sz="3300">
                <a:latin typeface="黑体" panose="02010609060101010101" pitchFamily="49" charset="-122"/>
              </a:rPr>
              <a:t>	</a:t>
            </a:r>
          </a:p>
          <a:p>
            <a:pPr marL="0" indent="0">
              <a:buNone/>
            </a:pPr>
            <a:r>
              <a:rPr lang="zh-CN" altLang="zh-CN">
                <a:solidFill>
                  <a:srgbClr val="003399"/>
                </a:solidFill>
                <a:latin typeface="黑体" panose="02010609060101010101" pitchFamily="49" charset="-122"/>
              </a:rPr>
              <a:t>如何给出操作数或操作数地址？</a:t>
            </a:r>
          </a:p>
          <a:p>
            <a:pPr marL="0" indent="0">
              <a:buNone/>
            </a:pPr>
            <a:r>
              <a:rPr lang="zh-CN" altLang="zh-CN" sz="3300">
                <a:latin typeface="黑体" panose="02010609060101010101" pitchFamily="49" charset="-122"/>
              </a:rPr>
              <a:t>	</a:t>
            </a:r>
          </a:p>
          <a:p>
            <a:pPr marL="0" indent="0">
              <a:buNone/>
            </a:pPr>
            <a:r>
              <a:rPr lang="zh-CN" altLang="zh-CN">
                <a:latin typeface="黑体" panose="02010609060101010101" pitchFamily="49" charset="-122"/>
              </a:rPr>
              <a:t>操作数域的表示比较复杂，这就是寻址方式要解决的问题。</a:t>
            </a:r>
            <a:r>
              <a:rPr lang="zh-CN" altLang="zh-CN"/>
              <a:t> </a:t>
            </a:r>
          </a:p>
        </p:txBody>
      </p:sp>
      <p:sp>
        <p:nvSpPr>
          <p:cNvPr id="14339"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AD54885-62AB-4590-BA2D-E98F87E946B7}" type="slidenum">
              <a:rPr lang="zh-CN" altLang="en-US" sz="1400">
                <a:solidFill>
                  <a:schemeClr val="tx1"/>
                </a:solidFill>
                <a:latin typeface="Arial" panose="020B0604020202020204" pitchFamily="34" charset="0"/>
                <a:ea typeface="宋体" panose="02010600030101010101" pitchFamily="2" charset="-122"/>
              </a:rPr>
              <a:pPr algn="r" eaLnBrk="1" hangingPunct="1"/>
              <a:t>3</a:t>
            </a:fld>
            <a:endParaRPr lang="zh-CN" altLang="en-US" sz="1400">
              <a:solidFill>
                <a:schemeClr val="tx1"/>
              </a:solidFill>
              <a:latin typeface="Arial" panose="020B0604020202020204" pitchFamily="34" charset="0"/>
              <a:ea typeface="宋体" panose="02010600030101010101" pitchFamily="2" charset="-122"/>
            </a:endParaRPr>
          </a:p>
        </p:txBody>
      </p:sp>
      <p:sp>
        <p:nvSpPr>
          <p:cNvPr id="14340" name="Text Box 3"/>
          <p:cNvSpPr txBox="1">
            <a:spLocks noChangeArrowheads="1"/>
          </p:cNvSpPr>
          <p:nvPr/>
        </p:nvSpPr>
        <p:spPr bwMode="auto">
          <a:xfrm>
            <a:off x="7896225" y="188914"/>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spcBef>
                <a:spcPct val="50000"/>
              </a:spcBef>
              <a:buFont typeface="Wingdings" panose="05000000000000000000" pitchFamily="2" charset="2"/>
              <a:buNone/>
            </a:pPr>
            <a:r>
              <a:rPr lang="zh-CN" altLang="zh-CN" sz="4000"/>
              <a:t>基本概念</a:t>
            </a:r>
          </a:p>
        </p:txBody>
      </p:sp>
    </p:spTree>
    <p:extLst>
      <p:ext uri="{BB962C8B-B14F-4D97-AF65-F5344CB8AC3E}">
        <p14:creationId xmlns:p14="http://schemas.microsoft.com/office/powerpoint/2010/main" val="321226864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4294967295"/>
          </p:nvPr>
        </p:nvSpPr>
        <p:spPr>
          <a:xfrm>
            <a:off x="2063751" y="692151"/>
            <a:ext cx="8304213" cy="5616575"/>
          </a:xfrm>
        </p:spPr>
        <p:txBody>
          <a:bodyPr/>
          <a:lstStyle/>
          <a:p>
            <a:pPr marL="0" indent="0">
              <a:buNone/>
            </a:pPr>
            <a:r>
              <a:rPr lang="zh-CN" altLang="zh-CN">
                <a:solidFill>
                  <a:srgbClr val="FF0000"/>
                </a:solidFill>
                <a:latin typeface="黑体" panose="02010609060101010101" pitchFamily="49" charset="-122"/>
              </a:rPr>
              <a:t>例13. </a:t>
            </a:r>
            <a:r>
              <a:rPr lang="zh-CN" altLang="zh-CN"/>
              <a:t>MOV  AL, [BX] [SI]</a:t>
            </a:r>
          </a:p>
          <a:p>
            <a:pPr marL="0" indent="0">
              <a:buNone/>
            </a:pPr>
            <a:r>
              <a:rPr lang="zh-CN" altLang="zh-CN">
                <a:latin typeface="黑体" panose="02010609060101010101" pitchFamily="49" charset="-122"/>
              </a:rPr>
              <a:t>;（DS:[BX+SI]）→AL</a:t>
            </a:r>
          </a:p>
          <a:p>
            <a:pPr marL="0" indent="0">
              <a:buNone/>
            </a:pPr>
            <a:r>
              <a:rPr lang="zh-CN" altLang="zh-CN">
                <a:latin typeface="黑体" panose="02010609060101010101" pitchFamily="49" charset="-122"/>
              </a:rPr>
              <a:t>该指令可以表示为：</a:t>
            </a:r>
          </a:p>
          <a:p>
            <a:pPr marL="0" indent="0">
              <a:buNone/>
            </a:pPr>
            <a:r>
              <a:rPr lang="zh-CN" altLang="zh-CN"/>
              <a:t>		  MOV  AL,[BX+SI]</a:t>
            </a:r>
          </a:p>
          <a:p>
            <a:pPr marL="0" indent="0">
              <a:buNone/>
            </a:pPr>
            <a:r>
              <a:rPr lang="zh-CN" altLang="zh-CN">
                <a:latin typeface="黑体" panose="02010609060101010101" pitchFamily="49" charset="-122"/>
              </a:rPr>
              <a:t>执行情况如下图所示。</a:t>
            </a:r>
          </a:p>
          <a:p>
            <a:pPr marL="0" indent="0">
              <a:buNone/>
            </a:pPr>
            <a:r>
              <a:rPr lang="zh-CN" altLang="zh-CN">
                <a:latin typeface="黑体" panose="02010609060101010101" pitchFamily="49" charset="-122"/>
              </a:rPr>
              <a:t>	    </a:t>
            </a:r>
          </a:p>
          <a:p>
            <a:pPr marL="0" indent="0">
              <a:buNone/>
            </a:pPr>
            <a:r>
              <a:rPr lang="zh-CN" altLang="zh-CN">
                <a:latin typeface="黑体" panose="02010609060101010101" pitchFamily="49" charset="-122"/>
              </a:rPr>
              <a:t>使用这种寻址方式可以访问一维数组,其中BX存放数组起始地址的偏移量，SI存放数组元素的下标乘以元素的长度，下标从0开始计数。</a:t>
            </a:r>
          </a:p>
        </p:txBody>
      </p:sp>
      <p:sp>
        <p:nvSpPr>
          <p:cNvPr id="4403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0E906764-7457-44B5-A090-05ADF7817BEE}" type="slidenum">
              <a:rPr lang="zh-CN" altLang="en-US" sz="1400">
                <a:solidFill>
                  <a:schemeClr val="tx1"/>
                </a:solidFill>
                <a:latin typeface="Arial" panose="020B0604020202020204" pitchFamily="34" charset="0"/>
                <a:ea typeface="宋体" panose="02010600030101010101" pitchFamily="2" charset="-122"/>
              </a:rPr>
              <a:pPr algn="r" eaLnBrk="1" hangingPunct="1"/>
              <a:t>30</a:t>
            </a:fld>
            <a:endParaRPr lang="zh-CN" altLang="en-US" sz="1400">
              <a:solidFill>
                <a:schemeClr val="tx1"/>
              </a:solidFill>
              <a:latin typeface="Arial" panose="020B0604020202020204" pitchFamily="34" charset="0"/>
              <a:ea typeface="宋体" panose="02010600030101010101" pitchFamily="2" charset="-122"/>
            </a:endParaRPr>
          </a:p>
        </p:txBody>
      </p:sp>
      <p:sp>
        <p:nvSpPr>
          <p:cNvPr id="44036" name="Text Box 3"/>
          <p:cNvSpPr txBox="1">
            <a:spLocks noChangeArrowheads="1"/>
          </p:cNvSpPr>
          <p:nvPr/>
        </p:nvSpPr>
        <p:spPr bwMode="auto">
          <a:xfrm>
            <a:off x="8328026" y="2781300"/>
            <a:ext cx="17299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a:solidFill>
                  <a:schemeClr val="tx1"/>
                </a:solidFill>
                <a:latin typeface="Times New Roman" panose="02020603050405020304" pitchFamily="18" charset="0"/>
                <a:hlinkClick r:id="rId2"/>
              </a:rPr>
              <a:t>动画演示</a:t>
            </a:r>
            <a:endParaRPr lang="zh-CN" altLang="zh-CN" sz="3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1000066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D2066D2-24A6-48AD-ABE0-64A422A3AAE3}" type="slidenum">
              <a:rPr lang="zh-CN" altLang="en-US" sz="1400">
                <a:solidFill>
                  <a:schemeClr val="tx1"/>
                </a:solidFill>
                <a:latin typeface="Arial" panose="020B0604020202020204" pitchFamily="34" charset="0"/>
                <a:ea typeface="宋体" panose="02010600030101010101" pitchFamily="2" charset="-122"/>
              </a:rPr>
              <a:pPr algn="r" eaLnBrk="1" hangingPunct="1"/>
              <a:t>31</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45059" name="Group 2"/>
          <p:cNvGrpSpPr>
            <a:grpSpLocks/>
          </p:cNvGrpSpPr>
          <p:nvPr/>
        </p:nvGrpSpPr>
        <p:grpSpPr bwMode="auto">
          <a:xfrm>
            <a:off x="3071813" y="692150"/>
            <a:ext cx="6172200" cy="5334000"/>
            <a:chOff x="0" y="0"/>
            <a:chExt cx="3888" cy="3360"/>
          </a:xfrm>
        </p:grpSpPr>
        <p:grpSp>
          <p:nvGrpSpPr>
            <p:cNvPr id="45060" name="Group 3"/>
            <p:cNvGrpSpPr>
              <a:grpSpLocks/>
            </p:cNvGrpSpPr>
            <p:nvPr/>
          </p:nvGrpSpPr>
          <p:grpSpPr bwMode="auto">
            <a:xfrm>
              <a:off x="1728" y="1008"/>
              <a:ext cx="122" cy="136"/>
              <a:chOff x="0" y="0"/>
              <a:chExt cx="150" cy="98"/>
            </a:xfrm>
          </p:grpSpPr>
          <p:sp>
            <p:nvSpPr>
              <p:cNvPr id="45093"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45094"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grpSp>
          <p:nvGrpSpPr>
            <p:cNvPr id="45061" name="Group 6"/>
            <p:cNvGrpSpPr>
              <a:grpSpLocks/>
            </p:cNvGrpSpPr>
            <p:nvPr/>
          </p:nvGrpSpPr>
          <p:grpSpPr bwMode="auto">
            <a:xfrm>
              <a:off x="2448" y="1008"/>
              <a:ext cx="122" cy="136"/>
              <a:chOff x="0" y="0"/>
              <a:chExt cx="150" cy="98"/>
            </a:xfrm>
          </p:grpSpPr>
          <p:sp>
            <p:nvSpPr>
              <p:cNvPr id="45091"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45092"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sp>
          <p:nvSpPr>
            <p:cNvPr id="45062" name="Text Box 9"/>
            <p:cNvSpPr txBox="1">
              <a:spLocks noChangeArrowheads="1"/>
            </p:cNvSpPr>
            <p:nvPr/>
          </p:nvSpPr>
          <p:spPr bwMode="auto">
            <a:xfrm>
              <a:off x="0" y="3024"/>
              <a:ext cx="38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chemeClr val="bg2"/>
                  </a:solidFill>
                </a:rPr>
                <a:t>基址变址寻址方式执行情况</a:t>
              </a:r>
            </a:p>
          </p:txBody>
        </p:sp>
        <p:sp>
          <p:nvSpPr>
            <p:cNvPr id="45063" name="Text Box 10"/>
            <p:cNvSpPr txBox="1">
              <a:spLocks noChangeArrowheads="1"/>
            </p:cNvSpPr>
            <p:nvPr/>
          </p:nvSpPr>
          <p:spPr bwMode="auto">
            <a:xfrm>
              <a:off x="144" y="155"/>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DS</a:t>
              </a:r>
            </a:p>
          </p:txBody>
        </p:sp>
        <p:sp>
          <p:nvSpPr>
            <p:cNvPr id="45064" name="Text Box 11"/>
            <p:cNvSpPr txBox="1">
              <a:spLocks noChangeArrowheads="1"/>
            </p:cNvSpPr>
            <p:nvPr/>
          </p:nvSpPr>
          <p:spPr bwMode="auto">
            <a:xfrm>
              <a:off x="144" y="71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BX</a:t>
              </a:r>
            </a:p>
          </p:txBody>
        </p:sp>
        <p:sp>
          <p:nvSpPr>
            <p:cNvPr id="45065" name="Line 12"/>
            <p:cNvSpPr>
              <a:spLocks noChangeShapeType="1"/>
            </p:cNvSpPr>
            <p:nvPr/>
          </p:nvSpPr>
          <p:spPr bwMode="auto">
            <a:xfrm flipV="1">
              <a:off x="733" y="336"/>
              <a:ext cx="995" cy="1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45066" name="Line 13"/>
            <p:cNvSpPr>
              <a:spLocks noChangeShapeType="1"/>
            </p:cNvSpPr>
            <p:nvPr/>
          </p:nvSpPr>
          <p:spPr bwMode="auto">
            <a:xfrm flipV="1">
              <a:off x="1248" y="2304"/>
              <a:ext cx="518" cy="5"/>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45067" name="Line 14"/>
            <p:cNvSpPr>
              <a:spLocks noChangeShapeType="1"/>
            </p:cNvSpPr>
            <p:nvPr/>
          </p:nvSpPr>
          <p:spPr bwMode="auto">
            <a:xfrm>
              <a:off x="1268" y="346"/>
              <a:ext cx="0" cy="42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Text Box 15"/>
            <p:cNvSpPr txBox="1">
              <a:spLocks noChangeArrowheads="1"/>
            </p:cNvSpPr>
            <p:nvPr/>
          </p:nvSpPr>
          <p:spPr bwMode="auto">
            <a:xfrm>
              <a:off x="1104" y="720"/>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45069" name="Line 16"/>
            <p:cNvSpPr>
              <a:spLocks noChangeShapeType="1"/>
            </p:cNvSpPr>
            <p:nvPr/>
          </p:nvSpPr>
          <p:spPr bwMode="auto">
            <a:xfrm>
              <a:off x="1268" y="1102"/>
              <a:ext cx="0" cy="47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Text Box 17"/>
            <p:cNvSpPr txBox="1">
              <a:spLocks noChangeArrowheads="1"/>
            </p:cNvSpPr>
            <p:nvPr/>
          </p:nvSpPr>
          <p:spPr bwMode="auto">
            <a:xfrm>
              <a:off x="3072" y="211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AL</a:t>
              </a:r>
            </a:p>
          </p:txBody>
        </p:sp>
        <p:sp>
          <p:nvSpPr>
            <p:cNvPr id="45071" name="Line 18"/>
            <p:cNvSpPr>
              <a:spLocks noChangeShapeType="1"/>
            </p:cNvSpPr>
            <p:nvPr/>
          </p:nvSpPr>
          <p:spPr bwMode="auto">
            <a:xfrm>
              <a:off x="2496" y="2304"/>
              <a:ext cx="551"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45072" name="Text Box 19"/>
            <p:cNvSpPr txBox="1">
              <a:spLocks noChangeArrowheads="1"/>
            </p:cNvSpPr>
            <p:nvPr/>
          </p:nvSpPr>
          <p:spPr bwMode="auto">
            <a:xfrm>
              <a:off x="1104" y="1584"/>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45073" name="Line 20"/>
            <p:cNvSpPr>
              <a:spLocks noChangeShapeType="1"/>
            </p:cNvSpPr>
            <p:nvPr/>
          </p:nvSpPr>
          <p:spPr bwMode="auto">
            <a:xfrm>
              <a:off x="177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21"/>
            <p:cNvSpPr>
              <a:spLocks noChangeShapeType="1"/>
            </p:cNvSpPr>
            <p:nvPr/>
          </p:nvSpPr>
          <p:spPr bwMode="auto">
            <a:xfrm flipV="1">
              <a:off x="249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22"/>
            <p:cNvSpPr>
              <a:spLocks noChangeShapeType="1"/>
            </p:cNvSpPr>
            <p:nvPr/>
          </p:nvSpPr>
          <p:spPr bwMode="auto">
            <a:xfrm>
              <a:off x="1776" y="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23"/>
            <p:cNvSpPr>
              <a:spLocks noChangeShapeType="1"/>
            </p:cNvSpPr>
            <p:nvPr/>
          </p:nvSpPr>
          <p:spPr bwMode="auto">
            <a:xfrm>
              <a:off x="1776" y="2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24"/>
            <p:cNvSpPr>
              <a:spLocks noChangeShapeType="1"/>
            </p:cNvSpPr>
            <p:nvPr/>
          </p:nvSpPr>
          <p:spPr bwMode="auto">
            <a:xfrm>
              <a:off x="1776" y="4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25"/>
            <p:cNvSpPr>
              <a:spLocks noChangeShapeType="1"/>
            </p:cNvSpPr>
            <p:nvPr/>
          </p:nvSpPr>
          <p:spPr bwMode="auto">
            <a:xfrm>
              <a:off x="1776" y="7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6"/>
            <p:cNvSpPr>
              <a:spLocks noChangeShapeType="1"/>
            </p:cNvSpPr>
            <p:nvPr/>
          </p:nvSpPr>
          <p:spPr bwMode="auto">
            <a:xfrm>
              <a:off x="1776" y="9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7"/>
            <p:cNvSpPr>
              <a:spLocks noChangeShapeType="1"/>
            </p:cNvSpPr>
            <p:nvPr/>
          </p:nvSpPr>
          <p:spPr bwMode="auto">
            <a:xfrm>
              <a:off x="1776" y="12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28"/>
            <p:cNvSpPr>
              <a:spLocks noChangeShapeType="1"/>
            </p:cNvSpPr>
            <p:nvPr/>
          </p:nvSpPr>
          <p:spPr bwMode="auto">
            <a:xfrm>
              <a:off x="1776" y="14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29"/>
            <p:cNvSpPr>
              <a:spLocks noChangeShapeType="1"/>
            </p:cNvSpPr>
            <p:nvPr/>
          </p:nvSpPr>
          <p:spPr bwMode="auto">
            <a:xfrm>
              <a:off x="1776" y="16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30"/>
            <p:cNvSpPr>
              <a:spLocks noChangeShapeType="1"/>
            </p:cNvSpPr>
            <p:nvPr/>
          </p:nvSpPr>
          <p:spPr bwMode="auto">
            <a:xfrm>
              <a:off x="1776" y="19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31"/>
            <p:cNvSpPr>
              <a:spLocks noChangeShapeType="1"/>
            </p:cNvSpPr>
            <p:nvPr/>
          </p:nvSpPr>
          <p:spPr bwMode="auto">
            <a:xfrm>
              <a:off x="1776" y="21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32"/>
            <p:cNvSpPr>
              <a:spLocks noChangeShapeType="1"/>
            </p:cNvSpPr>
            <p:nvPr/>
          </p:nvSpPr>
          <p:spPr bwMode="auto">
            <a:xfrm>
              <a:off x="1776" y="24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33"/>
            <p:cNvSpPr>
              <a:spLocks noChangeShapeType="1"/>
            </p:cNvSpPr>
            <p:nvPr/>
          </p:nvSpPr>
          <p:spPr bwMode="auto">
            <a:xfrm>
              <a:off x="1248" y="1968"/>
              <a:ext cx="0" cy="3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34"/>
            <p:cNvSpPr>
              <a:spLocks noChangeShapeType="1"/>
            </p:cNvSpPr>
            <p:nvPr/>
          </p:nvSpPr>
          <p:spPr bwMode="auto">
            <a:xfrm>
              <a:off x="1776" y="26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35"/>
            <p:cNvSpPr>
              <a:spLocks noChangeShapeType="1"/>
            </p:cNvSpPr>
            <p:nvPr/>
          </p:nvSpPr>
          <p:spPr bwMode="auto">
            <a:xfrm>
              <a:off x="720" y="912"/>
              <a:ext cx="33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Text Box 36"/>
            <p:cNvSpPr txBox="1">
              <a:spLocks noChangeArrowheads="1"/>
            </p:cNvSpPr>
            <p:nvPr/>
          </p:nvSpPr>
          <p:spPr bwMode="auto">
            <a:xfrm>
              <a:off x="144" y="158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SI</a:t>
              </a:r>
            </a:p>
          </p:txBody>
        </p:sp>
        <p:sp>
          <p:nvSpPr>
            <p:cNvPr id="45090" name="Line 37"/>
            <p:cNvSpPr>
              <a:spLocks noChangeShapeType="1"/>
            </p:cNvSpPr>
            <p:nvPr/>
          </p:nvSpPr>
          <p:spPr bwMode="auto">
            <a:xfrm>
              <a:off x="720" y="1776"/>
              <a:ext cx="33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29137105"/>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719513" y="188914"/>
            <a:ext cx="6629400" cy="701675"/>
          </a:xfrm>
        </p:spPr>
        <p:txBody>
          <a:bodyPr/>
          <a:lstStyle/>
          <a:p>
            <a:r>
              <a:rPr lang="zh-CN" altLang="en-US" sz="4000" dirty="0">
                <a:latin typeface="黑体" panose="02010609060101010101" pitchFamily="49" charset="-122"/>
              </a:rPr>
              <a:t>存储器操作数寻址：</a:t>
            </a:r>
            <a:br>
              <a:rPr lang="en-US" altLang="zh-CN" sz="4000" dirty="0">
                <a:latin typeface="黑体" panose="02010609060101010101" pitchFamily="49" charset="-122"/>
              </a:rPr>
            </a:br>
            <a:r>
              <a:rPr lang="en-US" altLang="zh-CN" sz="4000" dirty="0">
                <a:latin typeface="黑体" panose="02010609060101010101" pitchFamily="49" charset="-122"/>
              </a:rPr>
              <a:t>5</a:t>
            </a:r>
            <a:r>
              <a:rPr lang="zh-CN" altLang="zh-CN" sz="4000" dirty="0">
                <a:latin typeface="黑体" panose="02010609060101010101" pitchFamily="49" charset="-122"/>
              </a:rPr>
              <a:t>相对基址变址寻址方式 </a:t>
            </a:r>
          </a:p>
        </p:txBody>
      </p:sp>
      <p:sp>
        <p:nvSpPr>
          <p:cNvPr id="46083" name="Rectangle 3"/>
          <p:cNvSpPr>
            <a:spLocks noGrp="1" noChangeArrowheads="1"/>
          </p:cNvSpPr>
          <p:nvPr>
            <p:ph idx="4294967295"/>
          </p:nvPr>
        </p:nvSpPr>
        <p:spPr>
          <a:xfrm>
            <a:off x="1981201" y="1752600"/>
            <a:ext cx="8075613" cy="4495800"/>
          </a:xfrm>
        </p:spPr>
        <p:txBody>
          <a:bodyPr/>
          <a:lstStyle/>
          <a:p>
            <a:pPr marL="0" indent="0">
              <a:buNone/>
            </a:pPr>
            <a:r>
              <a:rPr lang="zh-CN" altLang="zh-CN">
                <a:latin typeface="黑体" panose="02010609060101010101" pitchFamily="49" charset="-122"/>
              </a:rPr>
              <a:t>	操作数的有效地址是一个基址和一个变址寄存器的内容和指令中给定的一个位移量之和。</a:t>
            </a:r>
          </a:p>
          <a:p>
            <a:pPr marL="0" indent="0">
              <a:buNone/>
            </a:pPr>
            <a:r>
              <a:rPr lang="zh-CN" altLang="zh-CN">
                <a:latin typeface="黑体" panose="02010609060101010101" pitchFamily="49" charset="-122"/>
              </a:rPr>
              <a:t>	386以上CPU允许使用变址部分除ESP以外的任何两个32位通用寄存器组合。位移量可以是一个字节、一个字、一个双字（386以上）的带符号数。 </a:t>
            </a:r>
          </a:p>
        </p:txBody>
      </p:sp>
      <p:sp>
        <p:nvSpPr>
          <p:cNvPr id="46084"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298620D-983D-4E4F-8CFA-BC91DF7FE8CB}" type="slidenum">
              <a:rPr lang="zh-CN" altLang="en-US" sz="1400">
                <a:solidFill>
                  <a:schemeClr val="tx1"/>
                </a:solidFill>
                <a:latin typeface="Arial" panose="020B0604020202020204" pitchFamily="34" charset="0"/>
                <a:ea typeface="宋体" panose="02010600030101010101" pitchFamily="2" charset="-122"/>
              </a:rPr>
              <a:pPr algn="r" eaLnBrk="1" hangingPunct="1"/>
              <a:t>32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675795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4294967295"/>
          </p:nvPr>
        </p:nvSpPr>
        <p:spPr>
          <a:xfrm>
            <a:off x="1919289" y="908050"/>
            <a:ext cx="8351837" cy="5492750"/>
          </a:xfrm>
        </p:spPr>
        <p:txBody>
          <a:bodyPr/>
          <a:lstStyle/>
          <a:p>
            <a:pPr marL="0" indent="0">
              <a:buNone/>
            </a:pPr>
            <a:r>
              <a:rPr lang="zh-CN" altLang="zh-CN">
                <a:latin typeface="黑体" panose="02010609060101010101" pitchFamily="49" charset="-122"/>
              </a:rPr>
              <a:t>缺省使用段寄存器的情况由基址寄存器决定。</a:t>
            </a:r>
          </a:p>
          <a:p>
            <a:pPr marL="0" indent="0">
              <a:buNone/>
            </a:pPr>
            <a:r>
              <a:rPr lang="zh-CN" altLang="zh-CN">
                <a:latin typeface="黑体" panose="02010609060101010101" pitchFamily="49" charset="-122"/>
              </a:rPr>
              <a:t>若使用BP、EBP或ESP，缺省与SS配合；若使用BX或其它32位通用寄存器，缺省与DS配合。</a:t>
            </a:r>
          </a:p>
          <a:p>
            <a:pPr marL="0" indent="0">
              <a:buNone/>
            </a:pPr>
            <a:r>
              <a:rPr lang="zh-CN" altLang="zh-CN">
                <a:latin typeface="黑体" panose="02010609060101010101" pitchFamily="49" charset="-122"/>
              </a:rPr>
              <a:t>允许使用段超越前缀。</a:t>
            </a:r>
          </a:p>
          <a:p>
            <a:pPr marL="0" indent="0">
              <a:buNone/>
            </a:pPr>
            <a:r>
              <a:rPr lang="zh-CN" altLang="zh-CN">
                <a:latin typeface="黑体" panose="02010609060101010101" pitchFamily="49" charset="-122"/>
              </a:rPr>
              <a:t>即：EA＝（基址寄存器）＋（变址寄存器）＋disp</a:t>
            </a:r>
          </a:p>
          <a:p>
            <a:pPr marL="0" indent="0">
              <a:buNone/>
            </a:pPr>
            <a:r>
              <a:rPr lang="zh-CN" altLang="zh-CN">
                <a:latin typeface="黑体" panose="02010609060101010101" pitchFamily="49" charset="-122"/>
              </a:rPr>
              <a:t>80386以上支持的32位相对基址变址寻址方式组合如下图。</a:t>
            </a:r>
            <a:r>
              <a:rPr lang="zh-CN" altLang="zh-CN" sz="3600">
                <a:latin typeface="黑体" panose="02010609060101010101" pitchFamily="49" charset="-122"/>
              </a:rPr>
              <a:t> </a:t>
            </a:r>
          </a:p>
        </p:txBody>
      </p:sp>
      <p:sp>
        <p:nvSpPr>
          <p:cNvPr id="4710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3944B944-C3C7-4410-A1A2-3B94A761B632}" type="slidenum">
              <a:rPr lang="zh-CN" altLang="en-US" sz="1400">
                <a:solidFill>
                  <a:schemeClr val="tx1"/>
                </a:solidFill>
                <a:latin typeface="Arial" panose="020B0604020202020204" pitchFamily="34" charset="0"/>
                <a:ea typeface="宋体" panose="02010600030101010101" pitchFamily="2" charset="-122"/>
              </a:rPr>
              <a:pPr algn="r" eaLnBrk="1" hangingPunct="1"/>
              <a:t>33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664772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02C9680-6655-4566-BBC6-3DF540F8C15F}" type="slidenum">
              <a:rPr lang="zh-CN" altLang="en-US" sz="1400">
                <a:solidFill>
                  <a:schemeClr val="tx1"/>
                </a:solidFill>
                <a:latin typeface="Arial" panose="020B0604020202020204" pitchFamily="34" charset="0"/>
                <a:ea typeface="宋体" panose="02010600030101010101" pitchFamily="2" charset="-122"/>
              </a:rPr>
              <a:pPr algn="r" eaLnBrk="1" hangingPunct="1"/>
              <a:t>34</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48131" name="Group 2"/>
          <p:cNvGrpSpPr>
            <a:grpSpLocks/>
          </p:cNvGrpSpPr>
          <p:nvPr/>
        </p:nvGrpSpPr>
        <p:grpSpPr bwMode="auto">
          <a:xfrm>
            <a:off x="2208214" y="549275"/>
            <a:ext cx="7858125" cy="5791200"/>
            <a:chOff x="0" y="0"/>
            <a:chExt cx="4950" cy="3648"/>
          </a:xfrm>
        </p:grpSpPr>
        <p:sp>
          <p:nvSpPr>
            <p:cNvPr id="48132" name="Text Box 3"/>
            <p:cNvSpPr txBox="1">
              <a:spLocks noChangeArrowheads="1"/>
            </p:cNvSpPr>
            <p:nvPr/>
          </p:nvSpPr>
          <p:spPr bwMode="auto">
            <a:xfrm>
              <a:off x="1008" y="0"/>
              <a:ext cx="91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基址     </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r>
                <a:rPr lang="zh-CN" altLang="zh-CN" sz="3000">
                  <a:solidFill>
                    <a:schemeClr val="bg2"/>
                  </a:solidFill>
                </a:rPr>
                <a:t>ESP</a:t>
              </a: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1000" b="0">
                <a:solidFill>
                  <a:schemeClr val="bg2"/>
                </a:solidFill>
                <a:latin typeface="Times New Roman" panose="02020603050405020304" pitchFamily="18" charset="0"/>
                <a:ea typeface="宋体" panose="02010600030101010101" pitchFamily="2" charset="-122"/>
              </a:endParaRPr>
            </a:p>
          </p:txBody>
        </p:sp>
        <p:sp>
          <p:nvSpPr>
            <p:cNvPr id="38917" name="AutoShape 4"/>
            <p:cNvSpPr>
              <a:spLocks noChangeArrowheads="1"/>
            </p:cNvSpPr>
            <p:nvPr/>
          </p:nvSpPr>
          <p:spPr bwMode="auto">
            <a:xfrm>
              <a:off x="672" y="362"/>
              <a:ext cx="1152" cy="2303"/>
            </a:xfrm>
            <a:prstGeom prst="bracePair">
              <a:avLst>
                <a:gd name="adj" fmla="val 8333"/>
              </a:avLst>
            </a:prstGeom>
            <a:noFill/>
            <a:ln w="38100" cmpd="sng">
              <a:solidFill>
                <a:schemeClr val="bg2"/>
              </a:solidFill>
              <a:round/>
              <a:headEnd/>
              <a:tailEnd/>
            </a:ln>
          </p:spPr>
          <p:txBody>
            <a:bodyPr/>
            <a:lstStyle/>
            <a:p>
              <a:pPr>
                <a:defRPr/>
              </a:pPr>
              <a:endParaRPr lang="zh-CN" altLang="en-US">
                <a:solidFill>
                  <a:schemeClr val="bg2"/>
                </a:solidFill>
                <a:effectLst>
                  <a:outerShdw blurRad="38100" dist="38100" dir="2700000" algn="tl">
                    <a:srgbClr val="C0C0C0"/>
                  </a:outerShdw>
                </a:effectLst>
              </a:endParaRPr>
            </a:p>
          </p:txBody>
        </p:sp>
        <p:sp>
          <p:nvSpPr>
            <p:cNvPr id="48134" name="Text Box 5"/>
            <p:cNvSpPr txBox="1">
              <a:spLocks noChangeArrowheads="1"/>
            </p:cNvSpPr>
            <p:nvPr/>
          </p:nvSpPr>
          <p:spPr bwMode="auto">
            <a:xfrm>
              <a:off x="0" y="1344"/>
              <a:ext cx="6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a:solidFill>
                    <a:schemeClr val="bg2"/>
                  </a:solidFill>
                </a:rPr>
                <a:t>EA＝</a:t>
              </a:r>
            </a:p>
          </p:txBody>
        </p:sp>
        <p:sp>
          <p:nvSpPr>
            <p:cNvPr id="48135" name="Text Box 6"/>
            <p:cNvSpPr txBox="1">
              <a:spLocks noChangeArrowheads="1"/>
            </p:cNvSpPr>
            <p:nvPr/>
          </p:nvSpPr>
          <p:spPr bwMode="auto">
            <a:xfrm>
              <a:off x="2064" y="135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3000">
                  <a:solidFill>
                    <a:schemeClr val="bg2"/>
                  </a:solidFill>
                  <a:latin typeface="Times New Roman" panose="02020603050405020304" pitchFamily="18" charset="0"/>
                </a:rPr>
                <a:t>＋</a:t>
              </a:r>
            </a:p>
          </p:txBody>
        </p:sp>
        <p:sp>
          <p:nvSpPr>
            <p:cNvPr id="48136" name="Text Box 7"/>
            <p:cNvSpPr txBox="1">
              <a:spLocks noChangeArrowheads="1"/>
            </p:cNvSpPr>
            <p:nvPr/>
          </p:nvSpPr>
          <p:spPr bwMode="auto">
            <a:xfrm>
              <a:off x="2880" y="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变址</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3000">
                <a:solidFill>
                  <a:schemeClr val="bg2"/>
                </a:solidFill>
              </a:endParaRPr>
            </a:p>
          </p:txBody>
        </p:sp>
        <p:sp>
          <p:nvSpPr>
            <p:cNvPr id="38921" name="AutoShape 8"/>
            <p:cNvSpPr>
              <a:spLocks noChangeArrowheads="1"/>
            </p:cNvSpPr>
            <p:nvPr/>
          </p:nvSpPr>
          <p:spPr bwMode="auto">
            <a:xfrm>
              <a:off x="2592" y="336"/>
              <a:ext cx="1104" cy="2303"/>
            </a:xfrm>
            <a:prstGeom prst="bracePair">
              <a:avLst>
                <a:gd name="adj" fmla="val 8333"/>
              </a:avLst>
            </a:prstGeom>
            <a:noFill/>
            <a:ln w="38100" cmpd="sng">
              <a:solidFill>
                <a:schemeClr val="bg2"/>
              </a:solidFill>
              <a:round/>
              <a:headEnd/>
              <a:tailEnd/>
            </a:ln>
          </p:spPr>
          <p:txBody>
            <a:bodyPr/>
            <a:lstStyle/>
            <a:p>
              <a:pPr>
                <a:defRPr/>
              </a:pPr>
              <a:endParaRPr lang="zh-CN" altLang="en-US">
                <a:solidFill>
                  <a:schemeClr val="bg2"/>
                </a:solidFill>
                <a:effectLst>
                  <a:outerShdw blurRad="38100" dist="38100" dir="2700000" algn="tl">
                    <a:srgbClr val="C0C0C0"/>
                  </a:outerShdw>
                </a:effectLst>
              </a:endParaRPr>
            </a:p>
          </p:txBody>
        </p:sp>
        <p:sp>
          <p:nvSpPr>
            <p:cNvPr id="48138" name="Text Box 9"/>
            <p:cNvSpPr txBox="1">
              <a:spLocks noChangeArrowheads="1"/>
            </p:cNvSpPr>
            <p:nvPr/>
          </p:nvSpPr>
          <p:spPr bwMode="auto">
            <a:xfrm>
              <a:off x="432" y="3024"/>
              <a:ext cx="4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chemeClr val="bg2"/>
                  </a:solidFill>
                </a:rPr>
                <a:t>80386以上32位相对基址变址</a:t>
              </a:r>
            </a:p>
            <a:p>
              <a:pPr>
                <a:buFont typeface="Wingdings" panose="05000000000000000000" pitchFamily="2" charset="2"/>
                <a:buNone/>
              </a:pPr>
              <a:r>
                <a:rPr lang="zh-CN" altLang="zh-CN" sz="3000">
                  <a:solidFill>
                    <a:schemeClr val="bg2"/>
                  </a:solidFill>
                </a:rPr>
                <a:t>寻址方式组合</a:t>
              </a:r>
            </a:p>
          </p:txBody>
        </p:sp>
        <p:sp>
          <p:nvSpPr>
            <p:cNvPr id="48139" name="Text Box 10"/>
            <p:cNvSpPr txBox="1">
              <a:spLocks noChangeArrowheads="1"/>
            </p:cNvSpPr>
            <p:nvPr/>
          </p:nvSpPr>
          <p:spPr bwMode="auto">
            <a:xfrm>
              <a:off x="3870" y="1344"/>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3000">
                  <a:solidFill>
                    <a:schemeClr val="bg2"/>
                  </a:solidFill>
                  <a:latin typeface="Times New Roman" panose="02020603050405020304" pitchFamily="18" charset="0"/>
                </a:rPr>
                <a:t>＋</a:t>
              </a:r>
            </a:p>
          </p:txBody>
        </p:sp>
        <p:sp>
          <p:nvSpPr>
            <p:cNvPr id="48140" name="Text Box 11"/>
            <p:cNvSpPr txBox="1">
              <a:spLocks noChangeArrowheads="1"/>
            </p:cNvSpPr>
            <p:nvPr/>
          </p:nvSpPr>
          <p:spPr bwMode="auto">
            <a:xfrm>
              <a:off x="4248" y="1276"/>
              <a:ext cx="70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a:solidFill>
                    <a:schemeClr val="bg2"/>
                  </a:solidFill>
                </a:rPr>
                <a:t>disp</a:t>
              </a:r>
            </a:p>
          </p:txBody>
        </p:sp>
      </p:grpSp>
    </p:spTree>
    <p:extLst>
      <p:ext uri="{BB962C8B-B14F-4D97-AF65-F5344CB8AC3E}">
        <p14:creationId xmlns:p14="http://schemas.microsoft.com/office/powerpoint/2010/main" val="2266553624"/>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4294967295"/>
          </p:nvPr>
        </p:nvSpPr>
        <p:spPr>
          <a:xfrm>
            <a:off x="2743200" y="990600"/>
            <a:ext cx="7315200" cy="4343400"/>
          </a:xfrm>
        </p:spPr>
        <p:txBody>
          <a:bodyPr/>
          <a:lstStyle/>
          <a:p>
            <a:pPr>
              <a:lnSpc>
                <a:spcPct val="90000"/>
              </a:lnSpc>
              <a:buFont typeface="Wingdings" panose="05000000000000000000" pitchFamily="2" charset="2"/>
              <a:buNone/>
            </a:pPr>
            <a:r>
              <a:rPr lang="zh-CN" altLang="zh-CN">
                <a:solidFill>
                  <a:schemeClr val="accent1"/>
                </a:solidFill>
                <a:latin typeface="黑体" panose="02010609060101010101" pitchFamily="49" charset="-122"/>
              </a:rPr>
              <a:t>例14.</a:t>
            </a:r>
            <a:r>
              <a:rPr lang="zh-CN" altLang="zh-CN">
                <a:latin typeface="黑体" panose="02010609060101010101" pitchFamily="49" charset="-122"/>
              </a:rPr>
              <a:t> </a:t>
            </a:r>
            <a:r>
              <a:rPr lang="zh-CN" altLang="zh-CN"/>
              <a:t>MOV  AL, ARY[BX] [SI]</a:t>
            </a:r>
          </a:p>
          <a:p>
            <a:pPr>
              <a:lnSpc>
                <a:spcPct val="90000"/>
              </a:lnSpc>
              <a:buFont typeface="Wingdings" panose="05000000000000000000" pitchFamily="2" charset="2"/>
              <a:buNone/>
            </a:pPr>
            <a:r>
              <a:rPr lang="zh-CN" altLang="zh-CN">
                <a:latin typeface="黑体" panose="02010609060101010101" pitchFamily="49" charset="-122"/>
              </a:rPr>
              <a:t>      ;（DS:[BX+SI+ARY]）→AL</a:t>
            </a:r>
          </a:p>
          <a:p>
            <a:pPr>
              <a:lnSpc>
                <a:spcPct val="90000"/>
              </a:lnSpc>
              <a:buFont typeface="Wingdings" panose="05000000000000000000" pitchFamily="2" charset="2"/>
              <a:buNone/>
            </a:pPr>
            <a:r>
              <a:rPr lang="zh-CN" altLang="zh-CN">
                <a:latin typeface="黑体" panose="02010609060101010101" pitchFamily="49" charset="-122"/>
              </a:rPr>
              <a:t>可表示为：</a:t>
            </a:r>
          </a:p>
          <a:p>
            <a:pPr>
              <a:lnSpc>
                <a:spcPct val="90000"/>
              </a:lnSpc>
              <a:buFont typeface="Wingdings" panose="05000000000000000000" pitchFamily="2" charset="2"/>
              <a:buNone/>
            </a:pPr>
            <a:r>
              <a:rPr lang="zh-CN" altLang="zh-CN">
                <a:latin typeface="黑体" panose="02010609060101010101" pitchFamily="49" charset="-122"/>
              </a:rPr>
              <a:t>      </a:t>
            </a:r>
            <a:r>
              <a:rPr lang="zh-CN" altLang="zh-CN"/>
              <a:t>MOV  AL, ARY [BX+SI]</a:t>
            </a:r>
          </a:p>
          <a:p>
            <a:pPr>
              <a:lnSpc>
                <a:spcPct val="90000"/>
              </a:lnSpc>
              <a:buFont typeface="Wingdings" panose="05000000000000000000" pitchFamily="2" charset="2"/>
              <a:buNone/>
            </a:pPr>
            <a:r>
              <a:rPr lang="zh-CN" altLang="zh-CN">
                <a:latin typeface="黑体" panose="02010609060101010101" pitchFamily="49" charset="-122"/>
              </a:rPr>
              <a:t>或    </a:t>
            </a:r>
            <a:r>
              <a:rPr lang="zh-CN" altLang="zh-CN"/>
              <a:t>MOV  AL,[BX+SI+ARY]</a:t>
            </a:r>
          </a:p>
          <a:p>
            <a:pPr>
              <a:lnSpc>
                <a:spcPct val="90000"/>
              </a:lnSpc>
              <a:buFont typeface="Wingdings" panose="05000000000000000000" pitchFamily="2" charset="2"/>
              <a:buNone/>
            </a:pPr>
            <a:endParaRPr lang="zh-CN" altLang="zh-CN">
              <a:latin typeface="黑体" panose="02010609060101010101" pitchFamily="49" charset="-122"/>
            </a:endParaRPr>
          </a:p>
          <a:p>
            <a:pPr>
              <a:lnSpc>
                <a:spcPct val="90000"/>
              </a:lnSpc>
              <a:buFont typeface="Wingdings" panose="05000000000000000000" pitchFamily="2" charset="2"/>
              <a:buNone/>
            </a:pPr>
            <a:r>
              <a:rPr lang="zh-CN" altLang="zh-CN">
                <a:latin typeface="黑体" panose="02010609060101010101" pitchFamily="49" charset="-122"/>
              </a:rPr>
              <a:t>执行情况如下图所示。</a:t>
            </a:r>
          </a:p>
        </p:txBody>
      </p:sp>
      <p:sp>
        <p:nvSpPr>
          <p:cNvPr id="4915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6C7A447-9FD2-44AF-8144-53B047A7DCE8}" type="slidenum">
              <a:rPr lang="zh-CN" altLang="en-US" sz="1400">
                <a:solidFill>
                  <a:schemeClr val="tx1"/>
                </a:solidFill>
                <a:latin typeface="Arial" panose="020B0604020202020204" pitchFamily="34" charset="0"/>
                <a:ea typeface="宋体" panose="02010600030101010101" pitchFamily="2" charset="-122"/>
              </a:rPr>
              <a:pPr algn="r" eaLnBrk="1" hangingPunct="1"/>
              <a:t>35</a:t>
            </a:fld>
            <a:endParaRPr lang="zh-CN" altLang="en-US" sz="1400">
              <a:solidFill>
                <a:schemeClr val="tx1"/>
              </a:solidFill>
              <a:latin typeface="Arial" panose="020B0604020202020204" pitchFamily="34" charset="0"/>
              <a:ea typeface="宋体" panose="02010600030101010101" pitchFamily="2" charset="-122"/>
            </a:endParaRPr>
          </a:p>
        </p:txBody>
      </p:sp>
      <p:sp>
        <p:nvSpPr>
          <p:cNvPr id="49156" name="Text Box 3"/>
          <p:cNvSpPr txBox="1">
            <a:spLocks noChangeArrowheads="1"/>
          </p:cNvSpPr>
          <p:nvPr/>
        </p:nvSpPr>
        <p:spPr bwMode="auto">
          <a:xfrm>
            <a:off x="8543926" y="3860800"/>
            <a:ext cx="17299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a:solidFill>
                  <a:schemeClr val="tx1"/>
                </a:solidFill>
                <a:latin typeface="Times New Roman" panose="02020603050405020304" pitchFamily="18" charset="0"/>
                <a:hlinkClick r:id="rId2"/>
              </a:rPr>
              <a:t>动画演示</a:t>
            </a:r>
            <a:endParaRPr lang="zh-CN" altLang="zh-CN" sz="3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8994576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FABFAA54-3582-4161-B50D-F64C6F989DB8}" type="slidenum">
              <a:rPr lang="zh-CN" altLang="en-US" sz="1400">
                <a:solidFill>
                  <a:schemeClr val="tx1"/>
                </a:solidFill>
                <a:latin typeface="Arial" panose="020B0604020202020204" pitchFamily="34" charset="0"/>
                <a:ea typeface="宋体" panose="02010600030101010101" pitchFamily="2" charset="-122"/>
              </a:rPr>
              <a:pPr algn="r" eaLnBrk="1" hangingPunct="1"/>
              <a:t>36</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50179" name="Group 2"/>
          <p:cNvGrpSpPr>
            <a:grpSpLocks/>
          </p:cNvGrpSpPr>
          <p:nvPr/>
        </p:nvGrpSpPr>
        <p:grpSpPr bwMode="auto">
          <a:xfrm>
            <a:off x="1847850" y="765175"/>
            <a:ext cx="8097838" cy="5334000"/>
            <a:chOff x="0" y="0"/>
            <a:chExt cx="5101" cy="3360"/>
          </a:xfrm>
        </p:grpSpPr>
        <p:grpSp>
          <p:nvGrpSpPr>
            <p:cNvPr id="50180" name="Group 3"/>
            <p:cNvGrpSpPr>
              <a:grpSpLocks/>
            </p:cNvGrpSpPr>
            <p:nvPr/>
          </p:nvGrpSpPr>
          <p:grpSpPr bwMode="auto">
            <a:xfrm>
              <a:off x="3168" y="1008"/>
              <a:ext cx="122" cy="136"/>
              <a:chOff x="0" y="0"/>
              <a:chExt cx="150" cy="98"/>
            </a:xfrm>
          </p:grpSpPr>
          <p:sp>
            <p:nvSpPr>
              <p:cNvPr id="50218"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50219"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grpSp>
          <p:nvGrpSpPr>
            <p:cNvPr id="50181" name="Group 6"/>
            <p:cNvGrpSpPr>
              <a:grpSpLocks/>
            </p:cNvGrpSpPr>
            <p:nvPr/>
          </p:nvGrpSpPr>
          <p:grpSpPr bwMode="auto">
            <a:xfrm>
              <a:off x="3888" y="1008"/>
              <a:ext cx="122" cy="136"/>
              <a:chOff x="0" y="0"/>
              <a:chExt cx="150" cy="98"/>
            </a:xfrm>
          </p:grpSpPr>
          <p:sp>
            <p:nvSpPr>
              <p:cNvPr id="50216"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sp>
            <p:nvSpPr>
              <p:cNvPr id="50217"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1"/>
              </a:solidFill>
              <a:ln w="9525">
                <a:solidFill>
                  <a:srgbClr val="000000"/>
                </a:solidFill>
                <a:bevel/>
                <a:headEnd/>
                <a:tailEnd/>
              </a:ln>
            </p:spPr>
            <p:txBody>
              <a:bodyPr/>
              <a:lstStyle/>
              <a:p>
                <a:endParaRPr lang="zh-CN" altLang="en-US"/>
              </a:p>
            </p:txBody>
          </p:sp>
        </p:grpSp>
        <p:sp>
          <p:nvSpPr>
            <p:cNvPr id="50182" name="Text Box 9"/>
            <p:cNvSpPr txBox="1">
              <a:spLocks noChangeArrowheads="1"/>
            </p:cNvSpPr>
            <p:nvPr/>
          </p:nvSpPr>
          <p:spPr bwMode="auto">
            <a:xfrm>
              <a:off x="240" y="3024"/>
              <a:ext cx="46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200">
                  <a:solidFill>
                    <a:schemeClr val="bg2"/>
                  </a:solidFill>
                </a:rPr>
                <a:t>相对基址变址寻址方式</a:t>
              </a:r>
            </a:p>
          </p:txBody>
        </p:sp>
        <p:sp>
          <p:nvSpPr>
            <p:cNvPr id="50183" name="Text Box 10"/>
            <p:cNvSpPr txBox="1">
              <a:spLocks noChangeArrowheads="1"/>
            </p:cNvSpPr>
            <p:nvPr/>
          </p:nvSpPr>
          <p:spPr bwMode="auto">
            <a:xfrm>
              <a:off x="1584" y="155"/>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DS</a:t>
              </a:r>
            </a:p>
          </p:txBody>
        </p:sp>
        <p:sp>
          <p:nvSpPr>
            <p:cNvPr id="50184" name="Text Box 11"/>
            <p:cNvSpPr txBox="1">
              <a:spLocks noChangeArrowheads="1"/>
            </p:cNvSpPr>
            <p:nvPr/>
          </p:nvSpPr>
          <p:spPr bwMode="auto">
            <a:xfrm>
              <a:off x="1584" y="1344"/>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BX</a:t>
              </a:r>
            </a:p>
          </p:txBody>
        </p:sp>
        <p:sp>
          <p:nvSpPr>
            <p:cNvPr id="50185" name="Line 12"/>
            <p:cNvSpPr>
              <a:spLocks noChangeShapeType="1"/>
            </p:cNvSpPr>
            <p:nvPr/>
          </p:nvSpPr>
          <p:spPr bwMode="auto">
            <a:xfrm flipV="1">
              <a:off x="2173" y="326"/>
              <a:ext cx="995" cy="1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50186" name="Line 13"/>
            <p:cNvSpPr>
              <a:spLocks noChangeShapeType="1"/>
            </p:cNvSpPr>
            <p:nvPr/>
          </p:nvSpPr>
          <p:spPr bwMode="auto">
            <a:xfrm flipV="1">
              <a:off x="2688" y="2304"/>
              <a:ext cx="518" cy="5"/>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50187" name="Text Box 14"/>
            <p:cNvSpPr txBox="1">
              <a:spLocks noChangeArrowheads="1"/>
            </p:cNvSpPr>
            <p:nvPr/>
          </p:nvSpPr>
          <p:spPr bwMode="auto">
            <a:xfrm>
              <a:off x="2544" y="912"/>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50188" name="Line 15"/>
            <p:cNvSpPr>
              <a:spLocks noChangeShapeType="1"/>
            </p:cNvSpPr>
            <p:nvPr/>
          </p:nvSpPr>
          <p:spPr bwMode="auto">
            <a:xfrm>
              <a:off x="2688" y="1248"/>
              <a:ext cx="0" cy="13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Text Box 16"/>
            <p:cNvSpPr txBox="1">
              <a:spLocks noChangeArrowheads="1"/>
            </p:cNvSpPr>
            <p:nvPr/>
          </p:nvSpPr>
          <p:spPr bwMode="auto">
            <a:xfrm>
              <a:off x="4512" y="2112"/>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AL</a:t>
              </a:r>
            </a:p>
          </p:txBody>
        </p:sp>
        <p:sp>
          <p:nvSpPr>
            <p:cNvPr id="50190" name="Line 17"/>
            <p:cNvSpPr>
              <a:spLocks noChangeShapeType="1"/>
            </p:cNvSpPr>
            <p:nvPr/>
          </p:nvSpPr>
          <p:spPr bwMode="auto">
            <a:xfrm>
              <a:off x="3936" y="2304"/>
              <a:ext cx="551" cy="0"/>
            </a:xfrm>
            <a:prstGeom prst="line">
              <a:avLst/>
            </a:prstGeom>
            <a:noFill/>
            <a:ln w="38100">
              <a:solidFill>
                <a:schemeClr val="accent1"/>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50191" name="Text Box 18"/>
            <p:cNvSpPr txBox="1">
              <a:spLocks noChangeArrowheads="1"/>
            </p:cNvSpPr>
            <p:nvPr/>
          </p:nvSpPr>
          <p:spPr bwMode="auto">
            <a:xfrm>
              <a:off x="2531" y="1344"/>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sp>
          <p:nvSpPr>
            <p:cNvPr id="50192" name="Line 19"/>
            <p:cNvSpPr>
              <a:spLocks noChangeShapeType="1"/>
            </p:cNvSpPr>
            <p:nvPr/>
          </p:nvSpPr>
          <p:spPr bwMode="auto">
            <a:xfrm>
              <a:off x="321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20"/>
            <p:cNvSpPr>
              <a:spLocks noChangeShapeType="1"/>
            </p:cNvSpPr>
            <p:nvPr/>
          </p:nvSpPr>
          <p:spPr bwMode="auto">
            <a:xfrm flipV="1">
              <a:off x="3936" y="0"/>
              <a:ext cx="0" cy="264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1"/>
            <p:cNvSpPr>
              <a:spLocks noChangeShapeType="1"/>
            </p:cNvSpPr>
            <p:nvPr/>
          </p:nvSpPr>
          <p:spPr bwMode="auto">
            <a:xfrm>
              <a:off x="3216" y="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Line 22"/>
            <p:cNvSpPr>
              <a:spLocks noChangeShapeType="1"/>
            </p:cNvSpPr>
            <p:nvPr/>
          </p:nvSpPr>
          <p:spPr bwMode="auto">
            <a:xfrm>
              <a:off x="3216" y="2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6" name="Line 23"/>
            <p:cNvSpPr>
              <a:spLocks noChangeShapeType="1"/>
            </p:cNvSpPr>
            <p:nvPr/>
          </p:nvSpPr>
          <p:spPr bwMode="auto">
            <a:xfrm>
              <a:off x="3216" y="4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7" name="Line 24"/>
            <p:cNvSpPr>
              <a:spLocks noChangeShapeType="1"/>
            </p:cNvSpPr>
            <p:nvPr/>
          </p:nvSpPr>
          <p:spPr bwMode="auto">
            <a:xfrm>
              <a:off x="3216" y="7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25"/>
            <p:cNvSpPr>
              <a:spLocks noChangeShapeType="1"/>
            </p:cNvSpPr>
            <p:nvPr/>
          </p:nvSpPr>
          <p:spPr bwMode="auto">
            <a:xfrm>
              <a:off x="3216" y="9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Line 26"/>
            <p:cNvSpPr>
              <a:spLocks noChangeShapeType="1"/>
            </p:cNvSpPr>
            <p:nvPr/>
          </p:nvSpPr>
          <p:spPr bwMode="auto">
            <a:xfrm>
              <a:off x="3216" y="12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0" name="Line 27"/>
            <p:cNvSpPr>
              <a:spLocks noChangeShapeType="1"/>
            </p:cNvSpPr>
            <p:nvPr/>
          </p:nvSpPr>
          <p:spPr bwMode="auto">
            <a:xfrm>
              <a:off x="3216" y="14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Line 28"/>
            <p:cNvSpPr>
              <a:spLocks noChangeShapeType="1"/>
            </p:cNvSpPr>
            <p:nvPr/>
          </p:nvSpPr>
          <p:spPr bwMode="auto">
            <a:xfrm>
              <a:off x="3216" y="168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29"/>
            <p:cNvSpPr>
              <a:spLocks noChangeShapeType="1"/>
            </p:cNvSpPr>
            <p:nvPr/>
          </p:nvSpPr>
          <p:spPr bwMode="auto">
            <a:xfrm>
              <a:off x="3216" y="192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30"/>
            <p:cNvSpPr>
              <a:spLocks noChangeShapeType="1"/>
            </p:cNvSpPr>
            <p:nvPr/>
          </p:nvSpPr>
          <p:spPr bwMode="auto">
            <a:xfrm>
              <a:off x="3216" y="216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31"/>
            <p:cNvSpPr>
              <a:spLocks noChangeShapeType="1"/>
            </p:cNvSpPr>
            <p:nvPr/>
          </p:nvSpPr>
          <p:spPr bwMode="auto">
            <a:xfrm>
              <a:off x="3216" y="240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32"/>
            <p:cNvSpPr>
              <a:spLocks noChangeShapeType="1"/>
            </p:cNvSpPr>
            <p:nvPr/>
          </p:nvSpPr>
          <p:spPr bwMode="auto">
            <a:xfrm>
              <a:off x="2688" y="2112"/>
              <a:ext cx="0" cy="19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33"/>
            <p:cNvSpPr>
              <a:spLocks noChangeShapeType="1"/>
            </p:cNvSpPr>
            <p:nvPr/>
          </p:nvSpPr>
          <p:spPr bwMode="auto">
            <a:xfrm>
              <a:off x="3216" y="2640"/>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Line 34"/>
            <p:cNvSpPr>
              <a:spLocks noChangeShapeType="1"/>
            </p:cNvSpPr>
            <p:nvPr/>
          </p:nvSpPr>
          <p:spPr bwMode="auto">
            <a:xfrm>
              <a:off x="2160" y="2016"/>
              <a:ext cx="37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Text Box 35"/>
            <p:cNvSpPr txBox="1">
              <a:spLocks noChangeArrowheads="1"/>
            </p:cNvSpPr>
            <p:nvPr/>
          </p:nvSpPr>
          <p:spPr bwMode="auto">
            <a:xfrm>
              <a:off x="1584" y="1824"/>
              <a:ext cx="589" cy="386"/>
            </a:xfrm>
            <a:prstGeom prst="rect">
              <a:avLst/>
            </a:prstGeom>
            <a:solidFill>
              <a:schemeClr val="accent2"/>
            </a:solidFill>
            <a:ln w="9525">
              <a:solidFill>
                <a:srgbClr val="000000"/>
              </a:solidFill>
              <a:miter lim="800000"/>
              <a:headEnd/>
              <a:tailEnd/>
            </a:ln>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SI</a:t>
              </a:r>
            </a:p>
          </p:txBody>
        </p:sp>
        <p:sp>
          <p:nvSpPr>
            <p:cNvPr id="50209" name="Line 36"/>
            <p:cNvSpPr>
              <a:spLocks noChangeShapeType="1"/>
            </p:cNvSpPr>
            <p:nvPr/>
          </p:nvSpPr>
          <p:spPr bwMode="auto">
            <a:xfrm>
              <a:off x="2160" y="1536"/>
              <a:ext cx="37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Text Box 37"/>
            <p:cNvSpPr txBox="1">
              <a:spLocks noChangeArrowheads="1"/>
            </p:cNvSpPr>
            <p:nvPr/>
          </p:nvSpPr>
          <p:spPr bwMode="auto">
            <a:xfrm>
              <a:off x="0" y="553"/>
              <a:ext cx="241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fontAlgn="t">
                <a:buFont typeface="Wingdings" panose="05000000000000000000" pitchFamily="2" charset="2"/>
                <a:buNone/>
              </a:pPr>
              <a:r>
                <a:rPr lang="zh-CN" altLang="zh-CN" sz="3000">
                  <a:solidFill>
                    <a:schemeClr val="bg2"/>
                  </a:solidFill>
                </a:rPr>
                <a:t>MOV AL,ARY [BX][SI]</a:t>
              </a:r>
            </a:p>
          </p:txBody>
        </p:sp>
        <p:sp>
          <p:nvSpPr>
            <p:cNvPr id="50211" name="Line 38"/>
            <p:cNvSpPr>
              <a:spLocks noChangeShapeType="1"/>
            </p:cNvSpPr>
            <p:nvPr/>
          </p:nvSpPr>
          <p:spPr bwMode="auto">
            <a:xfrm>
              <a:off x="1872" y="960"/>
              <a:ext cx="0" cy="14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9"/>
            <p:cNvSpPr>
              <a:spLocks noChangeShapeType="1"/>
            </p:cNvSpPr>
            <p:nvPr/>
          </p:nvSpPr>
          <p:spPr bwMode="auto">
            <a:xfrm>
              <a:off x="1872" y="1104"/>
              <a:ext cx="67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40"/>
            <p:cNvSpPr>
              <a:spLocks noChangeShapeType="1"/>
            </p:cNvSpPr>
            <p:nvPr/>
          </p:nvSpPr>
          <p:spPr bwMode="auto">
            <a:xfrm>
              <a:off x="2688" y="336"/>
              <a:ext cx="0"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41"/>
            <p:cNvSpPr>
              <a:spLocks noChangeShapeType="1"/>
            </p:cNvSpPr>
            <p:nvPr/>
          </p:nvSpPr>
          <p:spPr bwMode="auto">
            <a:xfrm>
              <a:off x="2688" y="1690"/>
              <a:ext cx="0" cy="13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Text Box 42"/>
            <p:cNvSpPr txBox="1">
              <a:spLocks noChangeArrowheads="1"/>
            </p:cNvSpPr>
            <p:nvPr/>
          </p:nvSpPr>
          <p:spPr bwMode="auto">
            <a:xfrm>
              <a:off x="2531" y="1786"/>
              <a:ext cx="31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latin typeface="Times New Roman" panose="02020603050405020304" pitchFamily="18" charset="0"/>
                </a:rPr>
                <a:t>＋</a:t>
              </a:r>
            </a:p>
          </p:txBody>
        </p:sp>
      </p:grpSp>
    </p:spTree>
    <p:extLst>
      <p:ext uri="{BB962C8B-B14F-4D97-AF65-F5344CB8AC3E}">
        <p14:creationId xmlns:p14="http://schemas.microsoft.com/office/powerpoint/2010/main" val="3937557289"/>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4294967295"/>
          </p:nvPr>
        </p:nvSpPr>
        <p:spPr>
          <a:xfrm>
            <a:off x="2495551" y="2133600"/>
            <a:ext cx="7129463" cy="1943100"/>
          </a:xfrm>
        </p:spPr>
        <p:txBody>
          <a:bodyPr/>
          <a:lstStyle/>
          <a:p>
            <a:pPr marL="0" indent="0">
              <a:buNone/>
            </a:pPr>
            <a:r>
              <a:rPr lang="zh-CN" altLang="zh-CN">
                <a:latin typeface="黑体" panose="02010609060101010101" pitchFamily="49" charset="-122"/>
              </a:rPr>
              <a:t>	使用这种寻址方式可以访问形如ARY[3][3]的二维数组，下标从0开始计数。</a:t>
            </a:r>
          </a:p>
        </p:txBody>
      </p:sp>
      <p:sp>
        <p:nvSpPr>
          <p:cNvPr id="5120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CBE162F5-AA05-4DE3-B3C9-DFF98F732615}" type="slidenum">
              <a:rPr lang="zh-CN" altLang="en-US" sz="1400">
                <a:solidFill>
                  <a:schemeClr val="tx1"/>
                </a:solidFill>
                <a:latin typeface="Arial" panose="020B0604020202020204" pitchFamily="34" charset="0"/>
                <a:ea typeface="宋体" panose="02010600030101010101" pitchFamily="2" charset="-122"/>
              </a:rPr>
              <a:pPr algn="r" eaLnBrk="1" hangingPunct="1"/>
              <a:t>37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494208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898305" y="404664"/>
            <a:ext cx="5562600" cy="701675"/>
          </a:xfrm>
        </p:spPr>
        <p:txBody>
          <a:bodyPr/>
          <a:lstStyle/>
          <a:p>
            <a:r>
              <a:rPr lang="zh-CN" altLang="en-US" dirty="0">
                <a:latin typeface="黑体" panose="02010609060101010101" pitchFamily="49" charset="-122"/>
              </a:rPr>
              <a:t>存储器操作数寻址：</a:t>
            </a:r>
            <a:br>
              <a:rPr lang="en-US" altLang="zh-CN" dirty="0">
                <a:latin typeface="黑体" panose="02010609060101010101" pitchFamily="49" charset="-122"/>
              </a:rPr>
            </a:br>
            <a:r>
              <a:rPr lang="en-US" altLang="zh-CN" dirty="0">
                <a:latin typeface="黑体" panose="02010609060101010101" pitchFamily="49" charset="-122"/>
              </a:rPr>
              <a:t>6</a:t>
            </a:r>
            <a:r>
              <a:rPr lang="zh-CN" altLang="zh-CN" dirty="0">
                <a:latin typeface="黑体" panose="02010609060101010101" pitchFamily="49" charset="-122"/>
              </a:rPr>
              <a:t>比例变址寻址方式</a:t>
            </a:r>
          </a:p>
        </p:txBody>
      </p:sp>
      <p:sp>
        <p:nvSpPr>
          <p:cNvPr id="52227" name="Rectangle 3"/>
          <p:cNvSpPr>
            <a:spLocks noGrp="1" noChangeArrowheads="1"/>
          </p:cNvSpPr>
          <p:nvPr>
            <p:ph idx="4294967295"/>
          </p:nvPr>
        </p:nvSpPr>
        <p:spPr>
          <a:xfrm>
            <a:off x="1524001" y="1752600"/>
            <a:ext cx="8964613" cy="4114800"/>
          </a:xfrm>
        </p:spPr>
        <p:txBody>
          <a:bodyPr/>
          <a:lstStyle/>
          <a:p>
            <a:pPr marL="0" indent="0">
              <a:buNone/>
            </a:pPr>
            <a:r>
              <a:rPr lang="zh-CN" altLang="zh-CN">
                <a:latin typeface="黑体" panose="02010609060101010101" pitchFamily="49" charset="-122"/>
              </a:rPr>
              <a:t>这种寻址方式是80386以上的微处理器才提供的。</a:t>
            </a:r>
          </a:p>
          <a:p>
            <a:pPr marL="0" indent="0">
              <a:buNone/>
            </a:pPr>
            <a:r>
              <a:rPr lang="zh-CN" altLang="zh-CN">
                <a:latin typeface="黑体" panose="02010609060101010101" pitchFamily="49" charset="-122"/>
              </a:rPr>
              <a:t>操作数的有效地址由以下几部分相加组成：基址部分(8个32位通用寄存器)、变址部分（除ESP以外的32位通用寄存器）乘以比例因子、位移量（disp）。 </a:t>
            </a:r>
          </a:p>
        </p:txBody>
      </p:sp>
      <p:sp>
        <p:nvSpPr>
          <p:cNvPr id="5222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67AE3B32-52F1-4E3A-BA1A-53E9A4EE29F5}" type="slidenum">
              <a:rPr lang="zh-CN" altLang="en-US" sz="1400">
                <a:solidFill>
                  <a:schemeClr val="tx1"/>
                </a:solidFill>
                <a:latin typeface="Arial" panose="020B0604020202020204" pitchFamily="34" charset="0"/>
                <a:ea typeface="宋体" panose="02010600030101010101" pitchFamily="2" charset="-122"/>
              </a:rPr>
              <a:pPr algn="r" eaLnBrk="1" hangingPunct="1"/>
              <a:t>38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7630602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4294967295"/>
          </p:nvPr>
        </p:nvSpPr>
        <p:spPr>
          <a:xfrm>
            <a:off x="2135189" y="1052514"/>
            <a:ext cx="7705725" cy="4752975"/>
          </a:xfrm>
        </p:spPr>
        <p:txBody>
          <a:bodyPr/>
          <a:lstStyle/>
          <a:p>
            <a:pPr marL="0" indent="0">
              <a:lnSpc>
                <a:spcPct val="120000"/>
              </a:lnSpc>
              <a:buNone/>
            </a:pPr>
            <a:r>
              <a:rPr lang="zh-CN" altLang="zh-CN" sz="2800">
                <a:latin typeface="黑体" panose="02010609060101010101" pitchFamily="49" charset="-122"/>
              </a:rPr>
              <a:t>比例因子可以是1(缺省值)、2、4或8，1可用来寻址字节数组，2可用来寻址字数组，4可用来寻址双字数组,8可用来寻址4字数组。位移量可以是一个字节、一个双字的带符号数。缺省使用段寄存器的情况由基址寄存器决定。	</a:t>
            </a:r>
          </a:p>
          <a:p>
            <a:pPr marL="0" indent="0">
              <a:lnSpc>
                <a:spcPct val="120000"/>
              </a:lnSpc>
              <a:buNone/>
            </a:pPr>
            <a:r>
              <a:rPr lang="zh-CN" altLang="zh-CN" sz="2800">
                <a:latin typeface="黑体" panose="02010609060101010101" pitchFamily="49" charset="-122"/>
              </a:rPr>
              <a:t>即：EA＝（基址寄存器）＋（变址寄存器）×比例因子＋disp </a:t>
            </a:r>
          </a:p>
        </p:txBody>
      </p:sp>
      <p:sp>
        <p:nvSpPr>
          <p:cNvPr id="5325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D72DEDD2-D6C5-4D78-86F8-27BA7C6F9537}" type="slidenum">
              <a:rPr lang="zh-CN" altLang="en-US" sz="1400">
                <a:solidFill>
                  <a:schemeClr val="tx1"/>
                </a:solidFill>
                <a:latin typeface="Arial" panose="020B0604020202020204" pitchFamily="34" charset="0"/>
                <a:ea typeface="宋体" panose="02010600030101010101" pitchFamily="2" charset="-122"/>
              </a:rPr>
              <a:pPr algn="r" eaLnBrk="1" hangingPunct="1"/>
              <a:t>39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9929767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4294967295"/>
          </p:nvPr>
        </p:nvSpPr>
        <p:spPr>
          <a:xfrm>
            <a:off x="2209800" y="1676400"/>
            <a:ext cx="7772400" cy="4267200"/>
          </a:xfrm>
        </p:spPr>
        <p:txBody>
          <a:bodyPr/>
          <a:lstStyle/>
          <a:p>
            <a:pPr>
              <a:buFont typeface="Wingdings" panose="05000000000000000000" pitchFamily="2" charset="2"/>
              <a:buNone/>
            </a:pPr>
            <a:r>
              <a:rPr lang="zh-CN" altLang="en-US" dirty="0">
                <a:latin typeface="黑体" panose="02010609060101010101" pitchFamily="49" charset="-122"/>
              </a:rPr>
              <a:t>寻址方式：</a:t>
            </a:r>
          </a:p>
          <a:p>
            <a:pPr>
              <a:buFont typeface="Wingdings" panose="05000000000000000000" pitchFamily="2" charset="2"/>
              <a:buNone/>
            </a:pPr>
            <a:r>
              <a:rPr lang="zh-CN" altLang="en-US" dirty="0">
                <a:latin typeface="黑体" panose="02010609060101010101" pitchFamily="49" charset="-122"/>
              </a:rPr>
              <a:t>	与数据有关的寻址方式</a:t>
            </a:r>
          </a:p>
          <a:p>
            <a:pPr>
              <a:buFont typeface="Wingdings" panose="05000000000000000000" pitchFamily="2" charset="2"/>
              <a:buNone/>
            </a:pPr>
            <a:r>
              <a:rPr lang="zh-CN" altLang="en-US" dirty="0">
                <a:latin typeface="黑体" panose="02010609060101010101" pitchFamily="49" charset="-122"/>
              </a:rPr>
              <a:t>	与转移地址有关的寻址方式</a:t>
            </a:r>
          </a:p>
          <a:p>
            <a:pPr>
              <a:buFont typeface="Wingdings" panose="05000000000000000000" pitchFamily="2" charset="2"/>
              <a:buNone/>
            </a:pPr>
            <a:r>
              <a:rPr lang="zh-CN" altLang="en-US" dirty="0">
                <a:latin typeface="黑体" panose="02010609060101010101" pitchFamily="49" charset="-122"/>
              </a:rPr>
              <a:t>指令系统：</a:t>
            </a:r>
          </a:p>
          <a:p>
            <a:pPr>
              <a:buFont typeface="Wingdings" panose="05000000000000000000" pitchFamily="2" charset="2"/>
              <a:buNone/>
            </a:pPr>
            <a:r>
              <a:rPr lang="zh-CN" altLang="en-US" dirty="0">
                <a:latin typeface="黑体" panose="02010609060101010101" pitchFamily="49" charset="-122"/>
              </a:rPr>
              <a:t>	数据传送/算术运算/逻辑</a:t>
            </a:r>
            <a:endParaRPr lang="en-US" altLang="zh-CN" dirty="0">
              <a:latin typeface="黑体" panose="02010609060101010101" pitchFamily="49" charset="-122"/>
            </a:endParaRPr>
          </a:p>
          <a:p>
            <a:pPr>
              <a:buFont typeface="Wingdings" panose="05000000000000000000" pitchFamily="2" charset="2"/>
              <a:buNone/>
            </a:pPr>
            <a:r>
              <a:rPr lang="en-US" altLang="zh-CN" dirty="0">
                <a:latin typeface="黑体" panose="02010609060101010101" pitchFamily="49" charset="-122"/>
              </a:rPr>
              <a:t>  </a:t>
            </a:r>
            <a:r>
              <a:rPr lang="zh-CN" altLang="en-US" dirty="0">
                <a:latin typeface="黑体" panose="02010609060101010101" pitchFamily="49" charset="-122"/>
              </a:rPr>
              <a:t>程序控制/串操作/</a:t>
            </a:r>
            <a:r>
              <a:rPr lang="zh-CN" altLang="en-US" dirty="0">
                <a:latin typeface="Times New Roman" panose="02020603050405020304" pitchFamily="18" charset="0"/>
              </a:rPr>
              <a:t>·</a:t>
            </a:r>
            <a:r>
              <a:rPr lang="zh-CN" altLang="en-US" dirty="0">
                <a:latin typeface="黑体" panose="02010609060101010101" pitchFamily="49" charset="-122"/>
              </a:rPr>
              <a:t> </a:t>
            </a:r>
            <a:r>
              <a:rPr lang="zh-CN" altLang="en-US" dirty="0">
                <a:latin typeface="Times New Roman" panose="02020603050405020304" pitchFamily="18" charset="0"/>
              </a:rPr>
              <a:t>·</a:t>
            </a:r>
            <a:r>
              <a:rPr lang="zh-CN" altLang="en-US" dirty="0">
                <a:latin typeface="黑体" panose="02010609060101010101" pitchFamily="49" charset="-122"/>
              </a:rPr>
              <a:t> </a:t>
            </a:r>
            <a:r>
              <a:rPr lang="zh-CN" altLang="en-US" dirty="0">
                <a:latin typeface="Times New Roman" panose="02020603050405020304" pitchFamily="18" charset="0"/>
              </a:rPr>
              <a:t>·</a:t>
            </a:r>
            <a:r>
              <a:rPr lang="zh-CN" altLang="en-US" dirty="0"/>
              <a:t> </a:t>
            </a:r>
          </a:p>
        </p:txBody>
      </p:sp>
      <p:sp>
        <p:nvSpPr>
          <p:cNvPr id="1536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3DA5C193-5BE2-4A76-B2D6-4262B27DEB0E}" type="slidenum">
              <a:rPr lang="zh-CN" altLang="en-US" sz="1400">
                <a:solidFill>
                  <a:schemeClr val="tx1"/>
                </a:solidFill>
                <a:latin typeface="Arial" panose="020B0604020202020204" pitchFamily="34" charset="0"/>
                <a:ea typeface="宋体" panose="02010600030101010101" pitchFamily="2" charset="-122"/>
              </a:rPr>
              <a:pPr algn="r" eaLnBrk="1" hangingPunct="1"/>
              <a:t>4</a:t>
            </a:fld>
            <a:endParaRPr lang="zh-CN" altLang="en-US" sz="1400">
              <a:solidFill>
                <a:schemeClr val="tx1"/>
              </a:solidFill>
              <a:latin typeface="Arial" panose="020B0604020202020204" pitchFamily="34" charset="0"/>
              <a:ea typeface="宋体" panose="02010600030101010101" pitchFamily="2" charset="-122"/>
            </a:endParaRPr>
          </a:p>
        </p:txBody>
      </p:sp>
      <p:sp>
        <p:nvSpPr>
          <p:cNvPr id="15364" name="Text Box 3"/>
          <p:cNvSpPr txBox="1">
            <a:spLocks noChangeArrowheads="1"/>
          </p:cNvSpPr>
          <p:nvPr/>
        </p:nvSpPr>
        <p:spPr bwMode="auto">
          <a:xfrm>
            <a:off x="5448300" y="188914"/>
            <a:ext cx="495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eaLnBrk="1" hangingPunct="1">
              <a:spcBef>
                <a:spcPct val="50000"/>
              </a:spcBef>
              <a:buFont typeface="Wingdings" panose="05000000000000000000" pitchFamily="2" charset="2"/>
              <a:buNone/>
            </a:pPr>
            <a:r>
              <a:rPr lang="zh-CN" altLang="zh-CN" sz="4000"/>
              <a:t>寻址方式/指令系统</a:t>
            </a:r>
          </a:p>
        </p:txBody>
      </p:sp>
    </p:spTree>
    <p:extLst>
      <p:ext uri="{BB962C8B-B14F-4D97-AF65-F5344CB8AC3E}">
        <p14:creationId xmlns:p14="http://schemas.microsoft.com/office/powerpoint/2010/main" val="97422607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4294967295"/>
          </p:nvPr>
        </p:nvSpPr>
        <p:spPr>
          <a:xfrm>
            <a:off x="1992313" y="981075"/>
            <a:ext cx="8299450" cy="5029200"/>
          </a:xfrm>
        </p:spPr>
        <p:txBody>
          <a:bodyPr/>
          <a:lstStyle/>
          <a:p>
            <a:pPr marL="0" indent="0">
              <a:buNone/>
            </a:pPr>
            <a:r>
              <a:rPr lang="zh-CN" altLang="zh-CN">
                <a:latin typeface="黑体" panose="02010609060101010101" pitchFamily="49" charset="-122"/>
              </a:rPr>
              <a:t>	比例变址寻址方式组合如下图所示。可以看出，它实际上是386以上CPU存储器操作数寻址方式的通用公式。除比例因子不能单独使用外，其它各项都可以独立存在或以组合形式出现。</a:t>
            </a:r>
          </a:p>
          <a:p>
            <a:pPr marL="0" indent="0">
              <a:buNone/>
            </a:pPr>
            <a:r>
              <a:rPr lang="zh-CN" altLang="zh-CN">
                <a:latin typeface="黑体" panose="02010609060101010101" pitchFamily="49" charset="-122"/>
              </a:rPr>
              <a:t>	例如若只含有第一列或第二列，就变成寄存器间接寻址方式。若含有第一列和第二列,就变成基址变址寻址方式。</a:t>
            </a:r>
            <a:r>
              <a:rPr lang="zh-CN" altLang="zh-CN" sz="3600">
                <a:latin typeface="黑体" panose="02010609060101010101" pitchFamily="49" charset="-122"/>
              </a:rPr>
              <a:t> </a:t>
            </a:r>
          </a:p>
        </p:txBody>
      </p:sp>
      <p:sp>
        <p:nvSpPr>
          <p:cNvPr id="5427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97F60B98-FD90-4A5F-A15E-6CCFCF84B0C5}" type="slidenum">
              <a:rPr lang="zh-CN" altLang="en-US" sz="1400">
                <a:solidFill>
                  <a:schemeClr val="tx1"/>
                </a:solidFill>
                <a:latin typeface="Arial" panose="020B0604020202020204" pitchFamily="34" charset="0"/>
                <a:ea typeface="宋体" panose="02010600030101010101" pitchFamily="2" charset="-122"/>
              </a:rPr>
              <a:pPr algn="r" eaLnBrk="1" hangingPunct="1"/>
              <a:t>40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0854796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FF20EC26-AE7A-4D2E-8C75-C46EDF9F1C43}" type="slidenum">
              <a:rPr lang="zh-CN" altLang="en-US" sz="1400">
                <a:solidFill>
                  <a:schemeClr val="tx1"/>
                </a:solidFill>
                <a:latin typeface="Arial" panose="020B0604020202020204" pitchFamily="34" charset="0"/>
                <a:ea typeface="宋体" panose="02010600030101010101" pitchFamily="2" charset="-122"/>
              </a:rPr>
              <a:pPr algn="r" eaLnBrk="1" hangingPunct="1"/>
              <a:t>41</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55299" name="Group 2"/>
          <p:cNvGrpSpPr>
            <a:grpSpLocks/>
          </p:cNvGrpSpPr>
          <p:nvPr/>
        </p:nvGrpSpPr>
        <p:grpSpPr bwMode="auto">
          <a:xfrm>
            <a:off x="2063750" y="908051"/>
            <a:ext cx="7924800" cy="5229225"/>
            <a:chOff x="0" y="0"/>
            <a:chExt cx="4992" cy="3294"/>
          </a:xfrm>
        </p:grpSpPr>
        <p:sp>
          <p:nvSpPr>
            <p:cNvPr id="55300" name="Text Box 3"/>
            <p:cNvSpPr txBox="1">
              <a:spLocks noChangeArrowheads="1"/>
            </p:cNvSpPr>
            <p:nvPr/>
          </p:nvSpPr>
          <p:spPr bwMode="auto">
            <a:xfrm>
              <a:off x="816" y="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基址</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r>
                <a:rPr lang="zh-CN" altLang="zh-CN" sz="3000">
                  <a:solidFill>
                    <a:schemeClr val="bg2"/>
                  </a:solidFill>
                </a:rPr>
                <a:t>ESP</a:t>
              </a: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1000" b="0">
                <a:solidFill>
                  <a:schemeClr val="bg2"/>
                </a:solidFill>
                <a:latin typeface="Times New Roman" panose="02020603050405020304" pitchFamily="18" charset="0"/>
                <a:ea typeface="宋体" panose="02010600030101010101" pitchFamily="2" charset="-122"/>
              </a:endParaRPr>
            </a:p>
          </p:txBody>
        </p:sp>
        <p:sp>
          <p:nvSpPr>
            <p:cNvPr id="46085" name="AutoShape 4"/>
            <p:cNvSpPr>
              <a:spLocks noChangeArrowheads="1"/>
            </p:cNvSpPr>
            <p:nvPr/>
          </p:nvSpPr>
          <p:spPr bwMode="auto">
            <a:xfrm>
              <a:off x="672" y="362"/>
              <a:ext cx="816" cy="2303"/>
            </a:xfrm>
            <a:prstGeom prst="bracePair">
              <a:avLst>
                <a:gd name="adj" fmla="val 8333"/>
              </a:avLst>
            </a:prstGeom>
            <a:noFill/>
            <a:ln w="44450" cmpd="sng">
              <a:solidFill>
                <a:schemeClr val="bg2"/>
              </a:solidFill>
              <a:round/>
              <a:headEnd/>
              <a:tailEnd/>
            </a:ln>
          </p:spPr>
          <p:txBody>
            <a:bodyPr/>
            <a:lstStyle/>
            <a:p>
              <a:pPr>
                <a:defRPr/>
              </a:pPr>
              <a:endParaRPr lang="zh-CN" altLang="en-US">
                <a:effectLst>
                  <a:outerShdw blurRad="38100" dist="38100" dir="2700000" algn="tl">
                    <a:srgbClr val="C0C0C0"/>
                  </a:outerShdw>
                </a:effectLst>
              </a:endParaRPr>
            </a:p>
          </p:txBody>
        </p:sp>
        <p:sp>
          <p:nvSpPr>
            <p:cNvPr id="55302" name="Text Box 5"/>
            <p:cNvSpPr txBox="1">
              <a:spLocks noChangeArrowheads="1"/>
            </p:cNvSpPr>
            <p:nvPr/>
          </p:nvSpPr>
          <p:spPr bwMode="auto">
            <a:xfrm>
              <a:off x="0" y="1344"/>
              <a:ext cx="6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a:solidFill>
                    <a:schemeClr val="bg2"/>
                  </a:solidFill>
                </a:rPr>
                <a:t>EA＝</a:t>
              </a:r>
            </a:p>
          </p:txBody>
        </p:sp>
        <p:sp>
          <p:nvSpPr>
            <p:cNvPr id="55303" name="Text Box 6"/>
            <p:cNvSpPr txBox="1">
              <a:spLocks noChangeArrowheads="1"/>
            </p:cNvSpPr>
            <p:nvPr/>
          </p:nvSpPr>
          <p:spPr bwMode="auto">
            <a:xfrm>
              <a:off x="1536" y="1344"/>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2800">
                  <a:solidFill>
                    <a:schemeClr val="bg2"/>
                  </a:solidFill>
                  <a:latin typeface="Times New Roman" panose="02020603050405020304" pitchFamily="18" charset="0"/>
                </a:rPr>
                <a:t>＋</a:t>
              </a:r>
            </a:p>
          </p:txBody>
        </p:sp>
        <p:sp>
          <p:nvSpPr>
            <p:cNvPr id="55304" name="Text Box 7"/>
            <p:cNvSpPr txBox="1">
              <a:spLocks noChangeArrowheads="1"/>
            </p:cNvSpPr>
            <p:nvPr/>
          </p:nvSpPr>
          <p:spPr bwMode="auto">
            <a:xfrm>
              <a:off x="1968" y="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变址</a:t>
              </a:r>
              <a:r>
                <a:rPr lang="zh-CN" altLang="zh-CN" sz="3000">
                  <a:solidFill>
                    <a:schemeClr val="bg2"/>
                  </a:solidFill>
                </a:rPr>
                <a:t>EAX</a:t>
              </a:r>
            </a:p>
            <a:p>
              <a:pPr algn="just">
                <a:buFont typeface="Wingdings" panose="05000000000000000000" pitchFamily="2" charset="2"/>
                <a:buNone/>
              </a:pPr>
              <a:r>
                <a:rPr lang="zh-CN" altLang="zh-CN" sz="3000">
                  <a:solidFill>
                    <a:schemeClr val="bg2"/>
                  </a:solidFill>
                </a:rPr>
                <a:t>EBX</a:t>
              </a:r>
            </a:p>
            <a:p>
              <a:pPr algn="just">
                <a:buFont typeface="Wingdings" panose="05000000000000000000" pitchFamily="2" charset="2"/>
                <a:buNone/>
              </a:pPr>
              <a:r>
                <a:rPr lang="zh-CN" altLang="zh-CN" sz="3000">
                  <a:solidFill>
                    <a:schemeClr val="bg2"/>
                  </a:solidFill>
                </a:rPr>
                <a:t>ECX</a:t>
              </a:r>
            </a:p>
            <a:p>
              <a:pPr algn="just">
                <a:buFont typeface="Wingdings" panose="05000000000000000000" pitchFamily="2" charset="2"/>
                <a:buNone/>
              </a:pPr>
              <a:r>
                <a:rPr lang="zh-CN" altLang="zh-CN" sz="3000">
                  <a:solidFill>
                    <a:schemeClr val="bg2"/>
                  </a:solidFill>
                </a:rPr>
                <a:t>EDX</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EBP</a:t>
              </a:r>
            </a:p>
            <a:p>
              <a:pPr algn="just">
                <a:buFont typeface="Wingdings" panose="05000000000000000000" pitchFamily="2" charset="2"/>
                <a:buNone/>
              </a:pPr>
              <a:r>
                <a:rPr lang="zh-CN" altLang="zh-CN" sz="3000">
                  <a:solidFill>
                    <a:schemeClr val="bg2"/>
                  </a:solidFill>
                </a:rPr>
                <a:t>ESI</a:t>
              </a:r>
            </a:p>
            <a:p>
              <a:pPr algn="just">
                <a:buFont typeface="Wingdings" panose="05000000000000000000" pitchFamily="2" charset="2"/>
                <a:buNone/>
              </a:pPr>
              <a:r>
                <a:rPr lang="zh-CN" altLang="zh-CN" sz="3000">
                  <a:solidFill>
                    <a:schemeClr val="bg2"/>
                  </a:solidFill>
                </a:rPr>
                <a:t>EDI</a:t>
              </a:r>
            </a:p>
            <a:p>
              <a:pPr algn="just">
                <a:buFont typeface="Wingdings" panose="05000000000000000000" pitchFamily="2" charset="2"/>
                <a:buNone/>
              </a:pPr>
              <a:endParaRPr lang="zh-CN" altLang="zh-CN" sz="3000">
                <a:solidFill>
                  <a:schemeClr val="bg2"/>
                </a:solidFill>
              </a:endParaRPr>
            </a:p>
          </p:txBody>
        </p:sp>
        <p:sp>
          <p:nvSpPr>
            <p:cNvPr id="46089" name="AutoShape 8"/>
            <p:cNvSpPr>
              <a:spLocks noChangeArrowheads="1"/>
            </p:cNvSpPr>
            <p:nvPr/>
          </p:nvSpPr>
          <p:spPr bwMode="auto">
            <a:xfrm>
              <a:off x="1824" y="384"/>
              <a:ext cx="816" cy="2303"/>
            </a:xfrm>
            <a:prstGeom prst="bracePair">
              <a:avLst>
                <a:gd name="adj" fmla="val 8333"/>
              </a:avLst>
            </a:prstGeom>
            <a:noFill/>
            <a:ln w="38100" cmpd="sng">
              <a:solidFill>
                <a:schemeClr val="bg2"/>
              </a:solidFill>
              <a:round/>
              <a:headEnd/>
              <a:tailEnd/>
            </a:ln>
          </p:spPr>
          <p:txBody>
            <a:bodyPr/>
            <a:lstStyle/>
            <a:p>
              <a:pPr>
                <a:defRPr/>
              </a:pPr>
              <a:endParaRPr lang="zh-CN" altLang="en-US">
                <a:effectLst>
                  <a:outerShdw blurRad="38100" dist="38100" dir="2700000" algn="tl">
                    <a:srgbClr val="C0C0C0"/>
                  </a:outerShdw>
                </a:effectLst>
              </a:endParaRPr>
            </a:p>
          </p:txBody>
        </p:sp>
        <p:sp>
          <p:nvSpPr>
            <p:cNvPr id="55306" name="Text Box 9"/>
            <p:cNvSpPr txBox="1">
              <a:spLocks noChangeArrowheads="1"/>
            </p:cNvSpPr>
            <p:nvPr/>
          </p:nvSpPr>
          <p:spPr bwMode="auto">
            <a:xfrm>
              <a:off x="1008" y="2880"/>
              <a:ext cx="349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000">
                  <a:solidFill>
                    <a:schemeClr val="bg2"/>
                  </a:solidFill>
                </a:rPr>
                <a:t>比例变址寻址方式组合</a:t>
              </a:r>
            </a:p>
          </p:txBody>
        </p:sp>
        <p:sp>
          <p:nvSpPr>
            <p:cNvPr id="55307" name="Text Box 10"/>
            <p:cNvSpPr txBox="1">
              <a:spLocks noChangeArrowheads="1"/>
            </p:cNvSpPr>
            <p:nvPr/>
          </p:nvSpPr>
          <p:spPr bwMode="auto">
            <a:xfrm>
              <a:off x="3888" y="1344"/>
              <a:ext cx="25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2800">
                  <a:solidFill>
                    <a:schemeClr val="bg2"/>
                  </a:solidFill>
                  <a:latin typeface="Times New Roman" panose="02020603050405020304" pitchFamily="18" charset="0"/>
                </a:rPr>
                <a:t>＋</a:t>
              </a:r>
            </a:p>
          </p:txBody>
        </p:sp>
        <p:sp>
          <p:nvSpPr>
            <p:cNvPr id="55308" name="Text Box 11"/>
            <p:cNvSpPr txBox="1">
              <a:spLocks noChangeArrowheads="1"/>
            </p:cNvSpPr>
            <p:nvPr/>
          </p:nvSpPr>
          <p:spPr bwMode="auto">
            <a:xfrm>
              <a:off x="2688" y="1344"/>
              <a:ext cx="18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r>
                <a:rPr lang="zh-CN" altLang="zh-CN" sz="2800">
                  <a:solidFill>
                    <a:schemeClr val="bg2"/>
                  </a:solidFill>
                  <a:latin typeface="Times New Roman" panose="02020603050405020304" pitchFamily="18" charset="0"/>
                </a:rPr>
                <a:t>×</a:t>
              </a:r>
            </a:p>
          </p:txBody>
        </p:sp>
        <p:sp>
          <p:nvSpPr>
            <p:cNvPr id="55309" name="Text Box 12"/>
            <p:cNvSpPr txBox="1">
              <a:spLocks noChangeArrowheads="1"/>
            </p:cNvSpPr>
            <p:nvPr/>
          </p:nvSpPr>
          <p:spPr bwMode="auto">
            <a:xfrm>
              <a:off x="3120" y="0"/>
              <a:ext cx="816"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因子</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1</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2</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4</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8</a:t>
              </a:r>
            </a:p>
            <a:p>
              <a:pPr algn="just">
                <a:buFont typeface="Wingdings" panose="05000000000000000000" pitchFamily="2" charset="2"/>
                <a:buNone/>
              </a:pPr>
              <a:endParaRPr lang="zh-CN" altLang="zh-CN" sz="3000">
                <a:solidFill>
                  <a:schemeClr val="bg2"/>
                </a:solidFill>
              </a:endParaRPr>
            </a:p>
          </p:txBody>
        </p:sp>
        <p:sp>
          <p:nvSpPr>
            <p:cNvPr id="46094" name="AutoShape 13"/>
            <p:cNvSpPr>
              <a:spLocks noChangeArrowheads="1"/>
            </p:cNvSpPr>
            <p:nvPr/>
          </p:nvSpPr>
          <p:spPr bwMode="auto">
            <a:xfrm>
              <a:off x="2976" y="384"/>
              <a:ext cx="816" cy="2303"/>
            </a:xfrm>
            <a:prstGeom prst="bracePair">
              <a:avLst>
                <a:gd name="adj" fmla="val 8333"/>
              </a:avLst>
            </a:prstGeom>
            <a:noFill/>
            <a:ln w="38100" cmpd="sng">
              <a:solidFill>
                <a:schemeClr val="bg2"/>
              </a:solidFill>
              <a:round/>
              <a:headEnd/>
              <a:tailEnd/>
            </a:ln>
          </p:spPr>
          <p:txBody>
            <a:bodyPr/>
            <a:lstStyle/>
            <a:p>
              <a:pPr>
                <a:defRPr/>
              </a:pPr>
              <a:endParaRPr lang="zh-CN" altLang="en-US">
                <a:effectLst>
                  <a:outerShdw blurRad="38100" dist="38100" dir="2700000" algn="tl">
                    <a:srgbClr val="C0C0C0"/>
                  </a:outerShdw>
                </a:effectLst>
              </a:endParaRPr>
            </a:p>
          </p:txBody>
        </p:sp>
        <p:sp>
          <p:nvSpPr>
            <p:cNvPr id="55311" name="Text Box 14"/>
            <p:cNvSpPr txBox="1">
              <a:spLocks noChangeArrowheads="1"/>
            </p:cNvSpPr>
            <p:nvPr/>
          </p:nvSpPr>
          <p:spPr bwMode="auto">
            <a:xfrm>
              <a:off x="4272" y="0"/>
              <a:ext cx="69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l">
                <a:buFont typeface="Wingdings" panose="05000000000000000000" pitchFamily="2" charset="2"/>
                <a:buNone/>
              </a:pPr>
              <a:r>
                <a:rPr lang="zh-CN" altLang="zh-CN" sz="2800">
                  <a:solidFill>
                    <a:schemeClr val="bg2"/>
                  </a:solidFill>
                </a:rPr>
                <a:t>位移</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无</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8位</a:t>
              </a: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endParaRPr lang="zh-CN" altLang="zh-CN" sz="3000">
                <a:solidFill>
                  <a:schemeClr val="bg2"/>
                </a:solidFill>
              </a:endParaRPr>
            </a:p>
            <a:p>
              <a:pPr algn="just">
                <a:buFont typeface="Wingdings" panose="05000000000000000000" pitchFamily="2" charset="2"/>
                <a:buNone/>
              </a:pPr>
              <a:r>
                <a:rPr lang="zh-CN" altLang="zh-CN" sz="3000">
                  <a:solidFill>
                    <a:schemeClr val="bg2"/>
                  </a:solidFill>
                </a:rPr>
                <a:t>32位</a:t>
              </a:r>
            </a:p>
            <a:p>
              <a:pPr algn="just">
                <a:buFont typeface="Wingdings" panose="05000000000000000000" pitchFamily="2" charset="2"/>
                <a:buNone/>
              </a:pPr>
              <a:endParaRPr lang="zh-CN" altLang="zh-CN" sz="3000">
                <a:solidFill>
                  <a:schemeClr val="bg2"/>
                </a:solidFill>
              </a:endParaRPr>
            </a:p>
          </p:txBody>
        </p:sp>
        <p:sp>
          <p:nvSpPr>
            <p:cNvPr id="46096" name="AutoShape 15"/>
            <p:cNvSpPr>
              <a:spLocks noChangeArrowheads="1"/>
            </p:cNvSpPr>
            <p:nvPr/>
          </p:nvSpPr>
          <p:spPr bwMode="auto">
            <a:xfrm>
              <a:off x="4176" y="384"/>
              <a:ext cx="816" cy="2303"/>
            </a:xfrm>
            <a:prstGeom prst="bracePair">
              <a:avLst>
                <a:gd name="adj" fmla="val 8333"/>
              </a:avLst>
            </a:prstGeom>
            <a:noFill/>
            <a:ln w="38100" cmpd="sng">
              <a:solidFill>
                <a:schemeClr val="bg2"/>
              </a:solidFill>
              <a:round/>
              <a:headEnd/>
              <a:tailEnd/>
            </a:ln>
          </p:spPr>
          <p:txBody>
            <a:bodyPr/>
            <a:lstStyle/>
            <a:p>
              <a:pPr>
                <a:defRPr/>
              </a:pPr>
              <a:endParaRPr lang="zh-CN" altLang="en-US">
                <a:effectLst>
                  <a:outerShdw blurRad="38100" dist="38100" dir="2700000" algn="tl">
                    <a:srgbClr val="C0C0C0"/>
                  </a:outerShdw>
                </a:effectLst>
              </a:endParaRPr>
            </a:p>
          </p:txBody>
        </p:sp>
      </p:grpSp>
    </p:spTree>
    <p:extLst>
      <p:ext uri="{BB962C8B-B14F-4D97-AF65-F5344CB8AC3E}">
        <p14:creationId xmlns:p14="http://schemas.microsoft.com/office/powerpoint/2010/main" val="2876089985"/>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4294967295"/>
          </p:nvPr>
        </p:nvSpPr>
        <p:spPr>
          <a:xfrm>
            <a:off x="1774826" y="765176"/>
            <a:ext cx="8424863" cy="5616575"/>
          </a:xfrm>
        </p:spPr>
        <p:txBody>
          <a:bodyPr/>
          <a:lstStyle/>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例15.</a:t>
            </a:r>
            <a:r>
              <a:rPr lang="zh-CN" altLang="zh-CN" sz="2800">
                <a:latin typeface="黑体" panose="02010609060101010101" pitchFamily="49" charset="-122"/>
              </a:rPr>
              <a:t> </a:t>
            </a:r>
            <a:r>
              <a:rPr lang="zh-CN" altLang="zh-CN" sz="2800"/>
              <a:t>MOV  EAX, ARY[EBX] [ESI]</a:t>
            </a:r>
          </a:p>
          <a:p>
            <a:pPr>
              <a:lnSpc>
                <a:spcPct val="90000"/>
              </a:lnSpc>
              <a:buFont typeface="Wingdings" panose="05000000000000000000" pitchFamily="2" charset="2"/>
              <a:buNone/>
            </a:pPr>
            <a:r>
              <a:rPr lang="zh-CN" altLang="zh-CN" sz="2800">
                <a:latin typeface="黑体" panose="02010609060101010101" pitchFamily="49" charset="-122"/>
              </a:rPr>
              <a:t>       ;（DS:[ARY＋EBX＋ESI]）→ EAX</a:t>
            </a:r>
          </a:p>
          <a:p>
            <a:pPr>
              <a:lnSpc>
                <a:spcPct val="90000"/>
              </a:lnSpc>
              <a:buFont typeface="Wingdings" panose="05000000000000000000" pitchFamily="2" charset="2"/>
              <a:buNone/>
            </a:pPr>
            <a:r>
              <a:rPr lang="zh-CN" altLang="zh-CN" sz="2800">
                <a:solidFill>
                  <a:schemeClr val="accent1"/>
                </a:solidFill>
                <a:latin typeface="黑体" panose="02010609060101010101" pitchFamily="49" charset="-122"/>
              </a:rPr>
              <a:t> 	例16.</a:t>
            </a:r>
            <a:r>
              <a:rPr lang="zh-CN" altLang="zh-CN" sz="2800">
                <a:latin typeface="黑体" panose="02010609060101010101" pitchFamily="49" charset="-122"/>
              </a:rPr>
              <a:t> </a:t>
            </a:r>
            <a:r>
              <a:rPr lang="zh-CN" altLang="zh-CN" sz="2800"/>
              <a:t>MOV  CX,[EAX+2*EDX]</a:t>
            </a:r>
          </a:p>
          <a:p>
            <a:pPr>
              <a:lnSpc>
                <a:spcPct val="90000"/>
              </a:lnSpc>
              <a:buFont typeface="Wingdings" panose="05000000000000000000" pitchFamily="2" charset="2"/>
              <a:buNone/>
            </a:pPr>
            <a:r>
              <a:rPr lang="zh-CN" altLang="zh-CN" sz="2800">
                <a:latin typeface="黑体" panose="02010609060101010101" pitchFamily="49" charset="-122"/>
              </a:rPr>
              <a:t>       ;（DS:[EAX＋2*EDX]）→ CX</a:t>
            </a:r>
          </a:p>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例17.</a:t>
            </a:r>
            <a:r>
              <a:rPr lang="zh-CN" altLang="zh-CN" sz="2800">
                <a:latin typeface="黑体" panose="02010609060101010101" pitchFamily="49" charset="-122"/>
              </a:rPr>
              <a:t> </a:t>
            </a:r>
            <a:r>
              <a:rPr lang="zh-CN" altLang="zh-CN" sz="2800"/>
              <a:t>MOV  EBX,[EBP+ECX*4+10H]</a:t>
            </a:r>
          </a:p>
          <a:p>
            <a:pPr>
              <a:lnSpc>
                <a:spcPct val="90000"/>
              </a:lnSpc>
              <a:buFont typeface="Wingdings" panose="05000000000000000000" pitchFamily="2" charset="2"/>
              <a:buNone/>
            </a:pPr>
            <a:r>
              <a:rPr lang="zh-CN" altLang="zh-CN" sz="2800">
                <a:latin typeface="黑体" panose="02010609060101010101" pitchFamily="49" charset="-122"/>
              </a:rPr>
              <a:t>       ;（SS:[EBP+ECX*4+10H]）→ EBX</a:t>
            </a:r>
          </a:p>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例18.</a:t>
            </a:r>
            <a:r>
              <a:rPr lang="zh-CN" altLang="zh-CN" sz="2800">
                <a:latin typeface="黑体" panose="02010609060101010101" pitchFamily="49" charset="-122"/>
              </a:rPr>
              <a:t> </a:t>
            </a:r>
            <a:r>
              <a:rPr lang="zh-CN" altLang="zh-CN" sz="2800"/>
              <a:t>MOV  EDX, ES:ARY[4*EBX]</a:t>
            </a:r>
          </a:p>
          <a:p>
            <a:pPr>
              <a:lnSpc>
                <a:spcPct val="90000"/>
              </a:lnSpc>
              <a:buFont typeface="Wingdings" panose="05000000000000000000" pitchFamily="2" charset="2"/>
              <a:buNone/>
            </a:pPr>
            <a:r>
              <a:rPr lang="zh-CN" altLang="zh-CN" sz="2800">
                <a:latin typeface="黑体" panose="02010609060101010101" pitchFamily="49" charset="-122"/>
              </a:rPr>
              <a:t>       ;（ES:[ARY＋4*EBX]）→ EDX</a:t>
            </a:r>
          </a:p>
          <a:p>
            <a:pPr>
              <a:lnSpc>
                <a:spcPct val="90000"/>
              </a:lnSpc>
              <a:buFont typeface="Wingdings" panose="05000000000000000000" pitchFamily="2" charset="2"/>
              <a:buNone/>
            </a:pPr>
            <a:r>
              <a:rPr lang="zh-CN" altLang="zh-CN" sz="2800">
                <a:latin typeface="黑体" panose="02010609060101010101" pitchFamily="49" charset="-122"/>
              </a:rPr>
              <a:t>	   </a:t>
            </a:r>
          </a:p>
          <a:p>
            <a:pPr>
              <a:lnSpc>
                <a:spcPct val="90000"/>
              </a:lnSpc>
              <a:buFont typeface="Wingdings" panose="05000000000000000000" pitchFamily="2" charset="2"/>
              <a:buNone/>
            </a:pPr>
            <a:r>
              <a:rPr lang="zh-CN" altLang="zh-CN" sz="2800">
                <a:latin typeface="黑体" panose="02010609060101010101" pitchFamily="49" charset="-122"/>
              </a:rPr>
              <a:t>		使用这种寻址方式可以方便地访问数组，其中变址寄存器的内容等于数组下标，比例因子为元素长度。 </a:t>
            </a:r>
          </a:p>
        </p:txBody>
      </p:sp>
      <p:sp>
        <p:nvSpPr>
          <p:cNvPr id="5632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BA9E455E-E82E-423B-B159-B89D6FB2BF0A}" type="slidenum">
              <a:rPr lang="zh-CN" altLang="en-US" sz="1400">
                <a:solidFill>
                  <a:schemeClr val="tx1"/>
                </a:solidFill>
                <a:latin typeface="Arial" panose="020B0604020202020204" pitchFamily="34" charset="0"/>
                <a:ea typeface="宋体" panose="02010600030101010101" pitchFamily="2" charset="-122"/>
              </a:rPr>
              <a:pPr algn="r" eaLnBrk="1" hangingPunct="1"/>
              <a:t>42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3209900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zh-CN" altLang="zh-CN"/>
              <a:t>小结</a:t>
            </a:r>
          </a:p>
        </p:txBody>
      </p:sp>
      <p:sp>
        <p:nvSpPr>
          <p:cNvPr id="57347" name="Rectangle 3"/>
          <p:cNvSpPr>
            <a:spLocks noGrp="1" noChangeArrowheads="1"/>
          </p:cNvSpPr>
          <p:nvPr>
            <p:ph idx="4294967295"/>
          </p:nvPr>
        </p:nvSpPr>
        <p:spPr>
          <a:xfrm>
            <a:off x="2135188" y="1700213"/>
            <a:ext cx="8278812" cy="4114800"/>
          </a:xfrm>
        </p:spPr>
        <p:txBody>
          <a:bodyPr/>
          <a:lstStyle/>
          <a:p>
            <a:r>
              <a:rPr lang="zh-CN" altLang="zh-CN" sz="2800"/>
              <a:t>立即寻址方式；MOV AX,</a:t>
            </a:r>
            <a:r>
              <a:rPr lang="zh-CN" altLang="zh-CN" sz="2800">
                <a:solidFill>
                  <a:srgbClr val="009900"/>
                </a:solidFill>
              </a:rPr>
              <a:t>5</a:t>
            </a:r>
          </a:p>
          <a:p>
            <a:r>
              <a:rPr lang="zh-CN" altLang="zh-CN" sz="2800"/>
              <a:t>寄存器寻址方式; MOV  </a:t>
            </a:r>
            <a:r>
              <a:rPr lang="zh-CN" altLang="zh-CN" sz="2800">
                <a:solidFill>
                  <a:srgbClr val="FF0000"/>
                </a:solidFill>
              </a:rPr>
              <a:t>AX</a:t>
            </a:r>
            <a:r>
              <a:rPr lang="zh-CN" altLang="zh-CN" sz="2800"/>
              <a:t>,5</a:t>
            </a:r>
          </a:p>
          <a:p>
            <a:r>
              <a:rPr lang="zh-CN" altLang="zh-CN" sz="2800"/>
              <a:t>直接寻址方式; MOV AX,</a:t>
            </a:r>
            <a:r>
              <a:rPr lang="zh-CN" altLang="zh-CN" sz="2800">
                <a:solidFill>
                  <a:srgbClr val="FF0000"/>
                </a:solidFill>
              </a:rPr>
              <a:t>[78H]</a:t>
            </a:r>
          </a:p>
          <a:p>
            <a:r>
              <a:rPr lang="zh-CN" altLang="zh-CN" sz="2800"/>
              <a:t>寄存器间接寻址方式  MOV AX,</a:t>
            </a:r>
            <a:r>
              <a:rPr lang="zh-CN" altLang="zh-CN" sz="2800">
                <a:solidFill>
                  <a:srgbClr val="FF0000"/>
                </a:solidFill>
              </a:rPr>
              <a:t>[BX]</a:t>
            </a:r>
          </a:p>
          <a:p>
            <a:r>
              <a:rPr lang="zh-CN" altLang="zh-CN" sz="2800"/>
              <a:t>寄存器</a:t>
            </a:r>
            <a:r>
              <a:rPr lang="zh-CN" altLang="zh-CN" sz="2800">
                <a:solidFill>
                  <a:srgbClr val="FF0000"/>
                </a:solidFill>
              </a:rPr>
              <a:t>相对</a:t>
            </a:r>
            <a:r>
              <a:rPr lang="zh-CN" altLang="zh-CN" sz="2800"/>
              <a:t>寻址 MOV AX,8</a:t>
            </a:r>
            <a:r>
              <a:rPr lang="zh-CN" altLang="zh-CN" sz="2800">
                <a:solidFill>
                  <a:srgbClr val="FF0000"/>
                </a:solidFill>
              </a:rPr>
              <a:t>[BX]</a:t>
            </a:r>
            <a:endParaRPr lang="zh-CN" altLang="zh-CN" sz="2800"/>
          </a:p>
          <a:p>
            <a:r>
              <a:rPr lang="zh-CN" altLang="zh-CN" sz="2800"/>
              <a:t>基址变址寻址MOV AX,</a:t>
            </a:r>
            <a:r>
              <a:rPr lang="zh-CN" altLang="zh-CN" sz="2800">
                <a:solidFill>
                  <a:srgbClr val="FF0000"/>
                </a:solidFill>
              </a:rPr>
              <a:t>[BX][SI]</a:t>
            </a:r>
          </a:p>
          <a:p>
            <a:r>
              <a:rPr lang="zh-CN" altLang="zh-CN" sz="2800">
                <a:solidFill>
                  <a:srgbClr val="FF0000"/>
                </a:solidFill>
              </a:rPr>
              <a:t>相对</a:t>
            </a:r>
            <a:r>
              <a:rPr lang="zh-CN" altLang="zh-CN" sz="2800"/>
              <a:t>基址变址： MOV AX,</a:t>
            </a:r>
            <a:r>
              <a:rPr lang="zh-CN" altLang="zh-CN" sz="2800">
                <a:solidFill>
                  <a:srgbClr val="FF0000"/>
                </a:solidFill>
              </a:rPr>
              <a:t>ARRY[BX][SI]</a:t>
            </a:r>
          </a:p>
          <a:p>
            <a:r>
              <a:rPr lang="zh-CN" altLang="zh-CN" sz="2800"/>
              <a:t>比例变址寻址方式： MOV EAX,ES:</a:t>
            </a:r>
            <a:r>
              <a:rPr lang="zh-CN" altLang="zh-CN" sz="2800">
                <a:solidFill>
                  <a:srgbClr val="FF0000"/>
                </a:solidFill>
              </a:rPr>
              <a:t>ARRY[4*BX]</a:t>
            </a:r>
          </a:p>
        </p:txBody>
      </p:sp>
      <p:sp>
        <p:nvSpPr>
          <p:cNvPr id="57348"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6F8D0D99-D37F-4298-97A4-9351E39AD31D}" type="slidenum">
              <a:rPr lang="zh-CN" altLang="en-US" sz="1400">
                <a:solidFill>
                  <a:schemeClr val="tx1"/>
                </a:solidFill>
                <a:latin typeface="Arial" panose="020B0604020202020204" pitchFamily="34" charset="0"/>
                <a:ea typeface="宋体" panose="02010600030101010101" pitchFamily="2" charset="-122"/>
              </a:rPr>
              <a:pPr algn="r" eaLnBrk="1" hangingPunct="1"/>
              <a:t>43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6881952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176120" y="0"/>
            <a:ext cx="4317901" cy="947738"/>
          </a:xfrm>
        </p:spPr>
        <p:txBody>
          <a:bodyPr/>
          <a:lstStyle/>
          <a:p>
            <a:r>
              <a:rPr lang="en-US" altLang="zh-CN" dirty="0"/>
              <a:t>3.2 </a:t>
            </a:r>
            <a:r>
              <a:rPr lang="zh-CN" altLang="en-US" dirty="0"/>
              <a:t>数据运算</a:t>
            </a:r>
            <a:r>
              <a:rPr lang="zh-CN" altLang="zh-CN" dirty="0"/>
              <a:t>指令</a:t>
            </a:r>
          </a:p>
        </p:txBody>
      </p:sp>
      <p:sp>
        <p:nvSpPr>
          <p:cNvPr id="15363" name="Rectangle 3"/>
          <p:cNvSpPr>
            <a:spLocks noGrp="1" noChangeArrowheads="1"/>
          </p:cNvSpPr>
          <p:nvPr>
            <p:ph idx="4294967295"/>
          </p:nvPr>
        </p:nvSpPr>
        <p:spPr>
          <a:xfrm>
            <a:off x="2209800" y="1628776"/>
            <a:ext cx="7772400" cy="4608513"/>
          </a:xfrm>
        </p:spPr>
        <p:txBody>
          <a:bodyPr/>
          <a:lstStyle/>
          <a:p>
            <a:pPr>
              <a:lnSpc>
                <a:spcPct val="90000"/>
              </a:lnSpc>
              <a:buFont typeface="Wingdings" panose="05000000000000000000" pitchFamily="2" charset="2"/>
              <a:buNone/>
            </a:pPr>
            <a:r>
              <a:rPr lang="zh-CN" altLang="en-US">
                <a:latin typeface="黑体" panose="02010609060101010101" pitchFamily="49" charset="-122"/>
              </a:rPr>
              <a:t>	指令告诉</a:t>
            </a:r>
            <a:r>
              <a:rPr lang="zh-CN" altLang="en-US" sz="3000">
                <a:latin typeface="黑体" panose="02010609060101010101" pitchFamily="49" charset="-122"/>
              </a:rPr>
              <a:t>CPU</a:t>
            </a:r>
            <a:r>
              <a:rPr lang="zh-CN" altLang="en-US">
                <a:latin typeface="黑体" panose="02010609060101010101" pitchFamily="49" charset="-122"/>
              </a:rPr>
              <a:t>执行什么样的操作及操作数从哪里得到。指令可以用大写、小写或大小写字母混合的方式书写。</a:t>
            </a:r>
          </a:p>
          <a:p>
            <a:pPr lvl="3">
              <a:lnSpc>
                <a:spcPct val="90000"/>
              </a:lnSpc>
            </a:pPr>
            <a:r>
              <a:rPr lang="zh-CN" altLang="en-US" sz="2800">
                <a:solidFill>
                  <a:srgbClr val="660033"/>
                </a:solidFill>
                <a:latin typeface="黑体" panose="02010609060101010101" pitchFamily="49" charset="-122"/>
              </a:rPr>
              <a:t>指令格式和功能</a:t>
            </a:r>
          </a:p>
          <a:p>
            <a:pPr lvl="3">
              <a:lnSpc>
                <a:spcPct val="90000"/>
              </a:lnSpc>
            </a:pPr>
            <a:r>
              <a:rPr lang="zh-CN" altLang="en-US" sz="2800">
                <a:solidFill>
                  <a:srgbClr val="660033"/>
                </a:solidFill>
                <a:latin typeface="黑体" panose="02010609060101010101" pitchFamily="49" charset="-122"/>
              </a:rPr>
              <a:t>指令所影响的标志位</a:t>
            </a:r>
          </a:p>
          <a:p>
            <a:pPr lvl="3">
              <a:lnSpc>
                <a:spcPct val="90000"/>
              </a:lnSpc>
            </a:pPr>
            <a:r>
              <a:rPr lang="zh-CN" altLang="en-US" sz="2800">
                <a:solidFill>
                  <a:srgbClr val="660033"/>
                </a:solidFill>
                <a:latin typeface="黑体" panose="02010609060101010101" pitchFamily="49" charset="-122"/>
              </a:rPr>
              <a:t>指令执行周期 *</a:t>
            </a:r>
          </a:p>
          <a:p>
            <a:pPr lvl="3">
              <a:lnSpc>
                <a:spcPct val="90000"/>
              </a:lnSpc>
            </a:pPr>
            <a:r>
              <a:rPr lang="zh-CN" altLang="en-US" sz="2800">
                <a:solidFill>
                  <a:srgbClr val="660033"/>
                </a:solidFill>
                <a:latin typeface="黑体" panose="02010609060101010101" pitchFamily="49" charset="-122"/>
              </a:rPr>
              <a:t>指令机器长度 *</a:t>
            </a:r>
          </a:p>
          <a:p>
            <a:pPr>
              <a:lnSpc>
                <a:spcPct val="90000"/>
              </a:lnSpc>
              <a:buFont typeface="Wingdings" panose="05000000000000000000" pitchFamily="2" charset="2"/>
              <a:buNone/>
            </a:pPr>
            <a:r>
              <a:rPr lang="zh-CN" altLang="en-US" sz="2800">
                <a:latin typeface="黑体" panose="02010609060101010101" pitchFamily="49" charset="-122"/>
              </a:rPr>
              <a:t>	汇编语言是面向机器的，指令和机器码基本上是一一对应的，所以它们的实现取决于硬件。</a:t>
            </a:r>
          </a:p>
        </p:txBody>
      </p:sp>
      <p:sp>
        <p:nvSpPr>
          <p:cNvPr id="1536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D53B7E2-EC09-4F9F-9759-801EA8F929A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7050715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832304" y="65881"/>
            <a:ext cx="3022600" cy="874713"/>
          </a:xfrm>
        </p:spPr>
        <p:txBody>
          <a:bodyPr/>
          <a:lstStyle/>
          <a:p>
            <a:r>
              <a:rPr lang="zh-CN" altLang="zh-CN" dirty="0"/>
              <a:t>指令系统</a:t>
            </a:r>
          </a:p>
        </p:txBody>
      </p:sp>
      <p:sp>
        <p:nvSpPr>
          <p:cNvPr id="16387" name="Rectangle 3"/>
          <p:cNvSpPr>
            <a:spLocks noGrp="1" noChangeArrowheads="1"/>
          </p:cNvSpPr>
          <p:nvPr>
            <p:ph idx="4294967295"/>
          </p:nvPr>
        </p:nvSpPr>
        <p:spPr>
          <a:xfrm>
            <a:off x="3287714" y="1628775"/>
            <a:ext cx="6048375" cy="4114800"/>
          </a:xfrm>
        </p:spPr>
        <p:txBody>
          <a:bodyPr/>
          <a:lstStyle/>
          <a:p>
            <a:r>
              <a:rPr lang="zh-CN" altLang="zh-CN"/>
              <a:t>数据传送指令</a:t>
            </a:r>
          </a:p>
          <a:p>
            <a:r>
              <a:rPr lang="zh-CN" altLang="zh-CN"/>
              <a:t>算术运算指令[2进制/10进制]</a:t>
            </a:r>
          </a:p>
          <a:p>
            <a:r>
              <a:rPr lang="zh-CN" altLang="zh-CN"/>
              <a:t>逻辑指令</a:t>
            </a:r>
          </a:p>
          <a:p>
            <a:r>
              <a:rPr lang="zh-CN" altLang="zh-CN"/>
              <a:t>程序控制指令</a:t>
            </a:r>
          </a:p>
          <a:p>
            <a:r>
              <a:rPr lang="zh-CN" altLang="zh-CN"/>
              <a:t>处理机控制指令</a:t>
            </a:r>
          </a:p>
          <a:p>
            <a:r>
              <a:rPr lang="zh-CN" altLang="zh-CN"/>
              <a:t>串操作指令</a:t>
            </a:r>
          </a:p>
          <a:p>
            <a:r>
              <a:rPr lang="zh-CN" altLang="zh-CN"/>
              <a:t>条件字节设置指令</a:t>
            </a:r>
          </a:p>
        </p:txBody>
      </p:sp>
      <p:sp>
        <p:nvSpPr>
          <p:cNvPr id="1638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084B8F8-D0DB-4C8F-AA83-2ACB3666388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6605582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960096" y="136525"/>
            <a:ext cx="4608513" cy="762000"/>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2.1</a:t>
            </a:r>
            <a:r>
              <a:rPr lang="zh-CN" altLang="zh-CN" dirty="0">
                <a:latin typeface="黑体" panose="02010609060101010101" pitchFamily="49" charset="-122"/>
              </a:rPr>
              <a:t>  数据传送指令 </a:t>
            </a:r>
          </a:p>
        </p:txBody>
      </p:sp>
      <p:sp>
        <p:nvSpPr>
          <p:cNvPr id="17411" name="Rectangle 3"/>
          <p:cNvSpPr>
            <a:spLocks noGrp="1" noChangeArrowheads="1"/>
          </p:cNvSpPr>
          <p:nvPr>
            <p:ph idx="4294967295"/>
          </p:nvPr>
        </p:nvSpPr>
        <p:spPr>
          <a:xfrm>
            <a:off x="1487488" y="1371600"/>
            <a:ext cx="10441160" cy="4876800"/>
          </a:xfrm>
        </p:spPr>
        <p:txBody>
          <a:bodyPr/>
          <a:lstStyle/>
          <a:p>
            <a:pPr marL="0" indent="0">
              <a:lnSpc>
                <a:spcPct val="110000"/>
              </a:lnSpc>
              <a:buNone/>
            </a:pPr>
            <a:r>
              <a:rPr lang="zh-CN" altLang="zh-CN" sz="2800" dirty="0">
                <a:latin typeface="黑体" panose="02010609060101010101" pitchFamily="49" charset="-122"/>
              </a:rPr>
              <a:t>数据传送指令可以实现</a:t>
            </a:r>
            <a:r>
              <a:rPr lang="zh-CN" altLang="zh-CN" sz="2800" dirty="0">
                <a:solidFill>
                  <a:srgbClr val="FF0000"/>
                </a:solidFill>
                <a:latin typeface="黑体" panose="02010609060101010101" pitchFamily="49" charset="-122"/>
              </a:rPr>
              <a:t>数据、地址、标志</a:t>
            </a:r>
            <a:r>
              <a:rPr lang="zh-CN" altLang="zh-CN" sz="2800" dirty="0">
                <a:latin typeface="黑体" panose="02010609060101010101" pitchFamily="49" charset="-122"/>
              </a:rPr>
              <a:t>的传送。除了目标地址为标志寄存器的传送指令外，本组的其它指令不影响标志。</a:t>
            </a:r>
          </a:p>
          <a:p>
            <a:pPr marL="0" indent="0">
              <a:lnSpc>
                <a:spcPct val="110000"/>
              </a:lnSpc>
              <a:buNone/>
            </a:pPr>
            <a:r>
              <a:rPr lang="zh-CN" altLang="zh-CN" sz="2800" dirty="0">
                <a:solidFill>
                  <a:srgbClr val="003399"/>
                </a:solidFill>
                <a:latin typeface="黑体" panose="02010609060101010101" pitchFamily="49" charset="-122"/>
              </a:rPr>
              <a:t>		1.通用数据传送指令；</a:t>
            </a:r>
          </a:p>
          <a:p>
            <a:pPr marL="0" indent="0">
              <a:lnSpc>
                <a:spcPct val="110000"/>
              </a:lnSpc>
              <a:buNone/>
            </a:pPr>
            <a:r>
              <a:rPr lang="zh-CN" altLang="zh-CN" sz="2800" dirty="0">
                <a:solidFill>
                  <a:srgbClr val="003399"/>
                </a:solidFill>
                <a:latin typeface="黑体" panose="02010609060101010101" pitchFamily="49" charset="-122"/>
              </a:rPr>
              <a:t>		2.堆栈操作指令；</a:t>
            </a:r>
          </a:p>
          <a:p>
            <a:pPr marL="0" indent="0">
              <a:lnSpc>
                <a:spcPct val="110000"/>
              </a:lnSpc>
              <a:buNone/>
            </a:pPr>
            <a:r>
              <a:rPr lang="zh-CN" altLang="zh-CN" sz="2800" dirty="0">
                <a:solidFill>
                  <a:srgbClr val="003399"/>
                </a:solidFill>
                <a:latin typeface="黑体" panose="02010609060101010101" pitchFamily="49" charset="-122"/>
              </a:rPr>
              <a:t>		3.输入输出指令；</a:t>
            </a:r>
          </a:p>
          <a:p>
            <a:pPr marL="0" indent="0">
              <a:lnSpc>
                <a:spcPct val="110000"/>
              </a:lnSpc>
              <a:buNone/>
            </a:pPr>
            <a:r>
              <a:rPr lang="zh-CN" altLang="zh-CN" sz="2800" dirty="0">
                <a:solidFill>
                  <a:srgbClr val="003399"/>
                </a:solidFill>
                <a:latin typeface="黑体" panose="02010609060101010101" pitchFamily="49" charset="-122"/>
              </a:rPr>
              <a:t>		4.查表转换指令；</a:t>
            </a:r>
          </a:p>
          <a:p>
            <a:pPr marL="0" indent="0">
              <a:lnSpc>
                <a:spcPct val="110000"/>
              </a:lnSpc>
              <a:buNone/>
            </a:pPr>
            <a:r>
              <a:rPr lang="zh-CN" altLang="zh-CN" sz="2800" dirty="0">
                <a:solidFill>
                  <a:srgbClr val="003399"/>
                </a:solidFill>
                <a:latin typeface="黑体" panose="02010609060101010101" pitchFamily="49" charset="-122"/>
              </a:rPr>
              <a:t>		5.地址传送指令；</a:t>
            </a:r>
          </a:p>
          <a:p>
            <a:pPr marL="0" indent="0">
              <a:lnSpc>
                <a:spcPct val="110000"/>
              </a:lnSpc>
              <a:buNone/>
            </a:pPr>
            <a:r>
              <a:rPr lang="zh-CN" altLang="zh-CN" sz="2800" dirty="0">
                <a:solidFill>
                  <a:srgbClr val="003399"/>
                </a:solidFill>
                <a:latin typeface="黑体" panose="02010609060101010101" pitchFamily="49" charset="-122"/>
              </a:rPr>
              <a:t>		6.标志传送指令；</a:t>
            </a:r>
          </a:p>
        </p:txBody>
      </p:sp>
      <p:sp>
        <p:nvSpPr>
          <p:cNvPr id="1741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4537C0F-8889-467F-8B36-14EC0BC34F2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71815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240016" y="44624"/>
            <a:ext cx="4699000" cy="701675"/>
          </a:xfrm>
        </p:spPr>
        <p:txBody>
          <a:bodyPr/>
          <a:lstStyle/>
          <a:p>
            <a:r>
              <a:rPr lang="zh-CN" altLang="zh-CN" dirty="0">
                <a:latin typeface="黑体" panose="02010609060101010101" pitchFamily="49" charset="-122"/>
              </a:rPr>
              <a:t>1.通用数据传送指令</a:t>
            </a:r>
            <a:r>
              <a:rPr lang="zh-CN" altLang="zh-CN" sz="4000" dirty="0">
                <a:latin typeface="黑体" panose="02010609060101010101" pitchFamily="49" charset="-122"/>
              </a:rPr>
              <a:t> </a:t>
            </a:r>
          </a:p>
        </p:txBody>
      </p:sp>
      <p:sp>
        <p:nvSpPr>
          <p:cNvPr id="18435" name="Rectangle 3"/>
          <p:cNvSpPr>
            <a:spLocks noGrp="1" noChangeArrowheads="1"/>
          </p:cNvSpPr>
          <p:nvPr>
            <p:ph idx="4294967295"/>
          </p:nvPr>
        </p:nvSpPr>
        <p:spPr>
          <a:xfrm>
            <a:off x="623392" y="1484314"/>
            <a:ext cx="11233248" cy="4751387"/>
          </a:xfrm>
        </p:spPr>
        <p:txBody>
          <a:bodyPr/>
          <a:lstStyle/>
          <a:p>
            <a:pPr marL="0" indent="0">
              <a:lnSpc>
                <a:spcPct val="90000"/>
              </a:lnSpc>
              <a:buNone/>
            </a:pPr>
            <a:r>
              <a:rPr lang="zh-CN" altLang="zh-CN" sz="2800" dirty="0">
                <a:latin typeface="黑体" panose="02010609060101010101" pitchFamily="49" charset="-122"/>
              </a:rPr>
              <a:t>(1).传送指令 </a:t>
            </a:r>
            <a:r>
              <a:rPr lang="zh-CN" altLang="zh-CN" sz="2800" dirty="0">
                <a:solidFill>
                  <a:srgbClr val="FF0000"/>
                </a:solidFill>
                <a:latin typeface="黑体" panose="02010609060101010101" pitchFamily="49" charset="-122"/>
              </a:rPr>
              <a:t>MOV</a:t>
            </a:r>
          </a:p>
          <a:p>
            <a:pPr marL="0" indent="0">
              <a:lnSpc>
                <a:spcPct val="90000"/>
              </a:lnSpc>
              <a:buNone/>
            </a:pPr>
            <a:r>
              <a:rPr lang="zh-CN" altLang="zh-CN" sz="2800" dirty="0">
                <a:solidFill>
                  <a:schemeClr val="tx2"/>
                </a:solidFill>
                <a:latin typeface="黑体" panose="02010609060101010101" pitchFamily="49" charset="-122"/>
              </a:rPr>
              <a:t>格式：</a:t>
            </a:r>
            <a:r>
              <a:rPr lang="zh-CN" altLang="zh-CN" sz="2800" dirty="0">
                <a:latin typeface="黑体" panose="02010609060101010101" pitchFamily="49" charset="-122"/>
              </a:rPr>
              <a:t>MOV  DST，SRC</a:t>
            </a:r>
          </a:p>
          <a:p>
            <a:pPr marL="0" indent="0">
              <a:lnSpc>
                <a:spcPct val="90000"/>
              </a:lnSpc>
              <a:buNone/>
            </a:pPr>
            <a:r>
              <a:rPr lang="zh-CN" altLang="zh-CN" sz="2800" dirty="0">
                <a:solidFill>
                  <a:schemeClr val="tx2"/>
                </a:solidFill>
                <a:latin typeface="黑体" panose="02010609060101010101" pitchFamily="49" charset="-122"/>
              </a:rPr>
              <a:t>功能：</a:t>
            </a:r>
            <a:r>
              <a:rPr lang="zh-CN" altLang="zh-CN" sz="2800" dirty="0">
                <a:latin typeface="黑体" panose="02010609060101010101" pitchFamily="49" charset="-122"/>
              </a:rPr>
              <a:t>SRC（源）→DST（目标）</a:t>
            </a:r>
          </a:p>
          <a:p>
            <a:pPr marL="0" indent="0">
              <a:lnSpc>
                <a:spcPct val="50000"/>
              </a:lnSpc>
              <a:buNone/>
            </a:pPr>
            <a:r>
              <a:rPr lang="zh-CN" altLang="zh-CN" sz="2800" dirty="0">
                <a:latin typeface="黑体" panose="02010609060101010101" pitchFamily="49" charset="-122"/>
              </a:rPr>
              <a:t>	</a:t>
            </a:r>
          </a:p>
          <a:p>
            <a:pPr marL="0" indent="0">
              <a:lnSpc>
                <a:spcPct val="90000"/>
              </a:lnSpc>
              <a:buNone/>
            </a:pPr>
            <a:r>
              <a:rPr lang="zh-CN" altLang="zh-CN" sz="2800" dirty="0">
                <a:solidFill>
                  <a:schemeClr val="tx2"/>
                </a:solidFill>
                <a:latin typeface="黑体" panose="02010609060101010101" pitchFamily="49" charset="-122"/>
              </a:rPr>
              <a:t>说明：</a:t>
            </a:r>
            <a:r>
              <a:rPr lang="zh-CN" altLang="zh-CN" sz="2800" dirty="0">
                <a:latin typeface="黑体" panose="02010609060101010101" pitchFamily="49" charset="-122"/>
              </a:rPr>
              <a:t>MOV指令可以实现一个字节、一个字、一个双字的数据传送，</a:t>
            </a:r>
          </a:p>
          <a:p>
            <a:pPr marL="0" indent="0">
              <a:lnSpc>
                <a:spcPct val="50000"/>
              </a:lnSpc>
              <a:buNone/>
            </a:pPr>
            <a:r>
              <a:rPr lang="zh-CN" altLang="zh-CN" sz="2800" dirty="0">
                <a:latin typeface="黑体" panose="02010609060101010101" pitchFamily="49" charset="-122"/>
              </a:rPr>
              <a:t>	</a:t>
            </a:r>
          </a:p>
          <a:p>
            <a:pPr marL="0" indent="0">
              <a:lnSpc>
                <a:spcPct val="90000"/>
              </a:lnSpc>
              <a:buNone/>
            </a:pPr>
            <a:r>
              <a:rPr lang="zh-CN" altLang="zh-CN" sz="2800" dirty="0">
                <a:solidFill>
                  <a:schemeClr val="tx2"/>
                </a:solidFill>
                <a:latin typeface="黑体" panose="02010609060101010101" pitchFamily="49" charset="-122"/>
              </a:rPr>
              <a:t>注意：</a:t>
            </a:r>
            <a:r>
              <a:rPr lang="zh-CN" altLang="zh-CN" sz="2800" dirty="0">
                <a:latin typeface="黑体" panose="02010609060101010101" pitchFamily="49" charset="-122"/>
              </a:rPr>
              <a:t>源操作数和目标操作数的数据类型匹配问题，即应同为字节、字或双字型数据。	</a:t>
            </a:r>
          </a:p>
          <a:p>
            <a:pPr marL="0" indent="0">
              <a:lnSpc>
                <a:spcPct val="90000"/>
              </a:lnSpc>
              <a:buNone/>
            </a:pPr>
            <a:r>
              <a:rPr lang="zh-CN" altLang="zh-CN" sz="2800" dirty="0">
                <a:latin typeface="黑体" panose="02010609060101010101" pitchFamily="49" charset="-122"/>
              </a:rPr>
              <a:t>	MOV 指令可实现的数据传送方向如下图所示。</a:t>
            </a:r>
          </a:p>
        </p:txBody>
      </p:sp>
      <p:sp>
        <p:nvSpPr>
          <p:cNvPr id="1843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FCD40E7-77D2-41D1-B988-06BB8B30DE0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8244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DCFB692-7E11-4C4C-9F8B-884C4D88759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48</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19459" name="Group 2"/>
          <p:cNvGrpSpPr>
            <a:grpSpLocks/>
          </p:cNvGrpSpPr>
          <p:nvPr/>
        </p:nvGrpSpPr>
        <p:grpSpPr bwMode="auto">
          <a:xfrm>
            <a:off x="2351089" y="981076"/>
            <a:ext cx="7564437" cy="5038725"/>
            <a:chOff x="0" y="0"/>
            <a:chExt cx="4765" cy="3174"/>
          </a:xfrm>
        </p:grpSpPr>
        <p:sp>
          <p:nvSpPr>
            <p:cNvPr id="19460" name="Text Box 3"/>
            <p:cNvSpPr txBox="1">
              <a:spLocks noChangeArrowheads="1"/>
            </p:cNvSpPr>
            <p:nvPr/>
          </p:nvSpPr>
          <p:spPr bwMode="auto">
            <a:xfrm>
              <a:off x="1" y="127"/>
              <a:ext cx="1127" cy="767"/>
            </a:xfrm>
            <a:prstGeom prst="rect">
              <a:avLst/>
            </a:prstGeom>
            <a:solidFill>
              <a:schemeClr val="accent2"/>
            </a:solidFill>
            <a:ln w="9525">
              <a:solidFill>
                <a:schemeClr val="bg2"/>
              </a:solidFill>
              <a:miter lim="800000"/>
              <a:headEnd/>
              <a:tailEnd/>
            </a:ln>
          </p:spPr>
          <p:txBody>
            <a:bodyPr lIns="18000" tIns="10800" rIns="18000" bIns="1080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endParaRPr lang="zh-CN" altLang="zh-CN" sz="1600">
                <a:solidFill>
                  <a:schemeClr val="bg2"/>
                </a:solidFill>
                <a:latin typeface="黑体" panose="02010609060101010101" pitchFamily="49" charset="-122"/>
                <a:ea typeface="黑体" panose="02010609060101010101" pitchFamily="49" charset="-122"/>
              </a:endParaRPr>
            </a:p>
            <a:p>
              <a:pPr algn="ct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段寄存器</a:t>
              </a:r>
            </a:p>
            <a:p>
              <a:pPr algn="ct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(CS除外)</a:t>
              </a:r>
            </a:p>
          </p:txBody>
        </p:sp>
        <p:sp>
          <p:nvSpPr>
            <p:cNvPr id="19461" name="Text Box 4"/>
            <p:cNvSpPr txBox="1">
              <a:spLocks noChangeArrowheads="1"/>
            </p:cNvSpPr>
            <p:nvPr/>
          </p:nvSpPr>
          <p:spPr bwMode="auto">
            <a:xfrm>
              <a:off x="0" y="1862"/>
              <a:ext cx="1127" cy="768"/>
            </a:xfrm>
            <a:prstGeom prst="rect">
              <a:avLst/>
            </a:prstGeom>
            <a:solidFill>
              <a:schemeClr val="accent2"/>
            </a:solidFill>
            <a:ln w="9525">
              <a:solidFill>
                <a:schemeClr val="bg2"/>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endParaRPr lang="zh-CN" altLang="zh-CN" sz="2400">
                <a:solidFill>
                  <a:schemeClr val="bg2"/>
                </a:solidFill>
                <a:latin typeface="黑体" panose="02010609060101010101" pitchFamily="49" charset="-122"/>
                <a:ea typeface="黑体" panose="02010609060101010101" pitchFamily="49" charset="-122"/>
              </a:endParaRPr>
            </a:p>
            <a:p>
              <a:pPr algn="ct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存储器</a:t>
              </a:r>
            </a:p>
          </p:txBody>
        </p:sp>
        <p:sp>
          <p:nvSpPr>
            <p:cNvPr id="19462" name="Text Box 5"/>
            <p:cNvSpPr txBox="1">
              <a:spLocks noChangeArrowheads="1"/>
            </p:cNvSpPr>
            <p:nvPr/>
          </p:nvSpPr>
          <p:spPr bwMode="auto">
            <a:xfrm>
              <a:off x="1924" y="898"/>
              <a:ext cx="899" cy="558"/>
            </a:xfrm>
            <a:prstGeom prst="rect">
              <a:avLst/>
            </a:prstGeom>
            <a:solidFill>
              <a:schemeClr val="accent2"/>
            </a:solidFill>
            <a:ln w="9525">
              <a:solidFill>
                <a:schemeClr val="bg2"/>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algn="ct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立即数</a:t>
              </a:r>
            </a:p>
          </p:txBody>
        </p:sp>
        <p:sp>
          <p:nvSpPr>
            <p:cNvPr id="19463" name="Text Box 6"/>
            <p:cNvSpPr txBox="1">
              <a:spLocks noChangeArrowheads="1"/>
            </p:cNvSpPr>
            <p:nvPr/>
          </p:nvSpPr>
          <p:spPr bwMode="auto">
            <a:xfrm>
              <a:off x="3575" y="0"/>
              <a:ext cx="900" cy="2435"/>
            </a:xfrm>
            <a:prstGeom prst="rect">
              <a:avLst/>
            </a:prstGeom>
            <a:solidFill>
              <a:schemeClr val="accent2"/>
            </a:solidFill>
            <a:ln w="9525">
              <a:solidFill>
                <a:schemeClr val="bg2"/>
              </a:solidFill>
              <a:miter lim="800000"/>
              <a:headEnd/>
              <a:tailEnd/>
            </a:ln>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endParaRPr lang="zh-CN" altLang="zh-CN">
                <a:solidFill>
                  <a:schemeClr val="bg2"/>
                </a:solidFill>
                <a:latin typeface="黑体" panose="02010609060101010101" pitchFamily="49" charset="-122"/>
                <a:ea typeface="黑体" panose="02010609060101010101" pitchFamily="49" charset="-122"/>
              </a:endParaRPr>
            </a:p>
            <a:p>
              <a:pPr algn="ctr">
                <a:spcBef>
                  <a:spcPct val="0"/>
                </a:spcBef>
                <a:buClrTx/>
                <a:buSzTx/>
                <a:buFont typeface="Wingdings" panose="05000000000000000000" pitchFamily="2" charset="2"/>
                <a:buNone/>
              </a:pPr>
              <a:endParaRPr lang="zh-CN" altLang="zh-CN" sz="1200">
                <a:solidFill>
                  <a:schemeClr val="bg2"/>
                </a:solidFill>
                <a:latin typeface="黑体" panose="02010609060101010101" pitchFamily="49" charset="-122"/>
                <a:ea typeface="黑体" panose="02010609060101010101" pitchFamily="49" charset="-122"/>
              </a:endParaRPr>
            </a:p>
            <a:p>
              <a:pPr algn="ct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通 用</a:t>
              </a:r>
            </a:p>
            <a:p>
              <a:pPr algn="ctr">
                <a:spcBef>
                  <a:spcPct val="0"/>
                </a:spcBef>
                <a:buClrTx/>
                <a:buSzTx/>
                <a:buFont typeface="Wingdings" panose="05000000000000000000" pitchFamily="2" charset="2"/>
                <a:buNone/>
              </a:pPr>
              <a:r>
                <a:rPr lang="zh-CN" altLang="zh-CN">
                  <a:solidFill>
                    <a:schemeClr val="bg2"/>
                  </a:solidFill>
                  <a:latin typeface="黑体" panose="02010609060101010101" pitchFamily="49" charset="-122"/>
                  <a:ea typeface="黑体" panose="02010609060101010101" pitchFamily="49" charset="-122"/>
                </a:rPr>
                <a:t>寄 存 器</a:t>
              </a:r>
            </a:p>
            <a:p>
              <a:pPr algn="ct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(8位)</a:t>
              </a:r>
            </a:p>
            <a:p>
              <a:pPr algn="ct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(16位)</a:t>
              </a:r>
            </a:p>
            <a:p>
              <a:pPr algn="ctr">
                <a:spcBef>
                  <a:spcPct val="0"/>
                </a:spcBef>
                <a:buClrTx/>
                <a:buSzTx/>
                <a:buFont typeface="Wingdings" panose="05000000000000000000" pitchFamily="2" charset="2"/>
                <a:buNone/>
              </a:pPr>
              <a:r>
                <a:rPr lang="zh-CN" altLang="zh-CN" sz="2600">
                  <a:solidFill>
                    <a:schemeClr val="bg2"/>
                  </a:solidFill>
                  <a:latin typeface="黑体" panose="02010609060101010101" pitchFamily="49" charset="-122"/>
                  <a:ea typeface="黑体" panose="02010609060101010101" pitchFamily="49" charset="-122"/>
                </a:rPr>
                <a:t>(32位)</a:t>
              </a:r>
            </a:p>
          </p:txBody>
        </p:sp>
        <p:sp>
          <p:nvSpPr>
            <p:cNvPr id="19464" name="Line 7"/>
            <p:cNvSpPr>
              <a:spLocks noChangeShapeType="1"/>
            </p:cNvSpPr>
            <p:nvPr/>
          </p:nvSpPr>
          <p:spPr bwMode="auto">
            <a:xfrm>
              <a:off x="2823" y="1177"/>
              <a:ext cx="738" cy="0"/>
            </a:xfrm>
            <a:prstGeom prst="line">
              <a:avLst/>
            </a:prstGeom>
            <a:noFill/>
            <a:ln w="38100">
              <a:solidFill>
                <a:schemeClr val="bg2"/>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465" name="Line 8"/>
            <p:cNvSpPr>
              <a:spLocks noChangeShapeType="1"/>
            </p:cNvSpPr>
            <p:nvPr/>
          </p:nvSpPr>
          <p:spPr bwMode="auto">
            <a:xfrm>
              <a:off x="491" y="927"/>
              <a:ext cx="0" cy="935"/>
            </a:xfrm>
            <a:prstGeom prst="line">
              <a:avLst/>
            </a:prstGeom>
            <a:noFill/>
            <a:ln w="38100">
              <a:solidFill>
                <a:schemeClr val="bg2"/>
              </a:solidFill>
              <a:round/>
              <a:headEnd type="arrow" w="lg" len="me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466" name="Line 9"/>
            <p:cNvSpPr>
              <a:spLocks noChangeShapeType="1"/>
            </p:cNvSpPr>
            <p:nvPr/>
          </p:nvSpPr>
          <p:spPr bwMode="auto">
            <a:xfrm>
              <a:off x="921" y="1177"/>
              <a:ext cx="1003"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10"/>
            <p:cNvSpPr>
              <a:spLocks noChangeShapeType="1"/>
            </p:cNvSpPr>
            <p:nvPr/>
          </p:nvSpPr>
          <p:spPr bwMode="auto">
            <a:xfrm>
              <a:off x="1142" y="466"/>
              <a:ext cx="2433" cy="0"/>
            </a:xfrm>
            <a:prstGeom prst="line">
              <a:avLst/>
            </a:prstGeom>
            <a:noFill/>
            <a:ln w="38100">
              <a:solidFill>
                <a:schemeClr val="bg2"/>
              </a:solidFill>
              <a:round/>
              <a:headEnd type="arrow" w="lg" len="me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468" name="Line 11"/>
            <p:cNvSpPr>
              <a:spLocks noChangeShapeType="1"/>
            </p:cNvSpPr>
            <p:nvPr/>
          </p:nvSpPr>
          <p:spPr bwMode="auto">
            <a:xfrm>
              <a:off x="1142" y="2101"/>
              <a:ext cx="2433" cy="0"/>
            </a:xfrm>
            <a:prstGeom prst="line">
              <a:avLst/>
            </a:prstGeom>
            <a:noFill/>
            <a:ln w="38100">
              <a:solidFill>
                <a:schemeClr val="bg2"/>
              </a:solidFill>
              <a:round/>
              <a:headEnd type="arrow" w="lg" len="me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469" name="Arc 12"/>
            <p:cNvSpPr>
              <a:spLocks/>
            </p:cNvSpPr>
            <p:nvPr/>
          </p:nvSpPr>
          <p:spPr bwMode="auto">
            <a:xfrm>
              <a:off x="4499" y="429"/>
              <a:ext cx="266" cy="10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bevel/>
              <a:headEnd type="arrow" w="lg"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0" name="Arc 13"/>
            <p:cNvSpPr>
              <a:spLocks/>
            </p:cNvSpPr>
            <p:nvPr/>
          </p:nvSpPr>
          <p:spPr bwMode="auto">
            <a:xfrm flipV="1">
              <a:off x="4499" y="1265"/>
              <a:ext cx="266" cy="8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bevel/>
              <a:headEnd type="arrow" w="lg"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1" name="Text Box 14"/>
            <p:cNvSpPr txBox="1">
              <a:spLocks noChangeArrowheads="1"/>
            </p:cNvSpPr>
            <p:nvPr/>
          </p:nvSpPr>
          <p:spPr bwMode="auto">
            <a:xfrm>
              <a:off x="273" y="2884"/>
              <a:ext cx="390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tIns="10800" bIns="1080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2600" dirty="0">
                  <a:solidFill>
                    <a:schemeClr val="bg2"/>
                  </a:solidFill>
                  <a:latin typeface="黑体" panose="02010609060101010101" pitchFamily="49" charset="-122"/>
                  <a:ea typeface="黑体" panose="02010609060101010101" pitchFamily="49" charset="-122"/>
                </a:rPr>
                <a:t>图3-</a:t>
              </a:r>
              <a:r>
                <a:rPr lang="en-US" altLang="zh-CN" sz="2600" dirty="0">
                  <a:solidFill>
                    <a:schemeClr val="bg2"/>
                  </a:solidFill>
                  <a:latin typeface="黑体" panose="02010609060101010101" pitchFamily="49" charset="-122"/>
                  <a:ea typeface="黑体" panose="02010609060101010101" pitchFamily="49" charset="-122"/>
                </a:rPr>
                <a:t>7</a:t>
              </a:r>
              <a:r>
                <a:rPr lang="zh-CN" altLang="zh-CN" sz="2600" dirty="0">
                  <a:solidFill>
                    <a:schemeClr val="bg2"/>
                  </a:solidFill>
                  <a:latin typeface="黑体" panose="02010609060101010101" pitchFamily="49" charset="-122"/>
                  <a:ea typeface="黑体" panose="02010609060101010101" pitchFamily="49" charset="-122"/>
                </a:rPr>
                <a:t>  MOV指令数据传送方向示意图</a:t>
              </a:r>
            </a:p>
          </p:txBody>
        </p:sp>
        <p:sp>
          <p:nvSpPr>
            <p:cNvPr id="19472" name="Line 15"/>
            <p:cNvSpPr>
              <a:spLocks noChangeShapeType="1"/>
            </p:cNvSpPr>
            <p:nvPr/>
          </p:nvSpPr>
          <p:spPr bwMode="auto">
            <a:xfrm>
              <a:off x="908" y="1177"/>
              <a:ext cx="0" cy="669"/>
            </a:xfrm>
            <a:prstGeom prst="line">
              <a:avLst/>
            </a:prstGeom>
            <a:noFill/>
            <a:ln w="38100">
              <a:solidFill>
                <a:schemeClr val="bg2"/>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1977955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4294967295"/>
          </p:nvPr>
        </p:nvSpPr>
        <p:spPr>
          <a:xfrm>
            <a:off x="2566988" y="914400"/>
            <a:ext cx="8641580" cy="5257800"/>
          </a:xfrm>
        </p:spPr>
        <p:txBody>
          <a:bodyPr/>
          <a:lstStyle/>
          <a:p>
            <a:pPr>
              <a:buFont typeface="Wingdings" panose="05000000000000000000" pitchFamily="2" charset="2"/>
              <a:buNone/>
            </a:pPr>
            <a:r>
              <a:rPr lang="zh-CN" altLang="en-US" dirty="0">
                <a:latin typeface="黑体" panose="02010609060101010101" pitchFamily="49" charset="-122"/>
              </a:rPr>
              <a:t>数据传送规则：</a:t>
            </a:r>
          </a:p>
          <a:p>
            <a:pPr>
              <a:buFont typeface="Wingdings" panose="05000000000000000000" pitchFamily="2" charset="2"/>
              <a:buNone/>
            </a:pPr>
            <a:endParaRPr lang="zh-CN" altLang="en-US" dirty="0">
              <a:latin typeface="黑体" panose="02010609060101010101" pitchFamily="49" charset="-122"/>
            </a:endParaRPr>
          </a:p>
          <a:p>
            <a:pPr lvl="1"/>
            <a:r>
              <a:rPr lang="zh-CN" altLang="en-US" dirty="0">
                <a:latin typeface="黑体" panose="02010609060101010101" pitchFamily="49" charset="-122"/>
              </a:rPr>
              <a:t>立即数不能作为目标操作数；</a:t>
            </a:r>
          </a:p>
          <a:p>
            <a:pPr lvl="1"/>
            <a:r>
              <a:rPr lang="zh-CN" altLang="en-US" dirty="0">
                <a:latin typeface="黑体" panose="02010609060101010101" pitchFamily="49" charset="-122"/>
              </a:rPr>
              <a:t>立即数不能直接送段寄存器；</a:t>
            </a:r>
          </a:p>
          <a:p>
            <a:pPr lvl="1"/>
            <a:r>
              <a:rPr lang="zh-CN" altLang="en-US" dirty="0">
                <a:latin typeface="黑体" panose="02010609060101010101" pitchFamily="49" charset="-122"/>
              </a:rPr>
              <a:t>目标寄存器不能是</a:t>
            </a:r>
            <a:r>
              <a:rPr lang="zh-CN" altLang="en-US" dirty="0">
                <a:solidFill>
                  <a:srgbClr val="FF0000"/>
                </a:solidFill>
                <a:latin typeface="黑体" panose="02010609060101010101" pitchFamily="49" charset="-122"/>
              </a:rPr>
              <a:t>CS</a:t>
            </a:r>
            <a:r>
              <a:rPr lang="zh-CN" altLang="en-US" dirty="0">
                <a:latin typeface="黑体" panose="02010609060101010101" pitchFamily="49" charset="-122"/>
              </a:rPr>
              <a:t>；</a:t>
            </a:r>
          </a:p>
          <a:p>
            <a:pPr lvl="1"/>
            <a:r>
              <a:rPr lang="zh-CN" altLang="en-US" dirty="0">
                <a:latin typeface="黑体" panose="02010609060101010101" pitchFamily="49" charset="-122"/>
              </a:rPr>
              <a:t>两个段寄存器间不能直接传送；</a:t>
            </a:r>
          </a:p>
          <a:p>
            <a:pPr lvl="1"/>
            <a:r>
              <a:rPr lang="zh-CN" altLang="en-US" dirty="0">
                <a:latin typeface="黑体" panose="02010609060101010101" pitchFamily="49" charset="-122"/>
              </a:rPr>
              <a:t>两个存储单元之间不能直接传送。</a:t>
            </a:r>
          </a:p>
        </p:txBody>
      </p:sp>
      <p:sp>
        <p:nvSpPr>
          <p:cNvPr id="204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FB73B58-B115-47E3-A38D-ED274CE9D35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49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4225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4294967295"/>
          </p:nvPr>
        </p:nvSpPr>
        <p:spPr>
          <a:xfrm>
            <a:off x="2133600" y="1676400"/>
            <a:ext cx="8229600" cy="4495800"/>
          </a:xfrm>
        </p:spPr>
        <p:txBody>
          <a:bodyPr/>
          <a:lstStyle/>
          <a:p>
            <a:pPr marL="0" indent="0">
              <a:buNone/>
            </a:pPr>
            <a:r>
              <a:rPr lang="zh-CN" altLang="zh-CN" dirty="0">
                <a:latin typeface="黑体" panose="02010609060101010101" pitchFamily="49" charset="-122"/>
              </a:rPr>
              <a:t>与数据有关的寻址方式与操作数有关。</a:t>
            </a:r>
          </a:p>
          <a:p>
            <a:pPr marL="0" indent="0">
              <a:lnSpc>
                <a:spcPct val="140000"/>
              </a:lnSpc>
              <a:buNone/>
            </a:pPr>
            <a:r>
              <a:rPr lang="zh-CN" altLang="zh-CN" dirty="0">
                <a:latin typeface="黑体" panose="02010609060101010101" pitchFamily="49" charset="-122"/>
              </a:rPr>
              <a:t>	</a:t>
            </a:r>
            <a:r>
              <a:rPr lang="zh-CN" altLang="zh-CN" dirty="0">
                <a:solidFill>
                  <a:srgbClr val="660033"/>
                </a:solidFill>
                <a:latin typeface="黑体" panose="02010609060101010101" pitchFamily="49" charset="-122"/>
              </a:rPr>
              <a:t>格式：</a:t>
            </a:r>
            <a:r>
              <a:rPr lang="zh-CN" altLang="zh-CN" dirty="0">
                <a:latin typeface="黑体" panose="02010609060101010101" pitchFamily="49" charset="-122"/>
              </a:rPr>
              <a:t>MOV 目标,源</a:t>
            </a:r>
          </a:p>
          <a:p>
            <a:pPr marL="0" indent="0">
              <a:lnSpc>
                <a:spcPct val="140000"/>
              </a:lnSpc>
              <a:buNone/>
            </a:pPr>
            <a:r>
              <a:rPr lang="zh-CN" altLang="zh-CN" dirty="0">
                <a:latin typeface="黑体" panose="02010609060101010101" pitchFamily="49" charset="-122"/>
              </a:rPr>
              <a:t>	</a:t>
            </a:r>
            <a:r>
              <a:rPr lang="zh-CN" altLang="zh-CN" dirty="0">
                <a:solidFill>
                  <a:srgbClr val="660033"/>
                </a:solidFill>
                <a:latin typeface="黑体" panose="02010609060101010101" pitchFamily="49" charset="-122"/>
              </a:rPr>
              <a:t>功能：</a:t>
            </a:r>
            <a:r>
              <a:rPr lang="zh-CN" altLang="zh-CN" dirty="0">
                <a:latin typeface="黑体" panose="02010609060101010101" pitchFamily="49" charset="-122"/>
              </a:rPr>
              <a:t>源→目标</a:t>
            </a:r>
          </a:p>
          <a:p>
            <a:pPr marL="0" indent="0">
              <a:lnSpc>
                <a:spcPct val="140000"/>
              </a:lnSpc>
              <a:buNone/>
            </a:pPr>
            <a:r>
              <a:rPr lang="zh-CN" altLang="zh-CN" dirty="0">
                <a:latin typeface="黑体" panose="02010609060101010101" pitchFamily="49" charset="-122"/>
              </a:rPr>
              <a:t>	目标和源是操作数域，各自可以有不同的寻址方式。下边以源操作数的寻址方式为例说明。</a:t>
            </a:r>
            <a:r>
              <a:rPr lang="zh-CN" altLang="zh-CN" dirty="0"/>
              <a:t> </a:t>
            </a:r>
          </a:p>
        </p:txBody>
      </p:sp>
      <p:sp>
        <p:nvSpPr>
          <p:cNvPr id="16387"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1D9482FE-F60A-401E-8700-E70B9751510C}" type="slidenum">
              <a:rPr lang="zh-CN" altLang="en-US" sz="1400">
                <a:solidFill>
                  <a:schemeClr val="tx1"/>
                </a:solidFill>
                <a:latin typeface="Arial" panose="020B0604020202020204" pitchFamily="34" charset="0"/>
                <a:ea typeface="宋体" panose="02010600030101010101" pitchFamily="2" charset="-122"/>
              </a:rPr>
              <a:pPr algn="r" eaLnBrk="1" hangingPunct="1"/>
              <a:t>5</a:t>
            </a:fld>
            <a:endParaRPr lang="zh-CN" altLang="en-US" sz="1400">
              <a:solidFill>
                <a:schemeClr val="tx1"/>
              </a:solidFill>
              <a:latin typeface="Arial" panose="020B0604020202020204" pitchFamily="34" charset="0"/>
              <a:ea typeface="宋体" panose="02010600030101010101" pitchFamily="2" charset="-122"/>
            </a:endParaRPr>
          </a:p>
        </p:txBody>
      </p:sp>
      <p:sp>
        <p:nvSpPr>
          <p:cNvPr id="16388" name="Text Box 3"/>
          <p:cNvSpPr txBox="1">
            <a:spLocks noChangeArrowheads="1"/>
          </p:cNvSpPr>
          <p:nvPr/>
        </p:nvSpPr>
        <p:spPr bwMode="auto">
          <a:xfrm>
            <a:off x="5159896" y="188640"/>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spcBef>
                <a:spcPct val="50000"/>
              </a:spcBef>
              <a:buFont typeface="Wingdings" panose="05000000000000000000" pitchFamily="2" charset="2"/>
              <a:buNone/>
            </a:pPr>
            <a:r>
              <a:rPr lang="zh-CN" altLang="zh-CN" dirty="0"/>
              <a:t>3.1 数据寻址方式</a:t>
            </a:r>
          </a:p>
        </p:txBody>
      </p:sp>
    </p:spTree>
    <p:extLst>
      <p:ext uri="{BB962C8B-B14F-4D97-AF65-F5344CB8AC3E}">
        <p14:creationId xmlns:p14="http://schemas.microsoft.com/office/powerpoint/2010/main" val="2171977623"/>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4294967295"/>
          </p:nvPr>
        </p:nvSpPr>
        <p:spPr>
          <a:xfrm>
            <a:off x="2135189" y="981075"/>
            <a:ext cx="7786687" cy="5113338"/>
          </a:xfrm>
        </p:spPr>
        <p:txBody>
          <a:bodyPr/>
          <a:lstStyle/>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MOV    AL,5</a:t>
            </a:r>
          </a:p>
          <a:p>
            <a:pPr>
              <a:lnSpc>
                <a:spcPct val="90000"/>
              </a:lnSpc>
              <a:buFont typeface="Wingdings" panose="05000000000000000000" pitchFamily="2" charset="2"/>
              <a:buNone/>
            </a:pPr>
            <a:r>
              <a:rPr lang="zh-CN" altLang="zh-CN" sz="2800">
                <a:latin typeface="黑体" panose="02010609060101010101" pitchFamily="49" charset="-122"/>
              </a:rPr>
              <a:t>			MOV    DS,AX</a:t>
            </a:r>
          </a:p>
          <a:p>
            <a:pPr>
              <a:lnSpc>
                <a:spcPct val="90000"/>
              </a:lnSpc>
              <a:buFont typeface="Wingdings" panose="05000000000000000000" pitchFamily="2" charset="2"/>
              <a:buNone/>
            </a:pPr>
            <a:r>
              <a:rPr lang="zh-CN" altLang="zh-CN" sz="2800">
                <a:latin typeface="黑体" panose="02010609060101010101" pitchFamily="49" charset="-122"/>
              </a:rPr>
              <a:t>			MOV    [BX],AX</a:t>
            </a:r>
          </a:p>
          <a:p>
            <a:pPr>
              <a:lnSpc>
                <a:spcPct val="90000"/>
              </a:lnSpc>
              <a:buFont typeface="Wingdings" panose="05000000000000000000" pitchFamily="2" charset="2"/>
              <a:buNone/>
            </a:pPr>
            <a:r>
              <a:rPr lang="zh-CN" altLang="zh-CN" sz="2800">
                <a:latin typeface="黑体" panose="02010609060101010101" pitchFamily="49" charset="-122"/>
              </a:rPr>
              <a:t>			MOV    ES:VAR,12</a:t>
            </a:r>
          </a:p>
          <a:p>
            <a:pPr>
              <a:lnSpc>
                <a:spcPct val="90000"/>
              </a:lnSpc>
              <a:buFont typeface="Wingdings" panose="05000000000000000000" pitchFamily="2" charset="2"/>
              <a:buNone/>
            </a:pPr>
            <a:r>
              <a:rPr lang="zh-CN" altLang="zh-CN" sz="2800">
                <a:latin typeface="黑体" panose="02010609060101010101" pitchFamily="49" charset="-122"/>
              </a:rPr>
              <a:t>			MOV    </a:t>
            </a:r>
            <a:r>
              <a:rPr lang="zh-CN" altLang="zh-CN" sz="2800">
                <a:solidFill>
                  <a:srgbClr val="FF0000"/>
                </a:solidFill>
                <a:latin typeface="黑体" panose="02010609060101010101" pitchFamily="49" charset="-122"/>
              </a:rPr>
              <a:t>WORD PTR</a:t>
            </a:r>
            <a:r>
              <a:rPr lang="zh-CN" altLang="zh-CN" sz="2800">
                <a:latin typeface="黑体" panose="02010609060101010101" pitchFamily="49" charset="-122"/>
              </a:rPr>
              <a:t> [BX],10</a:t>
            </a:r>
          </a:p>
          <a:p>
            <a:pPr>
              <a:lnSpc>
                <a:spcPct val="90000"/>
              </a:lnSpc>
              <a:buFont typeface="Wingdings" panose="05000000000000000000" pitchFamily="2" charset="2"/>
              <a:buNone/>
            </a:pPr>
            <a:r>
              <a:rPr lang="zh-CN" altLang="zh-CN" sz="2800">
                <a:latin typeface="黑体" panose="02010609060101010101" pitchFamily="49" charset="-122"/>
              </a:rPr>
              <a:t>			MOV    EAX,EBX</a:t>
            </a:r>
          </a:p>
          <a:p>
            <a:pPr>
              <a:buFont typeface="Wingdings" panose="05000000000000000000" pitchFamily="2" charset="2"/>
              <a:buNone/>
            </a:pPr>
            <a:r>
              <a:rPr lang="zh-CN" altLang="zh-CN" sz="2800">
                <a:latin typeface="黑体" panose="02010609060101010101" pitchFamily="49" charset="-122"/>
              </a:rPr>
              <a:t>	 </a:t>
            </a:r>
            <a:r>
              <a:rPr lang="zh-CN" altLang="zh-CN" sz="2800">
                <a:latin typeface="Times New Roman" panose="02020603050405020304" pitchFamily="18" charset="0"/>
              </a:rPr>
              <a:t>“</a:t>
            </a:r>
            <a:r>
              <a:rPr lang="zh-CN" altLang="zh-CN" sz="2800">
                <a:solidFill>
                  <a:srgbClr val="FF3300"/>
                </a:solidFill>
                <a:latin typeface="黑体" panose="02010609060101010101" pitchFamily="49" charset="-122"/>
              </a:rPr>
              <a:t>WORD PTR</a:t>
            </a:r>
            <a:r>
              <a:rPr lang="zh-CN" altLang="zh-CN" sz="2800">
                <a:latin typeface="Times New Roman" panose="02020603050405020304" pitchFamily="18" charset="0"/>
              </a:rPr>
              <a:t>”</a:t>
            </a:r>
            <a:r>
              <a:rPr lang="zh-CN" altLang="zh-CN" sz="2800">
                <a:latin typeface="黑体" panose="02010609060101010101" pitchFamily="49" charset="-122"/>
              </a:rPr>
              <a:t>，它明确指出BX所指向的内存</a:t>
            </a:r>
          </a:p>
          <a:p>
            <a:pPr>
              <a:buFont typeface="Wingdings" panose="05000000000000000000" pitchFamily="2" charset="2"/>
              <a:buNone/>
            </a:pPr>
            <a:r>
              <a:rPr lang="zh-CN" altLang="zh-CN" sz="2800">
                <a:latin typeface="黑体" panose="02010609060101010101" pitchFamily="49" charset="-122"/>
              </a:rPr>
              <a:t>	单元为字型,立即数12被汇编为16位的二进</a:t>
            </a:r>
          </a:p>
          <a:p>
            <a:pPr>
              <a:buFont typeface="Wingdings" panose="05000000000000000000" pitchFamily="2" charset="2"/>
              <a:buNone/>
            </a:pPr>
            <a:r>
              <a:rPr lang="zh-CN" altLang="zh-CN" sz="2800">
                <a:latin typeface="黑体" panose="02010609060101010101" pitchFamily="49" charset="-122"/>
              </a:rPr>
              <a:t>	制数。若要生成8位的二进制数，需要用</a:t>
            </a:r>
          </a:p>
          <a:p>
            <a:pPr>
              <a:buFont typeface="Wingdings" panose="05000000000000000000" pitchFamily="2" charset="2"/>
              <a:buNone/>
            </a:pPr>
            <a:r>
              <a:rPr lang="zh-CN" altLang="zh-CN" sz="2800">
                <a:latin typeface="黑体" panose="02010609060101010101" pitchFamily="49" charset="-122"/>
              </a:rPr>
              <a:t>	</a:t>
            </a:r>
            <a:r>
              <a:rPr lang="zh-CN" altLang="zh-CN" sz="2800">
                <a:latin typeface="Times New Roman" panose="02020603050405020304" pitchFamily="18" charset="0"/>
              </a:rPr>
              <a:t>“</a:t>
            </a:r>
            <a:r>
              <a:rPr lang="zh-CN" altLang="zh-CN" sz="2800">
                <a:solidFill>
                  <a:srgbClr val="FF3300"/>
                </a:solidFill>
                <a:latin typeface="黑体" panose="02010609060101010101" pitchFamily="49" charset="-122"/>
              </a:rPr>
              <a:t>BYTE PTR</a:t>
            </a:r>
            <a:r>
              <a:rPr lang="zh-CN" altLang="zh-CN" sz="2800">
                <a:latin typeface="Times New Roman" panose="02020603050405020304" pitchFamily="18" charset="0"/>
              </a:rPr>
              <a:t>”</a:t>
            </a:r>
            <a:r>
              <a:rPr lang="zh-CN" altLang="zh-CN" sz="2800">
                <a:latin typeface="黑体" panose="02010609060101010101" pitchFamily="49" charset="-122"/>
              </a:rPr>
              <a:t>,这里的类型显式说明是必须的。 </a:t>
            </a:r>
          </a:p>
        </p:txBody>
      </p:sp>
      <p:sp>
        <p:nvSpPr>
          <p:cNvPr id="2150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6D02C72-E6B3-4847-8673-4504EF2D9FFC}"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688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4294967295"/>
          </p:nvPr>
        </p:nvSpPr>
        <p:spPr>
          <a:xfrm>
            <a:off x="2208214" y="1196975"/>
            <a:ext cx="7920037" cy="4471988"/>
          </a:xfrm>
        </p:spPr>
        <p:txBody>
          <a:bodyPr/>
          <a:lstStyle/>
          <a:p>
            <a:pPr marL="0" indent="0">
              <a:buNone/>
            </a:pPr>
            <a:r>
              <a:rPr lang="zh-CN" altLang="zh-CN">
                <a:latin typeface="黑体" panose="02010609060101010101" pitchFamily="49" charset="-122"/>
              </a:rPr>
              <a:t>(2).带符号扩展的数据传送指令 </a:t>
            </a:r>
            <a:r>
              <a:rPr lang="zh-CN" altLang="zh-CN">
                <a:solidFill>
                  <a:srgbClr val="FF0000"/>
                </a:solidFill>
                <a:latin typeface="黑体" panose="02010609060101010101" pitchFamily="49" charset="-122"/>
              </a:rPr>
              <a:t>MOVSX</a:t>
            </a:r>
            <a:r>
              <a:rPr lang="zh-CN" altLang="zh-CN">
                <a:latin typeface="黑体" panose="02010609060101010101" pitchFamily="49" charset="-122"/>
              </a:rPr>
              <a:t>（386以上）</a:t>
            </a:r>
          </a:p>
          <a:p>
            <a:pPr marL="0" indent="0">
              <a:buNone/>
            </a:pPr>
            <a:r>
              <a:rPr lang="zh-CN" altLang="zh-CN">
                <a:solidFill>
                  <a:schemeClr val="accent1"/>
                </a:solidFill>
                <a:latin typeface="黑体" panose="02010609060101010101" pitchFamily="49" charset="-122"/>
              </a:rPr>
              <a:t>格式：</a:t>
            </a:r>
            <a:r>
              <a:rPr lang="zh-CN" altLang="zh-CN">
                <a:latin typeface="黑体" panose="02010609060101010101" pitchFamily="49" charset="-122"/>
              </a:rPr>
              <a:t>MOVSX  DST,SRC</a:t>
            </a:r>
          </a:p>
          <a:p>
            <a:pPr marL="0" indent="0">
              <a:buNone/>
            </a:pPr>
            <a:endParaRPr lang="zh-CN" altLang="zh-CN">
              <a:latin typeface="黑体" panose="02010609060101010101" pitchFamily="49" charset="-122"/>
            </a:endParaRPr>
          </a:p>
          <a:p>
            <a:pPr marL="0" indent="0">
              <a:buNone/>
            </a:pPr>
            <a:r>
              <a:rPr lang="zh-CN" altLang="zh-CN">
                <a:latin typeface="黑体" panose="02010609060101010101" pitchFamily="49" charset="-122"/>
              </a:rPr>
              <a:t>(3).带零扩展的数据传送指令 </a:t>
            </a:r>
            <a:r>
              <a:rPr lang="zh-CN" altLang="zh-CN">
                <a:solidFill>
                  <a:srgbClr val="FF0000"/>
                </a:solidFill>
                <a:latin typeface="黑体" panose="02010609060101010101" pitchFamily="49" charset="-122"/>
              </a:rPr>
              <a:t>MOVZX</a:t>
            </a:r>
          </a:p>
          <a:p>
            <a:pPr marL="0" indent="0">
              <a:buNone/>
            </a:pPr>
            <a:r>
              <a:rPr lang="zh-CN" altLang="zh-CN">
                <a:solidFill>
                  <a:schemeClr val="tx2"/>
                </a:solidFill>
                <a:latin typeface="黑体" panose="02010609060101010101" pitchFamily="49" charset="-122"/>
              </a:rPr>
              <a:t>	</a:t>
            </a:r>
            <a:r>
              <a:rPr lang="zh-CN" altLang="zh-CN">
                <a:latin typeface="黑体" panose="02010609060101010101" pitchFamily="49" charset="-122"/>
              </a:rPr>
              <a:t>(386以上)</a:t>
            </a:r>
          </a:p>
          <a:p>
            <a:pPr marL="0" indent="0">
              <a:buNone/>
            </a:pPr>
            <a:r>
              <a:rPr lang="zh-CN" altLang="zh-CN">
                <a:solidFill>
                  <a:schemeClr val="accent1"/>
                </a:solidFill>
                <a:latin typeface="黑体" panose="02010609060101010101" pitchFamily="49" charset="-122"/>
              </a:rPr>
              <a:t>格式:</a:t>
            </a:r>
            <a:r>
              <a:rPr lang="zh-CN" altLang="zh-CN">
                <a:latin typeface="黑体" panose="02010609060101010101" pitchFamily="49" charset="-122"/>
              </a:rPr>
              <a:t>MOVZX  DST,SRC</a:t>
            </a:r>
          </a:p>
          <a:p>
            <a:pPr marL="0" indent="0">
              <a:buNone/>
            </a:pPr>
            <a:endParaRPr lang="zh-CN" altLang="zh-CN">
              <a:latin typeface="黑体" panose="02010609060101010101" pitchFamily="49" charset="-122"/>
            </a:endParaRPr>
          </a:p>
        </p:txBody>
      </p:sp>
      <p:sp>
        <p:nvSpPr>
          <p:cNvPr id="2253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3192E3B-B6A4-49E5-B545-F8B81DCC889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42534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idx="4294967295"/>
          </p:nvPr>
        </p:nvSpPr>
        <p:spPr>
          <a:xfrm>
            <a:off x="6096000" y="188640"/>
            <a:ext cx="5400675" cy="701675"/>
          </a:xfrm>
          <a:noFill/>
        </p:spPr>
        <p:txBody>
          <a:bodyPr/>
          <a:lstStyle/>
          <a:p>
            <a:r>
              <a:rPr lang="en-US" altLang="zh-CN" dirty="0">
                <a:latin typeface="黑体" panose="02010609060101010101" pitchFamily="49" charset="-122"/>
              </a:rPr>
              <a:t>(4) </a:t>
            </a:r>
            <a:r>
              <a:rPr lang="zh-CN" altLang="zh-CN" dirty="0">
                <a:latin typeface="黑体" panose="02010609060101010101" pitchFamily="49" charset="-122"/>
              </a:rPr>
              <a:t>堆栈操作指令</a:t>
            </a:r>
            <a:r>
              <a:rPr lang="zh-CN" altLang="zh-CN" dirty="0"/>
              <a:t> </a:t>
            </a:r>
          </a:p>
        </p:txBody>
      </p:sp>
      <p:sp>
        <p:nvSpPr>
          <p:cNvPr id="25603" name="Rectangle 2"/>
          <p:cNvSpPr>
            <a:spLocks noGrp="1" noChangeArrowheads="1"/>
          </p:cNvSpPr>
          <p:nvPr>
            <p:ph idx="4294967295"/>
          </p:nvPr>
        </p:nvSpPr>
        <p:spPr>
          <a:xfrm>
            <a:off x="911424" y="1340768"/>
            <a:ext cx="10873208" cy="4297362"/>
          </a:xfrm>
        </p:spPr>
        <p:txBody>
          <a:bodyPr/>
          <a:lstStyle/>
          <a:p>
            <a:pPr marL="0" indent="0">
              <a:buNone/>
            </a:pPr>
            <a:endParaRPr lang="zh-CN" altLang="en-US" dirty="0">
              <a:latin typeface="黑体" panose="02010609060101010101" pitchFamily="49" charset="-122"/>
            </a:endParaRPr>
          </a:p>
          <a:p>
            <a:pPr marL="0" indent="0">
              <a:buNone/>
            </a:pPr>
            <a:r>
              <a:rPr lang="zh-CN" altLang="en-US" dirty="0">
                <a:latin typeface="黑体" panose="02010609060101010101" pitchFamily="49" charset="-122"/>
              </a:rPr>
              <a:t>堆栈数据的存取原则是</a:t>
            </a:r>
            <a:r>
              <a:rPr lang="zh-CN" altLang="en-US" dirty="0">
                <a:latin typeface="Times New Roman" panose="02020603050405020304" pitchFamily="18" charset="0"/>
              </a:rPr>
              <a:t>“</a:t>
            </a:r>
            <a:r>
              <a:rPr lang="zh-CN" altLang="en-US" dirty="0">
                <a:solidFill>
                  <a:srgbClr val="003366"/>
                </a:solidFill>
                <a:latin typeface="黑体" panose="02010609060101010101" pitchFamily="49" charset="-122"/>
              </a:rPr>
              <a:t>LIFO</a:t>
            </a:r>
            <a:r>
              <a:rPr lang="zh-CN" altLang="en-US" dirty="0">
                <a:latin typeface="Times New Roman" panose="02020603050405020304" pitchFamily="18" charset="0"/>
              </a:rPr>
              <a:t>”</a:t>
            </a:r>
            <a:r>
              <a:rPr lang="zh-CN" altLang="en-US" dirty="0">
                <a:latin typeface="黑体" panose="02010609060101010101" pitchFamily="49" charset="-122"/>
              </a:rPr>
              <a:t>。</a:t>
            </a:r>
          </a:p>
          <a:p>
            <a:pPr marL="0" indent="0">
              <a:buNone/>
            </a:pPr>
            <a:r>
              <a:rPr lang="zh-CN" altLang="en-US" dirty="0">
                <a:latin typeface="黑体" panose="02010609060101010101" pitchFamily="49" charset="-122"/>
              </a:rPr>
              <a:t>堆栈段段基址</a:t>
            </a:r>
            <a:r>
              <a:rPr lang="zh-CN" altLang="en-US" dirty="0"/>
              <a:t>→</a:t>
            </a:r>
            <a:r>
              <a:rPr lang="zh-CN" altLang="en-US" dirty="0">
                <a:solidFill>
                  <a:srgbClr val="003366"/>
                </a:solidFill>
                <a:latin typeface="黑体" panose="02010609060101010101" pitchFamily="49" charset="-122"/>
              </a:rPr>
              <a:t>SS</a:t>
            </a:r>
          </a:p>
          <a:p>
            <a:pPr marL="0" indent="0">
              <a:buNone/>
            </a:pPr>
            <a:r>
              <a:rPr lang="zh-CN" altLang="en-US" dirty="0">
                <a:latin typeface="黑体" panose="02010609060101010101" pitchFamily="49" charset="-122"/>
              </a:rPr>
              <a:t>堆栈栈顶地址</a:t>
            </a:r>
            <a:r>
              <a:rPr lang="zh-CN" altLang="en-US" dirty="0"/>
              <a:t>→</a:t>
            </a:r>
            <a:r>
              <a:rPr lang="zh-CN" altLang="en-US" dirty="0">
                <a:solidFill>
                  <a:srgbClr val="003366"/>
                </a:solidFill>
                <a:latin typeface="黑体" panose="02010609060101010101" pitchFamily="49" charset="-122"/>
              </a:rPr>
              <a:t>SP/ESP</a:t>
            </a:r>
          </a:p>
          <a:p>
            <a:pPr marL="0" indent="0">
              <a:buNone/>
            </a:pPr>
            <a:r>
              <a:rPr lang="zh-CN" altLang="en-US" dirty="0">
                <a:latin typeface="黑体" panose="02010609060101010101" pitchFamily="49" charset="-122"/>
              </a:rPr>
              <a:t>堆栈用途：</a:t>
            </a:r>
          </a:p>
          <a:p>
            <a:pPr marL="0" indent="0">
              <a:buNone/>
            </a:pPr>
            <a:r>
              <a:rPr lang="en-US" altLang="zh-CN" dirty="0">
                <a:latin typeface="黑体" panose="02010609060101010101" pitchFamily="49" charset="-122"/>
              </a:rPr>
              <a:t>    </a:t>
            </a:r>
            <a:r>
              <a:rPr lang="zh-CN" altLang="en-US" dirty="0">
                <a:latin typeface="黑体" panose="02010609060101010101" pitchFamily="49" charset="-122"/>
              </a:rPr>
              <a:t>对现场数据的保护与恢复、子程	序与中断服务返回地址的保护与恢复等。 </a:t>
            </a:r>
          </a:p>
        </p:txBody>
      </p:sp>
      <p:sp>
        <p:nvSpPr>
          <p:cNvPr id="25604"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BE4E581-AF30-4345-97EE-730C2D709BF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36409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4294967295"/>
          </p:nvPr>
        </p:nvSpPr>
        <p:spPr>
          <a:xfrm>
            <a:off x="623392" y="836614"/>
            <a:ext cx="10945216" cy="4916487"/>
          </a:xfrm>
        </p:spPr>
        <p:txBody>
          <a:bodyPr/>
          <a:lstStyle/>
          <a:p>
            <a:pPr marL="0" indent="0">
              <a:buNone/>
            </a:pPr>
            <a:r>
              <a:rPr lang="zh-CN" altLang="zh-CN" dirty="0">
                <a:latin typeface="黑体" panose="02010609060101010101" pitchFamily="49" charset="-122"/>
              </a:rPr>
              <a:t>1).进栈指令 </a:t>
            </a:r>
            <a:r>
              <a:rPr lang="zh-CN" altLang="zh-CN" dirty="0">
                <a:solidFill>
                  <a:srgbClr val="FF0000"/>
                </a:solidFill>
                <a:latin typeface="黑体" panose="02010609060101010101" pitchFamily="49" charset="-122"/>
              </a:rPr>
              <a:t>PUSH</a:t>
            </a:r>
          </a:p>
          <a:p>
            <a:pPr marL="0" indent="0">
              <a:buNone/>
            </a:pPr>
            <a:r>
              <a:rPr lang="zh-CN" altLang="zh-CN" sz="3600" dirty="0">
                <a:latin typeface="黑体" panose="02010609060101010101" pitchFamily="49" charset="-122"/>
              </a:rPr>
              <a:t>	</a:t>
            </a:r>
            <a:r>
              <a:rPr lang="zh-CN" altLang="zh-CN" sz="3600" dirty="0">
                <a:solidFill>
                  <a:schemeClr val="accent1"/>
                </a:solidFill>
                <a:latin typeface="黑体" panose="02010609060101010101" pitchFamily="49" charset="-122"/>
              </a:rPr>
              <a:t>格式：</a:t>
            </a:r>
            <a:r>
              <a:rPr lang="zh-CN" altLang="zh-CN" sz="3600" dirty="0">
                <a:latin typeface="黑体" panose="02010609060101010101" pitchFamily="49" charset="-122"/>
              </a:rPr>
              <a:t>PUSH  SRC</a:t>
            </a:r>
          </a:p>
          <a:p>
            <a:pPr marL="0" indent="0">
              <a:buNone/>
            </a:pPr>
            <a:r>
              <a:rPr lang="zh-CN" altLang="zh-CN" sz="3600" dirty="0">
                <a:latin typeface="黑体" panose="02010609060101010101" pitchFamily="49" charset="-122"/>
              </a:rPr>
              <a:t>	</a:t>
            </a:r>
            <a:r>
              <a:rPr lang="zh-CN" altLang="zh-CN" sz="3600" dirty="0">
                <a:solidFill>
                  <a:schemeClr val="accent1"/>
                </a:solidFill>
                <a:latin typeface="黑体" panose="02010609060101010101" pitchFamily="49" charset="-122"/>
              </a:rPr>
              <a:t>功能：	</a:t>
            </a:r>
            <a:r>
              <a:rPr lang="zh-CN" altLang="zh-CN" sz="3600" dirty="0">
                <a:latin typeface="黑体" panose="02010609060101010101" pitchFamily="49" charset="-122"/>
              </a:rPr>
              <a:t>SP = SP - 2</a:t>
            </a:r>
          </a:p>
          <a:p>
            <a:pPr marL="0" indent="0">
              <a:buNone/>
            </a:pPr>
            <a:r>
              <a:rPr lang="zh-CN" altLang="zh-CN" sz="3600" dirty="0">
                <a:latin typeface="黑体" panose="02010609060101010101" pitchFamily="49" charset="-122"/>
              </a:rPr>
              <a:t>			SS:SP = (SRC)</a:t>
            </a:r>
          </a:p>
          <a:p>
            <a:pPr marL="0" indent="0">
              <a:lnSpc>
                <a:spcPct val="120000"/>
              </a:lnSpc>
              <a:buNone/>
            </a:pPr>
            <a:r>
              <a:rPr lang="zh-CN" altLang="zh-CN" sz="2800" dirty="0">
                <a:solidFill>
                  <a:schemeClr val="accent1"/>
                </a:solidFill>
                <a:latin typeface="黑体" panose="02010609060101010101" pitchFamily="49" charset="-122"/>
              </a:rPr>
              <a:t>	</a:t>
            </a:r>
            <a:r>
              <a:rPr lang="zh-CN" altLang="zh-CN" dirty="0">
                <a:solidFill>
                  <a:schemeClr val="accent1"/>
                </a:solidFill>
                <a:latin typeface="黑体" panose="02010609060101010101" pitchFamily="49" charset="-122"/>
              </a:rPr>
              <a:t>说明：</a:t>
            </a:r>
            <a:r>
              <a:rPr lang="zh-CN" altLang="zh-CN" dirty="0">
                <a:latin typeface="黑体" panose="02010609060101010101" pitchFamily="49" charset="-122"/>
              </a:rPr>
              <a:t>SRC可以是16位或32位(386以上)的寄存器操作数或存储器操作数。在80286以上的机器中，SRC还可以是立即数。若SRC是16位操作数，则堆栈指针减2；若SRC是32位操作数，则堆栈指针减4。 </a:t>
            </a:r>
          </a:p>
        </p:txBody>
      </p:sp>
      <p:sp>
        <p:nvSpPr>
          <p:cNvPr id="2662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E61A500-78EF-4888-B848-B615B76CB22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16953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4294967295"/>
          </p:nvPr>
        </p:nvSpPr>
        <p:spPr>
          <a:xfrm>
            <a:off x="839416" y="765175"/>
            <a:ext cx="10513167" cy="5437188"/>
          </a:xfrm>
        </p:spPr>
        <p:txBody>
          <a:bodyPr/>
          <a:lstStyle/>
          <a:p>
            <a:pPr marL="0" indent="0">
              <a:buNone/>
            </a:pPr>
            <a:r>
              <a:rPr lang="zh-CN" altLang="zh-CN" dirty="0">
                <a:latin typeface="黑体" panose="02010609060101010101" pitchFamily="49" charset="-122"/>
              </a:rPr>
              <a:t>2).出栈指令 </a:t>
            </a:r>
            <a:r>
              <a:rPr lang="zh-CN" altLang="zh-CN" dirty="0">
                <a:solidFill>
                  <a:srgbClr val="FF0000"/>
                </a:solidFill>
                <a:latin typeface="黑体" panose="02010609060101010101" pitchFamily="49" charset="-122"/>
              </a:rPr>
              <a:t>POP</a:t>
            </a:r>
          </a:p>
          <a:p>
            <a:pPr marL="0" indent="0">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格式：</a:t>
            </a:r>
            <a:r>
              <a:rPr lang="zh-CN" altLang="zh-CN" dirty="0">
                <a:latin typeface="黑体" panose="02010609060101010101" pitchFamily="49" charset="-122"/>
              </a:rPr>
              <a:t>POP  DST</a:t>
            </a:r>
          </a:p>
          <a:p>
            <a:pPr marL="0" indent="0">
              <a:buNone/>
            </a:pPr>
            <a:r>
              <a:rPr lang="zh-CN" altLang="zh-CN" dirty="0">
                <a:solidFill>
                  <a:schemeClr val="accent1"/>
                </a:solidFill>
                <a:latin typeface="黑体" panose="02010609060101010101" pitchFamily="49" charset="-122"/>
              </a:rPr>
              <a:t>	功能：	</a:t>
            </a:r>
            <a:r>
              <a:rPr lang="zh-CN" altLang="zh-CN" dirty="0">
                <a:latin typeface="黑体" panose="02010609060101010101" pitchFamily="49" charset="-122"/>
              </a:rPr>
              <a:t>(DST) = SS:SP </a:t>
            </a:r>
          </a:p>
          <a:p>
            <a:pPr marL="0" indent="0">
              <a:buNone/>
            </a:pPr>
            <a:r>
              <a:rPr lang="zh-CN" altLang="zh-CN" dirty="0">
                <a:latin typeface="黑体" panose="02010609060101010101" pitchFamily="49" charset="-122"/>
              </a:rPr>
              <a:t>			 SP = SP + 2</a:t>
            </a:r>
          </a:p>
          <a:p>
            <a:pPr marL="0" indent="0">
              <a:lnSpc>
                <a:spcPct val="110000"/>
              </a:lnSpc>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说明：</a:t>
            </a:r>
            <a:r>
              <a:rPr lang="zh-CN" altLang="zh-CN" dirty="0">
                <a:latin typeface="黑体" panose="02010609060101010101" pitchFamily="49" charset="-122"/>
              </a:rPr>
              <a:t>DST可以是16位或32位(386以上)的寄存器操作数和存储器操作数，也可以是除CS寄存器以外的任何段寄存器。若DST是16位，则堆栈指针加2；若DST是32位，则堆栈指针加4。 </a:t>
            </a:r>
          </a:p>
        </p:txBody>
      </p:sp>
      <p:sp>
        <p:nvSpPr>
          <p:cNvPr id="2765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2ED2291-76D7-4225-86BD-2C0C766D1FD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8893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4294967295"/>
          </p:nvPr>
        </p:nvSpPr>
        <p:spPr>
          <a:xfrm>
            <a:off x="2133600" y="692151"/>
            <a:ext cx="8534400" cy="5495925"/>
          </a:xfrm>
        </p:spPr>
        <p:txBody>
          <a:bodyPr/>
          <a:lstStyle/>
          <a:p>
            <a:pPr marL="0" indent="0">
              <a:lnSpc>
                <a:spcPct val="90000"/>
              </a:lnSpc>
              <a:buNone/>
            </a:pPr>
            <a:r>
              <a:rPr lang="zh-CN" altLang="zh-CN">
                <a:latin typeface="黑体" panose="02010609060101010101" pitchFamily="49" charset="-122"/>
              </a:rPr>
              <a:t>常见指令序列：</a:t>
            </a:r>
          </a:p>
          <a:p>
            <a:pPr marL="0" indent="0">
              <a:lnSpc>
                <a:spcPct val="90000"/>
              </a:lnSpc>
              <a:buNone/>
            </a:pPr>
            <a:r>
              <a:rPr lang="zh-CN" altLang="zh-CN">
                <a:solidFill>
                  <a:srgbClr val="003399"/>
                </a:solidFill>
                <a:latin typeface="黑体" panose="02010609060101010101" pitchFamily="49" charset="-122"/>
              </a:rPr>
              <a:t>	PUSH  AX</a:t>
            </a:r>
          </a:p>
          <a:p>
            <a:pPr marL="0" indent="0">
              <a:lnSpc>
                <a:spcPct val="90000"/>
              </a:lnSpc>
              <a:buNone/>
            </a:pPr>
            <a:r>
              <a:rPr lang="zh-CN" altLang="zh-CN">
                <a:solidFill>
                  <a:srgbClr val="003399"/>
                </a:solidFill>
                <a:latin typeface="黑体" panose="02010609060101010101" pitchFamily="49" charset="-122"/>
              </a:rPr>
              <a:t>	PUSH  BX</a:t>
            </a:r>
          </a:p>
          <a:p>
            <a:pPr marL="0" indent="0">
              <a:lnSpc>
                <a:spcPct val="90000"/>
              </a:lnSpc>
              <a:buNone/>
            </a:pPr>
            <a:r>
              <a:rPr lang="zh-CN" altLang="zh-CN">
                <a:solidFill>
                  <a:srgbClr val="003399"/>
                </a:solidFill>
                <a:latin typeface="黑体" panose="02010609060101010101" pitchFamily="49" charset="-122"/>
              </a:rPr>
              <a:t>	</a:t>
            </a:r>
            <a:r>
              <a:rPr lang="zh-CN" altLang="zh-CN">
                <a:solidFill>
                  <a:srgbClr val="003399"/>
                </a:solidFill>
                <a:latin typeface="Times New Roman" panose="02020603050405020304" pitchFamily="18" charset="0"/>
              </a:rPr>
              <a:t>……</a:t>
            </a:r>
            <a:endParaRPr lang="zh-CN" altLang="zh-CN">
              <a:solidFill>
                <a:srgbClr val="003399"/>
              </a:solidFill>
              <a:latin typeface="黑体" panose="02010609060101010101" pitchFamily="49" charset="-122"/>
            </a:endParaRPr>
          </a:p>
          <a:p>
            <a:pPr marL="0" indent="0">
              <a:lnSpc>
                <a:spcPct val="90000"/>
              </a:lnSpc>
              <a:buNone/>
            </a:pPr>
            <a:r>
              <a:rPr lang="zh-CN" altLang="zh-CN">
                <a:solidFill>
                  <a:srgbClr val="003399"/>
                </a:solidFill>
                <a:latin typeface="黑体" panose="02010609060101010101" pitchFamily="49" charset="-122"/>
              </a:rPr>
              <a:t>	PUSH  1234H		;80286以上可用</a:t>
            </a:r>
          </a:p>
          <a:p>
            <a:pPr marL="0" indent="0">
              <a:lnSpc>
                <a:spcPct val="90000"/>
              </a:lnSpc>
              <a:buNone/>
            </a:pPr>
            <a:r>
              <a:rPr lang="zh-CN" altLang="zh-CN">
                <a:solidFill>
                  <a:srgbClr val="003399"/>
                </a:solidFill>
                <a:latin typeface="黑体" panose="02010609060101010101" pitchFamily="49" charset="-122"/>
              </a:rPr>
              <a:t>	POP	  DX</a:t>
            </a:r>
          </a:p>
          <a:p>
            <a:pPr marL="0" indent="0">
              <a:lnSpc>
                <a:spcPct val="90000"/>
              </a:lnSpc>
              <a:buNone/>
            </a:pPr>
            <a:r>
              <a:rPr lang="zh-CN" altLang="zh-CN">
                <a:solidFill>
                  <a:srgbClr val="003399"/>
                </a:solidFill>
                <a:latin typeface="黑体" panose="02010609060101010101" pitchFamily="49" charset="-122"/>
              </a:rPr>
              <a:t>	 </a:t>
            </a:r>
            <a:r>
              <a:rPr lang="zh-CN" altLang="zh-CN">
                <a:solidFill>
                  <a:srgbClr val="003399"/>
                </a:solidFill>
                <a:latin typeface="Times New Roman" panose="02020603050405020304" pitchFamily="18" charset="0"/>
              </a:rPr>
              <a:t>……</a:t>
            </a:r>
            <a:endParaRPr lang="zh-CN" altLang="zh-CN">
              <a:solidFill>
                <a:srgbClr val="003399"/>
              </a:solidFill>
              <a:latin typeface="黑体" panose="02010609060101010101" pitchFamily="49" charset="-122"/>
            </a:endParaRPr>
          </a:p>
          <a:p>
            <a:pPr marL="0" indent="0">
              <a:lnSpc>
                <a:spcPct val="90000"/>
              </a:lnSpc>
              <a:buNone/>
            </a:pPr>
            <a:r>
              <a:rPr lang="zh-CN" altLang="zh-CN">
                <a:solidFill>
                  <a:srgbClr val="003399"/>
                </a:solidFill>
                <a:latin typeface="黑体" panose="02010609060101010101" pitchFamily="49" charset="-122"/>
              </a:rPr>
              <a:t>	POP	BX</a:t>
            </a:r>
          </a:p>
          <a:p>
            <a:pPr marL="0" indent="0">
              <a:lnSpc>
                <a:spcPct val="90000"/>
              </a:lnSpc>
              <a:buNone/>
            </a:pPr>
            <a:r>
              <a:rPr lang="zh-CN" altLang="zh-CN">
                <a:solidFill>
                  <a:srgbClr val="003399"/>
                </a:solidFill>
                <a:latin typeface="黑体" panose="02010609060101010101" pitchFamily="49" charset="-122"/>
              </a:rPr>
              <a:t>	POP	AX	</a:t>
            </a:r>
            <a:r>
              <a:rPr lang="zh-CN" altLang="zh-CN">
                <a:latin typeface="黑体" panose="02010609060101010101" pitchFamily="49" charset="-122"/>
              </a:rPr>
              <a:t> </a:t>
            </a:r>
          </a:p>
          <a:p>
            <a:pPr marL="0" indent="0">
              <a:lnSpc>
                <a:spcPct val="90000"/>
              </a:lnSpc>
              <a:buNone/>
            </a:pPr>
            <a:r>
              <a:rPr lang="zh-CN" altLang="zh-CN">
                <a:latin typeface="黑体" panose="02010609060101010101" pitchFamily="49" charset="-122"/>
              </a:rPr>
              <a:t>	注意堆栈的初始设置/堆栈异常。</a:t>
            </a:r>
          </a:p>
        </p:txBody>
      </p:sp>
      <p:sp>
        <p:nvSpPr>
          <p:cNvPr id="2867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3A412B6-2B06-4270-B75A-1740F106404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9570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4294967295"/>
          </p:nvPr>
        </p:nvSpPr>
        <p:spPr>
          <a:xfrm>
            <a:off x="1828800" y="685800"/>
            <a:ext cx="8686800" cy="5715000"/>
          </a:xfrm>
        </p:spPr>
        <p:txBody>
          <a:bodyPr/>
          <a:lstStyle/>
          <a:p>
            <a:pPr marL="0" indent="0">
              <a:buNone/>
            </a:pPr>
            <a:r>
              <a:rPr lang="zh-CN" altLang="zh-CN" dirty="0">
                <a:latin typeface="黑体" panose="02010609060101010101" pitchFamily="49" charset="-122"/>
              </a:rPr>
              <a:t>(</a:t>
            </a:r>
            <a:r>
              <a:rPr lang="en-US" altLang="zh-CN" dirty="0">
                <a:latin typeface="黑体" panose="02010609060101010101" pitchFamily="49" charset="-122"/>
              </a:rPr>
              <a:t>5</a:t>
            </a:r>
            <a:r>
              <a:rPr lang="zh-CN" altLang="zh-CN" dirty="0">
                <a:latin typeface="黑体" panose="02010609060101010101" pitchFamily="49" charset="-122"/>
              </a:rPr>
              <a:t>).交换指令 </a:t>
            </a:r>
            <a:r>
              <a:rPr lang="zh-CN" altLang="zh-CN" dirty="0">
                <a:solidFill>
                  <a:srgbClr val="FF0000"/>
                </a:solidFill>
                <a:latin typeface="黑体" panose="02010609060101010101" pitchFamily="49" charset="-122"/>
              </a:rPr>
              <a:t>XCHG</a:t>
            </a:r>
          </a:p>
          <a:p>
            <a:pPr marL="0" indent="0">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格式：</a:t>
            </a:r>
            <a:r>
              <a:rPr lang="zh-CN" altLang="zh-CN" dirty="0">
                <a:latin typeface="黑体" panose="02010609060101010101" pitchFamily="49" charset="-122"/>
              </a:rPr>
              <a:t>XCHG  OPR1,OPR2</a:t>
            </a:r>
          </a:p>
          <a:p>
            <a:pPr marL="0" indent="0">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功能：</a:t>
            </a:r>
            <a:r>
              <a:rPr lang="zh-CN" altLang="zh-CN" dirty="0">
                <a:latin typeface="黑体" panose="02010609060101010101" pitchFamily="49" charset="-122"/>
              </a:rPr>
              <a:t>交换两个操作数。</a:t>
            </a:r>
          </a:p>
          <a:p>
            <a:pPr marL="0" indent="0">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说明：</a:t>
            </a:r>
            <a:r>
              <a:rPr lang="zh-CN" altLang="zh-CN" dirty="0">
                <a:latin typeface="黑体" panose="02010609060101010101" pitchFamily="49" charset="-122"/>
              </a:rPr>
              <a:t>OPR是操作数，操作数可以是8位、16位、32位。该指令可能的组合是：</a:t>
            </a:r>
          </a:p>
          <a:p>
            <a:pPr marL="0" indent="0">
              <a:buNone/>
            </a:pPr>
            <a:r>
              <a:rPr lang="zh-CN" altLang="zh-CN" dirty="0">
                <a:latin typeface="黑体" panose="02010609060101010101" pitchFamily="49" charset="-122"/>
              </a:rPr>
              <a:t>	</a:t>
            </a:r>
          </a:p>
          <a:p>
            <a:pPr marL="0" indent="0">
              <a:buNone/>
            </a:pPr>
            <a:r>
              <a:rPr lang="zh-CN" altLang="zh-CN" dirty="0">
                <a:latin typeface="黑体" panose="02010609060101010101" pitchFamily="49" charset="-122"/>
              </a:rPr>
              <a:t>XCHG  寄存器操作数,寄存器操作数</a:t>
            </a:r>
          </a:p>
          <a:p>
            <a:pPr marL="0" indent="0">
              <a:buNone/>
            </a:pPr>
            <a:r>
              <a:rPr lang="zh-CN" altLang="zh-CN" dirty="0">
                <a:latin typeface="黑体" panose="02010609060101010101" pitchFamily="49" charset="-122"/>
              </a:rPr>
              <a:t>XCHG  寄存器操作数,存储器操作数</a:t>
            </a:r>
          </a:p>
          <a:p>
            <a:pPr marL="0" indent="0">
              <a:buNone/>
            </a:pPr>
            <a:r>
              <a:rPr lang="zh-CN" altLang="zh-CN" dirty="0">
                <a:latin typeface="黑体" panose="02010609060101010101" pitchFamily="49" charset="-122"/>
              </a:rPr>
              <a:t>XCHG  存储器操作数,寄存器操作数</a:t>
            </a:r>
            <a:r>
              <a:rPr lang="zh-CN" altLang="zh-CN" sz="3600" dirty="0">
                <a:latin typeface="黑体" panose="02010609060101010101" pitchFamily="49" charset="-122"/>
              </a:rPr>
              <a:t> </a:t>
            </a:r>
          </a:p>
        </p:txBody>
      </p:sp>
      <p:sp>
        <p:nvSpPr>
          <p:cNvPr id="2355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CFA3A35-170E-4A7B-AD00-2C1D3D94067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60570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4294967295"/>
          </p:nvPr>
        </p:nvSpPr>
        <p:spPr>
          <a:xfrm>
            <a:off x="2063751" y="765175"/>
            <a:ext cx="7777163" cy="5257800"/>
          </a:xfrm>
        </p:spPr>
        <p:txBody>
          <a:bodyPr/>
          <a:lstStyle/>
          <a:p>
            <a:pPr>
              <a:buFont typeface="Wingdings" panose="05000000000000000000" pitchFamily="2" charset="2"/>
              <a:buNone/>
            </a:pPr>
            <a:r>
              <a:rPr lang="zh-CN" altLang="zh-CN">
                <a:solidFill>
                  <a:schemeClr val="accent1"/>
                </a:solidFill>
                <a:latin typeface="黑体" panose="02010609060101010101" pitchFamily="49" charset="-122"/>
              </a:rPr>
              <a:t>例：</a:t>
            </a:r>
            <a:r>
              <a:rPr lang="zh-CN" altLang="zh-CN">
                <a:latin typeface="黑体" panose="02010609060101010101" pitchFamily="49" charset="-122"/>
              </a:rPr>
              <a:t> </a:t>
            </a:r>
          </a:p>
          <a:p>
            <a:pPr>
              <a:buFont typeface="Wingdings" panose="05000000000000000000" pitchFamily="2" charset="2"/>
              <a:buNone/>
            </a:pPr>
            <a:r>
              <a:rPr lang="zh-CN" altLang="zh-CN">
                <a:latin typeface="黑体" panose="02010609060101010101" pitchFamily="49" charset="-122"/>
              </a:rPr>
              <a:t>设:（AX）＝ 1234H，（BX）＝ 4567H</a:t>
            </a:r>
          </a:p>
          <a:p>
            <a:pPr>
              <a:buFont typeface="Wingdings" panose="05000000000000000000" pitchFamily="2" charset="2"/>
              <a:buNone/>
            </a:pPr>
            <a:r>
              <a:rPr lang="zh-CN" altLang="zh-CN">
                <a:latin typeface="黑体" panose="02010609060101010101" pitchFamily="49" charset="-122"/>
              </a:rPr>
              <a:t>则: 	XCHG  AX，BX</a:t>
            </a:r>
          </a:p>
          <a:p>
            <a:pPr>
              <a:buFont typeface="Wingdings" panose="05000000000000000000" pitchFamily="2" charset="2"/>
              <a:buNone/>
            </a:pPr>
            <a:r>
              <a:rPr lang="zh-CN" altLang="zh-CN">
                <a:latin typeface="黑体" panose="02010609060101010101" pitchFamily="49" charset="-122"/>
              </a:rPr>
              <a:t>执行后（AX）＝ 4567H，（BX）＝ 1234H</a:t>
            </a:r>
          </a:p>
          <a:p>
            <a:pPr>
              <a:buFont typeface="Wingdings" panose="05000000000000000000" pitchFamily="2" charset="2"/>
              <a:buNone/>
            </a:pPr>
            <a:endParaRPr lang="zh-CN" altLang="zh-CN">
              <a:latin typeface="黑体" panose="02010609060101010101" pitchFamily="49" charset="-122"/>
            </a:endParaRPr>
          </a:p>
          <a:p>
            <a:pPr>
              <a:buFont typeface="Wingdings" panose="05000000000000000000" pitchFamily="2" charset="2"/>
              <a:buNone/>
            </a:pPr>
            <a:r>
              <a:rPr lang="zh-CN" altLang="zh-CN" sz="2800">
                <a:latin typeface="黑体" panose="02010609060101010101" pitchFamily="49" charset="-122"/>
              </a:rPr>
              <a:t>		由于系统提供了这个指令，因此，采用其他方法交换时，速度将会较慢，并需要占用更多的存储空间，编程时要避免这种情况。</a:t>
            </a:r>
          </a:p>
        </p:txBody>
      </p:sp>
      <p:sp>
        <p:nvSpPr>
          <p:cNvPr id="2457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E9C109F-626F-4EAA-B7AF-FD04FEE1C38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77027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896100" y="116632"/>
            <a:ext cx="4495800" cy="701675"/>
          </a:xfrm>
        </p:spPr>
        <p:txBody>
          <a:bodyPr/>
          <a:lstStyle/>
          <a:p>
            <a:r>
              <a:rPr lang="en-US" altLang="zh-CN" dirty="0">
                <a:latin typeface="黑体" panose="02010609060101010101" pitchFamily="49" charset="-122"/>
              </a:rPr>
              <a:t>2</a:t>
            </a:r>
            <a:r>
              <a:rPr lang="zh-CN" altLang="zh-CN" dirty="0">
                <a:latin typeface="黑体" panose="02010609060101010101" pitchFamily="49" charset="-122"/>
              </a:rPr>
              <a:t>.输入输出指令</a:t>
            </a:r>
            <a:r>
              <a:rPr lang="zh-CN" altLang="zh-CN" sz="4000" dirty="0">
                <a:latin typeface="黑体" panose="02010609060101010101" pitchFamily="49" charset="-122"/>
              </a:rPr>
              <a:t> </a:t>
            </a:r>
          </a:p>
        </p:txBody>
      </p:sp>
      <p:sp>
        <p:nvSpPr>
          <p:cNvPr id="31747" name="Rectangle 3"/>
          <p:cNvSpPr>
            <a:spLocks noGrp="1" noChangeArrowheads="1"/>
          </p:cNvSpPr>
          <p:nvPr>
            <p:ph idx="4294967295"/>
          </p:nvPr>
        </p:nvSpPr>
        <p:spPr>
          <a:xfrm>
            <a:off x="839416" y="1557338"/>
            <a:ext cx="11089232" cy="4843462"/>
          </a:xfrm>
        </p:spPr>
        <p:txBody>
          <a:bodyPr/>
          <a:lstStyle/>
          <a:p>
            <a:pPr marL="0" indent="0">
              <a:buNone/>
            </a:pPr>
            <a:r>
              <a:rPr lang="zh-CN" altLang="zh-CN" dirty="0">
                <a:latin typeface="黑体" panose="02010609060101010101" pitchFamily="49" charset="-122"/>
              </a:rPr>
              <a:t>(1).输入指令 </a:t>
            </a:r>
            <a:r>
              <a:rPr lang="zh-CN" altLang="zh-CN" dirty="0">
                <a:solidFill>
                  <a:srgbClr val="FF0000"/>
                </a:solidFill>
                <a:latin typeface="黑体" panose="02010609060101010101" pitchFamily="49" charset="-122"/>
              </a:rPr>
              <a:t>IN</a:t>
            </a:r>
          </a:p>
          <a:p>
            <a:pPr marL="0" indent="0">
              <a:buNone/>
            </a:pPr>
            <a:r>
              <a:rPr lang="zh-CN" altLang="zh-CN" dirty="0">
                <a:solidFill>
                  <a:schemeClr val="accent1"/>
                </a:solidFill>
                <a:latin typeface="黑体" panose="02010609060101010101" pitchFamily="49" charset="-122"/>
              </a:rPr>
              <a:t>格式：</a:t>
            </a:r>
            <a:r>
              <a:rPr lang="zh-CN" altLang="zh-CN" dirty="0">
                <a:latin typeface="黑体" panose="02010609060101010101" pitchFamily="49" charset="-122"/>
              </a:rPr>
              <a:t> IN  ACR,PORT</a:t>
            </a:r>
          </a:p>
          <a:p>
            <a:pPr marL="0" indent="0">
              <a:buNone/>
            </a:pPr>
            <a:r>
              <a:rPr lang="zh-CN" altLang="zh-CN" dirty="0">
                <a:solidFill>
                  <a:schemeClr val="accent1"/>
                </a:solidFill>
                <a:latin typeface="黑体" panose="02010609060101010101" pitchFamily="49" charset="-122"/>
              </a:rPr>
              <a:t>功能：</a:t>
            </a:r>
            <a:r>
              <a:rPr lang="zh-CN" altLang="zh-CN" dirty="0">
                <a:latin typeface="黑体" panose="02010609060101010101" pitchFamily="49" charset="-122"/>
              </a:rPr>
              <a:t>把外设端口（PORT）的内容传送给累加器（ACR）。</a:t>
            </a:r>
          </a:p>
          <a:p>
            <a:pPr marL="0" indent="0">
              <a:buNone/>
            </a:pPr>
            <a:r>
              <a:rPr lang="zh-CN" altLang="zh-CN" dirty="0">
                <a:latin typeface="黑体" panose="02010609060101010101" pitchFamily="49" charset="-122"/>
              </a:rPr>
              <a:t>	</a:t>
            </a:r>
          </a:p>
          <a:p>
            <a:pPr marL="0" indent="0">
              <a:buNone/>
            </a:pPr>
            <a:r>
              <a:rPr lang="zh-CN" altLang="zh-CN" dirty="0">
                <a:solidFill>
                  <a:schemeClr val="accent1"/>
                </a:solidFill>
                <a:latin typeface="黑体" panose="02010609060101010101" pitchFamily="49" charset="-122"/>
              </a:rPr>
              <a:t>说明：</a:t>
            </a:r>
            <a:r>
              <a:rPr lang="zh-CN" altLang="zh-CN" dirty="0">
                <a:latin typeface="黑体" panose="02010609060101010101" pitchFamily="49" charset="-122"/>
              </a:rPr>
              <a:t>可以传送8位、16位、32位,相应的累加器选择AL、AX、EAX。</a:t>
            </a:r>
          </a:p>
          <a:p>
            <a:pPr marL="0" indent="0">
              <a:buNone/>
            </a:pPr>
            <a:endParaRPr lang="zh-CN" altLang="zh-CN" sz="3600" dirty="0">
              <a:latin typeface="黑体" panose="02010609060101010101" pitchFamily="49" charset="-122"/>
            </a:endParaRPr>
          </a:p>
        </p:txBody>
      </p:sp>
      <p:sp>
        <p:nvSpPr>
          <p:cNvPr id="3174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6E2173C4-CCD6-4376-905D-0E94B0DFA67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88543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4294967295"/>
          </p:nvPr>
        </p:nvSpPr>
        <p:spPr>
          <a:xfrm>
            <a:off x="2279650" y="1341438"/>
            <a:ext cx="7727950" cy="4495800"/>
          </a:xfrm>
        </p:spPr>
        <p:txBody>
          <a:bodyPr/>
          <a:lstStyle/>
          <a:p>
            <a:pPr marL="0" indent="377825">
              <a:buNone/>
            </a:pPr>
            <a:r>
              <a:rPr lang="zh-CN" altLang="en-US" sz="2800">
                <a:latin typeface="黑体" panose="02010609060101010101" pitchFamily="49" charset="-122"/>
              </a:rPr>
              <a:t>例.   </a:t>
            </a:r>
          </a:p>
          <a:p>
            <a:pPr marL="0" indent="377825">
              <a:buNone/>
            </a:pPr>
            <a:r>
              <a:rPr lang="zh-CN" altLang="en-US" sz="2800">
                <a:latin typeface="黑体" panose="02010609060101010101" pitchFamily="49" charset="-122"/>
              </a:rPr>
              <a:t>IN  AL,61H		;AL </a:t>
            </a:r>
            <a:r>
              <a:rPr lang="en-US" altLang="zh-CN"/>
              <a:t>←</a:t>
            </a:r>
            <a:r>
              <a:rPr lang="zh-CN" altLang="en-US" sz="2800">
                <a:latin typeface="黑体" panose="02010609060101010101" pitchFamily="49" charset="-122"/>
              </a:rPr>
              <a:t>（61H端口）</a:t>
            </a:r>
          </a:p>
          <a:p>
            <a:pPr marL="0" indent="377825">
              <a:buNone/>
            </a:pPr>
            <a:r>
              <a:rPr lang="zh-CN" altLang="en-US" sz="2800">
                <a:latin typeface="黑体" panose="02010609060101010101" pitchFamily="49" charset="-122"/>
              </a:rPr>
              <a:t>IN  AX,20H		;AX </a:t>
            </a:r>
            <a:r>
              <a:rPr lang="en-US" altLang="zh-CN"/>
              <a:t>←</a:t>
            </a:r>
            <a:r>
              <a:rPr lang="zh-CN" altLang="en-US" sz="2800">
                <a:latin typeface="黑体" panose="02010609060101010101" pitchFamily="49" charset="-122"/>
              </a:rPr>
              <a:t>（20H端口）</a:t>
            </a:r>
          </a:p>
          <a:p>
            <a:pPr marL="0" indent="377825">
              <a:buNone/>
            </a:pPr>
            <a:r>
              <a:rPr lang="zh-CN" altLang="en-US" sz="2800">
                <a:latin typeface="黑体" panose="02010609060101010101" pitchFamily="49" charset="-122"/>
              </a:rPr>
              <a:t>MOV  DX,3F8H</a:t>
            </a:r>
          </a:p>
          <a:p>
            <a:pPr marL="0" indent="377825">
              <a:buNone/>
            </a:pPr>
            <a:r>
              <a:rPr lang="zh-CN" altLang="en-US" sz="2800">
                <a:latin typeface="黑体" panose="02010609060101010101" pitchFamily="49" charset="-122"/>
              </a:rPr>
              <a:t>IN  AL,DX		;AL </a:t>
            </a:r>
            <a:r>
              <a:rPr lang="en-US" altLang="zh-CN"/>
              <a:t>←</a:t>
            </a:r>
            <a:r>
              <a:rPr lang="zh-CN" altLang="en-US" sz="2800">
                <a:latin typeface="黑体" panose="02010609060101010101" pitchFamily="49" charset="-122"/>
              </a:rPr>
              <a:t>（3F8H端口）</a:t>
            </a:r>
          </a:p>
          <a:p>
            <a:pPr marL="0" indent="377825">
              <a:buNone/>
            </a:pPr>
            <a:r>
              <a:rPr lang="zh-CN" altLang="en-US" sz="2800">
                <a:latin typeface="黑体" panose="02010609060101010101" pitchFamily="49" charset="-122"/>
              </a:rPr>
              <a:t>IN  EAX,DX	</a:t>
            </a:r>
          </a:p>
          <a:p>
            <a:pPr marL="0" indent="377825">
              <a:buNone/>
            </a:pPr>
            <a:r>
              <a:rPr lang="zh-CN" altLang="en-US" sz="2800">
                <a:latin typeface="黑体" panose="02010609060101010101" pitchFamily="49" charset="-122"/>
              </a:rPr>
              <a:t>		;EAX </a:t>
            </a:r>
            <a:r>
              <a:rPr lang="en-US" altLang="zh-CN"/>
              <a:t>←</a:t>
            </a:r>
            <a:r>
              <a:rPr lang="zh-CN" altLang="en-US" sz="2800">
                <a:latin typeface="黑体" panose="02010609060101010101" pitchFamily="49" charset="-122"/>
              </a:rPr>
              <a:t>（DX所指向的端口）</a:t>
            </a:r>
          </a:p>
        </p:txBody>
      </p:sp>
      <p:sp>
        <p:nvSpPr>
          <p:cNvPr id="3277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82BB74F-4E71-46E5-8690-23D7FA3A072A}"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59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9616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4294967295"/>
          </p:nvPr>
        </p:nvSpPr>
        <p:spPr>
          <a:xfrm>
            <a:off x="2209800" y="1676400"/>
            <a:ext cx="7620000" cy="4267200"/>
          </a:xfrm>
        </p:spPr>
        <p:txBody>
          <a:bodyPr/>
          <a:lstStyle/>
          <a:p>
            <a:pPr marL="0" indent="0">
              <a:buNone/>
            </a:pPr>
            <a:r>
              <a:rPr lang="zh-CN" altLang="zh-CN" dirty="0">
                <a:latin typeface="黑体" panose="02010609060101010101" pitchFamily="49" charset="-122"/>
              </a:rPr>
              <a:t>操作数直接包含在指令中，紧跟在操作码之后的寻址方式称为立即寻址方式，把该操作数称为立即数。</a:t>
            </a:r>
            <a:r>
              <a:rPr lang="zh-CN" altLang="zh-CN" dirty="0"/>
              <a:t> </a:t>
            </a:r>
          </a:p>
          <a:p>
            <a:pPr marL="0" indent="0">
              <a:buNone/>
            </a:pPr>
            <a:r>
              <a:rPr lang="zh-CN" altLang="zh-CN" dirty="0">
                <a:latin typeface="黑体" panose="02010609060101010101" pitchFamily="49" charset="-122"/>
              </a:rPr>
              <a:t>	</a:t>
            </a:r>
          </a:p>
          <a:p>
            <a:pPr marL="0" indent="0">
              <a:buNone/>
            </a:pPr>
            <a:r>
              <a:rPr lang="zh-CN" altLang="zh-CN" dirty="0">
                <a:solidFill>
                  <a:srgbClr val="FF0000"/>
                </a:solidFill>
                <a:latin typeface="黑体" panose="02010609060101010101" pitchFamily="49" charset="-122"/>
              </a:rPr>
              <a:t>注意：</a:t>
            </a:r>
            <a:r>
              <a:rPr lang="zh-CN" altLang="zh-CN" dirty="0">
                <a:latin typeface="黑体" panose="02010609060101010101" pitchFamily="49" charset="-122"/>
              </a:rPr>
              <a:t>立即寻址方式只能出现在源操作数的位置。其它寻址方式既可以出现在源也可以出现在目标操作数位置。</a:t>
            </a:r>
            <a:r>
              <a:rPr lang="zh-CN" altLang="zh-CN" sz="3600" dirty="0">
                <a:latin typeface="黑体" panose="02010609060101010101" pitchFamily="49" charset="-122"/>
              </a:rPr>
              <a:t> </a:t>
            </a:r>
            <a:endParaRPr lang="zh-CN" altLang="zh-CN" sz="3600" dirty="0"/>
          </a:p>
        </p:txBody>
      </p:sp>
      <p:sp>
        <p:nvSpPr>
          <p:cNvPr id="17411"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E795081D-38B0-47F8-A177-AABCDA776BF6}" type="slidenum">
              <a:rPr lang="zh-CN" altLang="en-US" sz="1400">
                <a:solidFill>
                  <a:schemeClr val="tx1"/>
                </a:solidFill>
                <a:latin typeface="Arial" panose="020B0604020202020204" pitchFamily="34" charset="0"/>
                <a:ea typeface="宋体" panose="02010600030101010101" pitchFamily="2" charset="-122"/>
              </a:rPr>
              <a:pPr algn="r" eaLnBrk="1" hangingPunct="1"/>
              <a:t>6</a:t>
            </a:fld>
            <a:endParaRPr lang="zh-CN" altLang="en-US" sz="1400">
              <a:solidFill>
                <a:schemeClr val="tx1"/>
              </a:solidFill>
              <a:latin typeface="Arial" panose="020B0604020202020204" pitchFamily="34" charset="0"/>
              <a:ea typeface="宋体" panose="02010600030101010101" pitchFamily="2" charset="-122"/>
            </a:endParaRPr>
          </a:p>
        </p:txBody>
      </p:sp>
      <p:sp>
        <p:nvSpPr>
          <p:cNvPr id="8196" name="Text Box 3"/>
          <p:cNvSpPr txBox="1">
            <a:spLocks noChangeArrowheads="1"/>
          </p:cNvSpPr>
          <p:nvPr/>
        </p:nvSpPr>
        <p:spPr bwMode="auto">
          <a:xfrm>
            <a:off x="3575720" y="188640"/>
            <a:ext cx="8065368" cy="707886"/>
          </a:xfrm>
          <a:prstGeom prst="rect">
            <a:avLst/>
          </a:prstGeom>
          <a:noFill/>
          <a:ln w="9525">
            <a:noFill/>
            <a:miter lim="800000"/>
            <a:headEnd/>
            <a:tailEnd/>
          </a:ln>
          <a:effectLst/>
        </p:spPr>
        <p:txBody>
          <a:bodyPr wrap="square">
            <a:spAutoFit/>
          </a:bodyPr>
          <a:lstStyle/>
          <a:p>
            <a:pPr algn="r">
              <a:spcBef>
                <a:spcPct val="50000"/>
              </a:spcBef>
              <a:defRPr/>
            </a:pPr>
            <a:r>
              <a:rPr lang="en-US" altLang="zh-CN" sz="4000" dirty="0">
                <a:solidFill>
                  <a:srgbClr val="FF0000"/>
                </a:solidFill>
                <a:effectLst>
                  <a:outerShdw blurRad="38100" dist="38100" dir="2700000" algn="tl">
                    <a:srgbClr val="C0C0C0"/>
                  </a:outerShdw>
                </a:effectLst>
              </a:rPr>
              <a:t>CPU</a:t>
            </a:r>
            <a:r>
              <a:rPr lang="zh-CN" altLang="en-US" sz="4000" dirty="0">
                <a:solidFill>
                  <a:srgbClr val="FF0000"/>
                </a:solidFill>
                <a:effectLst>
                  <a:outerShdw blurRad="38100" dist="38100" dir="2700000" algn="tl">
                    <a:srgbClr val="C0C0C0"/>
                  </a:outerShdw>
                </a:effectLst>
              </a:rPr>
              <a:t>操作数寻址：1.立即寻址方式</a:t>
            </a:r>
          </a:p>
        </p:txBody>
      </p:sp>
    </p:spTree>
    <p:extLst>
      <p:ext uri="{BB962C8B-B14F-4D97-AF65-F5344CB8AC3E}">
        <p14:creationId xmlns:p14="http://schemas.microsoft.com/office/powerpoint/2010/main" val="1572519703"/>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4294967295"/>
          </p:nvPr>
        </p:nvSpPr>
        <p:spPr>
          <a:xfrm>
            <a:off x="2135188" y="765176"/>
            <a:ext cx="7772400" cy="4949825"/>
          </a:xfrm>
        </p:spPr>
        <p:txBody>
          <a:bodyPr/>
          <a:lstStyle/>
          <a:p>
            <a:pPr marL="0" indent="0">
              <a:buNone/>
            </a:pPr>
            <a:r>
              <a:rPr lang="zh-CN" altLang="zh-CN">
                <a:latin typeface="黑体" panose="02010609060101010101" pitchFamily="49" charset="-122"/>
              </a:rPr>
              <a:t>(2).输出指令 </a:t>
            </a:r>
            <a:r>
              <a:rPr lang="zh-CN" altLang="zh-CN">
                <a:solidFill>
                  <a:srgbClr val="FF0000"/>
                </a:solidFill>
                <a:latin typeface="黑体" panose="02010609060101010101" pitchFamily="49" charset="-122"/>
              </a:rPr>
              <a:t>OUT</a:t>
            </a:r>
          </a:p>
          <a:p>
            <a:pPr marL="0" indent="0">
              <a:buNone/>
            </a:pPr>
            <a:r>
              <a:rPr lang="zh-CN" altLang="zh-CN">
                <a:solidFill>
                  <a:schemeClr val="tx2"/>
                </a:solidFill>
                <a:latin typeface="黑体" panose="02010609060101010101" pitchFamily="49" charset="-122"/>
              </a:rPr>
              <a:t>格式：</a:t>
            </a:r>
            <a:r>
              <a:rPr lang="zh-CN" altLang="zh-CN">
                <a:latin typeface="黑体" panose="02010609060101010101" pitchFamily="49" charset="-122"/>
              </a:rPr>
              <a:t>OUT  PORT,ACR</a:t>
            </a:r>
          </a:p>
          <a:p>
            <a:pPr marL="0" indent="0">
              <a:buNone/>
            </a:pPr>
            <a:r>
              <a:rPr lang="zh-CN" altLang="zh-CN">
                <a:solidFill>
                  <a:schemeClr val="tx2"/>
                </a:solidFill>
                <a:latin typeface="黑体" panose="02010609060101010101" pitchFamily="49" charset="-122"/>
              </a:rPr>
              <a:t>功能：</a:t>
            </a:r>
            <a:r>
              <a:rPr lang="zh-CN" altLang="zh-CN">
                <a:latin typeface="黑体" panose="02010609060101010101" pitchFamily="49" charset="-122"/>
              </a:rPr>
              <a:t>把累加器的内容传送给外设端口。</a:t>
            </a:r>
          </a:p>
          <a:p>
            <a:pPr marL="0" indent="0">
              <a:buNone/>
            </a:pPr>
            <a:r>
              <a:rPr lang="zh-CN" altLang="zh-CN">
                <a:solidFill>
                  <a:schemeClr val="tx2"/>
                </a:solidFill>
                <a:latin typeface="黑体" panose="02010609060101010101" pitchFamily="49" charset="-122"/>
              </a:rPr>
              <a:t>说明：</a:t>
            </a:r>
            <a:r>
              <a:rPr lang="zh-CN" altLang="zh-CN">
                <a:latin typeface="黑体" panose="02010609060101010101" pitchFamily="49" charset="-122"/>
              </a:rPr>
              <a:t>对累加器和端口号的选择限制同IN指令。</a:t>
            </a:r>
            <a:r>
              <a:rPr lang="zh-CN" altLang="zh-CN" sz="3600">
                <a:latin typeface="黑体" panose="02010609060101010101" pitchFamily="49" charset="-122"/>
              </a:rPr>
              <a:t> </a:t>
            </a:r>
          </a:p>
        </p:txBody>
      </p:sp>
      <p:sp>
        <p:nvSpPr>
          <p:cNvPr id="3379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A1F3A86-E7B2-41C5-85A6-1D86C49E902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0482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4294967295"/>
          </p:nvPr>
        </p:nvSpPr>
        <p:spPr>
          <a:xfrm>
            <a:off x="2640013" y="1196976"/>
            <a:ext cx="6927850" cy="3662363"/>
          </a:xfrm>
        </p:spPr>
        <p:txBody>
          <a:bodyPr/>
          <a:lstStyle/>
          <a:p>
            <a:pPr>
              <a:lnSpc>
                <a:spcPct val="90000"/>
              </a:lnSpc>
              <a:buFont typeface="Wingdings" panose="05000000000000000000" pitchFamily="2" charset="2"/>
              <a:buNone/>
            </a:pPr>
            <a:r>
              <a:rPr lang="zh-CN" altLang="zh-CN" sz="2800">
                <a:solidFill>
                  <a:schemeClr val="accent1"/>
                </a:solidFill>
                <a:latin typeface="黑体" panose="02010609060101010101" pitchFamily="49" charset="-122"/>
              </a:rPr>
              <a:t>例.</a:t>
            </a:r>
          </a:p>
          <a:p>
            <a:pPr>
              <a:lnSpc>
                <a:spcPct val="90000"/>
              </a:lnSpc>
              <a:buFont typeface="Wingdings" panose="05000000000000000000" pitchFamily="2" charset="2"/>
              <a:buNone/>
            </a:pPr>
            <a:r>
              <a:rPr lang="zh-CN" altLang="zh-CN" sz="2800">
                <a:latin typeface="黑体" panose="02010609060101010101" pitchFamily="49" charset="-122"/>
              </a:rPr>
              <a:t>MOV AL,0</a:t>
            </a:r>
          </a:p>
          <a:p>
            <a:pPr>
              <a:lnSpc>
                <a:spcPct val="90000"/>
              </a:lnSpc>
              <a:buFont typeface="Wingdings" panose="05000000000000000000" pitchFamily="2" charset="2"/>
              <a:buNone/>
            </a:pPr>
            <a:r>
              <a:rPr lang="zh-CN" altLang="zh-CN" sz="2800">
                <a:latin typeface="黑体" panose="02010609060101010101" pitchFamily="49" charset="-122"/>
              </a:rPr>
              <a:t>OUT  61H,AL	;61H端口← （AL）</a:t>
            </a:r>
          </a:p>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;关掉PC扬声器</a:t>
            </a:r>
          </a:p>
          <a:p>
            <a:pPr>
              <a:lnSpc>
                <a:spcPct val="90000"/>
              </a:lnSpc>
              <a:buFont typeface="Wingdings" panose="05000000000000000000" pitchFamily="2" charset="2"/>
              <a:buNone/>
            </a:pPr>
            <a:r>
              <a:rPr lang="zh-CN" altLang="zh-CN" sz="2800">
                <a:latin typeface="黑体" panose="02010609060101010101" pitchFamily="49" charset="-122"/>
              </a:rPr>
              <a:t>MOV  DX,3F8H		</a:t>
            </a:r>
          </a:p>
          <a:p>
            <a:pPr>
              <a:lnSpc>
                <a:spcPct val="90000"/>
              </a:lnSpc>
              <a:buFont typeface="Wingdings" panose="05000000000000000000" pitchFamily="2" charset="2"/>
              <a:buNone/>
            </a:pPr>
            <a:r>
              <a:rPr lang="zh-CN" altLang="zh-CN" sz="2800">
                <a:latin typeface="黑体" panose="02010609060101010101" pitchFamily="49" charset="-122"/>
              </a:rPr>
              <a:t>OUT  DX,AL		;3F8H端口 ← （AL）</a:t>
            </a:r>
          </a:p>
          <a:p>
            <a:pPr>
              <a:lnSpc>
                <a:spcPct val="9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;向COM1端口输出一个字符</a:t>
            </a:r>
          </a:p>
        </p:txBody>
      </p:sp>
      <p:sp>
        <p:nvSpPr>
          <p:cNvPr id="3481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C89EB94-B9B1-432F-9044-64E8EDE86C0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6706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176120" y="188640"/>
            <a:ext cx="4343400" cy="701675"/>
          </a:xfrm>
        </p:spPr>
        <p:txBody>
          <a:bodyPr/>
          <a:lstStyle/>
          <a:p>
            <a:r>
              <a:rPr lang="en-US" altLang="zh-CN" dirty="0">
                <a:latin typeface="黑体" panose="02010609060101010101" pitchFamily="49" charset="-122"/>
              </a:rPr>
              <a:t>3</a:t>
            </a:r>
            <a:r>
              <a:rPr lang="zh-CN" altLang="zh-CN" dirty="0">
                <a:latin typeface="黑体" panose="02010609060101010101" pitchFamily="49" charset="-122"/>
              </a:rPr>
              <a:t>.地址传送指令</a:t>
            </a:r>
          </a:p>
        </p:txBody>
      </p:sp>
      <p:sp>
        <p:nvSpPr>
          <p:cNvPr id="37891" name="Rectangle 3"/>
          <p:cNvSpPr>
            <a:spLocks noGrp="1" noChangeArrowheads="1"/>
          </p:cNvSpPr>
          <p:nvPr>
            <p:ph idx="4294967295"/>
          </p:nvPr>
        </p:nvSpPr>
        <p:spPr>
          <a:xfrm>
            <a:off x="2424113" y="2420938"/>
            <a:ext cx="7162800" cy="1681162"/>
          </a:xfrm>
        </p:spPr>
        <p:txBody>
          <a:bodyPr/>
          <a:lstStyle/>
          <a:p>
            <a:pPr>
              <a:buFont typeface="Wingdings" panose="05000000000000000000" pitchFamily="2" charset="2"/>
              <a:buNone/>
            </a:pPr>
            <a:r>
              <a:rPr lang="zh-CN" altLang="zh-CN" sz="3600">
                <a:latin typeface="黑体" panose="02010609060101010101" pitchFamily="49" charset="-122"/>
              </a:rPr>
              <a:t>	    这类指令传送的是操作数的地址，而不是操作数本身。</a:t>
            </a:r>
          </a:p>
        </p:txBody>
      </p:sp>
      <p:sp>
        <p:nvSpPr>
          <p:cNvPr id="3789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EE9A2F3-0E1D-4C51-94F9-012534CF9A1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9019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4294967295"/>
          </p:nvPr>
        </p:nvSpPr>
        <p:spPr>
          <a:xfrm>
            <a:off x="2208214" y="981075"/>
            <a:ext cx="7488237" cy="4700588"/>
          </a:xfrm>
        </p:spPr>
        <p:txBody>
          <a:bodyPr/>
          <a:lstStyle/>
          <a:p>
            <a:pPr marL="0" indent="0">
              <a:lnSpc>
                <a:spcPct val="90000"/>
              </a:lnSpc>
              <a:buNone/>
            </a:pPr>
            <a:r>
              <a:rPr lang="zh-CN" altLang="zh-CN" sz="2800" dirty="0">
                <a:latin typeface="黑体" panose="02010609060101010101" pitchFamily="49" charset="-122"/>
              </a:rPr>
              <a:t>传送有效地址指令 </a:t>
            </a:r>
            <a:r>
              <a:rPr lang="zh-CN" altLang="zh-CN" sz="2800" dirty="0">
                <a:solidFill>
                  <a:srgbClr val="FF0000"/>
                </a:solidFill>
                <a:latin typeface="黑体" panose="02010609060101010101" pitchFamily="49" charset="-122"/>
              </a:rPr>
              <a:t>LEA</a:t>
            </a:r>
            <a:r>
              <a:rPr lang="zh-CN" altLang="zh-CN" sz="2800" dirty="0">
                <a:latin typeface="黑体" panose="02010609060101010101" pitchFamily="49" charset="-122"/>
              </a:rPr>
              <a:t>   </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格式：</a:t>
            </a:r>
            <a:r>
              <a:rPr lang="zh-CN" altLang="zh-CN" sz="2800" dirty="0">
                <a:latin typeface="黑体" panose="02010609060101010101" pitchFamily="49" charset="-122"/>
              </a:rPr>
              <a:t>LEA REG,SRC</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功能：</a:t>
            </a:r>
            <a:r>
              <a:rPr lang="zh-CN" altLang="zh-CN" sz="2800" dirty="0">
                <a:latin typeface="黑体" panose="02010609060101010101" pitchFamily="49" charset="-122"/>
              </a:rPr>
              <a:t>把源操作数的有效地址送给指定的寄存器。</a:t>
            </a:r>
          </a:p>
          <a:p>
            <a:pPr marL="0" indent="0">
              <a:lnSpc>
                <a:spcPct val="9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说明：</a:t>
            </a:r>
            <a:r>
              <a:rPr lang="zh-CN" altLang="zh-CN" sz="2800" dirty="0">
                <a:latin typeface="黑体" panose="02010609060101010101" pitchFamily="49" charset="-122"/>
              </a:rPr>
              <a:t>源操作数必须是存储器操作数。 </a:t>
            </a:r>
          </a:p>
          <a:p>
            <a:pPr marL="0" indent="0">
              <a:lnSpc>
                <a:spcPct val="90000"/>
              </a:lnSpc>
              <a:buNone/>
            </a:pPr>
            <a:r>
              <a:rPr lang="zh-CN" altLang="zh-CN" sz="2800" dirty="0">
                <a:latin typeface="黑体" panose="02010609060101010101" pitchFamily="49" charset="-122"/>
              </a:rPr>
              <a:t>	</a:t>
            </a:r>
          </a:p>
          <a:p>
            <a:pPr marL="0" indent="0">
              <a:lnSpc>
                <a:spcPct val="90000"/>
              </a:lnSpc>
              <a:buNone/>
            </a:pPr>
            <a:r>
              <a:rPr lang="zh-CN" altLang="zh-CN" sz="2800" dirty="0">
                <a:solidFill>
                  <a:schemeClr val="accent1"/>
                </a:solidFill>
                <a:latin typeface="黑体" panose="02010609060101010101" pitchFamily="49" charset="-122"/>
              </a:rPr>
              <a:t>例.</a:t>
            </a:r>
            <a:r>
              <a:rPr lang="zh-CN" altLang="zh-CN" sz="2800" dirty="0">
                <a:latin typeface="黑体" panose="02010609060101010101" pitchFamily="49" charset="-122"/>
              </a:rPr>
              <a:t>   </a:t>
            </a:r>
          </a:p>
          <a:p>
            <a:pPr marL="0" indent="0">
              <a:lnSpc>
                <a:spcPct val="90000"/>
              </a:lnSpc>
              <a:buNone/>
            </a:pPr>
            <a:r>
              <a:rPr lang="zh-CN" altLang="zh-CN" sz="2800" dirty="0">
                <a:latin typeface="黑体" panose="02010609060101010101" pitchFamily="49" charset="-122"/>
              </a:rPr>
              <a:t>	LEA  SI,TAB</a:t>
            </a:r>
          </a:p>
          <a:p>
            <a:pPr marL="0" indent="0">
              <a:lnSpc>
                <a:spcPct val="90000"/>
              </a:lnSpc>
              <a:buNone/>
            </a:pPr>
            <a:r>
              <a:rPr lang="zh-CN" altLang="zh-CN" sz="2800" dirty="0">
                <a:latin typeface="黑体" panose="02010609060101010101" pitchFamily="49" charset="-122"/>
              </a:rPr>
              <a:t>	LEA  BX,TAB [SI]</a:t>
            </a:r>
          </a:p>
          <a:p>
            <a:pPr marL="0" indent="0">
              <a:lnSpc>
                <a:spcPct val="90000"/>
              </a:lnSpc>
              <a:buNone/>
            </a:pPr>
            <a:r>
              <a:rPr lang="zh-CN" altLang="zh-CN" sz="2800" dirty="0">
                <a:latin typeface="黑体" panose="02010609060101010101" pitchFamily="49" charset="-122"/>
              </a:rPr>
              <a:t>	LEA  DI,ASCTAB [BX] [SI]</a:t>
            </a:r>
          </a:p>
        </p:txBody>
      </p:sp>
      <p:sp>
        <p:nvSpPr>
          <p:cNvPr id="3891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0E59C22-AE9D-4187-8775-254398A82E7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63</a:t>
            </a:fld>
            <a:endParaRPr lang="zh-CN" altLang="en-US" sz="1400">
              <a:solidFill>
                <a:schemeClr val="tx1"/>
              </a:solidFill>
              <a:latin typeface="Arial" panose="020B0604020202020204" pitchFamily="34" charset="0"/>
              <a:ea typeface="宋体" panose="02010600030101010101" pitchFamily="2" charset="-122"/>
            </a:endParaRPr>
          </a:p>
        </p:txBody>
      </p:sp>
      <p:sp>
        <p:nvSpPr>
          <p:cNvPr id="38916" name="Text Box 3"/>
          <p:cNvSpPr txBox="1">
            <a:spLocks noChangeArrowheads="1"/>
          </p:cNvSpPr>
          <p:nvPr/>
        </p:nvSpPr>
        <p:spPr bwMode="auto">
          <a:xfrm>
            <a:off x="8040689" y="5084764"/>
            <a:ext cx="949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185724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6672064" y="44624"/>
            <a:ext cx="4419600" cy="701675"/>
          </a:xfrm>
        </p:spPr>
        <p:txBody>
          <a:bodyPr/>
          <a:lstStyle/>
          <a:p>
            <a:r>
              <a:rPr lang="en-US" altLang="zh-CN" dirty="0">
                <a:latin typeface="黑体" panose="02010609060101010101" pitchFamily="49" charset="-122"/>
              </a:rPr>
              <a:t>4</a:t>
            </a:r>
            <a:r>
              <a:rPr lang="zh-CN" altLang="zh-CN" dirty="0">
                <a:latin typeface="黑体" panose="02010609060101010101" pitchFamily="49" charset="-122"/>
              </a:rPr>
              <a:t>.标志传送指令</a:t>
            </a:r>
          </a:p>
        </p:txBody>
      </p:sp>
      <p:sp>
        <p:nvSpPr>
          <p:cNvPr id="45059" name="Rectangle 3"/>
          <p:cNvSpPr>
            <a:spLocks noGrp="1" noChangeArrowheads="1"/>
          </p:cNvSpPr>
          <p:nvPr>
            <p:ph idx="4294967295"/>
          </p:nvPr>
        </p:nvSpPr>
        <p:spPr>
          <a:xfrm>
            <a:off x="2640013" y="2636839"/>
            <a:ext cx="6927850" cy="1584325"/>
          </a:xfrm>
        </p:spPr>
        <p:txBody>
          <a:bodyPr/>
          <a:lstStyle/>
          <a:p>
            <a:pPr>
              <a:buFont typeface="Wingdings" panose="05000000000000000000" pitchFamily="2" charset="2"/>
              <a:buNone/>
            </a:pPr>
            <a:r>
              <a:rPr lang="zh-CN" altLang="zh-CN">
                <a:latin typeface="黑体" panose="02010609060101010101" pitchFamily="49" charset="-122"/>
              </a:rPr>
              <a:t>指令的操作过程</a:t>
            </a:r>
          </a:p>
          <a:p>
            <a:pPr>
              <a:buFont typeface="Wingdings" panose="05000000000000000000" pitchFamily="2" charset="2"/>
              <a:buNone/>
            </a:pPr>
            <a:r>
              <a:rPr lang="zh-CN" altLang="zh-CN">
                <a:latin typeface="黑体" panose="02010609060101010101" pitchFamily="49" charset="-122"/>
              </a:rPr>
              <a:t>考虑这些指令对</a:t>
            </a:r>
            <a:r>
              <a:rPr lang="zh-CN" altLang="zh-CN">
                <a:solidFill>
                  <a:srgbClr val="FF0000"/>
                </a:solidFill>
                <a:latin typeface="黑体" panose="02010609060101010101" pitchFamily="49" charset="-122"/>
              </a:rPr>
              <a:t>标志位</a:t>
            </a:r>
            <a:r>
              <a:rPr lang="zh-CN" altLang="zh-CN">
                <a:latin typeface="黑体" panose="02010609060101010101" pitchFamily="49" charset="-122"/>
              </a:rPr>
              <a:t>的影响！</a:t>
            </a:r>
          </a:p>
        </p:txBody>
      </p:sp>
      <p:sp>
        <p:nvSpPr>
          <p:cNvPr id="4506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909D649-EA9C-49B4-8B0E-A137A3B2821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30848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4294967295"/>
          </p:nvPr>
        </p:nvSpPr>
        <p:spPr>
          <a:xfrm>
            <a:off x="2279650" y="1628776"/>
            <a:ext cx="7632700" cy="3408363"/>
          </a:xfrm>
        </p:spPr>
        <p:txBody>
          <a:bodyPr/>
          <a:lstStyle/>
          <a:p>
            <a:pPr marL="0" indent="0">
              <a:buNone/>
            </a:pPr>
            <a:r>
              <a:rPr lang="zh-CN" altLang="zh-CN">
                <a:latin typeface="黑体" panose="02010609060101010101" pitchFamily="49" charset="-122"/>
              </a:rPr>
              <a:t>(1).16位标志进栈指令 </a:t>
            </a:r>
            <a:r>
              <a:rPr lang="zh-CN" altLang="zh-CN">
                <a:solidFill>
                  <a:srgbClr val="FF0000"/>
                </a:solidFill>
                <a:latin typeface="黑体" panose="02010609060101010101" pitchFamily="49" charset="-122"/>
              </a:rPr>
              <a:t>PUSHF</a:t>
            </a:r>
            <a:r>
              <a:rPr lang="zh-CN" altLang="zh-CN">
                <a:latin typeface="黑体" panose="02010609060101010101" pitchFamily="49" charset="-122"/>
              </a:rPr>
              <a:t>	</a:t>
            </a:r>
          </a:p>
          <a:p>
            <a:pPr marL="0" indent="0">
              <a:buNone/>
            </a:pPr>
            <a:r>
              <a:rPr lang="zh-CN" altLang="zh-CN">
                <a:latin typeface="黑体" panose="02010609060101010101" pitchFamily="49" charset="-122"/>
              </a:rPr>
              <a:t>	格式:PUSHF</a:t>
            </a:r>
          </a:p>
          <a:p>
            <a:pPr marL="0" indent="0">
              <a:buNone/>
            </a:pPr>
            <a:r>
              <a:rPr lang="zh-CN" altLang="zh-CN">
                <a:latin typeface="黑体" panose="02010609060101010101" pitchFamily="49" charset="-122"/>
              </a:rPr>
              <a:t>	功能: SP减2； FLAGS→栈顶单元。</a:t>
            </a:r>
          </a:p>
          <a:p>
            <a:pPr marL="0" indent="0">
              <a:buNone/>
            </a:pPr>
            <a:r>
              <a:rPr lang="zh-CN" altLang="zh-CN">
                <a:latin typeface="黑体" panose="02010609060101010101" pitchFamily="49" charset="-122"/>
              </a:rPr>
              <a:t>(2).16位标志出栈指令 </a:t>
            </a:r>
            <a:r>
              <a:rPr lang="zh-CN" altLang="zh-CN">
                <a:solidFill>
                  <a:srgbClr val="FF0000"/>
                </a:solidFill>
                <a:latin typeface="黑体" panose="02010609060101010101" pitchFamily="49" charset="-122"/>
              </a:rPr>
              <a:t>POPF</a:t>
            </a:r>
            <a:r>
              <a:rPr lang="zh-CN" altLang="zh-CN">
                <a:latin typeface="黑体" panose="02010609060101010101" pitchFamily="49" charset="-122"/>
              </a:rPr>
              <a:t>	</a:t>
            </a:r>
          </a:p>
          <a:p>
            <a:pPr marL="0" indent="0">
              <a:buNone/>
            </a:pPr>
            <a:r>
              <a:rPr lang="zh-CN" altLang="zh-CN">
                <a:latin typeface="黑体" panose="02010609060101010101" pitchFamily="49" charset="-122"/>
              </a:rPr>
              <a:t>	格式：POPF</a:t>
            </a:r>
          </a:p>
        </p:txBody>
      </p:sp>
      <p:sp>
        <p:nvSpPr>
          <p:cNvPr id="460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2A4C444-0DB4-4DA0-8E1E-C14A8A0B9227}"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51988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4294967295"/>
          </p:nvPr>
        </p:nvSpPr>
        <p:spPr>
          <a:xfrm>
            <a:off x="2279650" y="1341438"/>
            <a:ext cx="7639050" cy="4114800"/>
          </a:xfrm>
        </p:spPr>
        <p:txBody>
          <a:bodyPr/>
          <a:lstStyle/>
          <a:p>
            <a:pPr marL="0" indent="0">
              <a:lnSpc>
                <a:spcPct val="80000"/>
              </a:lnSpc>
              <a:buNone/>
            </a:pPr>
            <a:r>
              <a:rPr lang="zh-CN" altLang="zh-CN" sz="2800">
                <a:latin typeface="黑体" panose="02010609060101010101" pitchFamily="49" charset="-122"/>
              </a:rPr>
              <a:t>(3).32位标志进栈指令 </a:t>
            </a:r>
            <a:r>
              <a:rPr lang="zh-CN" altLang="zh-CN" sz="2800">
                <a:solidFill>
                  <a:srgbClr val="FF0000"/>
                </a:solidFill>
                <a:latin typeface="黑体" panose="02010609060101010101" pitchFamily="49" charset="-122"/>
              </a:rPr>
              <a:t>PUSHFD</a:t>
            </a:r>
            <a:r>
              <a:rPr lang="zh-CN" altLang="zh-CN" sz="2800">
                <a:latin typeface="黑体" panose="02010609060101010101" pitchFamily="49" charset="-122"/>
              </a:rPr>
              <a:t>	</a:t>
            </a:r>
          </a:p>
          <a:p>
            <a:pPr marL="0" indent="0">
              <a:lnSpc>
                <a:spcPct val="80000"/>
              </a:lnSpc>
              <a:buNone/>
            </a:pPr>
            <a:r>
              <a:rPr lang="zh-CN" altLang="zh-CN" sz="2800">
                <a:latin typeface="黑体" panose="02010609060101010101" pitchFamily="49" charset="-122"/>
              </a:rPr>
              <a:t>	格式：PUSHFD</a:t>
            </a:r>
          </a:p>
          <a:p>
            <a:pPr marL="0" indent="0">
              <a:lnSpc>
                <a:spcPct val="80000"/>
              </a:lnSpc>
              <a:buNone/>
            </a:pPr>
            <a:r>
              <a:rPr lang="zh-CN" altLang="zh-CN" sz="2800">
                <a:latin typeface="黑体" panose="02010609060101010101" pitchFamily="49" charset="-122"/>
              </a:rPr>
              <a:t>	功能：ESP减4；EFLAGS→栈顶。</a:t>
            </a:r>
          </a:p>
          <a:p>
            <a:pPr marL="0" indent="0">
              <a:lnSpc>
                <a:spcPct val="80000"/>
              </a:lnSpc>
              <a:buNone/>
            </a:pPr>
            <a:r>
              <a:rPr lang="zh-CN" altLang="zh-CN" sz="2800">
                <a:latin typeface="黑体" panose="02010609060101010101" pitchFamily="49" charset="-122"/>
              </a:rPr>
              <a:t>(4).32位标志出栈指令 </a:t>
            </a:r>
            <a:r>
              <a:rPr lang="zh-CN" altLang="zh-CN" sz="2800">
                <a:solidFill>
                  <a:srgbClr val="FF0000"/>
                </a:solidFill>
                <a:latin typeface="黑体" panose="02010609060101010101" pitchFamily="49" charset="-122"/>
              </a:rPr>
              <a:t>POPFD</a:t>
            </a:r>
            <a:r>
              <a:rPr lang="zh-CN" altLang="zh-CN" sz="2800">
                <a:latin typeface="黑体" panose="02010609060101010101" pitchFamily="49" charset="-122"/>
              </a:rPr>
              <a:t>	</a:t>
            </a:r>
          </a:p>
          <a:p>
            <a:pPr marL="0" indent="0">
              <a:lnSpc>
                <a:spcPct val="80000"/>
              </a:lnSpc>
              <a:buNone/>
            </a:pPr>
            <a:r>
              <a:rPr lang="zh-CN" altLang="zh-CN" sz="2800">
                <a:latin typeface="黑体" panose="02010609060101010101" pitchFamily="49" charset="-122"/>
              </a:rPr>
              <a:t>	格式：POPFD</a:t>
            </a:r>
          </a:p>
          <a:p>
            <a:pPr marL="0" indent="0">
              <a:lnSpc>
                <a:spcPct val="80000"/>
              </a:lnSpc>
              <a:buNone/>
            </a:pPr>
            <a:r>
              <a:rPr lang="zh-CN" altLang="zh-CN" sz="2800">
                <a:latin typeface="黑体" panose="02010609060101010101" pitchFamily="49" charset="-122"/>
              </a:rPr>
              <a:t>(5).标志送AH指令 </a:t>
            </a:r>
            <a:r>
              <a:rPr lang="zh-CN" altLang="zh-CN" sz="2800">
                <a:solidFill>
                  <a:srgbClr val="FF0000"/>
                </a:solidFill>
                <a:latin typeface="黑体" panose="02010609060101010101" pitchFamily="49" charset="-122"/>
              </a:rPr>
              <a:t>LAHF</a:t>
            </a:r>
            <a:r>
              <a:rPr lang="zh-CN" altLang="zh-CN" sz="2800">
                <a:latin typeface="黑体" panose="02010609060101010101" pitchFamily="49" charset="-122"/>
              </a:rPr>
              <a:t>[低8位]		</a:t>
            </a:r>
          </a:p>
          <a:p>
            <a:pPr marL="0" indent="0">
              <a:lnSpc>
                <a:spcPct val="80000"/>
              </a:lnSpc>
              <a:buNone/>
            </a:pPr>
            <a:r>
              <a:rPr lang="zh-CN" altLang="zh-CN" sz="2800">
                <a:latin typeface="黑体" panose="02010609060101010101" pitchFamily="49" charset="-122"/>
              </a:rPr>
              <a:t>	格式：LAHF</a:t>
            </a:r>
          </a:p>
          <a:p>
            <a:pPr marL="0" indent="0">
              <a:lnSpc>
                <a:spcPct val="80000"/>
              </a:lnSpc>
              <a:buNone/>
            </a:pPr>
            <a:r>
              <a:rPr lang="zh-CN" altLang="zh-CN" sz="2800">
                <a:latin typeface="黑体" panose="02010609060101010101" pitchFamily="49" charset="-122"/>
              </a:rPr>
              <a:t>(6).AH送标志寄存器指令 </a:t>
            </a:r>
            <a:r>
              <a:rPr lang="zh-CN" altLang="zh-CN" sz="2800">
                <a:solidFill>
                  <a:srgbClr val="FF0000"/>
                </a:solidFill>
                <a:latin typeface="黑体" panose="02010609060101010101" pitchFamily="49" charset="-122"/>
              </a:rPr>
              <a:t>SAHF</a:t>
            </a:r>
            <a:r>
              <a:rPr lang="zh-CN" altLang="zh-CN" sz="2800">
                <a:latin typeface="黑体" panose="02010609060101010101" pitchFamily="49" charset="-122"/>
              </a:rPr>
              <a:t>	</a:t>
            </a:r>
          </a:p>
          <a:p>
            <a:pPr marL="0" indent="0">
              <a:lnSpc>
                <a:spcPct val="80000"/>
              </a:lnSpc>
              <a:buNone/>
            </a:pPr>
            <a:r>
              <a:rPr lang="zh-CN" altLang="zh-CN" sz="2800">
                <a:latin typeface="黑体" panose="02010609060101010101" pitchFamily="49" charset="-122"/>
              </a:rPr>
              <a:t>	格式：SAHF</a:t>
            </a:r>
          </a:p>
        </p:txBody>
      </p:sp>
      <p:sp>
        <p:nvSpPr>
          <p:cNvPr id="4710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07A3B78-A459-40DF-9C6A-50467E2194C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46166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096000" y="188640"/>
            <a:ext cx="5173663" cy="750887"/>
          </a:xfrm>
        </p:spPr>
        <p:txBody>
          <a:bodyPr/>
          <a:lstStyle/>
          <a:p>
            <a:r>
              <a:rPr lang="zh-CN" altLang="zh-CN" dirty="0">
                <a:latin typeface="黑体" panose="02010609060101010101" pitchFamily="49" charset="-122"/>
              </a:rPr>
              <a:t>3.</a:t>
            </a:r>
            <a:r>
              <a:rPr lang="en-US" altLang="zh-CN" dirty="0">
                <a:latin typeface="黑体" panose="02010609060101010101" pitchFamily="49" charset="-122"/>
              </a:rPr>
              <a:t>2.2</a:t>
            </a:r>
            <a:r>
              <a:rPr lang="zh-CN" altLang="zh-CN" dirty="0">
                <a:latin typeface="黑体" panose="02010609060101010101" pitchFamily="49" charset="-122"/>
              </a:rPr>
              <a:t> 算术运算指令</a:t>
            </a:r>
          </a:p>
        </p:txBody>
      </p:sp>
      <p:sp>
        <p:nvSpPr>
          <p:cNvPr id="48131" name="Rectangle 3"/>
          <p:cNvSpPr>
            <a:spLocks noGrp="1" noChangeArrowheads="1"/>
          </p:cNvSpPr>
          <p:nvPr>
            <p:ph idx="4294967295"/>
          </p:nvPr>
        </p:nvSpPr>
        <p:spPr>
          <a:xfrm>
            <a:off x="1127448" y="1484784"/>
            <a:ext cx="9577435" cy="4114800"/>
          </a:xfrm>
        </p:spPr>
        <p:txBody>
          <a:bodyPr/>
          <a:lstStyle/>
          <a:p>
            <a:pPr lvl="2"/>
            <a:r>
              <a:rPr lang="zh-CN" altLang="en-US" sz="3200" dirty="0">
                <a:latin typeface="黑体" panose="02010609060101010101" pitchFamily="49" charset="-122"/>
              </a:rPr>
              <a:t>二进制算术运算指令</a:t>
            </a:r>
          </a:p>
          <a:p>
            <a:pPr lvl="2"/>
            <a:r>
              <a:rPr lang="zh-CN" altLang="en-US" sz="3200" dirty="0">
                <a:latin typeface="黑体" panose="02010609060101010101" pitchFamily="49" charset="-122"/>
              </a:rPr>
              <a:t>十进制算术运算指令</a:t>
            </a:r>
          </a:p>
          <a:p>
            <a:pPr marL="0" indent="0">
              <a:buNone/>
            </a:pPr>
            <a:r>
              <a:rPr lang="zh-CN" altLang="en-US" dirty="0">
                <a:latin typeface="黑体" panose="02010609060101010101" pitchFamily="49" charset="-122"/>
              </a:rPr>
              <a:t>	</a:t>
            </a:r>
          </a:p>
          <a:p>
            <a:pPr marL="0" indent="0">
              <a:buNone/>
            </a:pPr>
            <a:r>
              <a:rPr lang="zh-CN" altLang="en-US" dirty="0">
                <a:latin typeface="黑体" panose="02010609060101010101" pitchFamily="49" charset="-122"/>
              </a:rPr>
              <a:t>对于其中的双操作数指令，其两个操作数寻址方式的限定同MOV指令。</a:t>
            </a:r>
          </a:p>
        </p:txBody>
      </p:sp>
      <p:sp>
        <p:nvSpPr>
          <p:cNvPr id="4813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0B59784-92E8-4606-B144-1CDC0E5AE28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18461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303912" y="116632"/>
            <a:ext cx="6553200" cy="701675"/>
          </a:xfrm>
        </p:spPr>
        <p:txBody>
          <a:bodyPr/>
          <a:lstStyle/>
          <a:p>
            <a:r>
              <a:rPr lang="zh-CN" altLang="zh-CN">
                <a:latin typeface="黑体" panose="02010609060101010101" pitchFamily="49" charset="-122"/>
              </a:rPr>
              <a:t>二进制算术运算指令</a:t>
            </a:r>
          </a:p>
        </p:txBody>
      </p:sp>
      <p:sp>
        <p:nvSpPr>
          <p:cNvPr id="49155" name="Rectangle 3"/>
          <p:cNvSpPr>
            <a:spLocks noGrp="1" noChangeArrowheads="1"/>
          </p:cNvSpPr>
          <p:nvPr>
            <p:ph idx="4294967295"/>
          </p:nvPr>
        </p:nvSpPr>
        <p:spPr>
          <a:xfrm>
            <a:off x="551384" y="1484314"/>
            <a:ext cx="11017223" cy="4465637"/>
          </a:xfrm>
        </p:spPr>
        <p:txBody>
          <a:bodyPr/>
          <a:lstStyle/>
          <a:p>
            <a:pPr marL="0" indent="0">
              <a:buNone/>
            </a:pPr>
            <a:r>
              <a:rPr lang="zh-CN" altLang="zh-CN" dirty="0">
                <a:latin typeface="黑体" panose="02010609060101010101" pitchFamily="49" charset="-122"/>
              </a:rPr>
              <a:t>	1.实现</a:t>
            </a:r>
            <a:r>
              <a:rPr lang="zh-CN" altLang="zh-CN" dirty="0">
                <a:solidFill>
                  <a:srgbClr val="FF0000"/>
                </a:solidFill>
                <a:latin typeface="黑体" panose="02010609060101010101" pitchFamily="49" charset="-122"/>
              </a:rPr>
              <a:t>二进制</a:t>
            </a:r>
            <a:r>
              <a:rPr lang="zh-CN" altLang="zh-CN" dirty="0">
                <a:latin typeface="黑体" panose="02010609060101010101" pitchFamily="49" charset="-122"/>
              </a:rPr>
              <a:t>算术运算。</a:t>
            </a:r>
          </a:p>
          <a:p>
            <a:pPr marL="0" indent="0">
              <a:buNone/>
            </a:pPr>
            <a:r>
              <a:rPr lang="zh-CN" altLang="zh-CN" dirty="0">
                <a:latin typeface="黑体" panose="02010609060101010101" pitchFamily="49" charset="-122"/>
              </a:rPr>
              <a:t>	2.操作数和运算结果为</a:t>
            </a:r>
            <a:r>
              <a:rPr lang="zh-CN" altLang="zh-CN" dirty="0">
                <a:solidFill>
                  <a:srgbClr val="FF0000"/>
                </a:solidFill>
                <a:latin typeface="黑体" panose="02010609060101010101" pitchFamily="49" charset="-122"/>
              </a:rPr>
              <a:t>二进制</a:t>
            </a:r>
            <a:r>
              <a:rPr lang="zh-CN" altLang="zh-CN" dirty="0">
                <a:latin typeface="黑体" panose="02010609060101010101" pitchFamily="49" charset="-122"/>
              </a:rPr>
              <a:t>。</a:t>
            </a:r>
          </a:p>
          <a:p>
            <a:pPr marL="0" indent="0">
              <a:buNone/>
            </a:pPr>
            <a:r>
              <a:rPr lang="zh-CN" altLang="zh-CN" dirty="0">
                <a:latin typeface="黑体" panose="02010609060101010101" pitchFamily="49" charset="-122"/>
              </a:rPr>
              <a:t>	3.操作数及计算结果:8位、16位、32位无符号或带符号二进制数(在书写指令时可以用十进制形式表示)。</a:t>
            </a:r>
          </a:p>
          <a:p>
            <a:pPr marL="0" indent="0">
              <a:buNone/>
            </a:pPr>
            <a:r>
              <a:rPr lang="zh-CN" altLang="zh-CN" dirty="0">
                <a:latin typeface="黑体" panose="02010609060101010101" pitchFamily="49" charset="-122"/>
              </a:rPr>
              <a:t>	4.带符号数在机器中用</a:t>
            </a:r>
            <a:r>
              <a:rPr lang="zh-CN" altLang="zh-CN" dirty="0">
                <a:solidFill>
                  <a:srgbClr val="FF0000"/>
                </a:solidFill>
                <a:latin typeface="黑体" panose="02010609060101010101" pitchFamily="49" charset="-122"/>
              </a:rPr>
              <a:t>补码</a:t>
            </a:r>
            <a:r>
              <a:rPr lang="zh-CN" altLang="zh-CN" dirty="0">
                <a:latin typeface="黑体" panose="02010609060101010101" pitchFamily="49" charset="-122"/>
              </a:rPr>
              <a:t>形式表示，最高位为符号位，0表示正数，1表示负数。</a:t>
            </a:r>
          </a:p>
        </p:txBody>
      </p:sp>
      <p:sp>
        <p:nvSpPr>
          <p:cNvPr id="4915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DB7BE24-EEDE-4950-80BF-2A059F936EC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0014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6819900" y="0"/>
            <a:ext cx="4648200" cy="701675"/>
          </a:xfrm>
        </p:spPr>
        <p:txBody>
          <a:bodyPr/>
          <a:lstStyle/>
          <a:p>
            <a:r>
              <a:rPr lang="en-US" altLang="zh-CN" dirty="0">
                <a:latin typeface="黑体" panose="02010609060101010101" pitchFamily="49" charset="-122"/>
              </a:rPr>
              <a:t>1</a:t>
            </a:r>
            <a:r>
              <a:rPr lang="zh-CN" altLang="zh-CN" dirty="0">
                <a:latin typeface="黑体" panose="02010609060101010101" pitchFamily="49" charset="-122"/>
              </a:rPr>
              <a:t>、类型转换指令</a:t>
            </a:r>
          </a:p>
        </p:txBody>
      </p:sp>
      <p:sp>
        <p:nvSpPr>
          <p:cNvPr id="50179" name="Rectangle 3"/>
          <p:cNvSpPr>
            <a:spLocks noGrp="1" noChangeArrowheads="1"/>
          </p:cNvSpPr>
          <p:nvPr>
            <p:ph idx="4294967295"/>
          </p:nvPr>
        </p:nvSpPr>
        <p:spPr>
          <a:xfrm>
            <a:off x="407368" y="2492375"/>
            <a:ext cx="11377263" cy="2819400"/>
          </a:xfrm>
        </p:spPr>
        <p:txBody>
          <a:bodyPr/>
          <a:lstStyle/>
          <a:p>
            <a:pPr marL="0" indent="0">
              <a:buNone/>
            </a:pPr>
            <a:r>
              <a:rPr lang="zh-CN" altLang="zh-CN" dirty="0">
                <a:latin typeface="黑体" panose="02010609060101010101" pitchFamily="49" charset="-122"/>
              </a:rPr>
              <a:t>类指令实际上是把操作数的最高位进行扩展，用于处理带符号数运算的操作数类型匹配问题。这类指令均不影响标志。</a:t>
            </a:r>
          </a:p>
        </p:txBody>
      </p:sp>
      <p:sp>
        <p:nvSpPr>
          <p:cNvPr id="5018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330754E3-9320-4C97-8906-E98D2D8E543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69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4614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4294967295"/>
          </p:nvPr>
        </p:nvSpPr>
        <p:spPr>
          <a:xfrm>
            <a:off x="1600200" y="1981200"/>
            <a:ext cx="3733800" cy="2895600"/>
          </a:xfrm>
        </p:spPr>
        <p:txBody>
          <a:bodyPr vert="horz" wrap="square" lIns="18000" tIns="45720" rIns="18000" bIns="45720" numCol="1" anchor="t" anchorCtr="0" compatLnSpc="1">
            <a:prstTxWarp prst="textNoShape">
              <a:avLst/>
            </a:prstTxWarp>
          </a:bodyPr>
          <a:lstStyle/>
          <a:p>
            <a:pPr>
              <a:buFont typeface="Wingdings" panose="05000000000000000000" pitchFamily="2" charset="2"/>
              <a:buNone/>
            </a:pPr>
            <a:r>
              <a:rPr lang="zh-CN" altLang="zh-CN" sz="3600" dirty="0">
                <a:latin typeface="黑体" panose="02010609060101010101" pitchFamily="49" charset="-122"/>
              </a:rPr>
              <a:t> </a:t>
            </a:r>
            <a:r>
              <a:rPr lang="zh-CN" altLang="zh-CN" sz="3600" dirty="0"/>
              <a:t>例1.</a:t>
            </a:r>
          </a:p>
          <a:p>
            <a:pPr>
              <a:buFont typeface="Wingdings" panose="05000000000000000000" pitchFamily="2" charset="2"/>
              <a:buNone/>
            </a:pPr>
            <a:r>
              <a:rPr lang="zh-CN" altLang="zh-CN" sz="3600" dirty="0">
                <a:latin typeface="黑体" panose="02010609060101010101" pitchFamily="49" charset="-122"/>
              </a:rPr>
              <a:t> </a:t>
            </a:r>
            <a:r>
              <a:rPr lang="zh-CN" altLang="zh-CN" sz="3600" dirty="0"/>
              <a:t>MOV  AX,1234H</a:t>
            </a:r>
          </a:p>
          <a:p>
            <a:pPr>
              <a:buFont typeface="Wingdings" panose="05000000000000000000" pitchFamily="2" charset="2"/>
              <a:buNone/>
            </a:pPr>
            <a:r>
              <a:rPr lang="zh-CN" altLang="zh-CN" sz="3600" dirty="0">
                <a:latin typeface="黑体" panose="02010609060101010101" pitchFamily="49" charset="-122"/>
              </a:rPr>
              <a:t> ;(AX)＝1234H</a:t>
            </a:r>
          </a:p>
        </p:txBody>
      </p:sp>
      <p:sp>
        <p:nvSpPr>
          <p:cNvPr id="18435"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A5C59211-7AC0-4449-81F0-247B5A643A0E}" type="slidenum">
              <a:rPr lang="zh-CN" altLang="en-US" sz="1400">
                <a:solidFill>
                  <a:schemeClr val="tx1"/>
                </a:solidFill>
                <a:latin typeface="Arial" panose="020B0604020202020204" pitchFamily="34" charset="0"/>
                <a:ea typeface="宋体" panose="02010600030101010101" pitchFamily="2" charset="-122"/>
              </a:rPr>
              <a:pPr algn="r" eaLnBrk="1" hangingPunct="1"/>
              <a:t>7</a:t>
            </a:fld>
            <a:endParaRPr lang="zh-CN" altLang="en-US" sz="1400">
              <a:solidFill>
                <a:schemeClr val="tx1"/>
              </a:solidFill>
              <a:latin typeface="Arial" panose="020B0604020202020204" pitchFamily="34" charset="0"/>
              <a:ea typeface="宋体" panose="02010600030101010101" pitchFamily="2" charset="-122"/>
            </a:endParaRPr>
          </a:p>
        </p:txBody>
      </p:sp>
      <p:sp>
        <p:nvSpPr>
          <p:cNvPr id="18436" name="Text Box 3"/>
          <p:cNvSpPr txBox="1">
            <a:spLocks noChangeArrowheads="1"/>
          </p:cNvSpPr>
          <p:nvPr/>
        </p:nvSpPr>
        <p:spPr bwMode="auto">
          <a:xfrm>
            <a:off x="5657728" y="4365104"/>
            <a:ext cx="1512887" cy="722313"/>
          </a:xfrm>
          <a:prstGeom prst="rect">
            <a:avLst/>
          </a:prstGeom>
          <a:solidFill>
            <a:srgbClr val="B0B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just">
              <a:buFont typeface="Wingdings" panose="05000000000000000000" pitchFamily="2" charset="2"/>
              <a:buNone/>
            </a:pPr>
            <a:endParaRPr lang="zh-CN" altLang="zh-CN" sz="3000">
              <a:solidFill>
                <a:schemeClr val="tx2"/>
              </a:solidFill>
              <a:latin typeface="Times New Roman" panose="02020603050405020304" pitchFamily="18" charset="0"/>
            </a:endParaRPr>
          </a:p>
          <a:p>
            <a:pPr algn="just">
              <a:buFont typeface="Wingdings" panose="05000000000000000000" pitchFamily="2" charset="2"/>
              <a:buNone/>
            </a:pPr>
            <a:r>
              <a:rPr lang="zh-CN" altLang="zh-CN" sz="3000">
                <a:solidFill>
                  <a:schemeClr val="tx2"/>
                </a:solidFill>
                <a:latin typeface="Times New Roman" panose="02020603050405020304" pitchFamily="18" charset="0"/>
              </a:rPr>
              <a:t> </a:t>
            </a:r>
            <a:r>
              <a:rPr lang="zh-CN" altLang="zh-CN" sz="3400">
                <a:solidFill>
                  <a:schemeClr val="bg2"/>
                </a:solidFill>
                <a:latin typeface="Times New Roman" panose="02020603050405020304" pitchFamily="18" charset="0"/>
              </a:rPr>
              <a:t>…</a:t>
            </a:r>
          </a:p>
          <a:p>
            <a:pPr algn="just">
              <a:buFont typeface="Wingdings" panose="05000000000000000000" pitchFamily="2" charset="2"/>
              <a:buNone/>
            </a:pPr>
            <a:endParaRPr lang="zh-CN" altLang="zh-CN" sz="3000">
              <a:solidFill>
                <a:schemeClr val="bg2"/>
              </a:solidFill>
              <a:latin typeface="Times New Roman" panose="02020603050405020304" pitchFamily="18" charset="0"/>
            </a:endParaRPr>
          </a:p>
        </p:txBody>
      </p:sp>
      <p:sp>
        <p:nvSpPr>
          <p:cNvPr id="18437" name="Text Box 4"/>
          <p:cNvSpPr txBox="1">
            <a:spLocks noChangeArrowheads="1"/>
          </p:cNvSpPr>
          <p:nvPr/>
        </p:nvSpPr>
        <p:spPr bwMode="auto">
          <a:xfrm>
            <a:off x="5657728" y="1602854"/>
            <a:ext cx="1512887" cy="557213"/>
          </a:xfrm>
          <a:prstGeom prst="rect">
            <a:avLst/>
          </a:prstGeom>
          <a:solidFill>
            <a:srgbClr val="B0B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endParaRPr lang="zh-CN" altLang="zh-CN" sz="2600">
              <a:solidFill>
                <a:schemeClr val="tx2"/>
              </a:solidFill>
              <a:latin typeface="Times New Roman" panose="02020603050405020304" pitchFamily="18" charset="0"/>
              <a:ea typeface="宋体" panose="02010600030101010101" pitchFamily="2" charset="-122"/>
            </a:endParaRPr>
          </a:p>
          <a:p>
            <a:pPr>
              <a:buFont typeface="Wingdings" panose="05000000000000000000" pitchFamily="2" charset="2"/>
              <a:buNone/>
            </a:pPr>
            <a:r>
              <a:rPr lang="zh-CN" altLang="zh-CN" sz="3400">
                <a:solidFill>
                  <a:schemeClr val="bg2"/>
                </a:solidFill>
                <a:latin typeface="Times New Roman" panose="02020603050405020304" pitchFamily="18" charset="0"/>
                <a:ea typeface="宋体" panose="02010600030101010101" pitchFamily="2" charset="-122"/>
              </a:rPr>
              <a:t>…</a:t>
            </a:r>
          </a:p>
          <a:p>
            <a:pPr>
              <a:buFont typeface="Wingdings" panose="05000000000000000000" pitchFamily="2" charset="2"/>
              <a:buNone/>
            </a:pPr>
            <a:endParaRPr lang="zh-CN" altLang="zh-CN" sz="2600">
              <a:solidFill>
                <a:schemeClr val="tx2"/>
              </a:solidFill>
              <a:latin typeface="Times New Roman" panose="02020603050405020304" pitchFamily="18" charset="0"/>
              <a:ea typeface="宋体" panose="02010600030101010101" pitchFamily="2" charset="-122"/>
            </a:endParaRPr>
          </a:p>
        </p:txBody>
      </p:sp>
      <p:sp>
        <p:nvSpPr>
          <p:cNvPr id="18438" name="Rectangle 5"/>
          <p:cNvSpPr>
            <a:spLocks noChangeArrowheads="1"/>
          </p:cNvSpPr>
          <p:nvPr/>
        </p:nvSpPr>
        <p:spPr bwMode="auto">
          <a:xfrm>
            <a:off x="5657728" y="2160067"/>
            <a:ext cx="1512887" cy="744537"/>
          </a:xfrm>
          <a:prstGeom prst="rect">
            <a:avLst/>
          </a:prstGeom>
          <a:solidFill>
            <a:srgbClr val="B0B0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OP</a:t>
            </a:r>
          </a:p>
        </p:txBody>
      </p:sp>
      <p:sp>
        <p:nvSpPr>
          <p:cNvPr id="18439" name="Rectangle 6"/>
          <p:cNvSpPr>
            <a:spLocks noChangeArrowheads="1"/>
          </p:cNvSpPr>
          <p:nvPr/>
        </p:nvSpPr>
        <p:spPr bwMode="auto">
          <a:xfrm>
            <a:off x="5657728" y="2904604"/>
            <a:ext cx="1512887" cy="746125"/>
          </a:xfrm>
          <a:prstGeom prst="rect">
            <a:avLst/>
          </a:prstGeom>
          <a:solidFill>
            <a:srgbClr val="B0B0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34</a:t>
            </a:r>
          </a:p>
        </p:txBody>
      </p:sp>
      <p:sp>
        <p:nvSpPr>
          <p:cNvPr id="18440" name="Rectangle 7"/>
          <p:cNvSpPr>
            <a:spLocks noChangeArrowheads="1"/>
          </p:cNvSpPr>
          <p:nvPr/>
        </p:nvSpPr>
        <p:spPr bwMode="auto">
          <a:xfrm>
            <a:off x="5657728" y="3650728"/>
            <a:ext cx="1512887" cy="744538"/>
          </a:xfrm>
          <a:prstGeom prst="rect">
            <a:avLst/>
          </a:prstGeom>
          <a:solidFill>
            <a:srgbClr val="B0B0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a:solidFill>
                  <a:schemeClr val="bg2"/>
                </a:solidFill>
              </a:rPr>
              <a:t>12</a:t>
            </a:r>
          </a:p>
        </p:txBody>
      </p:sp>
      <p:grpSp>
        <p:nvGrpSpPr>
          <p:cNvPr id="18441" name="Group 8"/>
          <p:cNvGrpSpPr>
            <a:grpSpLocks/>
          </p:cNvGrpSpPr>
          <p:nvPr/>
        </p:nvGrpSpPr>
        <p:grpSpPr bwMode="auto">
          <a:xfrm>
            <a:off x="5637090" y="936103"/>
            <a:ext cx="4556125" cy="5060950"/>
            <a:chOff x="0" y="0"/>
            <a:chExt cx="2870" cy="3188"/>
          </a:xfrm>
        </p:grpSpPr>
        <p:sp>
          <p:nvSpPr>
            <p:cNvPr id="18442" name="Text Box 9"/>
            <p:cNvSpPr txBox="1">
              <a:spLocks noChangeArrowheads="1"/>
            </p:cNvSpPr>
            <p:nvPr/>
          </p:nvSpPr>
          <p:spPr bwMode="auto">
            <a:xfrm>
              <a:off x="1973" y="495"/>
              <a:ext cx="4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bIns="0"/>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3200">
                  <a:solidFill>
                    <a:schemeClr val="bg2"/>
                  </a:solidFill>
                </a:rPr>
                <a:t>AX</a:t>
              </a:r>
            </a:p>
          </p:txBody>
        </p:sp>
        <p:sp>
          <p:nvSpPr>
            <p:cNvPr id="9227" name="Rectangle 10"/>
            <p:cNvSpPr>
              <a:spLocks noChangeArrowheads="1"/>
            </p:cNvSpPr>
            <p:nvPr/>
          </p:nvSpPr>
          <p:spPr bwMode="auto">
            <a:xfrm>
              <a:off x="1498" y="810"/>
              <a:ext cx="683" cy="405"/>
            </a:xfrm>
            <a:prstGeom prst="rect">
              <a:avLst/>
            </a:prstGeom>
            <a:solidFill>
              <a:schemeClr val="accent2"/>
            </a:solidFill>
            <a:ln w="28575" cmpd="sng">
              <a:solidFill>
                <a:schemeClr val="bg2"/>
              </a:solid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18444" name="Text Box 11"/>
            <p:cNvSpPr txBox="1">
              <a:spLocks noChangeArrowheads="1"/>
            </p:cNvSpPr>
            <p:nvPr/>
          </p:nvSpPr>
          <p:spPr bwMode="auto">
            <a:xfrm>
              <a:off x="165" y="0"/>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400">
                  <a:solidFill>
                    <a:schemeClr val="bg2"/>
                  </a:solidFill>
                  <a:latin typeface="Times New Roman" panose="02020603050405020304" pitchFamily="18" charset="0"/>
                </a:rPr>
                <a:t>存储器</a:t>
              </a:r>
            </a:p>
          </p:txBody>
        </p:sp>
        <p:sp>
          <p:nvSpPr>
            <p:cNvPr id="18445" name="Text Box 12"/>
            <p:cNvSpPr txBox="1">
              <a:spLocks noChangeArrowheads="1"/>
            </p:cNvSpPr>
            <p:nvPr/>
          </p:nvSpPr>
          <p:spPr bwMode="auto">
            <a:xfrm>
              <a:off x="541" y="2880"/>
              <a:ext cx="137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buFont typeface="Wingdings" panose="05000000000000000000" pitchFamily="2" charset="2"/>
                <a:buNone/>
              </a:pPr>
              <a:r>
                <a:rPr lang="zh-CN" altLang="zh-CN" sz="2600">
                  <a:solidFill>
                    <a:schemeClr val="bg2"/>
                  </a:solidFill>
                </a:rPr>
                <a:t>立即寻址方式</a:t>
              </a:r>
              <a:endParaRPr lang="zh-CN" altLang="zh-CN" sz="2400">
                <a:solidFill>
                  <a:schemeClr val="bg2"/>
                </a:solidFill>
              </a:endParaRPr>
            </a:p>
          </p:txBody>
        </p:sp>
        <p:sp>
          <p:nvSpPr>
            <p:cNvPr id="9230" name="Rectangle 13"/>
            <p:cNvSpPr>
              <a:spLocks noChangeArrowheads="1"/>
            </p:cNvSpPr>
            <p:nvPr/>
          </p:nvSpPr>
          <p:spPr bwMode="auto">
            <a:xfrm>
              <a:off x="2185" y="810"/>
              <a:ext cx="685" cy="405"/>
            </a:xfrm>
            <a:prstGeom prst="rect">
              <a:avLst/>
            </a:prstGeom>
            <a:solidFill>
              <a:schemeClr val="accent2"/>
            </a:solidFill>
            <a:ln w="28575" cmpd="sng">
              <a:solidFill>
                <a:schemeClr val="bg2"/>
              </a:solidFill>
              <a:miter lim="800000"/>
              <a:headEnd/>
              <a:tailEnd/>
            </a:ln>
            <a:effectLst/>
          </p:spPr>
          <p:txBody>
            <a:bodyPr wrap="none" anchor="ctr"/>
            <a:lstStyle/>
            <a:p>
              <a:pPr>
                <a:defRPr/>
              </a:pPr>
              <a:endParaRPr lang="zh-CN" altLang="en-US">
                <a:effectLst>
                  <a:outerShdw blurRad="38100" dist="38100" dir="2700000" algn="tl">
                    <a:srgbClr val="000000"/>
                  </a:outerShdw>
                </a:effectLst>
              </a:endParaRPr>
            </a:p>
          </p:txBody>
        </p:sp>
        <p:sp>
          <p:nvSpPr>
            <p:cNvPr id="18447" name="Line 14"/>
            <p:cNvSpPr>
              <a:spLocks noChangeShapeType="1"/>
            </p:cNvSpPr>
            <p:nvPr/>
          </p:nvSpPr>
          <p:spPr bwMode="auto">
            <a:xfrm>
              <a:off x="972" y="1530"/>
              <a:ext cx="157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15"/>
            <p:cNvSpPr>
              <a:spLocks noChangeShapeType="1"/>
            </p:cNvSpPr>
            <p:nvPr/>
          </p:nvSpPr>
          <p:spPr bwMode="auto">
            <a:xfrm flipV="1">
              <a:off x="2550" y="1215"/>
              <a:ext cx="0" cy="315"/>
            </a:xfrm>
            <a:prstGeom prst="line">
              <a:avLst/>
            </a:prstGeom>
            <a:noFill/>
            <a:ln w="28575">
              <a:solidFill>
                <a:schemeClr val="bg2"/>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16"/>
            <p:cNvSpPr>
              <a:spLocks noChangeShapeType="1"/>
            </p:cNvSpPr>
            <p:nvPr/>
          </p:nvSpPr>
          <p:spPr bwMode="auto">
            <a:xfrm>
              <a:off x="972" y="1980"/>
              <a:ext cx="89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7"/>
            <p:cNvSpPr>
              <a:spLocks noChangeShapeType="1"/>
            </p:cNvSpPr>
            <p:nvPr/>
          </p:nvSpPr>
          <p:spPr bwMode="auto">
            <a:xfrm flipV="1">
              <a:off x="1862" y="1215"/>
              <a:ext cx="0" cy="765"/>
            </a:xfrm>
            <a:prstGeom prst="line">
              <a:avLst/>
            </a:prstGeom>
            <a:noFill/>
            <a:ln w="38100">
              <a:solidFill>
                <a:schemeClr val="bg2"/>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18"/>
            <p:cNvSpPr>
              <a:spLocks noChangeShapeType="1"/>
            </p:cNvSpPr>
            <p:nvPr/>
          </p:nvSpPr>
          <p:spPr bwMode="auto">
            <a:xfrm>
              <a:off x="0" y="432"/>
              <a:ext cx="0" cy="220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19"/>
            <p:cNvSpPr>
              <a:spLocks noChangeShapeType="1"/>
            </p:cNvSpPr>
            <p:nvPr/>
          </p:nvSpPr>
          <p:spPr bwMode="auto">
            <a:xfrm>
              <a:off x="960" y="432"/>
              <a:ext cx="0" cy="220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20"/>
            <p:cNvSpPr>
              <a:spLocks noChangeShapeType="1"/>
            </p:cNvSpPr>
            <p:nvPr/>
          </p:nvSpPr>
          <p:spPr bwMode="auto">
            <a:xfrm>
              <a:off x="0" y="816"/>
              <a:ext cx="9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21"/>
            <p:cNvSpPr>
              <a:spLocks noChangeShapeType="1"/>
            </p:cNvSpPr>
            <p:nvPr/>
          </p:nvSpPr>
          <p:spPr bwMode="auto">
            <a:xfrm>
              <a:off x="0" y="1296"/>
              <a:ext cx="9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22"/>
            <p:cNvSpPr>
              <a:spLocks noChangeShapeType="1"/>
            </p:cNvSpPr>
            <p:nvPr/>
          </p:nvSpPr>
          <p:spPr bwMode="auto">
            <a:xfrm flipV="1">
              <a:off x="0" y="1728"/>
              <a:ext cx="9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23"/>
            <p:cNvSpPr>
              <a:spLocks noChangeShapeType="1"/>
            </p:cNvSpPr>
            <p:nvPr/>
          </p:nvSpPr>
          <p:spPr bwMode="auto">
            <a:xfrm>
              <a:off x="0" y="2160"/>
              <a:ext cx="961"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59804099"/>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4294967295"/>
          </p:nvPr>
        </p:nvSpPr>
        <p:spPr>
          <a:xfrm>
            <a:off x="1919288" y="981076"/>
            <a:ext cx="8534400" cy="4906963"/>
          </a:xfrm>
        </p:spPr>
        <p:txBody>
          <a:bodyPr/>
          <a:lstStyle/>
          <a:p>
            <a:pPr marL="0" indent="0">
              <a:buNone/>
            </a:pPr>
            <a:r>
              <a:rPr lang="zh-CN" altLang="en-US" sz="2800">
                <a:latin typeface="黑体" panose="02010609060101010101" pitchFamily="49" charset="-122"/>
              </a:rPr>
              <a:t>(1).字节扩展成字指令 </a:t>
            </a:r>
            <a:r>
              <a:rPr lang="zh-CN" altLang="en-US" sz="2800">
                <a:solidFill>
                  <a:srgbClr val="FF0000"/>
                </a:solidFill>
                <a:latin typeface="黑体" panose="02010609060101010101" pitchFamily="49" charset="-122"/>
              </a:rPr>
              <a:t>CBW</a:t>
            </a:r>
            <a:r>
              <a:rPr lang="zh-CN" altLang="en-US" sz="2800">
                <a:latin typeface="黑体" panose="02010609060101010101" pitchFamily="49" charset="-122"/>
              </a:rPr>
              <a:t>	</a:t>
            </a:r>
          </a:p>
          <a:p>
            <a:pPr marL="0" indent="0">
              <a:buNone/>
            </a:pPr>
            <a:r>
              <a:rPr lang="zh-CN" altLang="en-US" sz="2800">
                <a:latin typeface="黑体" panose="02010609060101010101" pitchFamily="49" charset="-122"/>
              </a:rPr>
              <a:t>	格式:</a:t>
            </a:r>
            <a:r>
              <a:rPr lang="zh-CN" altLang="en-US" sz="2800">
                <a:solidFill>
                  <a:srgbClr val="FF0000"/>
                </a:solidFill>
                <a:latin typeface="黑体" panose="02010609060101010101" pitchFamily="49" charset="-122"/>
              </a:rPr>
              <a:t>CBW</a:t>
            </a:r>
          </a:p>
          <a:p>
            <a:pPr marL="0" indent="0">
              <a:buNone/>
            </a:pPr>
            <a:r>
              <a:rPr lang="zh-CN" altLang="en-US" sz="2800">
                <a:latin typeface="黑体" panose="02010609060101010101" pitchFamily="49" charset="-122"/>
              </a:rPr>
              <a:t>	功能:把AL寄存器中的符号位值扩展到AH中</a:t>
            </a:r>
          </a:p>
          <a:p>
            <a:pPr marL="0" indent="0">
              <a:buNone/>
            </a:pPr>
            <a:r>
              <a:rPr lang="zh-CN" altLang="en-US" sz="2800">
                <a:latin typeface="黑体" panose="02010609060101010101" pitchFamily="49" charset="-122"/>
              </a:rPr>
              <a:t>	 MOV  AL,</a:t>
            </a:r>
            <a:r>
              <a:rPr lang="en-US" altLang="zh-CN" sz="2800">
                <a:latin typeface="黑体" panose="02010609060101010101" pitchFamily="49" charset="-122"/>
              </a:rPr>
              <a:t>FFH</a:t>
            </a:r>
            <a:endParaRPr lang="zh-CN" altLang="en-US" sz="2800">
              <a:latin typeface="黑体" panose="02010609060101010101" pitchFamily="49" charset="-122"/>
            </a:endParaRPr>
          </a:p>
          <a:p>
            <a:pPr marL="0" indent="0">
              <a:buNone/>
            </a:pPr>
            <a:endParaRPr lang="zh-CN" altLang="en-US" sz="2800">
              <a:latin typeface="黑体" panose="02010609060101010101" pitchFamily="49" charset="-122"/>
            </a:endParaRPr>
          </a:p>
          <a:p>
            <a:pPr marL="0" indent="0">
              <a:buNone/>
            </a:pPr>
            <a:r>
              <a:rPr lang="zh-CN" altLang="en-US" sz="2800">
                <a:latin typeface="黑体" panose="02010609060101010101" pitchFamily="49" charset="-122"/>
              </a:rPr>
              <a:t>	</a:t>
            </a:r>
            <a:r>
              <a:rPr lang="zh-CN" altLang="en-US" sz="2800">
                <a:solidFill>
                  <a:schemeClr val="accent1"/>
                </a:solidFill>
                <a:latin typeface="黑体" panose="02010609060101010101" pitchFamily="49" charset="-122"/>
              </a:rPr>
              <a:t>例.</a:t>
            </a:r>
            <a:r>
              <a:rPr lang="zh-CN" altLang="en-US" sz="2800">
                <a:latin typeface="黑体" panose="02010609060101010101" pitchFamily="49" charset="-122"/>
              </a:rPr>
              <a:t>  MOV  AL,5</a:t>
            </a:r>
          </a:p>
          <a:p>
            <a:pPr marL="0" indent="0">
              <a:buNone/>
            </a:pPr>
            <a:r>
              <a:rPr lang="zh-CN" altLang="en-US" sz="2800">
                <a:latin typeface="黑体" panose="02010609060101010101" pitchFamily="49" charset="-122"/>
              </a:rPr>
              <a:t>		CBW	   	 ;(AH)＝ 0,AL值不变</a:t>
            </a:r>
          </a:p>
          <a:p>
            <a:pPr marL="0" indent="0">
              <a:buNone/>
            </a:pPr>
            <a:r>
              <a:rPr lang="zh-CN" altLang="en-US" sz="2800">
                <a:latin typeface="黑体" panose="02010609060101010101" pitchFamily="49" charset="-122"/>
              </a:rPr>
              <a:t>		MOV  AL,</a:t>
            </a:r>
            <a:r>
              <a:rPr lang="en-US" altLang="zh-CN" sz="2800">
                <a:latin typeface="黑体" panose="02010609060101010101" pitchFamily="49" charset="-122"/>
              </a:rPr>
              <a:t>98</a:t>
            </a:r>
            <a:r>
              <a:rPr lang="zh-CN" altLang="en-US" sz="2800">
                <a:latin typeface="黑体" panose="02010609060101010101" pitchFamily="49" charset="-122"/>
              </a:rPr>
              <a:t>H</a:t>
            </a:r>
          </a:p>
          <a:p>
            <a:pPr marL="0" indent="0">
              <a:buNone/>
            </a:pPr>
            <a:r>
              <a:rPr lang="zh-CN" altLang="en-US" sz="2800">
                <a:latin typeface="黑体" panose="02010609060101010101" pitchFamily="49" charset="-122"/>
              </a:rPr>
              <a:t>		CBW	      ;(A</a:t>
            </a:r>
            <a:r>
              <a:rPr lang="en-US" altLang="zh-CN" sz="2800">
                <a:latin typeface="黑体" panose="02010609060101010101" pitchFamily="49" charset="-122"/>
              </a:rPr>
              <a:t>X</a:t>
            </a:r>
            <a:r>
              <a:rPr lang="zh-CN" altLang="en-US" sz="2800">
                <a:latin typeface="黑体" panose="02010609060101010101" pitchFamily="49" charset="-122"/>
              </a:rPr>
              <a:t>)＝ 0FF</a:t>
            </a:r>
            <a:r>
              <a:rPr lang="en-US" altLang="zh-CN" sz="2800">
                <a:latin typeface="黑体" panose="02010609060101010101" pitchFamily="49" charset="-122"/>
              </a:rPr>
              <a:t>98</a:t>
            </a:r>
            <a:r>
              <a:rPr lang="zh-CN" altLang="en-US" sz="2800">
                <a:latin typeface="黑体" panose="02010609060101010101" pitchFamily="49" charset="-122"/>
              </a:rPr>
              <a:t>H,AL值不变</a:t>
            </a:r>
          </a:p>
        </p:txBody>
      </p:sp>
      <p:sp>
        <p:nvSpPr>
          <p:cNvPr id="5120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A0D79FBF-E573-44DA-8F6E-1151B9444F2A}"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55370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4294967295"/>
          </p:nvPr>
        </p:nvSpPr>
        <p:spPr>
          <a:xfrm>
            <a:off x="2279650" y="1052514"/>
            <a:ext cx="7723188" cy="4840287"/>
          </a:xfrm>
        </p:spPr>
        <p:txBody>
          <a:bodyPr/>
          <a:lstStyle/>
          <a:p>
            <a:pPr marL="0" indent="0">
              <a:buNone/>
            </a:pPr>
            <a:r>
              <a:rPr lang="zh-CN" altLang="zh-CN" sz="2800">
                <a:latin typeface="黑体" panose="02010609060101010101" pitchFamily="49" charset="-122"/>
              </a:rPr>
              <a:t>(2).字扩展成双字指令 CWD	</a:t>
            </a:r>
          </a:p>
          <a:p>
            <a:pPr marL="0" indent="0">
              <a:buNone/>
            </a:pPr>
            <a:r>
              <a:rPr lang="zh-CN" altLang="zh-CN" sz="2800">
                <a:latin typeface="黑体" panose="02010609060101010101" pitchFamily="49" charset="-122"/>
              </a:rPr>
              <a:t>格式: </a:t>
            </a:r>
            <a:r>
              <a:rPr lang="zh-CN" altLang="zh-CN" sz="2800">
                <a:solidFill>
                  <a:srgbClr val="FF0000"/>
                </a:solidFill>
                <a:latin typeface="黑体" panose="02010609060101010101" pitchFamily="49" charset="-122"/>
              </a:rPr>
              <a:t>CWD</a:t>
            </a:r>
          </a:p>
          <a:p>
            <a:pPr marL="0" indent="0">
              <a:buNone/>
            </a:pPr>
            <a:r>
              <a:rPr lang="zh-CN" altLang="zh-CN" sz="2800">
                <a:latin typeface="黑体" panose="02010609060101010101" pitchFamily="49" charset="-122"/>
              </a:rPr>
              <a:t>功能:把AX的符号位值扩展到DX中</a:t>
            </a:r>
          </a:p>
          <a:p>
            <a:pPr marL="0" indent="0">
              <a:buNone/>
            </a:pPr>
            <a:r>
              <a:rPr lang="zh-CN" altLang="zh-CN" sz="2800">
                <a:latin typeface="黑体" panose="02010609060101010101" pitchFamily="49" charset="-122"/>
              </a:rPr>
              <a:t>(3).双字扩展成四字指令 CDQ   </a:t>
            </a:r>
          </a:p>
          <a:p>
            <a:pPr marL="0" indent="0">
              <a:buNone/>
            </a:pPr>
            <a:r>
              <a:rPr lang="zh-CN" altLang="zh-CN" sz="2800">
                <a:latin typeface="黑体" panose="02010609060101010101" pitchFamily="49" charset="-122"/>
              </a:rPr>
              <a:t>   格式：</a:t>
            </a:r>
            <a:r>
              <a:rPr lang="zh-CN" altLang="zh-CN" sz="2800">
                <a:solidFill>
                  <a:srgbClr val="FF0000"/>
                </a:solidFill>
                <a:latin typeface="黑体" panose="02010609060101010101" pitchFamily="49" charset="-122"/>
              </a:rPr>
              <a:t>CDQ</a:t>
            </a:r>
            <a:r>
              <a:rPr lang="zh-CN" altLang="zh-CN" sz="2800">
                <a:latin typeface="黑体" panose="02010609060101010101" pitchFamily="49" charset="-122"/>
              </a:rPr>
              <a:t>    	    （386以上）</a:t>
            </a:r>
          </a:p>
          <a:p>
            <a:pPr marL="0" indent="0">
              <a:buNone/>
            </a:pPr>
            <a:r>
              <a:rPr lang="zh-CN" altLang="zh-CN" sz="2800">
                <a:latin typeface="黑体" panose="02010609060101010101" pitchFamily="49" charset="-122"/>
              </a:rPr>
              <a:t>功能: EAX符号位扩展到EDX中</a:t>
            </a:r>
          </a:p>
          <a:p>
            <a:pPr marL="0" indent="0">
              <a:buNone/>
            </a:pPr>
            <a:r>
              <a:rPr lang="zh-CN" altLang="zh-CN" sz="2800">
                <a:latin typeface="黑体" panose="02010609060101010101" pitchFamily="49" charset="-122"/>
              </a:rPr>
              <a:t>(4).AX符号位扩展到EAX指令 CWDE   </a:t>
            </a:r>
          </a:p>
          <a:p>
            <a:pPr marL="0" indent="0">
              <a:buNone/>
            </a:pPr>
            <a:r>
              <a:rPr lang="zh-CN" altLang="zh-CN" sz="2800">
                <a:latin typeface="黑体" panose="02010609060101010101" pitchFamily="49" charset="-122"/>
              </a:rPr>
              <a:t>格式: </a:t>
            </a:r>
            <a:r>
              <a:rPr lang="zh-CN" altLang="zh-CN" sz="2800">
                <a:solidFill>
                  <a:srgbClr val="FF0000"/>
                </a:solidFill>
                <a:latin typeface="黑体" panose="02010609060101010101" pitchFamily="49" charset="-122"/>
              </a:rPr>
              <a:t>CWDE</a:t>
            </a:r>
            <a:r>
              <a:rPr lang="zh-CN" altLang="zh-CN" sz="2800">
                <a:latin typeface="黑体" panose="02010609060101010101" pitchFamily="49" charset="-122"/>
              </a:rPr>
              <a:t>		    （386以上）</a:t>
            </a:r>
          </a:p>
          <a:p>
            <a:pPr marL="0" indent="0">
              <a:buNone/>
            </a:pPr>
            <a:r>
              <a:rPr lang="zh-CN" altLang="zh-CN" sz="2800">
                <a:latin typeface="黑体" panose="02010609060101010101" pitchFamily="49" charset="-122"/>
              </a:rPr>
              <a:t>功能: AX寄存器符号位扩展到EAX高16位</a:t>
            </a:r>
          </a:p>
        </p:txBody>
      </p:sp>
      <p:sp>
        <p:nvSpPr>
          <p:cNvPr id="5222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B7F31409-2853-4F8E-8EC1-C0D9306A892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36191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600056" y="30039"/>
            <a:ext cx="5181600" cy="701675"/>
          </a:xfrm>
        </p:spPr>
        <p:txBody>
          <a:bodyPr/>
          <a:lstStyle/>
          <a:p>
            <a:r>
              <a:rPr lang="en-US" altLang="zh-CN" dirty="0">
                <a:latin typeface="黑体" panose="02010609060101010101" pitchFamily="49" charset="-122"/>
              </a:rPr>
              <a:t>2</a:t>
            </a:r>
            <a:r>
              <a:rPr lang="zh-CN" altLang="zh-CN" dirty="0">
                <a:latin typeface="黑体" panose="02010609060101010101" pitchFamily="49" charset="-122"/>
              </a:rPr>
              <a:t>、二进制加法指令</a:t>
            </a:r>
          </a:p>
        </p:txBody>
      </p:sp>
      <p:sp>
        <p:nvSpPr>
          <p:cNvPr id="53251" name="Rectangle 3"/>
          <p:cNvSpPr>
            <a:spLocks noGrp="1" noChangeArrowheads="1"/>
          </p:cNvSpPr>
          <p:nvPr>
            <p:ph idx="4294967295"/>
          </p:nvPr>
        </p:nvSpPr>
        <p:spPr>
          <a:xfrm>
            <a:off x="1919289" y="2492376"/>
            <a:ext cx="7920037" cy="1584325"/>
          </a:xfrm>
        </p:spPr>
        <p:txBody>
          <a:bodyPr/>
          <a:lstStyle/>
          <a:p>
            <a:pPr>
              <a:buFont typeface="Wingdings" panose="05000000000000000000" pitchFamily="2" charset="2"/>
              <a:buNone/>
            </a:pPr>
            <a:r>
              <a:rPr lang="zh-CN" altLang="zh-CN" dirty="0">
                <a:latin typeface="黑体" panose="02010609060101010101" pitchFamily="49" charset="-122"/>
              </a:rPr>
              <a:t>	    任何一条二进制加、减法指令均适用于</a:t>
            </a:r>
            <a:r>
              <a:rPr lang="zh-CN" altLang="zh-CN" dirty="0">
                <a:solidFill>
                  <a:srgbClr val="FF0000"/>
                </a:solidFill>
                <a:latin typeface="黑体" panose="02010609060101010101" pitchFamily="49" charset="-122"/>
              </a:rPr>
              <a:t>带符号数</a:t>
            </a:r>
            <a:r>
              <a:rPr lang="zh-CN" altLang="zh-CN" dirty="0">
                <a:latin typeface="黑体" panose="02010609060101010101" pitchFamily="49" charset="-122"/>
              </a:rPr>
              <a:t>和</a:t>
            </a:r>
            <a:r>
              <a:rPr lang="zh-CN" altLang="zh-CN" dirty="0">
                <a:solidFill>
                  <a:srgbClr val="FF0000"/>
                </a:solidFill>
                <a:latin typeface="黑体" panose="02010609060101010101" pitchFamily="49" charset="-122"/>
              </a:rPr>
              <a:t>无符号数</a:t>
            </a:r>
            <a:r>
              <a:rPr lang="zh-CN" altLang="zh-CN" dirty="0">
                <a:latin typeface="黑体" panose="02010609060101010101" pitchFamily="49" charset="-122"/>
              </a:rPr>
              <a:t>运算。</a:t>
            </a:r>
          </a:p>
        </p:txBody>
      </p:sp>
      <p:sp>
        <p:nvSpPr>
          <p:cNvPr id="5325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C903BDB-3AFE-4915-A71C-962AA82E4F1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124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4294967295"/>
          </p:nvPr>
        </p:nvSpPr>
        <p:spPr>
          <a:xfrm>
            <a:off x="2135188" y="765176"/>
            <a:ext cx="7880350" cy="5256213"/>
          </a:xfrm>
        </p:spPr>
        <p:txBody>
          <a:bodyPr/>
          <a:lstStyle/>
          <a:p>
            <a:pPr marL="0" indent="0">
              <a:buNone/>
            </a:pPr>
            <a:r>
              <a:rPr lang="zh-CN" altLang="zh-CN" sz="2800">
                <a:latin typeface="黑体" panose="02010609060101010101" pitchFamily="49" charset="-122"/>
              </a:rPr>
              <a:t>(1).加法指令 </a:t>
            </a:r>
            <a:r>
              <a:rPr lang="zh-CN" altLang="zh-CN" sz="2800">
                <a:solidFill>
                  <a:srgbClr val="FF0000"/>
                </a:solidFill>
                <a:latin typeface="黑体" panose="02010609060101010101" pitchFamily="49" charset="-122"/>
              </a:rPr>
              <a:t>ADD</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latin typeface="黑体" panose="02010609060101010101" pitchFamily="49" charset="-122"/>
              </a:rPr>
              <a:t> ADD  DST,SRC</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（DST）＋（SRC）→ DST</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对操作数的限定同MOV指令。</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r>
              <a:rPr lang="zh-CN" altLang="zh-CN" sz="2800">
                <a:latin typeface="黑体" panose="02010609060101010101" pitchFamily="49" charset="-122"/>
              </a:rPr>
              <a:t>影响</a:t>
            </a:r>
            <a:r>
              <a:rPr lang="zh-CN" altLang="zh-CN" sz="2800">
                <a:solidFill>
                  <a:srgbClr val="FF0000"/>
                </a:solidFill>
                <a:latin typeface="黑体" panose="02010609060101010101" pitchFamily="49" charset="-122"/>
              </a:rPr>
              <a:t>OF</a:t>
            </a:r>
            <a:r>
              <a:rPr lang="zh-CN" altLang="zh-CN" sz="2800">
                <a:latin typeface="黑体" panose="02010609060101010101" pitchFamily="49" charset="-122"/>
              </a:rPr>
              <a:t>、SF、ZF、AF、PF、</a:t>
            </a:r>
            <a:r>
              <a:rPr lang="zh-CN" altLang="zh-CN" sz="2800">
                <a:solidFill>
                  <a:srgbClr val="FF0000"/>
                </a:solidFill>
                <a:latin typeface="黑体" panose="02010609060101010101" pitchFamily="49" charset="-122"/>
              </a:rPr>
              <a:t>CF</a:t>
            </a:r>
            <a:r>
              <a:rPr lang="zh-CN" altLang="zh-CN" sz="2800">
                <a:latin typeface="黑体" panose="02010609060101010101" pitchFamily="49" charset="-122"/>
              </a:rPr>
              <a:t>标志</a:t>
            </a:r>
          </a:p>
          <a:p>
            <a:pPr marL="0" indent="0">
              <a:buNone/>
            </a:pP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ADD  AL,BL</a:t>
            </a:r>
          </a:p>
          <a:p>
            <a:pPr marL="0" indent="0">
              <a:buNone/>
            </a:pPr>
            <a:r>
              <a:rPr lang="zh-CN" altLang="zh-CN" sz="2800">
                <a:latin typeface="黑体" panose="02010609060101010101" pitchFamily="49" charset="-122"/>
              </a:rPr>
              <a:t>         ADD  CL,6</a:t>
            </a:r>
          </a:p>
          <a:p>
            <a:pPr marL="0" indent="0">
              <a:buNone/>
            </a:pPr>
            <a:r>
              <a:rPr lang="zh-CN" altLang="zh-CN" sz="2800">
                <a:latin typeface="黑体" panose="02010609060101010101" pitchFamily="49" charset="-122"/>
              </a:rPr>
              <a:t>         ADD  WORD  PTR[BX],56</a:t>
            </a:r>
          </a:p>
          <a:p>
            <a:pPr marL="0" indent="0">
              <a:buNone/>
            </a:pPr>
            <a:r>
              <a:rPr lang="zh-CN" altLang="zh-CN" sz="2800">
                <a:latin typeface="黑体" panose="02010609060101010101" pitchFamily="49" charset="-122"/>
              </a:rPr>
              <a:t>         ADD  EDX,EAX</a:t>
            </a:r>
          </a:p>
        </p:txBody>
      </p:sp>
      <p:sp>
        <p:nvSpPr>
          <p:cNvPr id="5427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DB5123F-424B-4B93-83E6-0BF33C1AA21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73</a:t>
            </a:fld>
            <a:endParaRPr lang="zh-CN" altLang="en-US" sz="1400">
              <a:solidFill>
                <a:schemeClr val="tx1"/>
              </a:solidFill>
              <a:latin typeface="Arial" panose="020B0604020202020204" pitchFamily="34" charset="0"/>
              <a:ea typeface="宋体" panose="02010600030101010101" pitchFamily="2" charset="-122"/>
            </a:endParaRPr>
          </a:p>
        </p:txBody>
      </p:sp>
      <p:sp>
        <p:nvSpPr>
          <p:cNvPr id="54276" name="Text Box 3"/>
          <p:cNvSpPr txBox="1">
            <a:spLocks noChangeArrowheads="1"/>
          </p:cNvSpPr>
          <p:nvPr/>
        </p:nvSpPr>
        <p:spPr bwMode="auto">
          <a:xfrm>
            <a:off x="8832851" y="3644901"/>
            <a:ext cx="949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buClrTx/>
              <a:buSzPct val="85000"/>
              <a:buFont typeface="Wingdings" panose="05000000000000000000" pitchFamily="2" charset="2"/>
              <a:buNone/>
            </a:pPr>
            <a:r>
              <a:rPr lang="zh-CN" altLang="zh-CN" sz="3000">
                <a:solidFill>
                  <a:schemeClr val="tx1"/>
                </a:solidFill>
                <a:latin typeface="Arial" panose="020B0604020202020204" pitchFamily="34" charset="0"/>
                <a:ea typeface="黑体" panose="02010609060101010101" pitchFamily="49" charset="-122"/>
                <a:hlinkClick r:id="rId2"/>
              </a:rPr>
              <a:t>动画</a:t>
            </a:r>
            <a:endParaRPr lang="zh-CN" altLang="zh-CN" sz="3000">
              <a:solidFill>
                <a:schemeClr val="tx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8263668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4294967295"/>
          </p:nvPr>
        </p:nvSpPr>
        <p:spPr>
          <a:xfrm>
            <a:off x="2063750" y="908050"/>
            <a:ext cx="8007350" cy="5041900"/>
          </a:xfrm>
        </p:spPr>
        <p:txBody>
          <a:bodyPr/>
          <a:lstStyle/>
          <a:p>
            <a:pPr marL="0" indent="0">
              <a:buNone/>
            </a:pPr>
            <a:r>
              <a:rPr lang="zh-CN" altLang="zh-CN" sz="2800">
                <a:solidFill>
                  <a:srgbClr val="FF0000"/>
                </a:solidFill>
                <a:latin typeface="黑体" panose="02010609060101010101" pitchFamily="49" charset="-122"/>
              </a:rPr>
              <a:t>ADD运算的说明：</a:t>
            </a: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对于两个二进制数进行加法运算，如果把数解释为无符号数，其结果可能是溢出的，而如果把数解释为带符号数,其结果可能是不溢出的，反之也一样。</a:t>
            </a:r>
          </a:p>
          <a:p>
            <a:pPr marL="0" indent="0">
              <a:buNone/>
            </a:pPr>
            <a:r>
              <a:rPr lang="zh-CN" altLang="zh-CN" sz="2800">
                <a:solidFill>
                  <a:srgbClr val="FF0000"/>
                </a:solidFill>
                <a:latin typeface="黑体" panose="02010609060101010101" pitchFamily="49" charset="-122"/>
              </a:rPr>
              <a:t>判定条件：</a:t>
            </a:r>
          </a:p>
          <a:p>
            <a:pPr marL="0" indent="0">
              <a:buNone/>
            </a:pPr>
            <a:r>
              <a:rPr lang="zh-CN" altLang="zh-CN" sz="2800">
                <a:latin typeface="黑体" panose="02010609060101010101" pitchFamily="49" charset="-122"/>
              </a:rPr>
              <a:t>   无符号数相加结果若使CF置1,则表示溢出；</a:t>
            </a:r>
          </a:p>
          <a:p>
            <a:pPr marL="0" indent="0">
              <a:buNone/>
            </a:pPr>
            <a:r>
              <a:rPr lang="zh-CN" altLang="zh-CN" sz="2800">
                <a:latin typeface="黑体" panose="02010609060101010101" pitchFamily="49" charset="-122"/>
              </a:rPr>
              <a:t>   带符号数相加结果若使OF置1,则表示溢出。</a:t>
            </a:r>
          </a:p>
          <a:p>
            <a:pPr marL="0" indent="0">
              <a:buNone/>
            </a:pPr>
            <a:r>
              <a:rPr lang="zh-CN" altLang="zh-CN" sz="2800">
                <a:latin typeface="黑体" panose="02010609060101010101" pitchFamily="49" charset="-122"/>
              </a:rPr>
              <a:t>   一旦发生溢出,结果就不正确了。</a:t>
            </a:r>
            <a:r>
              <a:rPr lang="zh-CN" altLang="zh-CN" sz="2800">
                <a:latin typeface="黑体" panose="02010609060101010101" pitchFamily="49" charset="-122"/>
                <a:hlinkClick r:id="" action="ppaction://hlinkshowjump?jump=nextslide"/>
              </a:rPr>
              <a:t>表3-2</a:t>
            </a:r>
            <a:r>
              <a:rPr lang="zh-CN" altLang="zh-CN" sz="2800">
                <a:latin typeface="黑体" panose="02010609060101010101" pitchFamily="49" charset="-122"/>
              </a:rPr>
              <a:t>以8位数为例说明了这种情况。</a:t>
            </a:r>
          </a:p>
        </p:txBody>
      </p:sp>
      <p:sp>
        <p:nvSpPr>
          <p:cNvPr id="5529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A56300E-94B3-489D-AB8C-C28CF887456D}"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4022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619F692-A4C6-4F52-B7D4-CA0B9AF09840}"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75</a:t>
            </a:fld>
            <a:endParaRPr lang="zh-CN" altLang="en-US" sz="1400">
              <a:solidFill>
                <a:schemeClr val="tx1"/>
              </a:solidFill>
              <a:latin typeface="Arial" panose="020B0604020202020204" pitchFamily="34" charset="0"/>
              <a:ea typeface="宋体" panose="02010600030101010101" pitchFamily="2" charset="-122"/>
            </a:endParaRPr>
          </a:p>
        </p:txBody>
      </p:sp>
      <p:sp>
        <p:nvSpPr>
          <p:cNvPr id="56323" name="Rectangle 2"/>
          <p:cNvSpPr>
            <a:spLocks noChangeArrowheads="1"/>
          </p:cNvSpPr>
          <p:nvPr/>
        </p:nvSpPr>
        <p:spPr bwMode="auto">
          <a:xfrm>
            <a:off x="1827213" y="746126"/>
            <a:ext cx="175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AutoNum type="alphaLcPeriod"/>
            </a:pPr>
            <a:r>
              <a:rPr lang="zh-CN" altLang="zh-CN" sz="2000">
                <a:solidFill>
                  <a:schemeClr val="bg2"/>
                </a:solidFill>
                <a:latin typeface="黑体" panose="02010609060101010101" pitchFamily="49" charset="-122"/>
                <a:ea typeface="黑体" panose="02010609060101010101" pitchFamily="49" charset="-122"/>
              </a:rPr>
              <a:t>带符号数和无符号数不溢出 </a:t>
            </a:r>
          </a:p>
        </p:txBody>
      </p:sp>
      <p:grpSp>
        <p:nvGrpSpPr>
          <p:cNvPr id="56324" name="Group 3"/>
          <p:cNvGrpSpPr>
            <a:grpSpLocks/>
          </p:cNvGrpSpPr>
          <p:nvPr/>
        </p:nvGrpSpPr>
        <p:grpSpPr bwMode="auto">
          <a:xfrm>
            <a:off x="1751014" y="3200400"/>
            <a:ext cx="1997075" cy="1258888"/>
            <a:chOff x="0" y="0"/>
            <a:chExt cx="838" cy="718"/>
          </a:xfrm>
        </p:grpSpPr>
        <p:sp>
          <p:nvSpPr>
            <p:cNvPr id="46085" name="Rectangle 4"/>
            <p:cNvSpPr>
              <a:spLocks noChangeArrowheads="1"/>
            </p:cNvSpPr>
            <p:nvPr/>
          </p:nvSpPr>
          <p:spPr bwMode="auto">
            <a:xfrm>
              <a:off x="43" y="0"/>
              <a:ext cx="751" cy="263"/>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46086" name="Rectangle 5"/>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25" name="Group 6"/>
          <p:cNvGrpSpPr>
            <a:grpSpLocks/>
          </p:cNvGrpSpPr>
          <p:nvPr/>
        </p:nvGrpSpPr>
        <p:grpSpPr bwMode="auto">
          <a:xfrm>
            <a:off x="1751014" y="304801"/>
            <a:ext cx="8688387" cy="6024563"/>
            <a:chOff x="0" y="0"/>
            <a:chExt cx="5473" cy="3795"/>
          </a:xfrm>
        </p:grpSpPr>
        <p:sp>
          <p:nvSpPr>
            <p:cNvPr id="56326" name="Line 7"/>
            <p:cNvSpPr>
              <a:spLocks noChangeShapeType="1"/>
            </p:cNvSpPr>
            <p:nvPr/>
          </p:nvSpPr>
          <p:spPr bwMode="auto">
            <a:xfrm flipH="1">
              <a:off x="1393" y="3168"/>
              <a:ext cx="144" cy="96"/>
            </a:xfrm>
            <a:prstGeom prst="line">
              <a:avLst/>
            </a:prstGeom>
            <a:noFill/>
            <a:ln w="31750">
              <a:solidFill>
                <a:schemeClr val="accent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27" name="Group 8"/>
            <p:cNvGrpSpPr>
              <a:grpSpLocks/>
            </p:cNvGrpSpPr>
            <p:nvPr/>
          </p:nvGrpSpPr>
          <p:grpSpPr bwMode="auto">
            <a:xfrm>
              <a:off x="0" y="0"/>
              <a:ext cx="5473" cy="3795"/>
              <a:chOff x="0" y="0"/>
              <a:chExt cx="5473" cy="3795"/>
            </a:xfrm>
          </p:grpSpPr>
          <p:grpSp>
            <p:nvGrpSpPr>
              <p:cNvPr id="56328" name="Group 9"/>
              <p:cNvGrpSpPr>
                <a:grpSpLocks/>
              </p:cNvGrpSpPr>
              <p:nvPr/>
            </p:nvGrpSpPr>
            <p:grpSpPr bwMode="auto">
              <a:xfrm>
                <a:off x="0" y="0"/>
                <a:ext cx="5473" cy="3795"/>
                <a:chOff x="0" y="0"/>
                <a:chExt cx="5473" cy="3795"/>
              </a:xfrm>
            </p:grpSpPr>
            <p:grpSp>
              <p:nvGrpSpPr>
                <p:cNvPr id="56334" name="Group 10"/>
                <p:cNvGrpSpPr>
                  <a:grpSpLocks/>
                </p:cNvGrpSpPr>
                <p:nvPr/>
              </p:nvGrpSpPr>
              <p:grpSpPr bwMode="auto">
                <a:xfrm>
                  <a:off x="0" y="0"/>
                  <a:ext cx="5473" cy="3795"/>
                  <a:chOff x="0" y="0"/>
                  <a:chExt cx="5473" cy="3795"/>
                </a:xfrm>
              </p:grpSpPr>
              <p:grpSp>
                <p:nvGrpSpPr>
                  <p:cNvPr id="56347" name="Group 11"/>
                  <p:cNvGrpSpPr>
                    <a:grpSpLocks/>
                  </p:cNvGrpSpPr>
                  <p:nvPr/>
                </p:nvGrpSpPr>
                <p:grpSpPr bwMode="auto">
                  <a:xfrm>
                    <a:off x="0" y="0"/>
                    <a:ext cx="1258" cy="242"/>
                    <a:chOff x="0" y="0"/>
                    <a:chExt cx="838" cy="460"/>
                  </a:xfrm>
                </p:grpSpPr>
                <p:sp>
                  <p:nvSpPr>
                    <p:cNvPr id="56410" name="Rectangle 12"/>
                    <p:cNvSpPr>
                      <a:spLocks noChangeArrowheads="1"/>
                    </p:cNvSpPr>
                    <p:nvPr/>
                  </p:nvSpPr>
                  <p:spPr bwMode="auto">
                    <a:xfrm>
                      <a:off x="43" y="0"/>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1000" b="0">
                          <a:solidFill>
                            <a:schemeClr val="bg2"/>
                          </a:solidFill>
                          <a:latin typeface="Times New Roman" panose="02020603050405020304" pitchFamily="18" charset="0"/>
                          <a:ea typeface="宋体" panose="02010600030101010101" pitchFamily="2" charset="-122"/>
                        </a:rPr>
                        <a:t> </a:t>
                      </a:r>
                    </a:p>
                    <a:p>
                      <a:pPr algn="ctr">
                        <a:spcBef>
                          <a:spcPct val="0"/>
                        </a:spcBef>
                        <a:buClrTx/>
                        <a:buSzTx/>
                        <a:buFont typeface="Wingdings" panose="05000000000000000000" pitchFamily="2" charset="2"/>
                        <a:buNone/>
                      </a:pPr>
                      <a:endParaRPr lang="zh-CN" altLang="zh-CN" sz="2400" b="0">
                        <a:solidFill>
                          <a:schemeClr val="bg2"/>
                        </a:solidFill>
                        <a:latin typeface="Times New Roman" panose="02020603050405020304" pitchFamily="18" charset="0"/>
                        <a:ea typeface="宋体" panose="02010600030101010101" pitchFamily="2" charset="-122"/>
                      </a:endParaRPr>
                    </a:p>
                  </p:txBody>
                </p:sp>
                <p:sp>
                  <p:nvSpPr>
                    <p:cNvPr id="46094" name="Rectangle 13"/>
                    <p:cNvSpPr>
                      <a:spLocks noChangeArrowheads="1"/>
                    </p:cNvSpPr>
                    <p:nvPr/>
                  </p:nvSpPr>
                  <p:spPr bwMode="auto">
                    <a:xfrm>
                      <a:off x="0" y="0"/>
                      <a:ext cx="83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48" name="Group 14"/>
                  <p:cNvGrpSpPr>
                    <a:grpSpLocks/>
                  </p:cNvGrpSpPr>
                  <p:nvPr/>
                </p:nvGrpSpPr>
                <p:grpSpPr bwMode="auto">
                  <a:xfrm>
                    <a:off x="0" y="0"/>
                    <a:ext cx="5473" cy="3795"/>
                    <a:chOff x="0" y="0"/>
                    <a:chExt cx="5473" cy="3795"/>
                  </a:xfrm>
                </p:grpSpPr>
                <p:sp>
                  <p:nvSpPr>
                    <p:cNvPr id="56349" name="Rectangle 15"/>
                    <p:cNvSpPr>
                      <a:spLocks noChangeArrowheads="1"/>
                    </p:cNvSpPr>
                    <p:nvPr/>
                  </p:nvSpPr>
                  <p:spPr bwMode="auto">
                    <a:xfrm>
                      <a:off x="48" y="1872"/>
                      <a:ext cx="1152" cy="634"/>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2000">
                        <a:solidFill>
                          <a:srgbClr val="660033"/>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000">
                          <a:solidFill>
                            <a:srgbClr val="660033"/>
                          </a:solidFill>
                          <a:latin typeface="黑体" panose="02010609060101010101" pitchFamily="49" charset="-122"/>
                          <a:ea typeface="黑体" panose="02010609060101010101" pitchFamily="49" charset="-122"/>
                          <a:hlinkClick r:id="rId2" action="ppaction://hlinksldjump"/>
                        </a:rPr>
                        <a:t>c.  带符号</a:t>
                      </a:r>
                    </a:p>
                    <a:p>
                      <a:pPr eaLnBrk="1" hangingPunct="1">
                        <a:spcBef>
                          <a:spcPct val="0"/>
                        </a:spcBef>
                        <a:buClrTx/>
                        <a:buSzTx/>
                        <a:buFont typeface="Wingdings" panose="05000000000000000000" pitchFamily="2" charset="2"/>
                        <a:buNone/>
                      </a:pPr>
                      <a:r>
                        <a:rPr lang="zh-CN" altLang="zh-CN" sz="2000">
                          <a:solidFill>
                            <a:srgbClr val="660033"/>
                          </a:solidFill>
                          <a:latin typeface="黑体" panose="02010609060101010101" pitchFamily="49" charset="-122"/>
                          <a:ea typeface="黑体" panose="02010609060101010101" pitchFamily="49" charset="-122"/>
                          <a:hlinkClick r:id="rId2" action="ppaction://hlinksldjump"/>
                        </a:rPr>
                        <a:t>    数溢出</a:t>
                      </a:r>
                      <a:endParaRPr lang="zh-CN" altLang="zh-CN" sz="2000">
                        <a:solidFill>
                          <a:srgbClr val="660033"/>
                        </a:solidFill>
                        <a:latin typeface="黑体" panose="02010609060101010101" pitchFamily="49" charset="-122"/>
                        <a:ea typeface="黑体" panose="02010609060101010101" pitchFamily="49" charset="-122"/>
                      </a:endParaRPr>
                    </a:p>
                  </p:txBody>
                </p:sp>
                <p:grpSp>
                  <p:nvGrpSpPr>
                    <p:cNvPr id="56350" name="Group 16"/>
                    <p:cNvGrpSpPr>
                      <a:grpSpLocks/>
                    </p:cNvGrpSpPr>
                    <p:nvPr/>
                  </p:nvGrpSpPr>
                  <p:grpSpPr bwMode="auto">
                    <a:xfrm>
                      <a:off x="1256" y="0"/>
                      <a:ext cx="1406" cy="243"/>
                      <a:chOff x="0" y="0"/>
                      <a:chExt cx="838" cy="460"/>
                    </a:xfrm>
                  </p:grpSpPr>
                  <p:sp>
                    <p:nvSpPr>
                      <p:cNvPr id="56408" name="Rectangle 17"/>
                      <p:cNvSpPr>
                        <a:spLocks noChangeArrowheads="1"/>
                      </p:cNvSpPr>
                      <p:nvPr/>
                    </p:nvSpPr>
                    <p:spPr bwMode="auto">
                      <a:xfrm>
                        <a:off x="43" y="0"/>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98438">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defTabSz="198438">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defTabSz="198438">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defTabSz="198438">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defTabSz="198438">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defTabSz="198438"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defTabSz="198438"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defTabSz="198438"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defTabSz="198438"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1600">
                            <a:solidFill>
                              <a:schemeClr val="bg2"/>
                            </a:solidFill>
                            <a:latin typeface="Times New Roman" panose="02020603050405020304" pitchFamily="18" charset="0"/>
                            <a:ea typeface="黑体" panose="02010609060101010101" pitchFamily="49" charset="-122"/>
                          </a:rPr>
                          <a:t>二进制数加法</a:t>
                        </a:r>
                      </a:p>
                    </p:txBody>
                  </p:sp>
                  <p:sp>
                    <p:nvSpPr>
                      <p:cNvPr id="46099" name="Rectangle 18"/>
                      <p:cNvSpPr>
                        <a:spLocks noChangeArrowheads="1"/>
                      </p:cNvSpPr>
                      <p:nvPr/>
                    </p:nvSpPr>
                    <p:spPr bwMode="auto">
                      <a:xfrm>
                        <a:off x="0" y="0"/>
                        <a:ext cx="83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1" name="Group 19"/>
                    <p:cNvGrpSpPr>
                      <a:grpSpLocks/>
                    </p:cNvGrpSpPr>
                    <p:nvPr/>
                  </p:nvGrpSpPr>
                  <p:grpSpPr bwMode="auto">
                    <a:xfrm>
                      <a:off x="2664" y="0"/>
                      <a:ext cx="1406" cy="242"/>
                      <a:chOff x="0" y="0"/>
                      <a:chExt cx="838" cy="460"/>
                    </a:xfrm>
                  </p:grpSpPr>
                  <p:sp>
                    <p:nvSpPr>
                      <p:cNvPr id="56406" name="Rectangle 20"/>
                      <p:cNvSpPr>
                        <a:spLocks noChangeArrowheads="1"/>
                      </p:cNvSpPr>
                      <p:nvPr/>
                    </p:nvSpPr>
                    <p:spPr bwMode="auto">
                      <a:xfrm>
                        <a:off x="43" y="0"/>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1600">
                            <a:solidFill>
                              <a:schemeClr val="bg2"/>
                            </a:solidFill>
                            <a:latin typeface="Times New Roman" panose="02020603050405020304" pitchFamily="18" charset="0"/>
                            <a:ea typeface="黑体" panose="02010609060101010101" pitchFamily="49" charset="-122"/>
                          </a:rPr>
                          <a:t>解释为无符号数</a:t>
                        </a:r>
                      </a:p>
                    </p:txBody>
                  </p:sp>
                  <p:sp>
                    <p:nvSpPr>
                      <p:cNvPr id="46102" name="Rectangle 21"/>
                      <p:cNvSpPr>
                        <a:spLocks noChangeArrowheads="1"/>
                      </p:cNvSpPr>
                      <p:nvPr/>
                    </p:nvSpPr>
                    <p:spPr bwMode="auto">
                      <a:xfrm>
                        <a:off x="0" y="0"/>
                        <a:ext cx="83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2" name="Group 22"/>
                    <p:cNvGrpSpPr>
                      <a:grpSpLocks/>
                    </p:cNvGrpSpPr>
                    <p:nvPr/>
                  </p:nvGrpSpPr>
                  <p:grpSpPr bwMode="auto">
                    <a:xfrm>
                      <a:off x="4066" y="0"/>
                      <a:ext cx="1406" cy="242"/>
                      <a:chOff x="0" y="0"/>
                      <a:chExt cx="838" cy="460"/>
                    </a:xfrm>
                  </p:grpSpPr>
                  <p:sp>
                    <p:nvSpPr>
                      <p:cNvPr id="56404" name="Rectangle 23"/>
                      <p:cNvSpPr>
                        <a:spLocks noChangeArrowheads="1"/>
                      </p:cNvSpPr>
                      <p:nvPr/>
                    </p:nvSpPr>
                    <p:spPr bwMode="auto">
                      <a:xfrm>
                        <a:off x="43" y="0"/>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1600">
                            <a:solidFill>
                              <a:schemeClr val="bg2"/>
                            </a:solidFill>
                            <a:latin typeface="Times New Roman" panose="02020603050405020304" pitchFamily="18" charset="0"/>
                            <a:ea typeface="黑体" panose="02010609060101010101" pitchFamily="49" charset="-122"/>
                          </a:rPr>
                          <a:t>解释为带符号数</a:t>
                        </a:r>
                      </a:p>
                    </p:txBody>
                  </p:sp>
                  <p:sp>
                    <p:nvSpPr>
                      <p:cNvPr id="46105" name="Rectangle 24"/>
                      <p:cNvSpPr>
                        <a:spLocks noChangeArrowheads="1"/>
                      </p:cNvSpPr>
                      <p:nvPr/>
                    </p:nvSpPr>
                    <p:spPr bwMode="auto">
                      <a:xfrm>
                        <a:off x="0" y="0"/>
                        <a:ext cx="83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3" name="Group 25"/>
                    <p:cNvGrpSpPr>
                      <a:grpSpLocks/>
                    </p:cNvGrpSpPr>
                    <p:nvPr/>
                  </p:nvGrpSpPr>
                  <p:grpSpPr bwMode="auto">
                    <a:xfrm>
                      <a:off x="0" y="240"/>
                      <a:ext cx="1258" cy="793"/>
                      <a:chOff x="0" y="0"/>
                      <a:chExt cx="838" cy="632"/>
                    </a:xfrm>
                  </p:grpSpPr>
                  <p:sp>
                    <p:nvSpPr>
                      <p:cNvPr id="46107" name="Rectangle 26"/>
                      <p:cNvSpPr>
                        <a:spLocks noChangeArrowheads="1"/>
                      </p:cNvSpPr>
                      <p:nvPr/>
                    </p:nvSpPr>
                    <p:spPr bwMode="auto">
                      <a:xfrm>
                        <a:off x="43" y="0"/>
                        <a:ext cx="751" cy="232"/>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46108" name="Rectangle 27"/>
                      <p:cNvSpPr>
                        <a:spLocks noChangeArrowheads="1"/>
                      </p:cNvSpPr>
                      <p:nvPr/>
                    </p:nvSpPr>
                    <p:spPr bwMode="auto">
                      <a:xfrm>
                        <a:off x="0" y="0"/>
                        <a:ext cx="838" cy="632"/>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4" name="Group 28"/>
                    <p:cNvGrpSpPr>
                      <a:grpSpLocks/>
                    </p:cNvGrpSpPr>
                    <p:nvPr/>
                  </p:nvGrpSpPr>
                  <p:grpSpPr bwMode="auto">
                    <a:xfrm>
                      <a:off x="1258" y="240"/>
                      <a:ext cx="1406" cy="793"/>
                      <a:chOff x="0" y="0"/>
                      <a:chExt cx="838" cy="632"/>
                    </a:xfrm>
                  </p:grpSpPr>
                  <p:sp>
                    <p:nvSpPr>
                      <p:cNvPr id="56400" name="Rectangle 29"/>
                      <p:cNvSpPr>
                        <a:spLocks noChangeArrowheads="1"/>
                      </p:cNvSpPr>
                      <p:nvPr/>
                    </p:nvSpPr>
                    <p:spPr bwMode="auto">
                      <a:xfrm>
                        <a:off x="43" y="0"/>
                        <a:ext cx="75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00000100</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＋00001011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00001111</a:t>
                        </a:r>
                      </a:p>
                    </p:txBody>
                  </p:sp>
                  <p:sp>
                    <p:nvSpPr>
                      <p:cNvPr id="46111" name="Rectangle 30"/>
                      <p:cNvSpPr>
                        <a:spLocks noChangeArrowheads="1"/>
                      </p:cNvSpPr>
                      <p:nvPr/>
                    </p:nvSpPr>
                    <p:spPr bwMode="auto">
                      <a:xfrm>
                        <a:off x="0" y="0"/>
                        <a:ext cx="838" cy="632"/>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5" name="Group 31"/>
                    <p:cNvGrpSpPr>
                      <a:grpSpLocks/>
                    </p:cNvGrpSpPr>
                    <p:nvPr/>
                  </p:nvGrpSpPr>
                  <p:grpSpPr bwMode="auto">
                    <a:xfrm>
                      <a:off x="2657" y="240"/>
                      <a:ext cx="1406" cy="793"/>
                      <a:chOff x="0" y="0"/>
                      <a:chExt cx="838" cy="632"/>
                    </a:xfrm>
                  </p:grpSpPr>
                  <p:sp>
                    <p:nvSpPr>
                      <p:cNvPr id="56398" name="Rectangle 32"/>
                      <p:cNvSpPr>
                        <a:spLocks noChangeArrowheads="1"/>
                      </p:cNvSpPr>
                      <p:nvPr/>
                    </p:nvSpPr>
                    <p:spPr bwMode="auto">
                      <a:xfrm>
                        <a:off x="43" y="0"/>
                        <a:ext cx="75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4</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  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15 </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CF＝0</a:t>
                        </a:r>
                      </a:p>
                    </p:txBody>
                  </p:sp>
                  <p:sp>
                    <p:nvSpPr>
                      <p:cNvPr id="46114" name="Rectangle 33"/>
                      <p:cNvSpPr>
                        <a:spLocks noChangeArrowheads="1"/>
                      </p:cNvSpPr>
                      <p:nvPr/>
                    </p:nvSpPr>
                    <p:spPr bwMode="auto">
                      <a:xfrm>
                        <a:off x="0" y="0"/>
                        <a:ext cx="838" cy="632"/>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6" name="Group 34"/>
                    <p:cNvGrpSpPr>
                      <a:grpSpLocks/>
                    </p:cNvGrpSpPr>
                    <p:nvPr/>
                  </p:nvGrpSpPr>
                  <p:grpSpPr bwMode="auto">
                    <a:xfrm>
                      <a:off x="4066" y="240"/>
                      <a:ext cx="1406" cy="793"/>
                      <a:chOff x="0" y="0"/>
                      <a:chExt cx="838" cy="632"/>
                    </a:xfrm>
                  </p:grpSpPr>
                  <p:sp>
                    <p:nvSpPr>
                      <p:cNvPr id="56396" name="Rectangle 35"/>
                      <p:cNvSpPr>
                        <a:spLocks noChangeArrowheads="1"/>
                      </p:cNvSpPr>
                      <p:nvPr/>
                    </p:nvSpPr>
                    <p:spPr bwMode="auto">
                      <a:xfrm>
                        <a:off x="43" y="0"/>
                        <a:ext cx="75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＋4</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＋15</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OF＝0</a:t>
                        </a:r>
                      </a:p>
                    </p:txBody>
                  </p:sp>
                  <p:sp>
                    <p:nvSpPr>
                      <p:cNvPr id="46117" name="Rectangle 36"/>
                      <p:cNvSpPr>
                        <a:spLocks noChangeArrowheads="1"/>
                      </p:cNvSpPr>
                      <p:nvPr/>
                    </p:nvSpPr>
                    <p:spPr bwMode="auto">
                      <a:xfrm>
                        <a:off x="0" y="0"/>
                        <a:ext cx="838" cy="632"/>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7" name="Group 37"/>
                    <p:cNvGrpSpPr>
                      <a:grpSpLocks/>
                    </p:cNvGrpSpPr>
                    <p:nvPr/>
                  </p:nvGrpSpPr>
                  <p:grpSpPr bwMode="auto">
                    <a:xfrm>
                      <a:off x="0" y="1031"/>
                      <a:ext cx="1258" cy="1084"/>
                      <a:chOff x="0" y="0"/>
                      <a:chExt cx="838" cy="4894"/>
                    </a:xfrm>
                  </p:grpSpPr>
                  <p:grpSp>
                    <p:nvGrpSpPr>
                      <p:cNvPr id="56392" name="Group 38"/>
                      <p:cNvGrpSpPr>
                        <a:grpSpLocks/>
                      </p:cNvGrpSpPr>
                      <p:nvPr/>
                    </p:nvGrpSpPr>
                    <p:grpSpPr bwMode="auto">
                      <a:xfrm>
                        <a:off x="43" y="0"/>
                        <a:ext cx="752" cy="4894"/>
                        <a:chOff x="0" y="0"/>
                        <a:chExt cx="752" cy="4894"/>
                      </a:xfrm>
                    </p:grpSpPr>
                    <p:sp>
                      <p:nvSpPr>
                        <p:cNvPr id="46120" name="Rectangle 39"/>
                        <p:cNvSpPr>
                          <a:spLocks noChangeArrowheads="1"/>
                        </p:cNvSpPr>
                        <p:nvPr/>
                      </p:nvSpPr>
                      <p:spPr bwMode="auto">
                        <a:xfrm>
                          <a:off x="0" y="3581"/>
                          <a:ext cx="751" cy="1313"/>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6395" name="Rectangle 40"/>
                        <p:cNvSpPr>
                          <a:spLocks noChangeArrowheads="1"/>
                        </p:cNvSpPr>
                        <p:nvPr/>
                      </p:nvSpPr>
                      <p:spPr bwMode="auto">
                        <a:xfrm>
                          <a:off x="2" y="0"/>
                          <a:ext cx="750" cy="2863"/>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endParaRPr lang="zh-CN" altLang="zh-CN" sz="2000">
                            <a:solidFill>
                              <a:schemeClr val="bg2"/>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hlinkClick r:id="" action="ppaction://hlinkshowjump?jump=nextslide"/>
                            </a:rPr>
                            <a:t>b.  无符号</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hlinkClick r:id="" action="ppaction://hlinkshowjump?jump=nextslide"/>
                            </a:rPr>
                            <a:t>    数溢出</a:t>
                          </a:r>
                          <a:endParaRPr lang="zh-CN" altLang="zh-CN" sz="2000">
                            <a:solidFill>
                              <a:schemeClr val="bg2"/>
                            </a:solidFill>
                            <a:latin typeface="黑体" panose="02010609060101010101" pitchFamily="49" charset="-122"/>
                            <a:ea typeface="黑体" panose="02010609060101010101" pitchFamily="49" charset="-122"/>
                          </a:endParaRPr>
                        </a:p>
                      </p:txBody>
                    </p:sp>
                  </p:grpSp>
                  <p:sp>
                    <p:nvSpPr>
                      <p:cNvPr id="46122" name="Rectangle 41"/>
                      <p:cNvSpPr>
                        <a:spLocks noChangeArrowheads="1"/>
                      </p:cNvSpPr>
                      <p:nvPr/>
                    </p:nvSpPr>
                    <p:spPr bwMode="auto">
                      <a:xfrm>
                        <a:off x="0" y="0"/>
                        <a:ext cx="838" cy="3581"/>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8" name="Group 42"/>
                    <p:cNvGrpSpPr>
                      <a:grpSpLocks/>
                    </p:cNvGrpSpPr>
                    <p:nvPr/>
                  </p:nvGrpSpPr>
                  <p:grpSpPr bwMode="auto">
                    <a:xfrm>
                      <a:off x="1258" y="1031"/>
                      <a:ext cx="1406" cy="793"/>
                      <a:chOff x="0" y="0"/>
                      <a:chExt cx="838" cy="3581"/>
                    </a:xfrm>
                  </p:grpSpPr>
                  <p:sp>
                    <p:nvSpPr>
                      <p:cNvPr id="56390" name="Rectangle 43"/>
                      <p:cNvSpPr>
                        <a:spLocks noChangeArrowheads="1"/>
                      </p:cNvSpPr>
                      <p:nvPr/>
                    </p:nvSpPr>
                    <p:spPr bwMode="auto">
                      <a:xfrm>
                        <a:off x="43" y="0"/>
                        <a:ext cx="752" cy="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00000111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＋11111011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1 00000010 </a:t>
                        </a:r>
                      </a:p>
                    </p:txBody>
                  </p:sp>
                  <p:sp>
                    <p:nvSpPr>
                      <p:cNvPr id="46125" name="Rectangle 44"/>
                      <p:cNvSpPr>
                        <a:spLocks noChangeArrowheads="1"/>
                      </p:cNvSpPr>
                      <p:nvPr/>
                    </p:nvSpPr>
                    <p:spPr bwMode="auto">
                      <a:xfrm>
                        <a:off x="0" y="0"/>
                        <a:ext cx="838" cy="3581"/>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59" name="Group 45"/>
                    <p:cNvGrpSpPr>
                      <a:grpSpLocks/>
                    </p:cNvGrpSpPr>
                    <p:nvPr/>
                  </p:nvGrpSpPr>
                  <p:grpSpPr bwMode="auto">
                    <a:xfrm>
                      <a:off x="2657" y="1031"/>
                      <a:ext cx="1406" cy="793"/>
                      <a:chOff x="0" y="0"/>
                      <a:chExt cx="838" cy="3581"/>
                    </a:xfrm>
                  </p:grpSpPr>
                  <p:sp>
                    <p:nvSpPr>
                      <p:cNvPr id="56388" name="Rectangle 46"/>
                      <p:cNvSpPr>
                        <a:spLocks noChangeArrowheads="1"/>
                      </p:cNvSpPr>
                      <p:nvPr/>
                    </p:nvSpPr>
                    <p:spPr bwMode="auto">
                      <a:xfrm>
                        <a:off x="43" y="0"/>
                        <a:ext cx="752" cy="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7</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 251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258(错)</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CF＝1  </a:t>
                        </a:r>
                      </a:p>
                    </p:txBody>
                  </p:sp>
                  <p:sp>
                    <p:nvSpPr>
                      <p:cNvPr id="46128" name="Rectangle 47"/>
                      <p:cNvSpPr>
                        <a:spLocks noChangeArrowheads="1"/>
                      </p:cNvSpPr>
                      <p:nvPr/>
                    </p:nvSpPr>
                    <p:spPr bwMode="auto">
                      <a:xfrm>
                        <a:off x="0" y="0"/>
                        <a:ext cx="838" cy="3581"/>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0" name="Group 48"/>
                    <p:cNvGrpSpPr>
                      <a:grpSpLocks/>
                    </p:cNvGrpSpPr>
                    <p:nvPr/>
                  </p:nvGrpSpPr>
                  <p:grpSpPr bwMode="auto">
                    <a:xfrm>
                      <a:off x="4066" y="1031"/>
                      <a:ext cx="1406" cy="793"/>
                      <a:chOff x="0" y="0"/>
                      <a:chExt cx="838" cy="3581"/>
                    </a:xfrm>
                  </p:grpSpPr>
                  <p:sp>
                    <p:nvSpPr>
                      <p:cNvPr id="56386" name="Rectangle 49"/>
                      <p:cNvSpPr>
                        <a:spLocks noChangeArrowheads="1"/>
                      </p:cNvSpPr>
                      <p:nvPr/>
                    </p:nvSpPr>
                    <p:spPr bwMode="auto">
                      <a:xfrm>
                        <a:off x="43" y="0"/>
                        <a:ext cx="752" cy="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＋7</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＋（－5）</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＋2</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OF＝0</a:t>
                        </a:r>
                      </a:p>
                    </p:txBody>
                  </p:sp>
                  <p:sp>
                    <p:nvSpPr>
                      <p:cNvPr id="46131" name="Rectangle 50"/>
                      <p:cNvSpPr>
                        <a:spLocks noChangeArrowheads="1"/>
                      </p:cNvSpPr>
                      <p:nvPr/>
                    </p:nvSpPr>
                    <p:spPr bwMode="auto">
                      <a:xfrm>
                        <a:off x="0" y="0"/>
                        <a:ext cx="838" cy="3581"/>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1" name="Group 51"/>
                    <p:cNvGrpSpPr>
                      <a:grpSpLocks/>
                    </p:cNvGrpSpPr>
                    <p:nvPr/>
                  </p:nvGrpSpPr>
                  <p:grpSpPr bwMode="auto">
                    <a:xfrm>
                      <a:off x="1258" y="1824"/>
                      <a:ext cx="1406" cy="793"/>
                      <a:chOff x="0" y="0"/>
                      <a:chExt cx="838" cy="718"/>
                    </a:xfrm>
                  </p:grpSpPr>
                  <p:sp>
                    <p:nvSpPr>
                      <p:cNvPr id="56384" name="Rectangle 52"/>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00001001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＋01111100</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10000101</a:t>
                        </a:r>
                      </a:p>
                    </p:txBody>
                  </p:sp>
                  <p:sp>
                    <p:nvSpPr>
                      <p:cNvPr id="46134" name="Rectangle 53"/>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2" name="Group 54"/>
                    <p:cNvGrpSpPr>
                      <a:grpSpLocks/>
                    </p:cNvGrpSpPr>
                    <p:nvPr/>
                  </p:nvGrpSpPr>
                  <p:grpSpPr bwMode="auto">
                    <a:xfrm>
                      <a:off x="2657" y="1824"/>
                      <a:ext cx="1406" cy="793"/>
                      <a:chOff x="0" y="0"/>
                      <a:chExt cx="838" cy="718"/>
                    </a:xfrm>
                  </p:grpSpPr>
                  <p:sp>
                    <p:nvSpPr>
                      <p:cNvPr id="56382" name="Rectangle 55"/>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9</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 124</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133</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CF＝0</a:t>
                        </a:r>
                      </a:p>
                    </p:txBody>
                  </p:sp>
                  <p:sp>
                    <p:nvSpPr>
                      <p:cNvPr id="46137" name="Rectangle 56"/>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3" name="Group 57"/>
                    <p:cNvGrpSpPr>
                      <a:grpSpLocks/>
                    </p:cNvGrpSpPr>
                    <p:nvPr/>
                  </p:nvGrpSpPr>
                  <p:grpSpPr bwMode="auto">
                    <a:xfrm>
                      <a:off x="4066" y="1824"/>
                      <a:ext cx="1406" cy="793"/>
                      <a:chOff x="0" y="0"/>
                      <a:chExt cx="838" cy="718"/>
                    </a:xfrm>
                  </p:grpSpPr>
                  <p:sp>
                    <p:nvSpPr>
                      <p:cNvPr id="56380" name="Rectangle 58"/>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＋9</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＋(＋124)</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－123(错)</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OF＝1</a:t>
                        </a:r>
                      </a:p>
                    </p:txBody>
                  </p:sp>
                  <p:sp>
                    <p:nvSpPr>
                      <p:cNvPr id="46140" name="Rectangle 59"/>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4" name="Group 60"/>
                    <p:cNvGrpSpPr>
                      <a:grpSpLocks/>
                    </p:cNvGrpSpPr>
                    <p:nvPr/>
                  </p:nvGrpSpPr>
                  <p:grpSpPr bwMode="auto">
                    <a:xfrm>
                      <a:off x="0" y="2615"/>
                      <a:ext cx="1258" cy="793"/>
                      <a:chOff x="0" y="0"/>
                      <a:chExt cx="838" cy="460"/>
                    </a:xfrm>
                  </p:grpSpPr>
                  <p:grpSp>
                    <p:nvGrpSpPr>
                      <p:cNvPr id="56376" name="Group 61"/>
                      <p:cNvGrpSpPr>
                        <a:grpSpLocks/>
                      </p:cNvGrpSpPr>
                      <p:nvPr/>
                    </p:nvGrpSpPr>
                    <p:grpSpPr bwMode="auto">
                      <a:xfrm>
                        <a:off x="43" y="2"/>
                        <a:ext cx="752" cy="416"/>
                        <a:chOff x="0" y="0"/>
                        <a:chExt cx="752" cy="416"/>
                      </a:xfrm>
                    </p:grpSpPr>
                    <p:sp>
                      <p:nvSpPr>
                        <p:cNvPr id="46143" name="Rectangle 62"/>
                        <p:cNvSpPr>
                          <a:spLocks noChangeArrowheads="1"/>
                        </p:cNvSpPr>
                        <p:nvPr/>
                      </p:nvSpPr>
                      <p:spPr bwMode="auto">
                        <a:xfrm>
                          <a:off x="0" y="10"/>
                          <a:ext cx="751" cy="169"/>
                        </a:xfrm>
                        <a:prstGeom prst="rect">
                          <a:avLst/>
                        </a:prstGeom>
                        <a:noFill/>
                        <a:ln w="9525">
                          <a:noFill/>
                          <a:miter lim="800000"/>
                          <a:headEnd/>
                          <a:tailEnd/>
                        </a:ln>
                        <a:effectLst/>
                      </p:spPr>
                      <p:txBody>
                        <a:bodyPr>
                          <a:spAutoFit/>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6379" name="Rectangle 63"/>
                        <p:cNvSpPr>
                          <a:spLocks noChangeArrowheads="1"/>
                        </p:cNvSpPr>
                        <p:nvPr/>
                      </p:nvSpPr>
                      <p:spPr bwMode="auto">
                        <a:xfrm>
                          <a:off x="4" y="0"/>
                          <a:ext cx="74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800">
                              <a:solidFill>
                                <a:schemeClr val="bg2"/>
                              </a:solidFill>
                              <a:latin typeface="黑体" panose="02010609060101010101" pitchFamily="49" charset="-122"/>
                              <a:ea typeface="黑体" panose="02010609060101010101" pitchFamily="49" charset="-122"/>
                            </a:rPr>
                            <a:t>  </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d.  带符号数</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和无符号</a:t>
                          </a:r>
                        </a:p>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数都溢出</a:t>
                          </a:r>
                        </a:p>
                      </p:txBody>
                    </p:sp>
                  </p:grpSp>
                  <p:sp>
                    <p:nvSpPr>
                      <p:cNvPr id="46145" name="Rectangle 64"/>
                      <p:cNvSpPr>
                        <a:spLocks noChangeArrowheads="1"/>
                      </p:cNvSpPr>
                      <p:nvPr/>
                    </p:nvSpPr>
                    <p:spPr bwMode="auto">
                      <a:xfrm>
                        <a:off x="0" y="0"/>
                        <a:ext cx="838" cy="460"/>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5" name="Group 65"/>
                    <p:cNvGrpSpPr>
                      <a:grpSpLocks/>
                    </p:cNvGrpSpPr>
                    <p:nvPr/>
                  </p:nvGrpSpPr>
                  <p:grpSpPr bwMode="auto">
                    <a:xfrm>
                      <a:off x="1258" y="2615"/>
                      <a:ext cx="1406" cy="793"/>
                      <a:chOff x="0" y="0"/>
                      <a:chExt cx="838" cy="718"/>
                    </a:xfrm>
                  </p:grpSpPr>
                  <p:sp>
                    <p:nvSpPr>
                      <p:cNvPr id="56374" name="Rectangle 66"/>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10000111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＋11110101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1 01111100</a:t>
                        </a:r>
                      </a:p>
                    </p:txBody>
                  </p:sp>
                  <p:sp>
                    <p:nvSpPr>
                      <p:cNvPr id="46148" name="Rectangle 67"/>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6" name="Group 68"/>
                    <p:cNvGrpSpPr>
                      <a:grpSpLocks/>
                    </p:cNvGrpSpPr>
                    <p:nvPr/>
                  </p:nvGrpSpPr>
                  <p:grpSpPr bwMode="auto">
                    <a:xfrm>
                      <a:off x="2657" y="2615"/>
                      <a:ext cx="1406" cy="793"/>
                      <a:chOff x="0" y="0"/>
                      <a:chExt cx="838" cy="718"/>
                    </a:xfrm>
                  </p:grpSpPr>
                  <p:sp>
                    <p:nvSpPr>
                      <p:cNvPr id="56372" name="Rectangle 69"/>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135</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 245</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124(错)</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CF＝1 </a:t>
                        </a:r>
                      </a:p>
                    </p:txBody>
                  </p:sp>
                  <p:sp>
                    <p:nvSpPr>
                      <p:cNvPr id="46151" name="Rectangle 70"/>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grpSp>
                  <p:nvGrpSpPr>
                    <p:cNvPr id="56367" name="Group 71"/>
                    <p:cNvGrpSpPr>
                      <a:grpSpLocks/>
                    </p:cNvGrpSpPr>
                    <p:nvPr/>
                  </p:nvGrpSpPr>
                  <p:grpSpPr bwMode="auto">
                    <a:xfrm>
                      <a:off x="4066" y="2615"/>
                      <a:ext cx="1406" cy="793"/>
                      <a:chOff x="0" y="0"/>
                      <a:chExt cx="838" cy="718"/>
                    </a:xfrm>
                  </p:grpSpPr>
                  <p:sp>
                    <p:nvSpPr>
                      <p:cNvPr id="56370" name="Rectangle 72"/>
                      <p:cNvSpPr>
                        <a:spLocks noChangeArrowheads="1"/>
                      </p:cNvSpPr>
                      <p:nvPr/>
                    </p:nvSpPr>
                    <p:spPr bwMode="auto">
                      <a:xfrm>
                        <a:off x="43" y="0"/>
                        <a:ext cx="75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28600">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－121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11)</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＋124(错)</a:t>
                        </a:r>
                      </a:p>
                      <a:p>
                        <a:pPr>
                          <a:spcBef>
                            <a:spcPct val="0"/>
                          </a:spcBef>
                          <a:buClrTx/>
                          <a:buSzTx/>
                          <a:buFont typeface="Wingdings" panose="05000000000000000000" pitchFamily="2" charset="2"/>
                          <a:buNone/>
                        </a:pPr>
                        <a:r>
                          <a:rPr lang="zh-CN" altLang="zh-CN" sz="2000">
                            <a:solidFill>
                              <a:schemeClr val="bg2"/>
                            </a:solidFill>
                            <a:latin typeface="黑体" panose="02010609060101010101" pitchFamily="49" charset="-122"/>
                            <a:ea typeface="黑体" panose="02010609060101010101" pitchFamily="49" charset="-122"/>
                          </a:rPr>
                          <a:t>   OF＝1  </a:t>
                        </a:r>
                      </a:p>
                    </p:txBody>
                  </p:sp>
                  <p:sp>
                    <p:nvSpPr>
                      <p:cNvPr id="46154" name="Rectangle 73"/>
                      <p:cNvSpPr>
                        <a:spLocks noChangeArrowheads="1"/>
                      </p:cNvSpPr>
                      <p:nvPr/>
                    </p:nvSpPr>
                    <p:spPr bwMode="auto">
                      <a:xfrm>
                        <a:off x="0" y="0"/>
                        <a:ext cx="838" cy="718"/>
                      </a:xfrm>
                      <a:prstGeom prst="rect">
                        <a:avLst/>
                      </a:prstGeom>
                      <a:noFill/>
                      <a:ln w="7"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grpSp>
                <p:sp>
                  <p:nvSpPr>
                    <p:cNvPr id="46155" name="Rectangle 74"/>
                    <p:cNvSpPr>
                      <a:spLocks noChangeArrowheads="1"/>
                    </p:cNvSpPr>
                    <p:nvPr/>
                  </p:nvSpPr>
                  <p:spPr bwMode="auto">
                    <a:xfrm>
                      <a:off x="0" y="0"/>
                      <a:ext cx="5473" cy="3408"/>
                    </a:xfrm>
                    <a:prstGeom prst="rect">
                      <a:avLst/>
                    </a:prstGeom>
                    <a:noFill/>
                    <a:ln w="11049" cmpd="sng">
                      <a:solidFill>
                        <a:srgbClr val="A0A0A0"/>
                      </a:solidFill>
                      <a:miter lim="800000"/>
                      <a:headEnd/>
                      <a:tailEnd/>
                    </a:ln>
                    <a:effectLst/>
                  </p:spPr>
                  <p:txBody>
                    <a:bodyP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6369" name="Text Box 75"/>
                    <p:cNvSpPr txBox="1">
                      <a:spLocks noChangeArrowheads="1"/>
                    </p:cNvSpPr>
                    <p:nvPr/>
                  </p:nvSpPr>
                  <p:spPr bwMode="auto">
                    <a:xfrm>
                      <a:off x="906" y="3465"/>
                      <a:ext cx="36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表3-2  对二进制数加法结果的解释</a:t>
                      </a:r>
                    </a:p>
                  </p:txBody>
                </p:sp>
              </p:grpSp>
            </p:grpSp>
            <p:sp>
              <p:nvSpPr>
                <p:cNvPr id="56335" name="Line 76"/>
                <p:cNvSpPr>
                  <a:spLocks noChangeShapeType="1"/>
                </p:cNvSpPr>
                <p:nvPr/>
              </p:nvSpPr>
              <p:spPr bwMode="auto">
                <a:xfrm>
                  <a:off x="2784" y="2256"/>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Line 77"/>
                <p:cNvSpPr>
                  <a:spLocks noChangeShapeType="1"/>
                </p:cNvSpPr>
                <p:nvPr/>
              </p:nvSpPr>
              <p:spPr bwMode="auto">
                <a:xfrm>
                  <a:off x="1440" y="1440"/>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78"/>
                <p:cNvSpPr>
                  <a:spLocks noChangeShapeType="1"/>
                </p:cNvSpPr>
                <p:nvPr/>
              </p:nvSpPr>
              <p:spPr bwMode="auto">
                <a:xfrm>
                  <a:off x="4224" y="3024"/>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8" name="Line 79"/>
                <p:cNvSpPr>
                  <a:spLocks noChangeShapeType="1"/>
                </p:cNvSpPr>
                <p:nvPr/>
              </p:nvSpPr>
              <p:spPr bwMode="auto">
                <a:xfrm>
                  <a:off x="1440" y="720"/>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9" name="Line 80"/>
                <p:cNvSpPr>
                  <a:spLocks noChangeShapeType="1"/>
                </p:cNvSpPr>
                <p:nvPr/>
              </p:nvSpPr>
              <p:spPr bwMode="auto">
                <a:xfrm>
                  <a:off x="4224" y="672"/>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0" name="Line 81"/>
                <p:cNvSpPr>
                  <a:spLocks noChangeShapeType="1"/>
                </p:cNvSpPr>
                <p:nvPr/>
              </p:nvSpPr>
              <p:spPr bwMode="auto">
                <a:xfrm>
                  <a:off x="4224" y="1440"/>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1" name="Line 82"/>
                <p:cNvSpPr>
                  <a:spLocks noChangeShapeType="1"/>
                </p:cNvSpPr>
                <p:nvPr/>
              </p:nvSpPr>
              <p:spPr bwMode="auto">
                <a:xfrm>
                  <a:off x="1440" y="3024"/>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2" name="Line 83"/>
                <p:cNvSpPr>
                  <a:spLocks noChangeShapeType="1"/>
                </p:cNvSpPr>
                <p:nvPr/>
              </p:nvSpPr>
              <p:spPr bwMode="auto">
                <a:xfrm>
                  <a:off x="1440" y="2304"/>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Line 84"/>
                <p:cNvSpPr>
                  <a:spLocks noChangeShapeType="1"/>
                </p:cNvSpPr>
                <p:nvPr/>
              </p:nvSpPr>
              <p:spPr bwMode="auto">
                <a:xfrm>
                  <a:off x="2784" y="1440"/>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4" name="Line 85"/>
                <p:cNvSpPr>
                  <a:spLocks noChangeShapeType="1"/>
                </p:cNvSpPr>
                <p:nvPr/>
              </p:nvSpPr>
              <p:spPr bwMode="auto">
                <a:xfrm>
                  <a:off x="2832" y="672"/>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5" name="Line 86"/>
                <p:cNvSpPr>
                  <a:spLocks noChangeShapeType="1"/>
                </p:cNvSpPr>
                <p:nvPr/>
              </p:nvSpPr>
              <p:spPr bwMode="auto">
                <a:xfrm>
                  <a:off x="4224" y="2256"/>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87"/>
                <p:cNvSpPr>
                  <a:spLocks noChangeShapeType="1"/>
                </p:cNvSpPr>
                <p:nvPr/>
              </p:nvSpPr>
              <p:spPr bwMode="auto">
                <a:xfrm>
                  <a:off x="2784" y="3024"/>
                  <a:ext cx="110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69" name="Rectangle 88"/>
              <p:cNvSpPr>
                <a:spLocks noChangeArrowheads="1"/>
              </p:cNvSpPr>
              <p:nvPr/>
            </p:nvSpPr>
            <p:spPr bwMode="auto">
              <a:xfrm>
                <a:off x="1534" y="1462"/>
                <a:ext cx="100" cy="193"/>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46170" name="Rectangle 89"/>
              <p:cNvSpPr>
                <a:spLocks noChangeArrowheads="1"/>
              </p:cNvSpPr>
              <p:nvPr/>
            </p:nvSpPr>
            <p:spPr bwMode="auto">
              <a:xfrm>
                <a:off x="1537" y="3024"/>
                <a:ext cx="100" cy="193"/>
              </a:xfrm>
              <a:prstGeom prst="rect">
                <a:avLst/>
              </a:prstGeom>
              <a:noFill/>
              <a:ln w="38100" cmpd="sng">
                <a:solidFill>
                  <a:schemeClr val="accent1"/>
                </a:solidFill>
                <a:miter lim="800000"/>
                <a:headEnd/>
                <a:tailEnd/>
              </a:ln>
              <a:effectLst/>
            </p:spPr>
            <p:txBody>
              <a:bodyPr wrap="none" anchor="ctr"/>
              <a:lstStyle/>
              <a:p>
                <a:pPr algn="ctr" eaLnBrk="1" hangingPunct="1">
                  <a:buFont typeface="Arial" panose="020B0604020202020204" pitchFamily="34" charset="0"/>
                  <a:buNone/>
                  <a:defRPr/>
                </a:pPr>
                <a:endParaRPr lang="zh-CN" altLang="en-US">
                  <a:effectLst>
                    <a:outerShdw blurRad="38100" dist="38100" dir="2700000" algn="tl">
                      <a:srgbClr val="C0C0C0"/>
                    </a:outerShdw>
                  </a:effectLst>
                </a:endParaRPr>
              </a:p>
            </p:txBody>
          </p:sp>
          <p:sp>
            <p:nvSpPr>
              <p:cNvPr id="56331" name="Line 90"/>
              <p:cNvSpPr>
                <a:spLocks noChangeShapeType="1"/>
              </p:cNvSpPr>
              <p:nvPr/>
            </p:nvSpPr>
            <p:spPr bwMode="auto">
              <a:xfrm flipH="1">
                <a:off x="1393" y="1584"/>
                <a:ext cx="144" cy="96"/>
              </a:xfrm>
              <a:prstGeom prst="line">
                <a:avLst/>
              </a:prstGeom>
              <a:noFill/>
              <a:ln w="31750">
                <a:solidFill>
                  <a:schemeClr val="accent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6332" name="Text Box 91"/>
              <p:cNvSpPr txBox="1">
                <a:spLocks noChangeArrowheads="1"/>
              </p:cNvSpPr>
              <p:nvPr/>
            </p:nvSpPr>
            <p:spPr bwMode="auto">
              <a:xfrm>
                <a:off x="1147" y="1598"/>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CF</a:t>
                </a:r>
              </a:p>
            </p:txBody>
          </p:sp>
          <p:sp>
            <p:nvSpPr>
              <p:cNvPr id="56333" name="Text Box 92"/>
              <p:cNvSpPr txBox="1">
                <a:spLocks noChangeArrowheads="1"/>
              </p:cNvSpPr>
              <p:nvPr/>
            </p:nvSpPr>
            <p:spPr bwMode="auto">
              <a:xfrm>
                <a:off x="1147" y="3177"/>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黑体" panose="02010609060101010101" pitchFamily="49" charset="-122"/>
                    <a:ea typeface="黑体" panose="02010609060101010101" pitchFamily="49" charset="-122"/>
                  </a:rPr>
                  <a:t>CF</a:t>
                </a:r>
                <a:endParaRPr lang="zh-CN" altLang="zh-CN" sz="2400">
                  <a:solidFill>
                    <a:schemeClr val="bg2"/>
                  </a:solidFill>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390168527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4294967295"/>
          </p:nvPr>
        </p:nvSpPr>
        <p:spPr>
          <a:xfrm>
            <a:off x="1905000" y="1295400"/>
            <a:ext cx="8153400" cy="4343400"/>
          </a:xfrm>
        </p:spPr>
        <p:txBody>
          <a:bodyPr/>
          <a:lstStyle/>
          <a:p>
            <a:pPr>
              <a:buFont typeface="Wingdings" panose="05000000000000000000" pitchFamily="2" charset="2"/>
              <a:buNone/>
            </a:pPr>
            <a:r>
              <a:rPr lang="zh-CN" altLang="zh-CN">
                <a:latin typeface="黑体" panose="02010609060101010101" pitchFamily="49" charset="-122"/>
              </a:rPr>
              <a:t>	对于情况b：</a:t>
            </a:r>
          </a:p>
          <a:p>
            <a:pPr>
              <a:buFont typeface="Wingdings" panose="05000000000000000000" pitchFamily="2" charset="2"/>
              <a:buNone/>
            </a:pPr>
            <a:r>
              <a:rPr lang="zh-CN" altLang="zh-CN">
                <a:latin typeface="黑体" panose="02010609060101010101" pitchFamily="49" charset="-122"/>
              </a:rPr>
              <a:t>	   最高位向前有进位，该进位记录在CF中,7加251应该等于258,但在有效的8位结果中,只看到2，这是因为丢掉了2</a:t>
            </a:r>
            <a:r>
              <a:rPr lang="zh-CN" altLang="zh-CN" baseline="30000">
                <a:latin typeface="黑体" panose="02010609060101010101" pitchFamily="49" charset="-122"/>
              </a:rPr>
              <a:t>8</a:t>
            </a:r>
            <a:r>
              <a:rPr lang="zh-CN" altLang="zh-CN">
                <a:latin typeface="黑体" panose="02010609060101010101" pitchFamily="49" charset="-122"/>
              </a:rPr>
              <a:t>＝256，所以对于无符号数来讲,通过判断CF＝1，便知该结果是错的。</a:t>
            </a:r>
          </a:p>
        </p:txBody>
      </p:sp>
      <p:sp>
        <p:nvSpPr>
          <p:cNvPr id="5734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941954E-EEAA-45ED-9456-F708BBB28F8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76</a:t>
            </a:fld>
            <a:endParaRPr lang="zh-CN" altLang="en-US" sz="1400">
              <a:solidFill>
                <a:schemeClr val="tx1"/>
              </a:solidFill>
              <a:latin typeface="Arial" panose="020B0604020202020204" pitchFamily="34" charset="0"/>
              <a:ea typeface="宋体" panose="02010600030101010101" pitchFamily="2" charset="-122"/>
            </a:endParaRPr>
          </a:p>
        </p:txBody>
      </p:sp>
      <p:sp>
        <p:nvSpPr>
          <p:cNvPr id="57348" name="Text Box 3"/>
          <p:cNvSpPr txBox="1">
            <a:spLocks noChangeArrowheads="1"/>
          </p:cNvSpPr>
          <p:nvPr/>
        </p:nvSpPr>
        <p:spPr bwMode="auto">
          <a:xfrm>
            <a:off x="9296401" y="5791201"/>
            <a:ext cx="949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3000">
                <a:solidFill>
                  <a:schemeClr val="tx1"/>
                </a:solidFill>
                <a:latin typeface="Times New Roman" panose="02020603050405020304" pitchFamily="18" charset="0"/>
                <a:ea typeface="黑体" panose="02010609060101010101" pitchFamily="49" charset="-122"/>
                <a:hlinkClick r:id="" action="ppaction://hlinkshowjump?jump=previousslide"/>
              </a:rPr>
              <a:t>返回</a:t>
            </a:r>
            <a:endParaRPr lang="zh-CN" altLang="zh-CN" sz="3000">
              <a:solidFill>
                <a:schemeClr val="tx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7096835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4294967295"/>
          </p:nvPr>
        </p:nvSpPr>
        <p:spPr>
          <a:xfrm>
            <a:off x="1981200" y="1371600"/>
            <a:ext cx="7924800" cy="4114800"/>
          </a:xfrm>
        </p:spPr>
        <p:txBody>
          <a:bodyPr/>
          <a:lstStyle/>
          <a:p>
            <a:pPr>
              <a:buFont typeface="Wingdings" panose="05000000000000000000" pitchFamily="2" charset="2"/>
              <a:buNone/>
            </a:pPr>
            <a:r>
              <a:rPr lang="zh-CN" altLang="zh-CN">
                <a:latin typeface="黑体" panose="02010609060101010101" pitchFamily="49" charset="-122"/>
              </a:rPr>
              <a:t>	对于情况c：</a:t>
            </a:r>
          </a:p>
          <a:p>
            <a:pPr>
              <a:buFont typeface="Wingdings" panose="05000000000000000000" pitchFamily="2" charset="2"/>
              <a:buNone/>
            </a:pPr>
            <a:r>
              <a:rPr lang="zh-CN" altLang="zh-CN">
                <a:latin typeface="黑体" panose="02010609060101010101" pitchFamily="49" charset="-122"/>
              </a:rPr>
              <a:t>	   因为两同号数相加，和的符号却与加数符号相反.所以对于带符号数来讲，该结果是错的，发生这种情况后系统会置OF＝1，所以可通过OF来判断。</a:t>
            </a:r>
          </a:p>
        </p:txBody>
      </p:sp>
      <p:sp>
        <p:nvSpPr>
          <p:cNvPr id="5837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D49516DA-B821-475E-B07E-FB5C6111569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77</a:t>
            </a:fld>
            <a:endParaRPr lang="zh-CN" altLang="en-US" sz="1400">
              <a:solidFill>
                <a:schemeClr val="tx1"/>
              </a:solidFill>
              <a:latin typeface="Arial" panose="020B0604020202020204" pitchFamily="34" charset="0"/>
              <a:ea typeface="宋体" panose="02010600030101010101" pitchFamily="2" charset="-122"/>
            </a:endParaRPr>
          </a:p>
        </p:txBody>
      </p:sp>
      <p:sp>
        <p:nvSpPr>
          <p:cNvPr id="58372" name="Text Box 3"/>
          <p:cNvSpPr txBox="1">
            <a:spLocks noChangeArrowheads="1"/>
          </p:cNvSpPr>
          <p:nvPr/>
        </p:nvSpPr>
        <p:spPr bwMode="auto">
          <a:xfrm>
            <a:off x="9191626" y="5661026"/>
            <a:ext cx="949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3000">
                <a:solidFill>
                  <a:schemeClr val="tx1"/>
                </a:solidFill>
                <a:latin typeface="Times New Roman" panose="02020603050405020304" pitchFamily="18" charset="0"/>
                <a:ea typeface="黑体" panose="02010609060101010101" pitchFamily="49" charset="-122"/>
                <a:hlinkClick r:id="rId2" action="ppaction://hlinksldjump"/>
              </a:rPr>
              <a:t>返回</a:t>
            </a:r>
            <a:endParaRPr lang="zh-CN" altLang="zh-CN" sz="3000">
              <a:solidFill>
                <a:schemeClr val="tx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8980364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4294967295"/>
          </p:nvPr>
        </p:nvSpPr>
        <p:spPr>
          <a:xfrm>
            <a:off x="2063750" y="908050"/>
            <a:ext cx="8312150" cy="5056188"/>
          </a:xfrm>
        </p:spPr>
        <p:txBody>
          <a:bodyPr/>
          <a:lstStyle/>
          <a:p>
            <a:pPr marL="0" indent="0">
              <a:buNone/>
            </a:pPr>
            <a:r>
              <a:rPr lang="zh-CN" altLang="zh-CN">
                <a:latin typeface="黑体" panose="02010609060101010101" pitchFamily="49" charset="-122"/>
              </a:rPr>
              <a:t>(2).带进位加法指令 </a:t>
            </a:r>
            <a:r>
              <a:rPr lang="zh-CN" altLang="zh-CN">
                <a:solidFill>
                  <a:srgbClr val="FF0000"/>
                </a:solidFill>
                <a:latin typeface="黑体" panose="02010609060101010101" pitchFamily="49" charset="-122"/>
              </a:rPr>
              <a:t>ADC</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格式:</a:t>
            </a:r>
            <a:r>
              <a:rPr lang="zh-CN" altLang="zh-CN">
                <a:latin typeface="黑体" panose="02010609060101010101" pitchFamily="49" charset="-122"/>
              </a:rPr>
              <a:t> ADC  DST,SRC</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功能:</a:t>
            </a:r>
            <a:r>
              <a:rPr lang="zh-CN" altLang="zh-CN">
                <a:latin typeface="黑体" panose="02010609060101010101" pitchFamily="49" charset="-122"/>
              </a:rPr>
              <a:t>（DST）＋（SRC）＋ </a:t>
            </a:r>
            <a:r>
              <a:rPr lang="zh-CN" altLang="zh-CN">
                <a:solidFill>
                  <a:srgbClr val="FF0000"/>
                </a:solidFill>
                <a:latin typeface="黑体" panose="02010609060101010101" pitchFamily="49" charset="-122"/>
              </a:rPr>
              <a:t>CF </a:t>
            </a:r>
            <a:r>
              <a:rPr lang="zh-CN" altLang="zh-CN">
                <a:latin typeface="黑体" panose="02010609060101010101" pitchFamily="49" charset="-122"/>
              </a:rPr>
              <a:t>→ DST</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说明: </a:t>
            </a:r>
            <a:r>
              <a:rPr lang="zh-CN" altLang="zh-CN">
                <a:latin typeface="黑体" panose="02010609060101010101" pitchFamily="49" charset="-122"/>
              </a:rPr>
              <a:t>对操作数的限定同MOV指令,该指令</a:t>
            </a:r>
          </a:p>
          <a:p>
            <a:pPr marL="0" indent="0">
              <a:buNone/>
            </a:pPr>
            <a:r>
              <a:rPr lang="zh-CN" altLang="zh-CN">
                <a:latin typeface="黑体" panose="02010609060101010101" pitchFamily="49" charset="-122"/>
              </a:rPr>
              <a:t>		适用于多字节或多字的加法运算。</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标志: </a:t>
            </a:r>
            <a:r>
              <a:rPr lang="zh-CN" altLang="zh-CN">
                <a:latin typeface="黑体" panose="02010609060101010101" pitchFamily="49" charset="-122"/>
              </a:rPr>
              <a:t>影响OF、SF、ZF、AF、PF、CF标志</a:t>
            </a:r>
          </a:p>
          <a:p>
            <a:pPr marL="0" indent="0">
              <a:buNone/>
            </a:pPr>
            <a:r>
              <a:rPr lang="zh-CN" altLang="zh-CN">
                <a:latin typeface="黑体" panose="02010609060101010101" pitchFamily="49" charset="-122"/>
              </a:rPr>
              <a:t>   例.  ADC  AX，35</a:t>
            </a:r>
          </a:p>
          <a:p>
            <a:pPr marL="0" indent="0">
              <a:buNone/>
            </a:pPr>
            <a:r>
              <a:rPr lang="zh-CN" altLang="zh-CN">
                <a:latin typeface="黑体" panose="02010609060101010101" pitchFamily="49" charset="-122"/>
              </a:rPr>
              <a:t>	    ;（AX）＝ (AX)＋35＋CF</a:t>
            </a:r>
          </a:p>
        </p:txBody>
      </p:sp>
      <p:sp>
        <p:nvSpPr>
          <p:cNvPr id="5939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3E73C7B-A505-49F1-806C-50428EDD32A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85086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4294967295"/>
          </p:nvPr>
        </p:nvSpPr>
        <p:spPr>
          <a:xfrm>
            <a:off x="2063751" y="836614"/>
            <a:ext cx="8164513" cy="5419725"/>
          </a:xfrm>
        </p:spPr>
        <p:txBody>
          <a:bodyPr/>
          <a:lstStyle/>
          <a:p>
            <a:pPr marL="0" indent="0">
              <a:buNone/>
            </a:pPr>
            <a:r>
              <a:rPr lang="zh-CN" altLang="en-US">
                <a:latin typeface="黑体" panose="02010609060101010101" pitchFamily="49" charset="-122"/>
              </a:rPr>
              <a:t>(3).加1指令 </a:t>
            </a:r>
            <a:r>
              <a:rPr lang="zh-CN" altLang="en-US">
                <a:solidFill>
                  <a:srgbClr val="FF0000"/>
                </a:solidFill>
                <a:latin typeface="黑体" panose="02010609060101010101" pitchFamily="49" charset="-122"/>
              </a:rPr>
              <a:t>INC</a:t>
            </a:r>
          </a:p>
          <a:p>
            <a:pPr marL="0" indent="0">
              <a:buNone/>
            </a:pPr>
            <a:r>
              <a:rPr lang="zh-CN" altLang="en-US">
                <a:latin typeface="黑体" panose="02010609060101010101" pitchFamily="49" charset="-122"/>
              </a:rPr>
              <a:t>   </a:t>
            </a:r>
            <a:r>
              <a:rPr lang="zh-CN" altLang="en-US">
                <a:solidFill>
                  <a:schemeClr val="accent1"/>
                </a:solidFill>
                <a:latin typeface="黑体" panose="02010609060101010101" pitchFamily="49" charset="-122"/>
              </a:rPr>
              <a:t>格式：</a:t>
            </a:r>
            <a:r>
              <a:rPr lang="zh-CN" altLang="en-US">
                <a:latin typeface="黑体" panose="02010609060101010101" pitchFamily="49" charset="-122"/>
              </a:rPr>
              <a:t>INC  DST</a:t>
            </a:r>
          </a:p>
          <a:p>
            <a:pPr marL="0" indent="0">
              <a:buNone/>
            </a:pPr>
            <a:r>
              <a:rPr lang="zh-CN" altLang="en-US">
                <a:latin typeface="黑体" panose="02010609060101010101" pitchFamily="49" charset="-122"/>
              </a:rPr>
              <a:t>   </a:t>
            </a:r>
            <a:r>
              <a:rPr lang="zh-CN" altLang="en-US">
                <a:solidFill>
                  <a:schemeClr val="accent1"/>
                </a:solidFill>
                <a:latin typeface="黑体" panose="02010609060101010101" pitchFamily="49" charset="-122"/>
              </a:rPr>
              <a:t>功能：</a:t>
            </a:r>
            <a:r>
              <a:rPr lang="zh-CN" altLang="en-US">
                <a:latin typeface="黑体" panose="02010609060101010101" pitchFamily="49" charset="-122"/>
              </a:rPr>
              <a:t>（DST）＋1→DST</a:t>
            </a:r>
          </a:p>
          <a:p>
            <a:pPr marL="0" indent="0">
              <a:buNone/>
            </a:pPr>
            <a:r>
              <a:rPr lang="zh-CN" altLang="en-US">
                <a:latin typeface="黑体" panose="02010609060101010101" pitchFamily="49" charset="-122"/>
              </a:rPr>
              <a:t>   </a:t>
            </a:r>
            <a:r>
              <a:rPr lang="zh-CN" altLang="en-US">
                <a:solidFill>
                  <a:schemeClr val="accent1"/>
                </a:solidFill>
                <a:latin typeface="黑体" panose="02010609060101010101" pitchFamily="49" charset="-122"/>
              </a:rPr>
              <a:t>标志：</a:t>
            </a:r>
            <a:r>
              <a:rPr lang="zh-CN" altLang="en-US">
                <a:latin typeface="黑体" panose="02010609060101010101" pitchFamily="49" charset="-122"/>
              </a:rPr>
              <a:t>除</a:t>
            </a:r>
            <a:r>
              <a:rPr lang="zh-CN" altLang="en-US">
                <a:solidFill>
                  <a:srgbClr val="FF0000"/>
                </a:solidFill>
                <a:latin typeface="黑体" panose="02010609060101010101" pitchFamily="49" charset="-122"/>
              </a:rPr>
              <a:t>不影响CF标志</a:t>
            </a:r>
            <a:r>
              <a:rPr lang="zh-CN" altLang="en-US">
                <a:latin typeface="黑体" panose="02010609060101010101" pitchFamily="49" charset="-122"/>
              </a:rPr>
              <a:t>外，影响其它五</a:t>
            </a:r>
          </a:p>
          <a:p>
            <a:pPr marL="0" indent="0">
              <a:buNone/>
            </a:pPr>
            <a:r>
              <a:rPr lang="zh-CN" altLang="en-US">
                <a:latin typeface="黑体" panose="02010609060101010101" pitchFamily="49" charset="-122"/>
              </a:rPr>
              <a:t>	     个算术运算特征标志。</a:t>
            </a:r>
          </a:p>
          <a:p>
            <a:pPr marL="0" indent="0">
              <a:buNone/>
            </a:pPr>
            <a:r>
              <a:rPr lang="zh-CN" altLang="en-US">
                <a:latin typeface="黑体" panose="02010609060101010101" pitchFamily="49" charset="-122"/>
              </a:rPr>
              <a:t>   </a:t>
            </a:r>
            <a:r>
              <a:rPr lang="zh-CN" altLang="en-US">
                <a:solidFill>
                  <a:schemeClr val="accent1"/>
                </a:solidFill>
                <a:latin typeface="黑体" panose="02010609060101010101" pitchFamily="49" charset="-122"/>
              </a:rPr>
              <a:t>例.</a:t>
            </a:r>
            <a:r>
              <a:rPr lang="zh-CN" altLang="en-US">
                <a:latin typeface="黑体" panose="02010609060101010101" pitchFamily="49" charset="-122"/>
              </a:rPr>
              <a:t>   INC  BX</a:t>
            </a:r>
          </a:p>
          <a:p>
            <a:pPr marL="0" indent="0">
              <a:buNone/>
            </a:pPr>
            <a:r>
              <a:rPr lang="zh-CN" altLang="en-US">
                <a:latin typeface="黑体" panose="02010609060101010101" pitchFamily="49" charset="-122"/>
              </a:rPr>
              <a:t>   </a:t>
            </a:r>
            <a:r>
              <a:rPr lang="zh-CN" altLang="en-US">
                <a:solidFill>
                  <a:schemeClr val="accent1"/>
                </a:solidFill>
                <a:latin typeface="黑体" panose="02010609060101010101" pitchFamily="49" charset="-122"/>
              </a:rPr>
              <a:t>例.</a:t>
            </a:r>
            <a:r>
              <a:rPr lang="zh-CN" altLang="en-US">
                <a:latin typeface="黑体" panose="02010609060101010101" pitchFamily="49" charset="-122"/>
              </a:rPr>
              <a:t>实现+2操作：ADD AX，2</a:t>
            </a:r>
          </a:p>
          <a:p>
            <a:pPr lvl="1">
              <a:buFont typeface="Wingdings" panose="05000000000000000000" pitchFamily="2" charset="2"/>
              <a:buNone/>
            </a:pPr>
            <a:r>
              <a:rPr lang="zh-CN" altLang="en-US" sz="3200">
                <a:latin typeface="黑体" panose="02010609060101010101" pitchFamily="49" charset="-122"/>
              </a:rPr>
              <a:t>			         INC AX</a:t>
            </a:r>
          </a:p>
          <a:p>
            <a:pPr lvl="1">
              <a:buFont typeface="Wingdings" panose="05000000000000000000" pitchFamily="2" charset="2"/>
              <a:buNone/>
            </a:pPr>
            <a:r>
              <a:rPr lang="zh-CN" altLang="en-US" sz="3200">
                <a:latin typeface="黑体" panose="02010609060101010101" pitchFamily="49" charset="-122"/>
              </a:rPr>
              <a:t>			         INC AX</a:t>
            </a:r>
          </a:p>
        </p:txBody>
      </p:sp>
      <p:sp>
        <p:nvSpPr>
          <p:cNvPr id="6041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8D40612-2F66-49A1-B57F-52219D030B2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79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64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431704" y="116632"/>
            <a:ext cx="8202240" cy="701675"/>
          </a:xfrm>
        </p:spPr>
        <p:txBody>
          <a:bodyPr/>
          <a:lstStyle/>
          <a:p>
            <a:r>
              <a:rPr lang="en-US" altLang="zh-CN" dirty="0">
                <a:solidFill>
                  <a:srgbClr val="FF0000"/>
                </a:solidFill>
                <a:effectLst>
                  <a:outerShdw blurRad="38100" dist="38100" dir="2700000" algn="tl">
                    <a:srgbClr val="C0C0C0"/>
                  </a:outerShdw>
                </a:effectLst>
              </a:rPr>
              <a:t>CPU</a:t>
            </a:r>
            <a:r>
              <a:rPr lang="zh-CN" altLang="en-US" dirty="0">
                <a:solidFill>
                  <a:srgbClr val="FF0000"/>
                </a:solidFill>
                <a:effectLst>
                  <a:outerShdw blurRad="38100" dist="38100" dir="2700000" algn="tl">
                    <a:srgbClr val="C0C0C0"/>
                  </a:outerShdw>
                </a:effectLst>
              </a:rPr>
              <a:t>操作数寻址： </a:t>
            </a:r>
            <a:r>
              <a:rPr lang="zh-CN" altLang="zh-CN" dirty="0">
                <a:latin typeface="黑体" panose="02010609060101010101" pitchFamily="49" charset="-122"/>
              </a:rPr>
              <a:t>2.寄存器寻址方式</a:t>
            </a:r>
            <a:endParaRPr lang="zh-CN" altLang="zh-CN" dirty="0"/>
          </a:p>
        </p:txBody>
      </p:sp>
      <p:sp>
        <p:nvSpPr>
          <p:cNvPr id="19459" name="Rectangle 3"/>
          <p:cNvSpPr>
            <a:spLocks noGrp="1" noChangeArrowheads="1"/>
          </p:cNvSpPr>
          <p:nvPr>
            <p:ph idx="4294967295"/>
          </p:nvPr>
        </p:nvSpPr>
        <p:spPr>
          <a:xfrm>
            <a:off x="1127448" y="2057400"/>
            <a:ext cx="10441160" cy="3505200"/>
          </a:xfrm>
        </p:spPr>
        <p:txBody>
          <a:bodyPr/>
          <a:lstStyle/>
          <a:p>
            <a:pPr marL="0" indent="0">
              <a:buNone/>
            </a:pPr>
            <a:r>
              <a:rPr lang="zh-CN" altLang="zh-CN" dirty="0">
                <a:latin typeface="黑体" panose="02010609060101010101" pitchFamily="49" charset="-122"/>
              </a:rPr>
              <a:t>操作数直接包含在寄存器中,由指令指定寄存器号的寻址方式。</a:t>
            </a:r>
          </a:p>
          <a:p>
            <a:pPr marL="0" indent="0">
              <a:buNone/>
            </a:pPr>
            <a:endParaRPr lang="zh-CN" altLang="zh-CN" dirty="0">
              <a:latin typeface="黑体" panose="02010609060101010101" pitchFamily="49" charset="-122"/>
            </a:endParaRPr>
          </a:p>
          <a:p>
            <a:pPr marL="0" indent="0">
              <a:buNone/>
            </a:pPr>
            <a:r>
              <a:rPr lang="zh-CN" altLang="zh-CN" dirty="0">
                <a:latin typeface="黑体" panose="02010609060101010101" pitchFamily="49" charset="-122"/>
              </a:rPr>
              <a:t>寄存器可以是8位、16位、32位通用寄存器或16位段寄存器(但CS不能用于目标)。</a:t>
            </a:r>
          </a:p>
        </p:txBody>
      </p:sp>
      <p:sp>
        <p:nvSpPr>
          <p:cNvPr id="19460"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54C18081-4C92-4817-BB71-BF2010D9A11C}" type="slidenum">
              <a:rPr lang="zh-CN" altLang="en-US" sz="1400">
                <a:solidFill>
                  <a:schemeClr val="tx1"/>
                </a:solidFill>
                <a:latin typeface="Arial" panose="020B0604020202020204" pitchFamily="34" charset="0"/>
                <a:ea typeface="宋体" panose="02010600030101010101" pitchFamily="2" charset="-122"/>
              </a:rPr>
              <a:pPr algn="r" eaLnBrk="1" hangingPunct="1"/>
              <a:t>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0438288"/>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4294967295"/>
          </p:nvPr>
        </p:nvSpPr>
        <p:spPr>
          <a:xfrm>
            <a:off x="1847850" y="1052513"/>
            <a:ext cx="8667750" cy="5040312"/>
          </a:xfrm>
        </p:spPr>
        <p:txBody>
          <a:bodyPr/>
          <a:lstStyle/>
          <a:p>
            <a:pPr marL="0" indent="0">
              <a:lnSpc>
                <a:spcPct val="90000"/>
              </a:lnSpc>
              <a:buNone/>
            </a:pPr>
            <a:r>
              <a:rPr lang="zh-CN" altLang="zh-CN">
                <a:latin typeface="黑体" panose="02010609060101010101" pitchFamily="49" charset="-122"/>
              </a:rPr>
              <a:t>(4).互换并加法指令 </a:t>
            </a:r>
            <a:r>
              <a:rPr lang="zh-CN" altLang="zh-CN">
                <a:solidFill>
                  <a:srgbClr val="FF0000"/>
                </a:solidFill>
                <a:latin typeface="黑体" panose="02010609060101010101" pitchFamily="49" charset="-122"/>
              </a:rPr>
              <a:t>XADD</a:t>
            </a:r>
            <a:r>
              <a:rPr lang="zh-CN" altLang="zh-CN">
                <a:latin typeface="黑体" panose="02010609060101010101" pitchFamily="49" charset="-122"/>
              </a:rPr>
              <a:t>(486以上)</a:t>
            </a:r>
          </a:p>
          <a:p>
            <a:pPr marL="0" indent="0">
              <a:lnSpc>
                <a:spcPct val="90000"/>
              </a:lnSpc>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格式：</a:t>
            </a:r>
            <a:r>
              <a:rPr lang="zh-CN" altLang="zh-CN">
                <a:latin typeface="黑体" panose="02010609060101010101" pitchFamily="49" charset="-122"/>
              </a:rPr>
              <a:t>XADD  DST，SRC</a:t>
            </a:r>
          </a:p>
          <a:p>
            <a:pPr marL="0" indent="0">
              <a:lnSpc>
                <a:spcPct val="90000"/>
              </a:lnSpc>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功能:</a:t>
            </a:r>
            <a:r>
              <a:rPr lang="zh-CN" altLang="zh-CN">
                <a:latin typeface="黑体" panose="02010609060101010101" pitchFamily="49" charset="-122"/>
              </a:rPr>
              <a:t> (DST)＋(SRC)→TEMP</a:t>
            </a:r>
          </a:p>
          <a:p>
            <a:pPr marL="0" indent="0">
              <a:lnSpc>
                <a:spcPct val="90000"/>
              </a:lnSpc>
              <a:buNone/>
            </a:pPr>
            <a:r>
              <a:rPr lang="zh-CN" altLang="zh-CN">
                <a:latin typeface="黑体" panose="02010609060101010101" pitchFamily="49" charset="-122"/>
              </a:rPr>
              <a:t>		(DST)→SRC</a:t>
            </a:r>
          </a:p>
          <a:p>
            <a:pPr marL="0" indent="0">
              <a:lnSpc>
                <a:spcPct val="90000"/>
              </a:lnSpc>
              <a:buNone/>
            </a:pPr>
            <a:r>
              <a:rPr lang="zh-CN" altLang="zh-CN">
                <a:latin typeface="黑体" panose="02010609060101010101" pitchFamily="49" charset="-122"/>
              </a:rPr>
              <a:t>         TEMP→DST</a:t>
            </a:r>
          </a:p>
          <a:p>
            <a:pPr marL="0" indent="0">
              <a:lnSpc>
                <a:spcPct val="90000"/>
              </a:lnSpc>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说明：</a:t>
            </a:r>
            <a:r>
              <a:rPr lang="zh-CN" altLang="zh-CN">
                <a:latin typeface="黑体" panose="02010609060101010101" pitchFamily="49" charset="-122"/>
              </a:rPr>
              <a:t>TEMP是临时变量。该指令执行后,原    </a:t>
            </a:r>
          </a:p>
          <a:p>
            <a:pPr marL="0" indent="0">
              <a:lnSpc>
                <a:spcPct val="90000"/>
              </a:lnSpc>
              <a:buNone/>
            </a:pPr>
            <a:r>
              <a:rPr lang="zh-CN" altLang="zh-CN">
                <a:latin typeface="黑体" panose="02010609060101010101" pitchFamily="49" charset="-122"/>
              </a:rPr>
              <a:t>		 DST的内容在SRC中,和在DST中。</a:t>
            </a:r>
          </a:p>
          <a:p>
            <a:pPr marL="0" indent="0">
              <a:lnSpc>
                <a:spcPct val="90000"/>
              </a:lnSpc>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标志：</a:t>
            </a:r>
            <a:r>
              <a:rPr lang="zh-CN" altLang="zh-CN">
                <a:latin typeface="黑体" panose="02010609060101010101" pitchFamily="49" charset="-122"/>
              </a:rPr>
              <a:t>影响OF、SF、ZF、AF、PF、CF。</a:t>
            </a:r>
          </a:p>
          <a:p>
            <a:pPr marL="0" indent="0">
              <a:lnSpc>
                <a:spcPct val="90000"/>
              </a:lnSpc>
              <a:buNone/>
            </a:pPr>
            <a:r>
              <a:rPr lang="zh-CN" altLang="zh-CN" sz="3400">
                <a:latin typeface="黑体" panose="02010609060101010101" pitchFamily="49" charset="-122"/>
              </a:rPr>
              <a:t>   </a:t>
            </a:r>
          </a:p>
        </p:txBody>
      </p:sp>
      <p:sp>
        <p:nvSpPr>
          <p:cNvPr id="6144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3C45076-98B6-4971-BECC-8BC9CDFB7DC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20990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7392144" y="188640"/>
            <a:ext cx="4567237" cy="701675"/>
          </a:xfrm>
        </p:spPr>
        <p:txBody>
          <a:bodyPr/>
          <a:lstStyle/>
          <a:p>
            <a:r>
              <a:rPr lang="en-US" altLang="zh-CN" dirty="0">
                <a:latin typeface="黑体" panose="02010609060101010101" pitchFamily="49" charset="-122"/>
              </a:rPr>
              <a:t>3</a:t>
            </a:r>
            <a:r>
              <a:rPr lang="zh-CN" altLang="zh-CN" dirty="0">
                <a:latin typeface="黑体" panose="02010609060101010101" pitchFamily="49" charset="-122"/>
              </a:rPr>
              <a:t>、二进制减法指令</a:t>
            </a:r>
          </a:p>
        </p:txBody>
      </p:sp>
      <p:sp>
        <p:nvSpPr>
          <p:cNvPr id="62467" name="Rectangle 3"/>
          <p:cNvSpPr>
            <a:spLocks noGrp="1" noChangeArrowheads="1"/>
          </p:cNvSpPr>
          <p:nvPr>
            <p:ph idx="4294967295"/>
          </p:nvPr>
        </p:nvSpPr>
        <p:spPr>
          <a:xfrm>
            <a:off x="1992313" y="1484313"/>
            <a:ext cx="8012112" cy="4703762"/>
          </a:xfrm>
        </p:spPr>
        <p:txBody>
          <a:bodyPr/>
          <a:lstStyle/>
          <a:p>
            <a:pPr marL="0" indent="0">
              <a:buNone/>
            </a:pPr>
            <a:r>
              <a:rPr lang="zh-CN" altLang="zh-CN" sz="2800">
                <a:latin typeface="黑体" panose="02010609060101010101" pitchFamily="49" charset="-122"/>
              </a:rPr>
              <a:t>(1).减法指令 </a:t>
            </a:r>
            <a:r>
              <a:rPr lang="zh-CN" altLang="zh-CN" sz="2800">
                <a:solidFill>
                  <a:srgbClr val="FF0000"/>
                </a:solidFill>
                <a:latin typeface="黑体" panose="02010609060101010101" pitchFamily="49" charset="-122"/>
              </a:rPr>
              <a:t>SUB</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latin typeface="黑体" panose="02010609060101010101" pitchFamily="49" charset="-122"/>
              </a:rPr>
              <a:t> SUB  DST,SRC</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（DST）－（SRC）→ DST</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r>
              <a:rPr lang="zh-CN" altLang="zh-CN" sz="2800">
                <a:latin typeface="黑体" panose="02010609060101010101" pitchFamily="49" charset="-122"/>
              </a:rPr>
              <a:t> 影响OF、SF、ZF、AF、PF、CF标志。</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例.</a:t>
            </a:r>
            <a:r>
              <a:rPr lang="zh-CN" altLang="zh-CN" sz="2800">
                <a:latin typeface="黑体" panose="02010609060101010101" pitchFamily="49" charset="-122"/>
              </a:rPr>
              <a:t>    SUB  AX,35</a:t>
            </a:r>
          </a:p>
          <a:p>
            <a:pPr marL="0" indent="0">
              <a:buNone/>
            </a:pPr>
            <a:r>
              <a:rPr lang="zh-CN" altLang="zh-CN" sz="2800">
                <a:latin typeface="黑体" panose="02010609060101010101" pitchFamily="49" charset="-122"/>
              </a:rPr>
              <a:t>	     SUB  WORD  PTR[BX],56</a:t>
            </a:r>
          </a:p>
          <a:p>
            <a:pPr marL="0" indent="0">
              <a:buNone/>
            </a:pPr>
            <a:r>
              <a:rPr lang="zh-CN" altLang="zh-CN" sz="2800">
                <a:latin typeface="黑体" panose="02010609060101010101" pitchFamily="49" charset="-122"/>
              </a:rPr>
              <a:t>   </a:t>
            </a:r>
            <a:r>
              <a:rPr lang="zh-CN" altLang="zh-CN" sz="2800">
                <a:solidFill>
                  <a:srgbClr val="FF0000"/>
                </a:solidFill>
                <a:latin typeface="黑体" panose="02010609060101010101" pitchFamily="49" charset="-122"/>
              </a:rPr>
              <a:t>减法指令执行后若使CF＝1，则对无符号数而言发生了溢出。若使OF＝1，则对带符号数而言发生了溢出。</a:t>
            </a:r>
          </a:p>
        </p:txBody>
      </p:sp>
      <p:sp>
        <p:nvSpPr>
          <p:cNvPr id="62468"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5F295690-4CC3-4B1F-BAC1-B29DE0AE73D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17633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4294967295"/>
          </p:nvPr>
        </p:nvSpPr>
        <p:spPr>
          <a:xfrm>
            <a:off x="1919288" y="836613"/>
            <a:ext cx="8312150" cy="5200650"/>
          </a:xfrm>
        </p:spPr>
        <p:txBody>
          <a:bodyPr/>
          <a:lstStyle/>
          <a:p>
            <a:pPr marL="0" indent="0">
              <a:buNone/>
            </a:pPr>
            <a:r>
              <a:rPr lang="zh-CN" altLang="zh-CN">
                <a:latin typeface="黑体" panose="02010609060101010101" pitchFamily="49" charset="-122"/>
              </a:rPr>
              <a:t>(2).带借位减法指令 </a:t>
            </a:r>
            <a:r>
              <a:rPr lang="zh-CN" altLang="zh-CN">
                <a:solidFill>
                  <a:srgbClr val="FF0000"/>
                </a:solidFill>
                <a:latin typeface="黑体" panose="02010609060101010101" pitchFamily="49" charset="-122"/>
              </a:rPr>
              <a:t>SBB</a:t>
            </a:r>
            <a:r>
              <a:rPr lang="zh-CN" altLang="zh-CN">
                <a:latin typeface="黑体" panose="02010609060101010101" pitchFamily="49" charset="-122"/>
              </a:rPr>
              <a:t>   </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格式: </a:t>
            </a:r>
            <a:r>
              <a:rPr lang="zh-CN" altLang="zh-CN">
                <a:latin typeface="黑体" panose="02010609060101010101" pitchFamily="49" charset="-122"/>
              </a:rPr>
              <a:t>SBB  DST,SRC</a:t>
            </a:r>
          </a:p>
          <a:p>
            <a:pPr marL="0" indent="0">
              <a:buNone/>
            </a:pPr>
            <a:r>
              <a:rPr lang="zh-CN" altLang="zh-CN">
                <a:solidFill>
                  <a:schemeClr val="accent1"/>
                </a:solidFill>
                <a:latin typeface="黑体" panose="02010609060101010101" pitchFamily="49" charset="-122"/>
              </a:rPr>
              <a:t>功能: </a:t>
            </a:r>
            <a:r>
              <a:rPr lang="zh-CN" altLang="zh-CN">
                <a:latin typeface="黑体" panose="02010609060101010101" pitchFamily="49" charset="-122"/>
              </a:rPr>
              <a:t>(DST)－(SRC)－CF → DST</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说明: </a:t>
            </a:r>
            <a:r>
              <a:rPr lang="zh-CN" altLang="zh-CN">
                <a:latin typeface="黑体" panose="02010609060101010101" pitchFamily="49" charset="-122"/>
              </a:rPr>
              <a:t>除了操作为减外,其它要求同ADC,该指令适用于多字节或多字的减法运算。</a:t>
            </a:r>
          </a:p>
          <a:p>
            <a:pPr marL="0" indent="0">
              <a:buNone/>
            </a:pPr>
            <a:r>
              <a:rPr lang="zh-CN" altLang="zh-CN">
                <a:solidFill>
                  <a:schemeClr val="accent1"/>
                </a:solidFill>
                <a:latin typeface="黑体" panose="02010609060101010101" pitchFamily="49" charset="-122"/>
              </a:rPr>
              <a:t>标志:</a:t>
            </a:r>
            <a:r>
              <a:rPr lang="zh-CN" altLang="zh-CN">
                <a:latin typeface="黑体" panose="02010609060101010101" pitchFamily="49" charset="-122"/>
              </a:rPr>
              <a:t>影响OF、SF、ZF、AF、PF、CF标志</a:t>
            </a:r>
          </a:p>
          <a:p>
            <a:pPr marL="0" indent="0">
              <a:buNone/>
            </a:pPr>
            <a:r>
              <a:rPr lang="zh-CN" altLang="zh-CN">
                <a:latin typeface="黑体" panose="02010609060101010101" pitchFamily="49" charset="-122"/>
              </a:rPr>
              <a:t>	例.  SBB  AX,35</a:t>
            </a:r>
          </a:p>
          <a:p>
            <a:pPr marL="0" indent="0">
              <a:buNone/>
            </a:pPr>
            <a:r>
              <a:rPr lang="zh-CN" altLang="zh-CN">
                <a:latin typeface="黑体" panose="02010609060101010101" pitchFamily="49" charset="-122"/>
              </a:rPr>
              <a:t>		 ;（AX）＝ (AX)－35－CF</a:t>
            </a:r>
          </a:p>
        </p:txBody>
      </p:sp>
      <p:sp>
        <p:nvSpPr>
          <p:cNvPr id="6349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C549EFF-49BD-4E30-B6B4-8DAC1ED3C14F}"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82</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209617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4294967295"/>
          </p:nvPr>
        </p:nvSpPr>
        <p:spPr>
          <a:xfrm>
            <a:off x="2279651" y="981076"/>
            <a:ext cx="7707313" cy="5051425"/>
          </a:xfrm>
        </p:spPr>
        <p:txBody>
          <a:bodyPr/>
          <a:lstStyle/>
          <a:p>
            <a:pPr marL="0" indent="0">
              <a:buNone/>
            </a:pPr>
            <a:r>
              <a:rPr lang="zh-CN" altLang="zh-CN">
                <a:latin typeface="黑体" panose="02010609060101010101" pitchFamily="49" charset="-122"/>
              </a:rPr>
              <a:t>(3).减1指令 </a:t>
            </a:r>
            <a:r>
              <a:rPr lang="zh-CN" altLang="zh-CN">
                <a:solidFill>
                  <a:srgbClr val="FF0000"/>
                </a:solidFill>
                <a:latin typeface="黑体" panose="02010609060101010101" pitchFamily="49" charset="-122"/>
              </a:rPr>
              <a:t>DEC</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格式： </a:t>
            </a:r>
            <a:r>
              <a:rPr lang="zh-CN" altLang="zh-CN">
                <a:latin typeface="黑体" panose="02010609060101010101" pitchFamily="49" charset="-122"/>
              </a:rPr>
              <a:t>DEC  DST</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功能：</a:t>
            </a:r>
            <a:r>
              <a:rPr lang="zh-CN" altLang="zh-CN">
                <a:latin typeface="黑体" panose="02010609060101010101" pitchFamily="49" charset="-122"/>
              </a:rPr>
              <a:t>(DST)－1→DST</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说明：</a:t>
            </a:r>
            <a:r>
              <a:rPr lang="zh-CN" altLang="zh-CN">
                <a:latin typeface="黑体" panose="02010609060101010101" pitchFamily="49" charset="-122"/>
              </a:rPr>
              <a:t>使用本指令可以很方便地实现地址指针或循环次数的减1修改。</a:t>
            </a:r>
          </a:p>
          <a:p>
            <a:pPr marL="0" indent="0">
              <a:buNone/>
            </a:pPr>
            <a:r>
              <a:rPr lang="zh-CN" altLang="zh-CN">
                <a:latin typeface="黑体" panose="02010609060101010101" pitchFamily="49" charset="-122"/>
              </a:rPr>
              <a:t>	</a:t>
            </a:r>
            <a:r>
              <a:rPr lang="zh-CN" altLang="zh-CN">
                <a:solidFill>
                  <a:schemeClr val="accent1"/>
                </a:solidFill>
                <a:latin typeface="黑体" panose="02010609060101010101" pitchFamily="49" charset="-122"/>
              </a:rPr>
              <a:t>标志：</a:t>
            </a:r>
            <a:r>
              <a:rPr lang="zh-CN" altLang="zh-CN">
                <a:latin typeface="黑体" panose="02010609060101010101" pitchFamily="49" charset="-122"/>
              </a:rPr>
              <a:t>除不影响CF标志外，影响其它五个算术运算特征标志。</a:t>
            </a:r>
          </a:p>
          <a:p>
            <a:pPr marL="0" indent="0">
              <a:buNone/>
            </a:pPr>
            <a:r>
              <a:rPr lang="zh-CN" altLang="zh-CN">
                <a:latin typeface="黑体" panose="02010609060101010101" pitchFamily="49" charset="-122"/>
              </a:rPr>
              <a:t>	例.   DEC  BX</a:t>
            </a:r>
          </a:p>
        </p:txBody>
      </p:sp>
      <p:sp>
        <p:nvSpPr>
          <p:cNvPr id="6451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D044C579-469D-47AD-AEC2-D34ED320E5F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55518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4294967295"/>
          </p:nvPr>
        </p:nvSpPr>
        <p:spPr>
          <a:xfrm>
            <a:off x="1919288" y="765176"/>
            <a:ext cx="8240712" cy="4924425"/>
          </a:xfrm>
        </p:spPr>
        <p:txBody>
          <a:bodyPr/>
          <a:lstStyle/>
          <a:p>
            <a:pPr marL="0" indent="0">
              <a:buNone/>
            </a:pPr>
            <a:r>
              <a:rPr lang="zh-CN" altLang="zh-CN" sz="2800">
                <a:latin typeface="黑体" panose="02010609060101010101" pitchFamily="49" charset="-122"/>
              </a:rPr>
              <a:t>(4).比较指令 </a:t>
            </a:r>
            <a:r>
              <a:rPr lang="zh-CN" altLang="zh-CN" sz="2800">
                <a:solidFill>
                  <a:srgbClr val="FF0000"/>
                </a:solidFill>
                <a:latin typeface="黑体" panose="02010609060101010101" pitchFamily="49" charset="-122"/>
              </a:rPr>
              <a:t>CMP</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格式:</a:t>
            </a:r>
            <a:r>
              <a:rPr lang="zh-CN" altLang="zh-CN" sz="2800">
                <a:latin typeface="黑体" panose="02010609060101010101" pitchFamily="49" charset="-122"/>
              </a:rPr>
              <a:t>CMP  DST,SRC</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功能:</a:t>
            </a:r>
            <a:r>
              <a:rPr lang="zh-CN" altLang="zh-CN" sz="2800">
                <a:latin typeface="黑体" panose="02010609060101010101" pitchFamily="49" charset="-122"/>
              </a:rPr>
              <a:t>(DST)－(SRC)，影响标志位。</a:t>
            </a:r>
          </a:p>
          <a:p>
            <a:pPr marL="0" indent="0">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这条指令执行相减操作后只根据结果设置标志位，并</a:t>
            </a:r>
            <a:r>
              <a:rPr lang="zh-CN" altLang="zh-CN" sz="2800">
                <a:solidFill>
                  <a:srgbClr val="FF0000"/>
                </a:solidFill>
                <a:latin typeface="黑体" panose="02010609060101010101" pitchFamily="49" charset="-122"/>
              </a:rPr>
              <a:t>不改变</a:t>
            </a:r>
            <a:r>
              <a:rPr lang="zh-CN" altLang="zh-CN" sz="2800">
                <a:latin typeface="黑体" panose="02010609060101010101" pitchFamily="49" charset="-122"/>
              </a:rPr>
              <a:t>两个操作数的原值，其它要求同SUB。CMP指令常用于比较两个数的大小。</a:t>
            </a:r>
          </a:p>
          <a:p>
            <a:pPr marL="0" indent="0">
              <a:buNone/>
            </a:pPr>
            <a:r>
              <a:rPr lang="zh-CN" altLang="zh-CN" sz="2800">
                <a:latin typeface="黑体" panose="02010609060101010101" pitchFamily="49" charset="-122"/>
              </a:rPr>
              <a:t>	标志:影响OF、SF、ZF、AF、PF、CF标志</a:t>
            </a:r>
          </a:p>
          <a:p>
            <a:pPr marL="0" indent="0">
              <a:buNone/>
            </a:pP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例.  CMP  AX,[BX]</a:t>
            </a:r>
          </a:p>
        </p:txBody>
      </p:sp>
      <p:sp>
        <p:nvSpPr>
          <p:cNvPr id="6553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EE22FBF-9EBA-455E-9EB6-1FD008BC865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034380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4294967295"/>
          </p:nvPr>
        </p:nvSpPr>
        <p:spPr>
          <a:xfrm>
            <a:off x="2135188" y="836885"/>
            <a:ext cx="9793460" cy="5832475"/>
          </a:xfrm>
        </p:spPr>
        <p:txBody>
          <a:bodyPr/>
          <a:lstStyle/>
          <a:p>
            <a:pPr marL="0" indent="0">
              <a:lnSpc>
                <a:spcPct val="90000"/>
              </a:lnSpc>
              <a:buNone/>
            </a:pPr>
            <a:r>
              <a:rPr lang="zh-CN" altLang="zh-CN" sz="2800" dirty="0">
                <a:latin typeface="黑体" panose="02010609060101010101" pitchFamily="49" charset="-122"/>
              </a:rPr>
              <a:t>(5).求补指令 </a:t>
            </a:r>
            <a:r>
              <a:rPr lang="zh-CN" altLang="zh-CN" sz="2800" dirty="0">
                <a:solidFill>
                  <a:srgbClr val="FF0000"/>
                </a:solidFill>
                <a:latin typeface="黑体" panose="02010609060101010101" pitchFamily="49" charset="-122"/>
              </a:rPr>
              <a:t>NEG</a:t>
            </a:r>
          </a:p>
          <a:p>
            <a:pPr marL="0" indent="0">
              <a:lnSpc>
                <a:spcPct val="90000"/>
              </a:lnSpc>
              <a:buNone/>
            </a:pPr>
            <a:r>
              <a:rPr lang="zh-CN" altLang="zh-CN" sz="2800" dirty="0">
                <a:solidFill>
                  <a:schemeClr val="accent1"/>
                </a:solidFill>
                <a:latin typeface="黑体" panose="02010609060101010101" pitchFamily="49" charset="-122"/>
              </a:rPr>
              <a:t>格式： </a:t>
            </a:r>
            <a:r>
              <a:rPr lang="zh-CN" altLang="zh-CN" sz="2800" dirty="0">
                <a:latin typeface="黑体" panose="02010609060101010101" pitchFamily="49" charset="-122"/>
              </a:rPr>
              <a:t>NEG  DST</a:t>
            </a:r>
          </a:p>
          <a:p>
            <a:pPr marL="0" indent="0">
              <a:lnSpc>
                <a:spcPct val="90000"/>
              </a:lnSpc>
              <a:buNone/>
            </a:pPr>
            <a:r>
              <a:rPr lang="zh-CN" altLang="zh-CN" sz="2800" dirty="0">
                <a:solidFill>
                  <a:schemeClr val="accent1"/>
                </a:solidFill>
                <a:latin typeface="黑体" panose="02010609060101010101" pitchFamily="49" charset="-122"/>
              </a:rPr>
              <a:t>功能：</a:t>
            </a:r>
            <a:r>
              <a:rPr lang="zh-CN" altLang="zh-CN" sz="2800" dirty="0">
                <a:latin typeface="黑体" panose="02010609060101010101" pitchFamily="49" charset="-122"/>
              </a:rPr>
              <a:t>对目标操作数（含符号位）求反加1，并且</a:t>
            </a:r>
          </a:p>
          <a:p>
            <a:pPr marL="0" indent="0">
              <a:lnSpc>
                <a:spcPct val="90000"/>
              </a:lnSpc>
              <a:buNone/>
            </a:pPr>
            <a:r>
              <a:rPr lang="zh-CN" altLang="zh-CN" sz="2800" dirty="0">
                <a:latin typeface="黑体" panose="02010609060101010101" pitchFamily="49" charset="-122"/>
              </a:rPr>
              <a:t>      把结果送回目标。即:实现0－(DST)→DST</a:t>
            </a:r>
          </a:p>
          <a:p>
            <a:pPr marL="0" indent="0">
              <a:lnSpc>
                <a:spcPct val="90000"/>
              </a:lnSpc>
              <a:buNone/>
            </a:pPr>
            <a:r>
              <a:rPr lang="zh-CN" altLang="zh-CN" sz="2800" dirty="0">
                <a:solidFill>
                  <a:schemeClr val="accent1"/>
                </a:solidFill>
                <a:latin typeface="黑体" panose="02010609060101010101" pitchFamily="49" charset="-122"/>
              </a:rPr>
              <a:t>说明：</a:t>
            </a:r>
            <a:r>
              <a:rPr lang="zh-CN" altLang="zh-CN" sz="2800" dirty="0">
                <a:latin typeface="黑体" panose="02010609060101010101" pitchFamily="49" charset="-122"/>
              </a:rPr>
              <a:t>利用NEG指令可实现求一个数的相反数。</a:t>
            </a:r>
          </a:p>
          <a:p>
            <a:pPr marL="0" indent="0">
              <a:lnSpc>
                <a:spcPct val="90000"/>
              </a:lnSpc>
              <a:buNone/>
            </a:pPr>
            <a:r>
              <a:rPr lang="zh-CN" altLang="zh-CN" sz="2800" dirty="0">
                <a:solidFill>
                  <a:schemeClr val="accent1"/>
                </a:solidFill>
                <a:latin typeface="黑体" panose="02010609060101010101" pitchFamily="49" charset="-122"/>
              </a:rPr>
              <a:t>标志：</a:t>
            </a:r>
            <a:r>
              <a:rPr lang="zh-CN" altLang="zh-CN" sz="2800" dirty="0">
                <a:latin typeface="黑体" panose="02010609060101010101" pitchFamily="49" charset="-122"/>
              </a:rPr>
              <a:t>影响OF、SF、ZF、AF、PF、CF标志。其中</a:t>
            </a:r>
          </a:p>
          <a:p>
            <a:pPr marL="0" indent="0">
              <a:lnSpc>
                <a:spcPct val="90000"/>
              </a:lnSpc>
              <a:buNone/>
            </a:pPr>
            <a:r>
              <a:rPr lang="zh-CN" altLang="zh-CN" sz="2800" dirty="0">
                <a:latin typeface="黑体" panose="02010609060101010101" pitchFamily="49" charset="-122"/>
              </a:rPr>
              <a:t> </a:t>
            </a:r>
          </a:p>
          <a:p>
            <a:pPr marL="0" indent="0">
              <a:lnSpc>
                <a:spcPct val="90000"/>
              </a:lnSpc>
              <a:buNone/>
            </a:pPr>
            <a:r>
              <a:rPr lang="zh-CN" altLang="zh-CN" sz="2800" dirty="0">
                <a:solidFill>
                  <a:srgbClr val="FF0000"/>
                </a:solidFill>
                <a:latin typeface="黑体" panose="02010609060101010101" pitchFamily="49" charset="-122"/>
              </a:rPr>
              <a:t>对CF和OF的影响如下：</a:t>
            </a:r>
          </a:p>
          <a:p>
            <a:pPr marL="0" indent="0">
              <a:lnSpc>
                <a:spcPct val="90000"/>
              </a:lnSpc>
              <a:buNone/>
            </a:pPr>
            <a:r>
              <a:rPr lang="zh-CN" altLang="zh-CN" sz="2800" dirty="0">
                <a:latin typeface="黑体" panose="02010609060101010101" pitchFamily="49" charset="-122"/>
              </a:rPr>
              <a:t> a.对操作数所能表示的最小负数(例若操作数是8</a:t>
            </a:r>
          </a:p>
          <a:p>
            <a:pPr marL="0" indent="0">
              <a:lnSpc>
                <a:spcPct val="90000"/>
              </a:lnSpc>
              <a:buNone/>
            </a:pPr>
            <a:r>
              <a:rPr lang="zh-CN" altLang="zh-CN" sz="2800" dirty="0">
                <a:latin typeface="黑体" panose="02010609060101010101" pitchFamily="49" charset="-122"/>
              </a:rPr>
              <a:t>   位则为－128)求补,原操作数不变,但OF被置1</a:t>
            </a:r>
          </a:p>
          <a:p>
            <a:pPr marL="0" indent="0">
              <a:lnSpc>
                <a:spcPct val="90000"/>
              </a:lnSpc>
              <a:buNone/>
            </a:pPr>
            <a:r>
              <a:rPr lang="zh-CN" altLang="zh-CN" sz="2800" dirty="0">
                <a:latin typeface="黑体" panose="02010609060101010101" pitchFamily="49" charset="-122"/>
              </a:rPr>
              <a:t> b.当操作数为0时，清0  CF。</a:t>
            </a:r>
          </a:p>
          <a:p>
            <a:pPr marL="0" indent="0">
              <a:lnSpc>
                <a:spcPct val="90000"/>
              </a:lnSpc>
              <a:buNone/>
            </a:pPr>
            <a:r>
              <a:rPr lang="zh-CN" altLang="zh-CN" sz="2800" dirty="0">
                <a:latin typeface="黑体" panose="02010609060101010101" pitchFamily="49" charset="-122"/>
              </a:rPr>
              <a:t> c.对非0操作数求补后，置1  CF。</a:t>
            </a:r>
          </a:p>
        </p:txBody>
      </p:sp>
      <p:sp>
        <p:nvSpPr>
          <p:cNvPr id="6656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47EB0087-735E-423A-8D1A-AB765967F1E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702658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4294967295"/>
          </p:nvPr>
        </p:nvSpPr>
        <p:spPr>
          <a:xfrm>
            <a:off x="1828800" y="1125538"/>
            <a:ext cx="8839200" cy="4191000"/>
          </a:xfrm>
        </p:spPr>
        <p:txBody>
          <a:bodyPr/>
          <a:lstStyle/>
          <a:p>
            <a:pPr>
              <a:buFont typeface="Wingdings" panose="05000000000000000000" pitchFamily="2" charset="2"/>
              <a:buNone/>
            </a:pPr>
            <a:r>
              <a:rPr lang="zh-CN" altLang="zh-CN">
                <a:latin typeface="黑体" panose="02010609060101010101" pitchFamily="49" charset="-122"/>
              </a:rPr>
              <a:t>	例. 实现0 －（AL）的运算</a:t>
            </a:r>
          </a:p>
          <a:p>
            <a:pPr>
              <a:buFont typeface="Wingdings" panose="05000000000000000000" pitchFamily="2" charset="2"/>
              <a:buNone/>
            </a:pPr>
            <a:r>
              <a:rPr lang="zh-CN" altLang="zh-CN">
                <a:latin typeface="黑体" panose="02010609060101010101" pitchFamily="49" charset="-122"/>
              </a:rPr>
              <a:t>	     NEG  AL</a:t>
            </a:r>
          </a:p>
          <a:p>
            <a:pPr>
              <a:buFont typeface="Wingdings" panose="05000000000000000000" pitchFamily="2" charset="2"/>
              <a:buNone/>
            </a:pPr>
            <a:endParaRPr lang="zh-CN" altLang="zh-CN">
              <a:latin typeface="黑体" panose="02010609060101010101" pitchFamily="49" charset="-122"/>
            </a:endParaRPr>
          </a:p>
          <a:p>
            <a:pPr>
              <a:buFont typeface="Wingdings" panose="05000000000000000000" pitchFamily="2" charset="2"/>
              <a:buNone/>
            </a:pPr>
            <a:r>
              <a:rPr lang="zh-CN" altLang="zh-CN">
                <a:latin typeface="黑体" panose="02010609060101010101" pitchFamily="49" charset="-122"/>
              </a:rPr>
              <a:t>	例. EAX中存放一负数,求该数的绝对值</a:t>
            </a:r>
          </a:p>
          <a:p>
            <a:pPr>
              <a:buFont typeface="Wingdings" panose="05000000000000000000" pitchFamily="2" charset="2"/>
              <a:buNone/>
            </a:pPr>
            <a:r>
              <a:rPr lang="zh-CN" altLang="zh-CN">
                <a:latin typeface="黑体" panose="02010609060101010101" pitchFamily="49" charset="-122"/>
              </a:rPr>
              <a:t>	     NEG  EAX</a:t>
            </a:r>
          </a:p>
          <a:p>
            <a:pPr>
              <a:buFont typeface="Wingdings" panose="05000000000000000000" pitchFamily="2" charset="2"/>
              <a:buNone/>
            </a:pPr>
            <a:endParaRPr lang="zh-CN" altLang="zh-CN">
              <a:latin typeface="黑体" panose="02010609060101010101" pitchFamily="49" charset="-122"/>
            </a:endParaRPr>
          </a:p>
          <a:p>
            <a:pPr>
              <a:buFont typeface="Wingdings" panose="05000000000000000000" pitchFamily="2" charset="2"/>
              <a:buNone/>
            </a:pPr>
            <a:endParaRPr lang="zh-CN" altLang="zh-CN" sz="3600">
              <a:latin typeface="黑体" panose="02010609060101010101" pitchFamily="49" charset="-122"/>
            </a:endParaRPr>
          </a:p>
        </p:txBody>
      </p:sp>
      <p:sp>
        <p:nvSpPr>
          <p:cNvPr id="6758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268A98D-C3E7-4CB7-9589-E524E41A9BDE}"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902451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4294967295"/>
          </p:nvPr>
        </p:nvSpPr>
        <p:spPr>
          <a:xfrm>
            <a:off x="1752600" y="914400"/>
            <a:ext cx="2590800" cy="4953000"/>
          </a:xfrm>
        </p:spPr>
        <p:txBody>
          <a:bodyPr/>
          <a:lstStyle/>
          <a:p>
            <a:pPr marL="0" indent="0">
              <a:lnSpc>
                <a:spcPct val="90000"/>
              </a:lnSpc>
              <a:buNone/>
            </a:pPr>
            <a:r>
              <a:rPr lang="zh-CN" altLang="zh-CN">
                <a:latin typeface="黑体" panose="02010609060101010101" pitchFamily="49" charset="-122"/>
              </a:rPr>
              <a:t>例. 试编写两个三字节长的二进制数加法程序,加数FIRST、SECOND及和SUM的分配情况如图所示。</a:t>
            </a:r>
          </a:p>
        </p:txBody>
      </p:sp>
      <p:sp>
        <p:nvSpPr>
          <p:cNvPr id="6861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4AC7D75-5195-4D25-A8C9-49B20D851A8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87</a:t>
            </a:fld>
            <a:endParaRPr lang="zh-CN" altLang="en-US" sz="1400">
              <a:solidFill>
                <a:schemeClr val="tx1"/>
              </a:solidFill>
              <a:latin typeface="Arial" panose="020B0604020202020204" pitchFamily="34" charset="0"/>
              <a:ea typeface="宋体" panose="02010600030101010101" pitchFamily="2" charset="-122"/>
            </a:endParaRPr>
          </a:p>
        </p:txBody>
      </p:sp>
      <p:grpSp>
        <p:nvGrpSpPr>
          <p:cNvPr id="68612" name="Group 3"/>
          <p:cNvGrpSpPr>
            <a:grpSpLocks/>
          </p:cNvGrpSpPr>
          <p:nvPr/>
        </p:nvGrpSpPr>
        <p:grpSpPr bwMode="auto">
          <a:xfrm>
            <a:off x="4295775" y="188913"/>
            <a:ext cx="6172200" cy="6256338"/>
            <a:chOff x="0" y="0"/>
            <a:chExt cx="3888" cy="3941"/>
          </a:xfrm>
        </p:grpSpPr>
        <p:sp>
          <p:nvSpPr>
            <p:cNvPr id="68613" name="Text Box 4"/>
            <p:cNvSpPr txBox="1">
              <a:spLocks noChangeArrowheads="1"/>
            </p:cNvSpPr>
            <p:nvPr/>
          </p:nvSpPr>
          <p:spPr bwMode="auto">
            <a:xfrm>
              <a:off x="1081" y="322"/>
              <a:ext cx="887" cy="356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endParaRPr lang="zh-CN" altLang="zh-CN">
                <a:solidFill>
                  <a:schemeClr val="bg2"/>
                </a:solidFill>
                <a:latin typeface="Arial" panose="020B0604020202020204" pitchFamily="34" charset="0"/>
                <a:ea typeface="宋体" panose="02010600030101010101" pitchFamily="2" charset="-122"/>
              </a:endParaRPr>
            </a:p>
            <a:p>
              <a:pPr algn="ctr">
                <a:spcBef>
                  <a:spcPct val="0"/>
                </a:spcBef>
                <a:buClrTx/>
                <a:buSzTx/>
                <a:buFont typeface="Wingdings" panose="05000000000000000000" pitchFamily="2" charset="2"/>
                <a:buNone/>
              </a:pPr>
              <a:endParaRPr lang="zh-CN" altLang="zh-CN" sz="2400">
                <a:solidFill>
                  <a:schemeClr val="bg2"/>
                </a:solidFill>
                <a:latin typeface="Arial" panose="020B0604020202020204" pitchFamily="34" charset="0"/>
                <a:ea typeface="宋体" panose="02010600030101010101" pitchFamily="2" charset="-122"/>
              </a:endParaRPr>
            </a:p>
            <a:p>
              <a:pPr algn="ctr">
                <a:spcBef>
                  <a:spcPct val="0"/>
                </a:spcBef>
                <a:buClrTx/>
                <a:buSzTx/>
                <a:buFont typeface="Wingdings" panose="05000000000000000000" pitchFamily="2" charset="2"/>
                <a:buNone/>
              </a:pPr>
              <a:endParaRPr lang="zh-CN" altLang="zh-CN" sz="200">
                <a:solidFill>
                  <a:schemeClr val="bg2"/>
                </a:solidFill>
                <a:latin typeface="Arial" panose="020B0604020202020204" pitchFamily="34" charset="0"/>
                <a:ea typeface="宋体" panose="02010600030101010101" pitchFamily="2" charset="-122"/>
              </a:endParaRP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11H</a:t>
              </a: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22H</a:t>
              </a: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33H</a:t>
              </a: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44H</a:t>
              </a:r>
            </a:p>
            <a:p>
              <a:pPr algn="ctr">
                <a:spcBef>
                  <a:spcPct val="0"/>
                </a:spcBef>
                <a:buClrTx/>
                <a:buSzTx/>
                <a:buFont typeface="Wingdings" panose="05000000000000000000" pitchFamily="2" charset="2"/>
                <a:buNone/>
              </a:pPr>
              <a:endParaRPr lang="zh-CN" altLang="zh-CN" sz="200">
                <a:solidFill>
                  <a:schemeClr val="bg2"/>
                </a:solidFill>
                <a:latin typeface="Arial" panose="020B0604020202020204" pitchFamily="34" charset="0"/>
                <a:ea typeface="宋体" panose="02010600030101010101" pitchFamily="2" charset="-122"/>
              </a:endParaRP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55H</a:t>
              </a:r>
            </a:p>
            <a:p>
              <a:pPr algn="ctr">
                <a:spcBef>
                  <a:spcPct val="0"/>
                </a:spcBef>
                <a:buClrTx/>
                <a:buSzTx/>
                <a:buFont typeface="Wingdings" panose="05000000000000000000" pitchFamily="2" charset="2"/>
                <a:buNone/>
              </a:pPr>
              <a:r>
                <a:rPr lang="zh-CN" altLang="zh-CN" sz="3000">
                  <a:solidFill>
                    <a:schemeClr val="bg2"/>
                  </a:solidFill>
                  <a:latin typeface="Arial" panose="020B0604020202020204" pitchFamily="34" charset="0"/>
                  <a:ea typeface="宋体" panose="02010600030101010101" pitchFamily="2" charset="-122"/>
                </a:rPr>
                <a:t>66H</a:t>
              </a:r>
            </a:p>
            <a:p>
              <a:pPr algn="ctr">
                <a:spcBef>
                  <a:spcPct val="0"/>
                </a:spcBef>
                <a:buClrTx/>
                <a:buSzTx/>
                <a:buFont typeface="Wingdings" panose="05000000000000000000" pitchFamily="2" charset="2"/>
                <a:buNone/>
              </a:pPr>
              <a:endParaRPr lang="zh-CN" altLang="zh-CN" sz="200">
                <a:solidFill>
                  <a:schemeClr val="bg2"/>
                </a:solidFill>
                <a:latin typeface="宋体" panose="02010600030101010101" pitchFamily="2" charset="-122"/>
                <a:ea typeface="宋体" panose="02010600030101010101" pitchFamily="2" charset="-122"/>
              </a:endParaRPr>
            </a:p>
            <a:p>
              <a:pPr algn="ctr">
                <a:spcBef>
                  <a:spcPct val="0"/>
                </a:spcBef>
                <a:buClrTx/>
                <a:buSzTx/>
                <a:buFont typeface="Wingdings" panose="05000000000000000000" pitchFamily="2" charset="2"/>
                <a:buNone/>
              </a:pPr>
              <a:r>
                <a:rPr lang="zh-CN" altLang="zh-CN" sz="3000">
                  <a:solidFill>
                    <a:schemeClr val="bg2"/>
                  </a:solidFill>
                  <a:latin typeface="宋体" panose="02010600030101010101" pitchFamily="2" charset="-122"/>
                  <a:ea typeface="宋体" panose="02010600030101010101" pitchFamily="2" charset="-122"/>
                </a:rPr>
                <a:t>③</a:t>
              </a:r>
              <a:r>
                <a:rPr lang="zh-CN" altLang="zh-CN" sz="3000">
                  <a:solidFill>
                    <a:schemeClr val="bg2"/>
                  </a:solidFill>
                  <a:latin typeface="Arial" panose="020B0604020202020204" pitchFamily="34" charset="0"/>
                  <a:ea typeface="宋体" panose="02010600030101010101" pitchFamily="2" charset="-122"/>
                </a:rPr>
                <a:t> </a:t>
              </a:r>
            </a:p>
            <a:p>
              <a:pPr algn="ctr">
                <a:spcBef>
                  <a:spcPct val="0"/>
                </a:spcBef>
                <a:buClrTx/>
                <a:buSzTx/>
                <a:buFont typeface="Wingdings" panose="05000000000000000000" pitchFamily="2" charset="2"/>
                <a:buNone/>
              </a:pPr>
              <a:r>
                <a:rPr lang="zh-CN" altLang="zh-CN" sz="3000">
                  <a:solidFill>
                    <a:schemeClr val="bg2"/>
                  </a:solidFill>
                  <a:latin typeface="宋体" panose="02010600030101010101" pitchFamily="2" charset="-122"/>
                  <a:ea typeface="宋体" panose="02010600030101010101" pitchFamily="2" charset="-122"/>
                </a:rPr>
                <a:t>②</a:t>
              </a:r>
              <a:r>
                <a:rPr lang="zh-CN" altLang="zh-CN" sz="3000">
                  <a:solidFill>
                    <a:schemeClr val="bg2"/>
                  </a:solidFill>
                  <a:latin typeface="Arial" panose="020B0604020202020204" pitchFamily="34" charset="0"/>
                  <a:ea typeface="宋体" panose="02010600030101010101" pitchFamily="2" charset="-122"/>
                </a:rPr>
                <a:t> </a:t>
              </a:r>
            </a:p>
            <a:p>
              <a:pPr algn="ctr">
                <a:spcBef>
                  <a:spcPct val="0"/>
                </a:spcBef>
                <a:buClrTx/>
                <a:buSzTx/>
                <a:buFont typeface="Wingdings" panose="05000000000000000000" pitchFamily="2" charset="2"/>
                <a:buNone/>
              </a:pPr>
              <a:r>
                <a:rPr lang="zh-CN" altLang="zh-CN" sz="3000">
                  <a:solidFill>
                    <a:schemeClr val="bg2"/>
                  </a:solidFill>
                  <a:latin typeface="宋体" panose="02010600030101010101" pitchFamily="2" charset="-122"/>
                  <a:ea typeface="宋体" panose="02010600030101010101" pitchFamily="2" charset="-122"/>
                </a:rPr>
                <a:t>①</a:t>
              </a:r>
              <a:r>
                <a:rPr lang="zh-CN" altLang="zh-CN">
                  <a:solidFill>
                    <a:schemeClr val="bg2"/>
                  </a:solidFill>
                  <a:latin typeface="Arial" panose="020B0604020202020204" pitchFamily="34" charset="0"/>
                  <a:ea typeface="宋体" panose="02010600030101010101" pitchFamily="2" charset="-122"/>
                </a:rPr>
                <a:t> </a:t>
              </a:r>
            </a:p>
          </p:txBody>
        </p:sp>
        <p:grpSp>
          <p:nvGrpSpPr>
            <p:cNvPr id="68614" name="Group 5"/>
            <p:cNvGrpSpPr>
              <a:grpSpLocks/>
            </p:cNvGrpSpPr>
            <p:nvPr/>
          </p:nvGrpSpPr>
          <p:grpSpPr bwMode="auto">
            <a:xfrm>
              <a:off x="1020" y="768"/>
              <a:ext cx="109" cy="112"/>
              <a:chOff x="0" y="0"/>
              <a:chExt cx="150" cy="98"/>
            </a:xfrm>
          </p:grpSpPr>
          <p:sp>
            <p:nvSpPr>
              <p:cNvPr id="68638"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2"/>
              </a:solidFill>
              <a:ln w="9525">
                <a:solidFill>
                  <a:schemeClr val="accent1"/>
                </a:solidFill>
                <a:bevel/>
                <a:headEnd/>
                <a:tailEnd/>
              </a:ln>
            </p:spPr>
            <p:txBody>
              <a:bodyPr/>
              <a:lstStyle/>
              <a:p>
                <a:endParaRPr lang="zh-CN" altLang="en-US"/>
              </a:p>
            </p:txBody>
          </p:sp>
          <p:sp>
            <p:nvSpPr>
              <p:cNvPr id="68639"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2"/>
              </a:solidFill>
              <a:ln w="9525">
                <a:solidFill>
                  <a:schemeClr val="accent1"/>
                </a:solidFill>
                <a:bevel/>
                <a:headEnd/>
                <a:tailEnd/>
              </a:ln>
            </p:spPr>
            <p:txBody>
              <a:bodyPr/>
              <a:lstStyle/>
              <a:p>
                <a:endParaRPr lang="zh-CN" altLang="en-US"/>
              </a:p>
            </p:txBody>
          </p:sp>
        </p:grpSp>
        <p:grpSp>
          <p:nvGrpSpPr>
            <p:cNvPr id="68615" name="Group 8"/>
            <p:cNvGrpSpPr>
              <a:grpSpLocks/>
            </p:cNvGrpSpPr>
            <p:nvPr/>
          </p:nvGrpSpPr>
          <p:grpSpPr bwMode="auto">
            <a:xfrm>
              <a:off x="1897" y="768"/>
              <a:ext cx="109" cy="112"/>
              <a:chOff x="0" y="0"/>
              <a:chExt cx="150" cy="98"/>
            </a:xfrm>
          </p:grpSpPr>
          <p:sp>
            <p:nvSpPr>
              <p:cNvPr id="68636" name="未知"/>
              <p:cNvSpPr>
                <a:spLocks/>
              </p:cNvSpPr>
              <p:nvPr/>
            </p:nvSpPr>
            <p:spPr bwMode="auto">
              <a:xfrm rot="10780232">
                <a:off x="0" y="6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2"/>
              </a:solidFill>
              <a:ln w="9525">
                <a:solidFill>
                  <a:schemeClr val="accent1"/>
                </a:solidFill>
                <a:bevel/>
                <a:headEnd/>
                <a:tailEnd/>
              </a:ln>
            </p:spPr>
            <p:txBody>
              <a:bodyPr/>
              <a:lstStyle/>
              <a:p>
                <a:endParaRPr lang="zh-CN" altLang="en-US"/>
              </a:p>
            </p:txBody>
          </p:sp>
          <p:sp>
            <p:nvSpPr>
              <p:cNvPr id="68637" name="未知"/>
              <p:cNvSpPr>
                <a:spLocks/>
              </p:cNvSpPr>
              <p:nvPr/>
            </p:nvSpPr>
            <p:spPr bwMode="auto">
              <a:xfrm rot="10780232">
                <a:off x="0" y="0"/>
                <a:ext cx="150" cy="38"/>
              </a:xfrm>
              <a:custGeom>
                <a:avLst/>
                <a:gdLst>
                  <a:gd name="T0" fmla="*/ 0 w 150"/>
                  <a:gd name="T1" fmla="*/ 18 h 38"/>
                  <a:gd name="T2" fmla="*/ 45 w 150"/>
                  <a:gd name="T3" fmla="*/ 3 h 38"/>
                  <a:gd name="T4" fmla="*/ 90 w 150"/>
                  <a:gd name="T5" fmla="*/ 33 h 38"/>
                  <a:gd name="T6" fmla="*/ 150 w 150"/>
                  <a:gd name="T7" fmla="*/ 3 h 38"/>
                  <a:gd name="T8" fmla="*/ 0 60000 65536"/>
                  <a:gd name="T9" fmla="*/ 0 60000 65536"/>
                  <a:gd name="T10" fmla="*/ 0 60000 65536"/>
                  <a:gd name="T11" fmla="*/ 0 60000 65536"/>
                  <a:gd name="T12" fmla="*/ 0 w 150"/>
                  <a:gd name="T13" fmla="*/ 0 h 38"/>
                  <a:gd name="T14" fmla="*/ 150 w 150"/>
                  <a:gd name="T15" fmla="*/ 38 h 38"/>
                </a:gdLst>
                <a:ahLst/>
                <a:cxnLst>
                  <a:cxn ang="T8">
                    <a:pos x="T0" y="T1"/>
                  </a:cxn>
                  <a:cxn ang="T9">
                    <a:pos x="T2" y="T3"/>
                  </a:cxn>
                  <a:cxn ang="T10">
                    <a:pos x="T4" y="T5"/>
                  </a:cxn>
                  <a:cxn ang="T11">
                    <a:pos x="T6" y="T7"/>
                  </a:cxn>
                </a:cxnLst>
                <a:rect l="T12" t="T13" r="T14" b="T15"/>
                <a:pathLst>
                  <a:path w="150" h="38">
                    <a:moveTo>
                      <a:pt x="0" y="18"/>
                    </a:moveTo>
                    <a:cubicBezTo>
                      <a:pt x="15" y="13"/>
                      <a:pt x="29" y="0"/>
                      <a:pt x="45" y="3"/>
                    </a:cubicBezTo>
                    <a:cubicBezTo>
                      <a:pt x="63" y="6"/>
                      <a:pt x="72" y="30"/>
                      <a:pt x="90" y="33"/>
                    </a:cubicBezTo>
                    <a:cubicBezTo>
                      <a:pt x="120" y="38"/>
                      <a:pt x="134" y="19"/>
                      <a:pt x="150" y="3"/>
                    </a:cubicBezTo>
                  </a:path>
                </a:pathLst>
              </a:custGeom>
              <a:solidFill>
                <a:schemeClr val="accent2"/>
              </a:solidFill>
              <a:ln w="9525">
                <a:solidFill>
                  <a:schemeClr val="accent1"/>
                </a:solidFill>
                <a:bevel/>
                <a:headEnd/>
                <a:tailEnd/>
              </a:ln>
            </p:spPr>
            <p:txBody>
              <a:bodyPr/>
              <a:lstStyle/>
              <a:p>
                <a:endParaRPr lang="zh-CN" altLang="en-US"/>
              </a:p>
            </p:txBody>
          </p:sp>
        </p:grpSp>
        <p:sp>
          <p:nvSpPr>
            <p:cNvPr id="68616" name="Line 11"/>
            <p:cNvSpPr>
              <a:spLocks noChangeShapeType="1"/>
            </p:cNvSpPr>
            <p:nvPr/>
          </p:nvSpPr>
          <p:spPr bwMode="auto">
            <a:xfrm>
              <a:off x="1081" y="617"/>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7" name="Line 12"/>
            <p:cNvSpPr>
              <a:spLocks noChangeShapeType="1"/>
            </p:cNvSpPr>
            <p:nvPr/>
          </p:nvSpPr>
          <p:spPr bwMode="auto">
            <a:xfrm>
              <a:off x="1081" y="912"/>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8" name="Line 13"/>
            <p:cNvSpPr>
              <a:spLocks noChangeShapeType="1"/>
            </p:cNvSpPr>
            <p:nvPr/>
          </p:nvSpPr>
          <p:spPr bwMode="auto">
            <a:xfrm>
              <a:off x="1081" y="1206"/>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9" name="Line 14"/>
            <p:cNvSpPr>
              <a:spLocks noChangeShapeType="1"/>
            </p:cNvSpPr>
            <p:nvPr/>
          </p:nvSpPr>
          <p:spPr bwMode="auto">
            <a:xfrm>
              <a:off x="1081" y="1501"/>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0" name="Line 15"/>
            <p:cNvSpPr>
              <a:spLocks noChangeShapeType="1"/>
            </p:cNvSpPr>
            <p:nvPr/>
          </p:nvSpPr>
          <p:spPr bwMode="auto">
            <a:xfrm>
              <a:off x="1081" y="1796"/>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1" name="Line 16"/>
            <p:cNvSpPr>
              <a:spLocks noChangeShapeType="1"/>
            </p:cNvSpPr>
            <p:nvPr/>
          </p:nvSpPr>
          <p:spPr bwMode="auto">
            <a:xfrm>
              <a:off x="1081" y="2090"/>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2" name="Line 17"/>
            <p:cNvSpPr>
              <a:spLocks noChangeShapeType="1"/>
            </p:cNvSpPr>
            <p:nvPr/>
          </p:nvSpPr>
          <p:spPr bwMode="auto">
            <a:xfrm>
              <a:off x="1081" y="2385"/>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3" name="Line 18"/>
            <p:cNvSpPr>
              <a:spLocks noChangeShapeType="1"/>
            </p:cNvSpPr>
            <p:nvPr/>
          </p:nvSpPr>
          <p:spPr bwMode="auto">
            <a:xfrm>
              <a:off x="1104" y="2680"/>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Line 19"/>
            <p:cNvSpPr>
              <a:spLocks noChangeShapeType="1"/>
            </p:cNvSpPr>
            <p:nvPr/>
          </p:nvSpPr>
          <p:spPr bwMode="auto">
            <a:xfrm>
              <a:off x="1104" y="2975"/>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Line 20"/>
            <p:cNvSpPr>
              <a:spLocks noChangeShapeType="1"/>
            </p:cNvSpPr>
            <p:nvPr/>
          </p:nvSpPr>
          <p:spPr bwMode="auto">
            <a:xfrm>
              <a:off x="1104" y="3564"/>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6" name="Line 21"/>
            <p:cNvSpPr>
              <a:spLocks noChangeShapeType="1"/>
            </p:cNvSpPr>
            <p:nvPr/>
          </p:nvSpPr>
          <p:spPr bwMode="auto">
            <a:xfrm>
              <a:off x="1104" y="3269"/>
              <a:ext cx="86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7" name="Text Box 22"/>
            <p:cNvSpPr txBox="1">
              <a:spLocks noChangeArrowheads="1"/>
            </p:cNvSpPr>
            <p:nvPr/>
          </p:nvSpPr>
          <p:spPr bwMode="auto">
            <a:xfrm>
              <a:off x="288" y="873"/>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Arial" panose="020B0604020202020204" pitchFamily="34" charset="0"/>
                  <a:ea typeface="黑体" panose="02010609060101010101" pitchFamily="49" charset="-122"/>
                </a:rPr>
                <a:t>FIRST</a:t>
              </a:r>
            </a:p>
          </p:txBody>
        </p:sp>
        <p:sp>
          <p:nvSpPr>
            <p:cNvPr id="68628" name="Text Box 23"/>
            <p:cNvSpPr txBox="1">
              <a:spLocks noChangeArrowheads="1"/>
            </p:cNvSpPr>
            <p:nvPr/>
          </p:nvSpPr>
          <p:spPr bwMode="auto">
            <a:xfrm>
              <a:off x="0" y="1776"/>
              <a:ext cx="10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Arial" panose="020B0604020202020204" pitchFamily="34" charset="0"/>
                  <a:ea typeface="宋体" panose="02010600030101010101" pitchFamily="2" charset="-122"/>
                </a:rPr>
                <a:t>SECOND</a:t>
              </a:r>
            </a:p>
          </p:txBody>
        </p:sp>
        <p:sp>
          <p:nvSpPr>
            <p:cNvPr id="68629" name="Text Box 24"/>
            <p:cNvSpPr txBox="1">
              <a:spLocks noChangeArrowheads="1"/>
            </p:cNvSpPr>
            <p:nvPr/>
          </p:nvSpPr>
          <p:spPr bwMode="auto">
            <a:xfrm>
              <a:off x="442" y="2649"/>
              <a:ext cx="6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Arial" panose="020B0604020202020204" pitchFamily="34" charset="0"/>
                  <a:ea typeface="宋体" panose="02010600030101010101" pitchFamily="2" charset="-122"/>
                </a:rPr>
                <a:t>SUM</a:t>
              </a:r>
            </a:p>
          </p:txBody>
        </p:sp>
        <p:sp>
          <p:nvSpPr>
            <p:cNvPr id="68630" name="Text Box 25"/>
            <p:cNvSpPr txBox="1">
              <a:spLocks noChangeArrowheads="1"/>
            </p:cNvSpPr>
            <p:nvPr/>
          </p:nvSpPr>
          <p:spPr bwMode="auto">
            <a:xfrm>
              <a:off x="1008" y="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800">
                  <a:solidFill>
                    <a:schemeClr val="bg2"/>
                  </a:solidFill>
                  <a:latin typeface="Times New Roman" panose="02020603050405020304" pitchFamily="18" charset="0"/>
                  <a:ea typeface="黑体" panose="02010609060101010101" pitchFamily="49" charset="-122"/>
                </a:rPr>
                <a:t>内存低端</a:t>
              </a:r>
            </a:p>
          </p:txBody>
        </p:sp>
        <p:sp>
          <p:nvSpPr>
            <p:cNvPr id="68631" name="Text Box 26"/>
            <p:cNvSpPr txBox="1">
              <a:spLocks noChangeArrowheads="1"/>
            </p:cNvSpPr>
            <p:nvPr/>
          </p:nvSpPr>
          <p:spPr bwMode="auto">
            <a:xfrm>
              <a:off x="2256" y="1296"/>
              <a:ext cx="153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600">
                  <a:solidFill>
                    <a:schemeClr val="bg2"/>
                  </a:solidFill>
                  <a:latin typeface="黑体" panose="02010609060101010101" pitchFamily="49" charset="-122"/>
                  <a:ea typeface="黑体" panose="02010609060101010101" pitchFamily="49" charset="-122"/>
                </a:rPr>
                <a:t>  112233H</a:t>
              </a:r>
            </a:p>
            <a:p>
              <a:pPr algn="just">
                <a:spcBef>
                  <a:spcPct val="0"/>
                </a:spcBef>
                <a:buClrTx/>
                <a:buSzTx/>
                <a:buFont typeface="Wingdings" panose="05000000000000000000" pitchFamily="2" charset="2"/>
                <a:buNone/>
              </a:pPr>
              <a:r>
                <a:rPr lang="zh-CN" altLang="zh-CN" sz="3600">
                  <a:solidFill>
                    <a:schemeClr val="bg2"/>
                  </a:solidFill>
                  <a:latin typeface="黑体" panose="02010609060101010101" pitchFamily="49" charset="-122"/>
                  <a:ea typeface="黑体" panose="02010609060101010101" pitchFamily="49" charset="-122"/>
                </a:rPr>
                <a:t>＋445566H</a:t>
              </a:r>
            </a:p>
            <a:p>
              <a:pPr algn="just">
                <a:spcBef>
                  <a:spcPct val="0"/>
                </a:spcBef>
                <a:buClrTx/>
                <a:buSzTx/>
                <a:buFont typeface="Wingdings" panose="05000000000000000000" pitchFamily="2" charset="2"/>
                <a:buNone/>
              </a:pPr>
              <a:r>
                <a:rPr lang="zh-CN" altLang="zh-CN" sz="3600">
                  <a:solidFill>
                    <a:schemeClr val="bg2"/>
                  </a:solidFill>
                  <a:latin typeface="黑体" panose="02010609060101010101" pitchFamily="49" charset="-122"/>
                  <a:ea typeface="黑体" panose="02010609060101010101" pitchFamily="49" charset="-122"/>
                </a:rPr>
                <a:t>  ③②①</a:t>
              </a:r>
            </a:p>
          </p:txBody>
        </p:sp>
        <p:sp>
          <p:nvSpPr>
            <p:cNvPr id="68632" name="Line 27"/>
            <p:cNvSpPr>
              <a:spLocks noChangeShapeType="1"/>
            </p:cNvSpPr>
            <p:nvPr/>
          </p:nvSpPr>
          <p:spPr bwMode="auto">
            <a:xfrm>
              <a:off x="2256" y="2016"/>
              <a:ext cx="16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3" name="Line 28"/>
            <p:cNvSpPr>
              <a:spLocks noChangeShapeType="1"/>
            </p:cNvSpPr>
            <p:nvPr/>
          </p:nvSpPr>
          <p:spPr bwMode="auto">
            <a:xfrm>
              <a:off x="2880" y="1200"/>
              <a:ext cx="0" cy="1344"/>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4" name="Line 29"/>
            <p:cNvSpPr>
              <a:spLocks noChangeShapeType="1"/>
            </p:cNvSpPr>
            <p:nvPr/>
          </p:nvSpPr>
          <p:spPr bwMode="auto">
            <a:xfrm>
              <a:off x="3177" y="1200"/>
              <a:ext cx="0" cy="1344"/>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Text Box 30"/>
            <p:cNvSpPr txBox="1">
              <a:spLocks noChangeArrowheads="1"/>
            </p:cNvSpPr>
            <p:nvPr/>
          </p:nvSpPr>
          <p:spPr bwMode="auto">
            <a:xfrm>
              <a:off x="2208" y="3418"/>
              <a:ext cx="157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fontAlgn="t">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图3</a:t>
              </a:r>
              <a:r>
                <a:rPr lang="zh-CN" altLang="zh-CN" sz="2400">
                  <a:solidFill>
                    <a:schemeClr val="bg2"/>
                  </a:solidFill>
                  <a:latin typeface="Times New Roman" panose="02020603050405020304" pitchFamily="18" charset="0"/>
                  <a:ea typeface="黑体" panose="02010609060101010101" pitchFamily="49" charset="-122"/>
                </a:rPr>
                <a:t>–</a:t>
              </a:r>
              <a:r>
                <a:rPr lang="zh-CN" altLang="zh-CN" sz="2400">
                  <a:solidFill>
                    <a:schemeClr val="bg2"/>
                  </a:solidFill>
                  <a:latin typeface="黑体" panose="02010609060101010101" pitchFamily="49" charset="-122"/>
                  <a:ea typeface="黑体" panose="02010609060101010101" pitchFamily="49" charset="-122"/>
                </a:rPr>
                <a:t>17 三字节长</a:t>
              </a:r>
            </a:p>
            <a:p>
              <a:pPr fontAlgn="t">
                <a:spcBef>
                  <a:spcPct val="0"/>
                </a:spcBef>
                <a:buClrTx/>
                <a:buSzTx/>
                <a:buFont typeface="Wingdings" panose="05000000000000000000" pitchFamily="2" charset="2"/>
                <a:buNone/>
              </a:pPr>
              <a:r>
                <a:rPr lang="zh-CN" altLang="zh-CN" sz="2400">
                  <a:solidFill>
                    <a:schemeClr val="bg2"/>
                  </a:solidFill>
                  <a:latin typeface="黑体" panose="02010609060101010101" pitchFamily="49" charset="-122"/>
                  <a:ea typeface="黑体" panose="02010609060101010101" pitchFamily="49" charset="-122"/>
                </a:rPr>
                <a:t> 加法程序示意图</a:t>
              </a:r>
            </a:p>
          </p:txBody>
        </p:sp>
      </p:grpSp>
    </p:spTree>
    <p:extLst>
      <p:ext uri="{BB962C8B-B14F-4D97-AF65-F5344CB8AC3E}">
        <p14:creationId xmlns:p14="http://schemas.microsoft.com/office/powerpoint/2010/main" val="8813228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4294967295"/>
          </p:nvPr>
        </p:nvSpPr>
        <p:spPr>
          <a:xfrm>
            <a:off x="767408" y="1124744"/>
            <a:ext cx="10296374" cy="5867400"/>
          </a:xfrm>
        </p:spPr>
        <p:txBody>
          <a:bodyPr/>
          <a:lstStyle/>
          <a:p>
            <a:pPr marL="0" indent="0">
              <a:buNone/>
            </a:pPr>
            <a:r>
              <a:rPr lang="zh-CN" altLang="zh-CN" dirty="0">
                <a:solidFill>
                  <a:schemeClr val="accent1"/>
                </a:solidFill>
                <a:latin typeface="黑体" panose="02010609060101010101" pitchFamily="49" charset="-122"/>
              </a:rPr>
              <a:t>	分析：</a:t>
            </a:r>
            <a:r>
              <a:rPr lang="zh-CN" altLang="zh-CN" dirty="0">
                <a:latin typeface="黑体" panose="02010609060101010101" pitchFamily="49" charset="-122"/>
              </a:rPr>
              <a:t>为便于理解和方便讨论，设(FIRST)＝112233H,(SECOND)＝ 445566H,存放顺序如上页图所示。</a:t>
            </a:r>
          </a:p>
          <a:p>
            <a:pPr marL="0" indent="0">
              <a:buNone/>
            </a:pPr>
            <a:r>
              <a:rPr lang="zh-CN" altLang="zh-CN" dirty="0">
                <a:latin typeface="黑体" panose="02010609060101010101" pitchFamily="49" charset="-122"/>
              </a:rPr>
              <a:t>   算法类似于手工计算,从最低字节数据开始加起，计算高字节时要考虑低字节的进位问题。为了简化讨论,假设和不会超过三字节，即最高位不会有进位产生。</a:t>
            </a:r>
          </a:p>
          <a:p>
            <a:pPr marL="0" indent="0">
              <a:buNone/>
            </a:pPr>
            <a:r>
              <a:rPr lang="zh-CN" altLang="zh-CN" dirty="0">
                <a:latin typeface="黑体" panose="02010609060101010101" pitchFamily="49" charset="-122"/>
              </a:rPr>
              <a:t>   为了最大限度地用到我们所学的指令和寻址方式，本程序不使用循环结构，不考虑优化问题。因为是三字节数据,所以不能用字或双字加法指令实现。</a:t>
            </a:r>
          </a:p>
        </p:txBody>
      </p:sp>
      <p:sp>
        <p:nvSpPr>
          <p:cNvPr id="6963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7700E4D7-9DD2-4C4D-8DC4-36FA73220E62}"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646814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4294967295"/>
          </p:nvPr>
        </p:nvSpPr>
        <p:spPr>
          <a:xfrm>
            <a:off x="2423592" y="404664"/>
            <a:ext cx="10332640" cy="6553200"/>
          </a:xfrm>
        </p:spPr>
        <p:txBody>
          <a:bodyPr/>
          <a:lstStyle/>
          <a:p>
            <a:pPr marL="0" indent="0">
              <a:buNone/>
            </a:pPr>
            <a:r>
              <a:rPr lang="zh-CN" altLang="zh-CN" sz="2000" dirty="0">
                <a:latin typeface="黑体" panose="02010609060101010101" pitchFamily="49" charset="-122"/>
              </a:rPr>
              <a:t>经过分析，编程如下：</a:t>
            </a:r>
          </a:p>
          <a:p>
            <a:pPr marL="0" indent="0">
              <a:buNone/>
            </a:pPr>
            <a:r>
              <a:rPr lang="zh-CN" altLang="zh-CN" sz="2000" dirty="0">
                <a:latin typeface="黑体" panose="02010609060101010101" pitchFamily="49" charset="-122"/>
              </a:rPr>
              <a:t>LEA  DI,SUM		;建立和的地址指针DI</a:t>
            </a:r>
          </a:p>
          <a:p>
            <a:pPr marL="0" indent="0">
              <a:buNone/>
            </a:pPr>
            <a:r>
              <a:rPr lang="zh-CN" altLang="zh-CN" sz="2000" dirty="0">
                <a:latin typeface="黑体" panose="02010609060101010101" pitchFamily="49" charset="-122"/>
              </a:rPr>
              <a:t>ADD  DI,2		;DI指向和的低字节</a:t>
            </a:r>
          </a:p>
          <a:p>
            <a:pPr marL="0" indent="0">
              <a:buNone/>
            </a:pPr>
            <a:r>
              <a:rPr lang="zh-CN" altLang="zh-CN" sz="2000" dirty="0">
                <a:latin typeface="黑体" panose="02010609060101010101" pitchFamily="49" charset="-122"/>
              </a:rPr>
              <a:t>MOV  BX,2		</a:t>
            </a:r>
          </a:p>
          <a:p>
            <a:pPr marL="0" indent="0">
              <a:buNone/>
            </a:pPr>
            <a:r>
              <a:rPr lang="zh-CN" altLang="zh-CN" sz="2000" dirty="0">
                <a:latin typeface="黑体" panose="02010609060101010101" pitchFamily="49" charset="-122"/>
              </a:rPr>
              <a:t>MOV  AL,FIRST[BX]	;取FIRST的低字节（本例为33H）</a:t>
            </a:r>
          </a:p>
          <a:p>
            <a:pPr marL="0" indent="0">
              <a:buNone/>
            </a:pPr>
            <a:r>
              <a:rPr lang="zh-CN" altLang="zh-CN" sz="2000" dirty="0">
                <a:latin typeface="黑体" panose="02010609060101010101" pitchFamily="49" charset="-122"/>
              </a:rPr>
              <a:t>ADD  AL,SECOND＋2	;两个低字节相加，和①在AL中，进位反映在CF中</a:t>
            </a:r>
          </a:p>
          <a:p>
            <a:pPr marL="0" indent="0">
              <a:buNone/>
            </a:pPr>
            <a:r>
              <a:rPr lang="zh-CN" altLang="zh-CN" sz="2000" dirty="0">
                <a:latin typeface="黑体" panose="02010609060101010101" pitchFamily="49" charset="-122"/>
              </a:rPr>
              <a:t>MOV  [DI],AL		;把低字节和存到DI指向的单元（本例为SUM＋2单元）</a:t>
            </a:r>
          </a:p>
          <a:p>
            <a:pPr marL="0" indent="0">
              <a:buNone/>
            </a:pPr>
            <a:r>
              <a:rPr lang="zh-CN" altLang="zh-CN" sz="2000" dirty="0">
                <a:latin typeface="黑体" panose="02010609060101010101" pitchFamily="49" charset="-122"/>
              </a:rPr>
              <a:t>DEC  DI		       ;修改和指针，使其指向中字节</a:t>
            </a:r>
          </a:p>
          <a:p>
            <a:pPr marL="0" indent="0">
              <a:buNone/>
            </a:pPr>
            <a:r>
              <a:rPr lang="zh-CN" altLang="zh-CN" sz="2000" dirty="0">
                <a:latin typeface="黑体" panose="02010609060101010101" pitchFamily="49" charset="-122"/>
              </a:rPr>
              <a:t>DEC  BX		       ;修改加数指针，使其指向中字节</a:t>
            </a:r>
          </a:p>
          <a:p>
            <a:pPr marL="0" indent="0">
              <a:buNone/>
            </a:pPr>
            <a:r>
              <a:rPr lang="zh-CN" altLang="zh-CN" sz="2000" dirty="0">
                <a:latin typeface="黑体" panose="02010609060101010101" pitchFamily="49" charset="-122"/>
              </a:rPr>
              <a:t>MOV  AL,FIRST[BX]	;取FIRST的中字节（本例为22H）</a:t>
            </a:r>
          </a:p>
          <a:p>
            <a:pPr marL="0" indent="0">
              <a:buNone/>
            </a:pPr>
            <a:r>
              <a:rPr lang="zh-CN" altLang="zh-CN" sz="2000" dirty="0">
                <a:latin typeface="黑体" panose="02010609060101010101" pitchFamily="49" charset="-122"/>
              </a:rPr>
              <a:t>ADC  AL,SECOND＋1	;两个中字节相加且加CF，和②在AL中,进位反映在CF中</a:t>
            </a:r>
          </a:p>
          <a:p>
            <a:pPr marL="0" indent="0">
              <a:buNone/>
            </a:pPr>
            <a:r>
              <a:rPr lang="zh-CN" altLang="zh-CN" sz="2000" dirty="0">
                <a:latin typeface="黑体" panose="02010609060101010101" pitchFamily="49" charset="-122"/>
              </a:rPr>
              <a:t>MOV  [DI],AL		;把中字节和存到DI指向的单元（本例为SUM＋1单元）</a:t>
            </a:r>
          </a:p>
          <a:p>
            <a:pPr marL="0" indent="0">
              <a:buNone/>
            </a:pPr>
            <a:r>
              <a:rPr lang="zh-CN" altLang="zh-CN" sz="2000" dirty="0">
                <a:latin typeface="黑体" panose="02010609060101010101" pitchFamily="49" charset="-122"/>
              </a:rPr>
              <a:t>DEC  DI		       ;修改和指针，使其指向高字节</a:t>
            </a:r>
          </a:p>
          <a:p>
            <a:pPr marL="0" indent="0">
              <a:buNone/>
            </a:pPr>
            <a:r>
              <a:rPr lang="zh-CN" altLang="zh-CN" sz="2000" dirty="0">
                <a:latin typeface="黑体" panose="02010609060101010101" pitchFamily="49" charset="-122"/>
              </a:rPr>
              <a:t>DEC  BX		       ;修改加数指针，使其指向高字节</a:t>
            </a:r>
          </a:p>
          <a:p>
            <a:pPr marL="0" indent="0">
              <a:buNone/>
            </a:pPr>
            <a:r>
              <a:rPr lang="zh-CN" altLang="zh-CN" sz="2000" dirty="0">
                <a:latin typeface="黑体" panose="02010609060101010101" pitchFamily="49" charset="-122"/>
              </a:rPr>
              <a:t>MOV  AL,FIRST[BX]	;取FIRST的高字节（本例为11H）</a:t>
            </a:r>
          </a:p>
          <a:p>
            <a:pPr marL="0" indent="0">
              <a:buNone/>
            </a:pPr>
            <a:r>
              <a:rPr lang="zh-CN" altLang="zh-CN" sz="2000" dirty="0">
                <a:latin typeface="黑体" panose="02010609060101010101" pitchFamily="49" charset="-122"/>
              </a:rPr>
              <a:t>ADC  AL,SECOND	       ;两个高字节相加且加CF，和③在AL中,进位反映在CF中</a:t>
            </a:r>
          </a:p>
          <a:p>
            <a:pPr marL="0" indent="0">
              <a:buNone/>
            </a:pPr>
            <a:r>
              <a:rPr lang="zh-CN" altLang="zh-CN" sz="2000" dirty="0">
                <a:latin typeface="黑体" panose="02010609060101010101" pitchFamily="49" charset="-122"/>
              </a:rPr>
              <a:t>MOV  [DI],AL		;把高字节和存到DI指向的单元（本例为SUM单元）</a:t>
            </a:r>
          </a:p>
          <a:p>
            <a:pPr marL="0" indent="0">
              <a:buNone/>
            </a:pPr>
            <a:endParaRPr lang="zh-CN" altLang="zh-CN" sz="2000" dirty="0">
              <a:latin typeface="黑体" panose="02010609060101010101" pitchFamily="49" charset="-122"/>
            </a:endParaRPr>
          </a:p>
        </p:txBody>
      </p:sp>
      <p:sp>
        <p:nvSpPr>
          <p:cNvPr id="7065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E5C3E704-0ABE-4D1B-A293-BBAE6782343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89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1556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4294967295"/>
          </p:nvPr>
        </p:nvSpPr>
        <p:spPr>
          <a:xfrm>
            <a:off x="1559496" y="1196752"/>
            <a:ext cx="9762728" cy="5181600"/>
          </a:xfrm>
        </p:spPr>
        <p:txBody>
          <a:bodyPr/>
          <a:lstStyle/>
          <a:p>
            <a:pPr marL="0" indent="0">
              <a:buNone/>
            </a:pPr>
            <a:r>
              <a:rPr lang="zh-CN" altLang="zh-CN" dirty="0">
                <a:latin typeface="黑体" panose="02010609060101010101" pitchFamily="49" charset="-122"/>
              </a:rPr>
              <a:t>MOV  BX,AX		;（BX）＝（AX）</a:t>
            </a:r>
          </a:p>
          <a:p>
            <a:pPr marL="0" indent="0">
              <a:buNone/>
            </a:pPr>
            <a:r>
              <a:rPr lang="zh-CN" altLang="zh-CN" dirty="0">
                <a:latin typeface="黑体" panose="02010609060101010101" pitchFamily="49" charset="-122"/>
              </a:rPr>
              <a:t>MOV  DI,5678H 	;（DI）＝ 5678H </a:t>
            </a:r>
          </a:p>
          <a:p>
            <a:pPr marL="0" indent="0">
              <a:buNone/>
            </a:pPr>
            <a:r>
              <a:rPr lang="zh-CN" altLang="zh-CN" dirty="0">
                <a:latin typeface="黑体" panose="02010609060101010101" pitchFamily="49" charset="-122"/>
              </a:rPr>
              <a:t>MOV  AL,78H     	;（AL）＝ 78H </a:t>
            </a:r>
          </a:p>
          <a:p>
            <a:pPr marL="0" indent="0">
              <a:buNone/>
            </a:pPr>
            <a:r>
              <a:rPr lang="zh-CN" altLang="zh-CN" dirty="0">
                <a:latin typeface="黑体" panose="02010609060101010101" pitchFamily="49" charset="-122"/>
              </a:rPr>
              <a:t>MOV  ECX,7890ABCDH</a:t>
            </a:r>
          </a:p>
          <a:p>
            <a:pPr marL="0" indent="0">
              <a:buNone/>
            </a:pPr>
            <a:r>
              <a:rPr lang="zh-CN" altLang="zh-CN" dirty="0">
                <a:latin typeface="黑体" panose="02010609060101010101" pitchFamily="49" charset="-122"/>
              </a:rPr>
              <a:t>     			;（ECX）＝ 7890ABCDH </a:t>
            </a:r>
          </a:p>
          <a:p>
            <a:pPr marL="0" indent="0">
              <a:lnSpc>
                <a:spcPct val="120000"/>
              </a:lnSpc>
              <a:buNone/>
            </a:pPr>
            <a:r>
              <a:rPr lang="zh-CN" altLang="zh-CN" dirty="0">
                <a:latin typeface="黑体" panose="02010609060101010101" pitchFamily="49" charset="-122"/>
              </a:rPr>
              <a:t>其中BX、AX、DI、AL、ECX均为寄存器寻址方式。</a:t>
            </a:r>
            <a:r>
              <a:rPr lang="zh-CN" altLang="zh-CN" sz="2400" dirty="0"/>
              <a:t>  </a:t>
            </a:r>
          </a:p>
        </p:txBody>
      </p:sp>
      <p:sp>
        <p:nvSpPr>
          <p:cNvPr id="20483" name="灯片编号占位符 4"/>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003399"/>
                </a:solidFill>
                <a:latin typeface="黑体" panose="02010609060101010101" pitchFamily="49" charset="-122"/>
                <a:ea typeface="黑体" panose="02010609060101010101" pitchFamily="49" charset="-122"/>
              </a:defRPr>
            </a:lvl1pPr>
            <a:lvl2pPr marL="742950" indent="-285750" eaLnBrk="0" hangingPunct="0">
              <a:defRPr sz="3600" b="1">
                <a:solidFill>
                  <a:srgbClr val="003399"/>
                </a:solidFill>
                <a:latin typeface="黑体" panose="02010609060101010101" pitchFamily="49" charset="-122"/>
                <a:ea typeface="黑体" panose="02010609060101010101" pitchFamily="49" charset="-122"/>
              </a:defRPr>
            </a:lvl2pPr>
            <a:lvl3pPr marL="1143000" indent="-228600" eaLnBrk="0" hangingPunct="0">
              <a:defRPr sz="3600" b="1">
                <a:solidFill>
                  <a:srgbClr val="003399"/>
                </a:solidFill>
                <a:latin typeface="黑体" panose="02010609060101010101" pitchFamily="49" charset="-122"/>
                <a:ea typeface="黑体" panose="02010609060101010101" pitchFamily="49" charset="-122"/>
              </a:defRPr>
            </a:lvl3pPr>
            <a:lvl4pPr marL="1600200" indent="-228600" eaLnBrk="0" hangingPunct="0">
              <a:defRPr sz="3600" b="1">
                <a:solidFill>
                  <a:srgbClr val="003399"/>
                </a:solidFill>
                <a:latin typeface="黑体" panose="02010609060101010101" pitchFamily="49" charset="-122"/>
                <a:ea typeface="黑体" panose="02010609060101010101" pitchFamily="49" charset="-122"/>
              </a:defRPr>
            </a:lvl4pPr>
            <a:lvl5pPr marL="2057400" indent="-228600" eaLnBrk="0" hangingPunct="0">
              <a:defRPr sz="3600" b="1">
                <a:solidFill>
                  <a:srgbClr val="003399"/>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buFont typeface="Arial" panose="020B0604020202020204" pitchFamily="34" charset="0"/>
              <a:defRPr sz="3600" b="1">
                <a:solidFill>
                  <a:srgbClr val="003399"/>
                </a:solidFill>
                <a:latin typeface="黑体" panose="02010609060101010101" pitchFamily="49" charset="-122"/>
                <a:ea typeface="黑体" panose="02010609060101010101" pitchFamily="49" charset="-122"/>
              </a:defRPr>
            </a:lvl9pPr>
          </a:lstStyle>
          <a:p>
            <a:pPr algn="r" eaLnBrk="1" hangingPunct="1"/>
            <a:fld id="{D52A41A1-D74F-4C9D-8157-04B95831E418}" type="slidenum">
              <a:rPr lang="zh-CN" altLang="en-US" sz="1400">
                <a:solidFill>
                  <a:schemeClr val="tx1"/>
                </a:solidFill>
                <a:latin typeface="Arial" panose="020B0604020202020204" pitchFamily="34" charset="0"/>
                <a:ea typeface="宋体" panose="02010600030101010101" pitchFamily="2" charset="-122"/>
              </a:rPr>
              <a:pPr algn="r" eaLnBrk="1" hangingPunct="1"/>
              <a:t>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2040413"/>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4294967295"/>
          </p:nvPr>
        </p:nvSpPr>
        <p:spPr>
          <a:xfrm>
            <a:off x="911424" y="920750"/>
            <a:ext cx="9447583" cy="5562600"/>
          </a:xfrm>
        </p:spPr>
        <p:txBody>
          <a:bodyPr/>
          <a:lstStyle/>
          <a:p>
            <a:pPr marL="0" indent="0">
              <a:buNone/>
            </a:pPr>
            <a:r>
              <a:rPr lang="zh-CN" altLang="zh-CN" dirty="0">
                <a:latin typeface="黑体" panose="02010609060101010101" pitchFamily="49" charset="-122"/>
              </a:rPr>
              <a:t>	</a:t>
            </a:r>
          </a:p>
          <a:p>
            <a:pPr marL="0" indent="0">
              <a:buNone/>
            </a:pPr>
            <a:r>
              <a:rPr lang="zh-CN" altLang="zh-CN" dirty="0">
                <a:solidFill>
                  <a:schemeClr val="accent1"/>
                </a:solidFill>
                <a:latin typeface="黑体" panose="02010609060101010101" pitchFamily="49" charset="-122"/>
              </a:rPr>
              <a:t>讨论：</a:t>
            </a:r>
          </a:p>
          <a:p>
            <a:pPr marL="0" indent="0">
              <a:buNone/>
            </a:pPr>
            <a:r>
              <a:rPr lang="zh-CN" altLang="zh-CN" dirty="0">
                <a:latin typeface="黑体" panose="02010609060101010101" pitchFamily="49" charset="-122"/>
              </a:rPr>
              <a:t>	</a:t>
            </a:r>
            <a:r>
              <a:rPr lang="zh-CN" altLang="zh-CN" dirty="0">
                <a:solidFill>
                  <a:schemeClr val="hlink"/>
                </a:solidFill>
                <a:latin typeface="黑体" panose="02010609060101010101" pitchFamily="49" charset="-122"/>
              </a:rPr>
              <a:t>① </a:t>
            </a:r>
            <a:r>
              <a:rPr lang="zh-CN" altLang="zh-CN" dirty="0">
                <a:latin typeface="黑体" panose="02010609060101010101" pitchFamily="49" charset="-122"/>
              </a:rPr>
              <a:t>两个ADC指令能否换为ADD？</a:t>
            </a:r>
          </a:p>
          <a:p>
            <a:pPr marL="0" indent="0">
              <a:buNone/>
            </a:pPr>
            <a:r>
              <a:rPr lang="zh-CN" altLang="zh-CN" dirty="0">
                <a:latin typeface="黑体" panose="02010609060101010101" pitchFamily="49" charset="-122"/>
              </a:rPr>
              <a:t>	</a:t>
            </a:r>
            <a:r>
              <a:rPr lang="zh-CN" altLang="zh-CN" dirty="0">
                <a:solidFill>
                  <a:schemeClr val="hlink"/>
                </a:solidFill>
                <a:latin typeface="黑体" panose="02010609060101010101" pitchFamily="49" charset="-122"/>
              </a:rPr>
              <a:t>②</a:t>
            </a:r>
            <a:r>
              <a:rPr lang="zh-CN" altLang="zh-CN" dirty="0">
                <a:latin typeface="黑体" panose="02010609060101010101" pitchFamily="49" charset="-122"/>
              </a:rPr>
              <a:t> DEC  DI和SUB  DI,1指令的功能从表面上看是等价的,是否可以互换？</a:t>
            </a:r>
          </a:p>
        </p:txBody>
      </p:sp>
      <p:sp>
        <p:nvSpPr>
          <p:cNvPr id="7168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C17F4C76-AABB-4657-981F-5859CC1545B9}"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90</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671195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4294967295"/>
          </p:nvPr>
        </p:nvSpPr>
        <p:spPr>
          <a:xfrm>
            <a:off x="1919288" y="836614"/>
            <a:ext cx="8088312" cy="5140325"/>
          </a:xfrm>
        </p:spPr>
        <p:txBody>
          <a:bodyPr/>
          <a:lstStyle/>
          <a:p>
            <a:pPr marL="0" indent="0">
              <a:buNone/>
            </a:pPr>
            <a:r>
              <a:rPr lang="zh-CN" altLang="zh-CN" sz="2800">
                <a:latin typeface="黑体" panose="02010609060101010101" pitchFamily="49" charset="-122"/>
              </a:rPr>
              <a:t>	</a:t>
            </a:r>
            <a:r>
              <a:rPr lang="zh-CN" altLang="zh-CN" sz="2800">
                <a:solidFill>
                  <a:schemeClr val="hlink"/>
                </a:solidFill>
                <a:latin typeface="黑体" panose="02010609060101010101" pitchFamily="49" charset="-122"/>
              </a:rPr>
              <a:t>③</a:t>
            </a:r>
            <a:r>
              <a:rPr lang="zh-CN" altLang="zh-CN" sz="2800">
                <a:latin typeface="黑体" panose="02010609060101010101" pitchFamily="49" charset="-122"/>
              </a:rPr>
              <a:t> 多字节或多字加减时，CF始终有意义(前边的反映进／借位，最后一次反映溢出情况),而OF只有最后一次的才有意义。</a:t>
            </a:r>
          </a:p>
          <a:p>
            <a:pPr marL="0" indent="0">
              <a:buNone/>
            </a:pPr>
            <a:r>
              <a:rPr lang="zh-CN" altLang="zh-CN" sz="2800">
                <a:latin typeface="黑体" panose="02010609060101010101" pitchFamily="49" charset="-122"/>
              </a:rPr>
              <a:t>	</a:t>
            </a:r>
            <a:r>
              <a:rPr lang="zh-CN" altLang="zh-CN" sz="2800">
                <a:solidFill>
                  <a:schemeClr val="hlink"/>
                </a:solidFill>
                <a:latin typeface="黑体" panose="02010609060101010101" pitchFamily="49" charset="-122"/>
              </a:rPr>
              <a:t>④</a:t>
            </a:r>
            <a:r>
              <a:rPr lang="zh-CN" altLang="zh-CN" sz="2800">
                <a:latin typeface="黑体" panose="02010609060101010101" pitchFamily="49" charset="-122"/>
              </a:rPr>
              <a:t> 溢出情况判断：若是两个无符号数相加,则当最后一次的CF被置1时，表示溢出,结果不正确;若是两个带符号数相加，则当最后一次的OF被置1时,表示溢出,结果不正确。</a:t>
            </a:r>
          </a:p>
          <a:p>
            <a:pPr marL="0" indent="0">
              <a:buNone/>
            </a:pPr>
            <a:r>
              <a:rPr lang="zh-CN" altLang="zh-CN" sz="2800">
                <a:latin typeface="黑体" panose="02010609060101010101" pitchFamily="49" charset="-122"/>
              </a:rPr>
              <a:t>	</a:t>
            </a:r>
          </a:p>
          <a:p>
            <a:pPr marL="0" indent="0">
              <a:buNone/>
            </a:pPr>
            <a:r>
              <a:rPr lang="zh-CN" altLang="zh-CN" sz="2800">
                <a:latin typeface="黑体" panose="02010609060101010101" pitchFamily="49" charset="-122"/>
              </a:rPr>
              <a:t>   从该例可以看出,选取合适的算法、恰当的指令、灵活的寻址方式对汇编语言程序设计人员十分重要,它可以达到事半功倍的效果。</a:t>
            </a:r>
          </a:p>
        </p:txBody>
      </p:sp>
      <p:sp>
        <p:nvSpPr>
          <p:cNvPr id="7270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4460B5B-F9A2-4681-8D45-C2FB55D86C0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91</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076409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774825" y="1125538"/>
            <a:ext cx="7759700" cy="3046988"/>
          </a:xfrm>
          <a:prstGeom prst="rect">
            <a:avLst/>
          </a:prstGeom>
        </p:spPr>
        <p:txBody>
          <a:bodyPr>
            <a:spAutoFit/>
          </a:bodyPr>
          <a:lstStyle/>
          <a:p>
            <a:pPr indent="234315" algn="just" eaLnBrk="1" hangingPunct="1">
              <a:spcAft>
                <a:spcPts val="0"/>
              </a:spcAft>
              <a:tabLst>
                <a:tab pos="774700" algn="l"/>
              </a:tabLst>
              <a:defRPr/>
            </a:pPr>
            <a:r>
              <a:rPr lang="en-US" altLang="zh-CN" kern="100" dirty="0"/>
              <a:t>  C5FF0000</a:t>
            </a:r>
            <a:endParaRPr lang="zh-CN" altLang="zh-CN" kern="100" dirty="0"/>
          </a:p>
          <a:p>
            <a:pPr indent="234315" algn="just" eaLnBrk="1" hangingPunct="1">
              <a:spcAft>
                <a:spcPts val="0"/>
              </a:spcAft>
              <a:tabLst>
                <a:tab pos="774700" algn="l"/>
              </a:tabLst>
              <a:defRPr/>
            </a:pPr>
            <a:r>
              <a:rPr lang="en-US" altLang="zh-CN" kern="100" dirty="0"/>
              <a:t> +9E000000</a:t>
            </a:r>
            <a:endParaRPr lang="zh-CN" altLang="zh-CN" kern="100" dirty="0"/>
          </a:p>
          <a:p>
            <a:pPr indent="234315" algn="just" eaLnBrk="1" hangingPunct="1">
              <a:spcAft>
                <a:spcPts val="0"/>
              </a:spcAft>
              <a:tabLst>
                <a:tab pos="774700" algn="l"/>
              </a:tabLst>
              <a:defRPr/>
            </a:pPr>
            <a:r>
              <a:rPr lang="en-US" altLang="zh-CN" kern="100" dirty="0"/>
              <a:t> 163FF0000</a:t>
            </a:r>
            <a:endParaRPr lang="zh-CN" altLang="zh-CN" kern="100" dirty="0"/>
          </a:p>
          <a:p>
            <a:pPr indent="234315" algn="just" eaLnBrk="1" hangingPunct="1">
              <a:spcAft>
                <a:spcPts val="0"/>
              </a:spcAft>
              <a:tabLst>
                <a:tab pos="774700" algn="l"/>
              </a:tabLst>
              <a:defRPr/>
            </a:pPr>
            <a:r>
              <a:rPr lang="en-US" altLang="zh-CN" kern="100" dirty="0"/>
              <a:t>ZF=0 SF=0 CF=1 OF=1 AF=0 PF=1</a:t>
            </a:r>
            <a:endParaRPr lang="zh-CN" altLang="zh-CN" kern="100" dirty="0"/>
          </a:p>
          <a:p>
            <a:pPr indent="234315" algn="just" eaLnBrk="1" hangingPunct="1">
              <a:spcAft>
                <a:spcPts val="0"/>
              </a:spcAft>
              <a:tabLst>
                <a:tab pos="774700" algn="l"/>
              </a:tabLst>
              <a:defRPr/>
            </a:pPr>
            <a:r>
              <a:rPr lang="en-US" altLang="zh-CN" kern="100" dirty="0"/>
              <a:t>  0C5FF0000</a:t>
            </a:r>
            <a:endParaRPr lang="zh-CN" altLang="zh-CN" kern="100" dirty="0"/>
          </a:p>
          <a:p>
            <a:pPr indent="234315" algn="just" eaLnBrk="1" hangingPunct="1">
              <a:spcAft>
                <a:spcPts val="0"/>
              </a:spcAft>
              <a:tabLst>
                <a:tab pos="774700" algn="l"/>
              </a:tabLst>
              <a:defRPr/>
            </a:pPr>
            <a:r>
              <a:rPr lang="en-US" altLang="zh-CN" kern="100" dirty="0"/>
              <a:t> -09E000000</a:t>
            </a:r>
            <a:endParaRPr lang="zh-CN" altLang="zh-CN" kern="100" dirty="0"/>
          </a:p>
          <a:p>
            <a:pPr indent="234315" algn="just" eaLnBrk="1" hangingPunct="1">
              <a:spcAft>
                <a:spcPts val="0"/>
              </a:spcAft>
              <a:tabLst>
                <a:tab pos="374650" algn="l"/>
              </a:tabLst>
              <a:defRPr/>
            </a:pPr>
            <a:r>
              <a:rPr lang="en-US" altLang="zh-CN" kern="100" dirty="0"/>
              <a:t>  027FF0000</a:t>
            </a:r>
            <a:endParaRPr lang="zh-CN" altLang="zh-CN" kern="100" dirty="0"/>
          </a:p>
          <a:p>
            <a:pPr indent="234315" algn="just" eaLnBrk="1" hangingPunct="1">
              <a:spcAft>
                <a:spcPts val="0"/>
              </a:spcAft>
              <a:tabLst>
                <a:tab pos="774700" algn="l"/>
              </a:tabLst>
              <a:defRPr/>
            </a:pPr>
            <a:r>
              <a:rPr lang="en-US" altLang="zh-CN" kern="100" dirty="0"/>
              <a:t>ZF=0 SF=0 CF=0 OF=0 AF=0 PF=1</a:t>
            </a:r>
            <a:endParaRPr lang="zh-CN" altLang="zh-CN" kern="100" dirty="0"/>
          </a:p>
        </p:txBody>
      </p:sp>
    </p:spTree>
    <p:extLst>
      <p:ext uri="{BB962C8B-B14F-4D97-AF65-F5344CB8AC3E}">
        <p14:creationId xmlns:p14="http://schemas.microsoft.com/office/powerpoint/2010/main" val="2361263912"/>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6023992" y="116632"/>
            <a:ext cx="4953000" cy="701675"/>
          </a:xfrm>
        </p:spPr>
        <p:txBody>
          <a:bodyPr/>
          <a:lstStyle/>
          <a:p>
            <a:r>
              <a:rPr lang="en-US" altLang="zh-CN" dirty="0">
                <a:latin typeface="黑体" panose="02010609060101010101" pitchFamily="49" charset="-122"/>
              </a:rPr>
              <a:t>4</a:t>
            </a:r>
            <a:r>
              <a:rPr lang="zh-CN" altLang="zh-CN" dirty="0">
                <a:latin typeface="黑体" panose="02010609060101010101" pitchFamily="49" charset="-122"/>
              </a:rPr>
              <a:t>、二进制乘法指令</a:t>
            </a:r>
          </a:p>
        </p:txBody>
      </p:sp>
      <p:sp>
        <p:nvSpPr>
          <p:cNvPr id="74755" name="Rectangle 3"/>
          <p:cNvSpPr>
            <a:spLocks noGrp="1" noChangeArrowheads="1"/>
          </p:cNvSpPr>
          <p:nvPr>
            <p:ph idx="4294967295"/>
          </p:nvPr>
        </p:nvSpPr>
        <p:spPr>
          <a:xfrm>
            <a:off x="1487488" y="1658938"/>
            <a:ext cx="9360892" cy="4586287"/>
          </a:xfrm>
        </p:spPr>
        <p:txBody>
          <a:bodyPr/>
          <a:lstStyle/>
          <a:p>
            <a:pPr marL="0" indent="0">
              <a:buNone/>
            </a:pPr>
            <a:r>
              <a:rPr lang="zh-CN" altLang="zh-CN" sz="2800" dirty="0">
                <a:latin typeface="黑体" panose="02010609060101010101" pitchFamily="49" charset="-122"/>
              </a:rPr>
              <a:t>(1).无符号乘法指令 </a:t>
            </a:r>
            <a:r>
              <a:rPr lang="zh-CN" altLang="zh-CN" sz="2800" dirty="0">
                <a:solidFill>
                  <a:srgbClr val="FF0000"/>
                </a:solidFill>
                <a:latin typeface="黑体" panose="02010609060101010101" pitchFamily="49" charset="-122"/>
              </a:rPr>
              <a:t>MUL</a:t>
            </a:r>
            <a:r>
              <a:rPr lang="zh-CN" altLang="zh-CN" sz="2800" dirty="0">
                <a:latin typeface="黑体" panose="02010609060101010101" pitchFamily="49" charset="-122"/>
              </a:rPr>
              <a:t>   </a:t>
            </a:r>
          </a:p>
          <a:p>
            <a:pPr marL="0" indent="0">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格式：</a:t>
            </a:r>
            <a:r>
              <a:rPr lang="zh-CN" altLang="zh-CN" sz="2800" dirty="0">
                <a:latin typeface="黑体" panose="02010609060101010101" pitchFamily="49" charset="-122"/>
              </a:rPr>
              <a:t>MUL  SRC</a:t>
            </a:r>
            <a:r>
              <a:rPr lang="zh-CN" altLang="zh-CN" sz="2800" baseline="-30000" dirty="0">
                <a:latin typeface="黑体" panose="02010609060101010101" pitchFamily="49" charset="-122"/>
              </a:rPr>
              <a:t>reg／m</a:t>
            </a:r>
            <a:endParaRPr lang="zh-CN" altLang="zh-CN" sz="2800" dirty="0">
              <a:latin typeface="黑体" panose="02010609060101010101" pitchFamily="49" charset="-122"/>
            </a:endParaRPr>
          </a:p>
          <a:p>
            <a:pPr marL="0" indent="0">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功能：</a:t>
            </a:r>
            <a:r>
              <a:rPr lang="zh-CN" altLang="zh-CN" sz="2800" dirty="0">
                <a:latin typeface="黑体" panose="02010609060101010101" pitchFamily="49" charset="-122"/>
              </a:rPr>
              <a:t>实现两个无符号二进制数乘。</a:t>
            </a:r>
          </a:p>
          <a:p>
            <a:pPr marL="0" indent="0">
              <a:buNone/>
            </a:pPr>
            <a:r>
              <a:rPr lang="zh-CN" altLang="zh-CN" sz="2800" dirty="0">
                <a:solidFill>
                  <a:schemeClr val="accent1"/>
                </a:solidFill>
                <a:latin typeface="黑体" panose="02010609060101010101" pitchFamily="49" charset="-122"/>
              </a:rPr>
              <a:t>说明：</a:t>
            </a:r>
            <a:r>
              <a:rPr lang="zh-CN" altLang="zh-CN" sz="2800" dirty="0">
                <a:latin typeface="黑体" panose="02010609060101010101" pitchFamily="49" charset="-122"/>
              </a:rPr>
              <a:t>该指令只含</a:t>
            </a:r>
            <a:r>
              <a:rPr lang="zh-CN" altLang="zh-CN" sz="2800" dirty="0">
                <a:solidFill>
                  <a:srgbClr val="FF0000"/>
                </a:solidFill>
                <a:latin typeface="黑体" panose="02010609060101010101" pitchFamily="49" charset="-122"/>
              </a:rPr>
              <a:t>一个源操作数</a:t>
            </a:r>
            <a:r>
              <a:rPr lang="zh-CN" altLang="zh-CN" sz="2800" dirty="0">
                <a:latin typeface="黑体" panose="02010609060101010101" pitchFamily="49" charset="-122"/>
              </a:rPr>
              <a:t>, 另一个乘数必须事前放在累加器中。可以实现8位、16位、32位无符号数乘。</a:t>
            </a:r>
          </a:p>
        </p:txBody>
      </p:sp>
      <p:sp>
        <p:nvSpPr>
          <p:cNvPr id="7475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22D1D8B-3556-4960-90E5-224718505D16}"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93</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912517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4294967295"/>
          </p:nvPr>
        </p:nvSpPr>
        <p:spPr>
          <a:xfrm>
            <a:off x="623393" y="908050"/>
            <a:ext cx="9431834" cy="4776788"/>
          </a:xfrm>
        </p:spPr>
        <p:txBody>
          <a:bodyPr/>
          <a:lstStyle/>
          <a:p>
            <a:pPr>
              <a:buFont typeface="Wingdings" panose="05000000000000000000" pitchFamily="2" charset="2"/>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具体操作为：</a:t>
            </a:r>
          </a:p>
          <a:p>
            <a:pPr>
              <a:buFont typeface="Wingdings" panose="05000000000000000000" pitchFamily="2" charset="2"/>
              <a:buNone/>
            </a:pPr>
            <a:r>
              <a:rPr lang="zh-CN" altLang="zh-CN" sz="2800" dirty="0">
                <a:latin typeface="黑体" panose="02010609060101010101" pitchFamily="49" charset="-122"/>
              </a:rPr>
              <a:t>	字节型乘法：(AL)×(SRC)</a:t>
            </a:r>
            <a:r>
              <a:rPr lang="zh-CN" altLang="zh-CN" sz="2800" baseline="-30000" dirty="0">
                <a:latin typeface="黑体" panose="02010609060101010101" pitchFamily="49" charset="-122"/>
              </a:rPr>
              <a:t>8</a:t>
            </a:r>
            <a:r>
              <a:rPr lang="zh-CN" altLang="zh-CN" sz="2800" dirty="0">
                <a:latin typeface="黑体" panose="02010609060101010101" pitchFamily="49" charset="-122"/>
              </a:rPr>
              <a:t>→AX</a:t>
            </a:r>
          </a:p>
          <a:p>
            <a:pPr>
              <a:buFont typeface="Wingdings" panose="05000000000000000000" pitchFamily="2" charset="2"/>
              <a:buNone/>
            </a:pPr>
            <a:r>
              <a:rPr lang="zh-CN" altLang="zh-CN" sz="2800" dirty="0">
                <a:latin typeface="黑体" panose="02010609060101010101" pitchFamily="49" charset="-122"/>
              </a:rPr>
              <a:t>	字型乘法：  (AX)×(SRC)</a:t>
            </a:r>
            <a:r>
              <a:rPr lang="zh-CN" altLang="zh-CN" sz="2800" baseline="-30000" dirty="0">
                <a:latin typeface="黑体" panose="02010609060101010101" pitchFamily="49" charset="-122"/>
              </a:rPr>
              <a:t>16</a:t>
            </a:r>
            <a:r>
              <a:rPr lang="zh-CN" altLang="zh-CN" sz="2800" dirty="0">
                <a:latin typeface="黑体" panose="02010609060101010101" pitchFamily="49" charset="-122"/>
              </a:rPr>
              <a:t>→DX:AX</a:t>
            </a:r>
          </a:p>
          <a:p>
            <a:pPr>
              <a:buFont typeface="Wingdings" panose="05000000000000000000" pitchFamily="2" charset="2"/>
              <a:buNone/>
            </a:pPr>
            <a:r>
              <a:rPr lang="zh-CN" altLang="zh-CN" sz="2800" dirty="0">
                <a:latin typeface="黑体" panose="02010609060101010101" pitchFamily="49" charset="-122"/>
              </a:rPr>
              <a:t>	双字型乘法：(EAX)×(SRC)</a:t>
            </a:r>
            <a:r>
              <a:rPr lang="zh-CN" altLang="zh-CN" sz="2800" baseline="-30000" dirty="0">
                <a:latin typeface="黑体" panose="02010609060101010101" pitchFamily="49" charset="-122"/>
              </a:rPr>
              <a:t>32</a:t>
            </a:r>
            <a:r>
              <a:rPr lang="zh-CN" altLang="zh-CN" sz="2800" dirty="0">
                <a:latin typeface="黑体" panose="02010609060101010101" pitchFamily="49" charset="-122"/>
              </a:rPr>
              <a:t>→EDX:EAX</a:t>
            </a:r>
          </a:p>
          <a:p>
            <a:pPr>
              <a:buFont typeface="Wingdings" panose="05000000000000000000" pitchFamily="2" charset="2"/>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标志：</a:t>
            </a:r>
            <a:r>
              <a:rPr lang="zh-CN" altLang="zh-CN" sz="2800" dirty="0">
                <a:latin typeface="黑体" panose="02010609060101010101" pitchFamily="49" charset="-122"/>
              </a:rPr>
              <a:t>影响CF、OF、SF、ZF、AF、PF，而只有CF、OF有意义,其它标志不确定。</a:t>
            </a:r>
          </a:p>
          <a:p>
            <a:pPr>
              <a:buFont typeface="Wingdings" panose="05000000000000000000" pitchFamily="2" charset="2"/>
              <a:buNone/>
            </a:pPr>
            <a:r>
              <a:rPr lang="zh-CN" altLang="zh-CN" sz="2800" dirty="0">
                <a:latin typeface="黑体" panose="02010609060101010101" pitchFamily="49" charset="-122"/>
              </a:rPr>
              <a:t>     对CF和OF的影响是:</a:t>
            </a:r>
            <a:r>
              <a:rPr lang="zh-CN" altLang="zh-CN" sz="2800" dirty="0">
                <a:solidFill>
                  <a:srgbClr val="FF0000"/>
                </a:solidFill>
                <a:latin typeface="黑体" panose="02010609060101010101" pitchFamily="49" charset="-122"/>
              </a:rPr>
              <a:t>若乘积的高半部分(例字节型乘法结果的AH)为0则对CF和OF清0，否则置CF和OF为1。</a:t>
            </a:r>
          </a:p>
        </p:txBody>
      </p:sp>
      <p:sp>
        <p:nvSpPr>
          <p:cNvPr id="75779"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9FF59E02-FF9F-4789-9EEE-3441B71F82EB}"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94</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8793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4294967295"/>
          </p:nvPr>
        </p:nvSpPr>
        <p:spPr>
          <a:xfrm>
            <a:off x="1752600" y="533400"/>
            <a:ext cx="10104040" cy="5867400"/>
          </a:xfrm>
        </p:spPr>
        <p:txBody>
          <a:bodyPr/>
          <a:lstStyle/>
          <a:p>
            <a:pPr>
              <a:buFont typeface="Wingdings" panose="05000000000000000000" pitchFamily="2" charset="2"/>
              <a:buNone/>
            </a:pPr>
            <a:r>
              <a:rPr lang="zh-CN" altLang="zh-CN" dirty="0">
                <a:latin typeface="黑体" panose="02010609060101010101" pitchFamily="49" charset="-122"/>
              </a:rPr>
              <a:t>	</a:t>
            </a:r>
            <a:r>
              <a:rPr lang="zh-CN" altLang="zh-CN" dirty="0">
                <a:solidFill>
                  <a:schemeClr val="accent1"/>
                </a:solidFill>
                <a:latin typeface="黑体" panose="02010609060101010101" pitchFamily="49" charset="-122"/>
              </a:rPr>
              <a:t>例.</a:t>
            </a:r>
            <a:r>
              <a:rPr lang="zh-CN" altLang="zh-CN" dirty="0">
                <a:latin typeface="黑体" panose="02010609060101010101" pitchFamily="49" charset="-122"/>
              </a:rPr>
              <a:t>  </a:t>
            </a:r>
          </a:p>
          <a:p>
            <a:pPr>
              <a:buFont typeface="Wingdings" panose="05000000000000000000" pitchFamily="2" charset="2"/>
              <a:buNone/>
            </a:pPr>
            <a:r>
              <a:rPr lang="zh-CN" altLang="zh-CN" dirty="0">
                <a:latin typeface="黑体" panose="02010609060101010101" pitchFamily="49" charset="-122"/>
              </a:rPr>
              <a:t>	MOV  AL,8</a:t>
            </a:r>
          </a:p>
          <a:p>
            <a:pPr>
              <a:buFont typeface="Wingdings" panose="05000000000000000000" pitchFamily="2" charset="2"/>
              <a:buNone/>
            </a:pPr>
            <a:r>
              <a:rPr lang="zh-CN" altLang="zh-CN" dirty="0">
                <a:latin typeface="黑体" panose="02010609060101010101" pitchFamily="49" charset="-122"/>
              </a:rPr>
              <a:t>	MUL  BL 	  ;(AL)×(BL),结果在AX中</a:t>
            </a:r>
          </a:p>
          <a:p>
            <a:pPr>
              <a:buFont typeface="Wingdings" panose="05000000000000000000" pitchFamily="2" charset="2"/>
              <a:buNone/>
            </a:pPr>
            <a:r>
              <a:rPr lang="zh-CN" altLang="zh-CN" dirty="0">
                <a:latin typeface="黑体" panose="02010609060101010101" pitchFamily="49" charset="-122"/>
              </a:rPr>
              <a:t>	MOV  AX,1234H</a:t>
            </a:r>
          </a:p>
          <a:p>
            <a:pPr>
              <a:buFont typeface="Wingdings" panose="05000000000000000000" pitchFamily="2" charset="2"/>
              <a:buNone/>
            </a:pPr>
            <a:r>
              <a:rPr lang="zh-CN" altLang="zh-CN" dirty="0">
                <a:latin typeface="黑体" panose="02010609060101010101" pitchFamily="49" charset="-122"/>
              </a:rPr>
              <a:t>	MUL  WORD PTR [BX] </a:t>
            </a:r>
          </a:p>
          <a:p>
            <a:pPr>
              <a:buFont typeface="Wingdings" panose="05000000000000000000" pitchFamily="2" charset="2"/>
              <a:buNone/>
            </a:pPr>
            <a:r>
              <a:rPr lang="zh-CN" altLang="zh-CN" dirty="0">
                <a:latin typeface="黑体" panose="02010609060101010101" pitchFamily="49" charset="-122"/>
              </a:rPr>
              <a:t>				;(AX)×([BX]),结果在DX:AX中</a:t>
            </a:r>
          </a:p>
          <a:p>
            <a:pPr>
              <a:buFont typeface="Wingdings" panose="05000000000000000000" pitchFamily="2" charset="2"/>
              <a:buNone/>
            </a:pPr>
            <a:r>
              <a:rPr lang="zh-CN" altLang="zh-CN" dirty="0">
                <a:latin typeface="黑体" panose="02010609060101010101" pitchFamily="49" charset="-122"/>
              </a:rPr>
              <a:t>	MOV  AL,80H</a:t>
            </a:r>
          </a:p>
          <a:p>
            <a:pPr>
              <a:buFont typeface="Wingdings" panose="05000000000000000000" pitchFamily="2" charset="2"/>
              <a:buNone/>
            </a:pPr>
            <a:r>
              <a:rPr lang="zh-CN" altLang="zh-CN" dirty="0">
                <a:latin typeface="黑体" panose="02010609060101010101" pitchFamily="49" charset="-122"/>
              </a:rPr>
              <a:t>	SUB  AH,AH   ;清0 AH</a:t>
            </a:r>
          </a:p>
          <a:p>
            <a:pPr>
              <a:buFont typeface="Wingdings" panose="05000000000000000000" pitchFamily="2" charset="2"/>
              <a:buNone/>
            </a:pPr>
            <a:r>
              <a:rPr lang="zh-CN" altLang="zh-CN" dirty="0">
                <a:latin typeface="黑体" panose="02010609060101010101" pitchFamily="49" charset="-122"/>
              </a:rPr>
              <a:t>	MUL  BX     ;(AX)×(BX),结果在DX:AX中</a:t>
            </a:r>
          </a:p>
        </p:txBody>
      </p:sp>
      <p:sp>
        <p:nvSpPr>
          <p:cNvPr id="76803"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2C387C92-CEC9-4702-BD1A-3A112160B1B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95</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0681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4294967295"/>
          </p:nvPr>
        </p:nvSpPr>
        <p:spPr>
          <a:xfrm>
            <a:off x="1905000" y="990600"/>
            <a:ext cx="8458200" cy="4572000"/>
          </a:xfrm>
        </p:spPr>
        <p:txBody>
          <a:bodyPr/>
          <a:lstStyle/>
          <a:p>
            <a:pPr marL="0" indent="0">
              <a:buNone/>
            </a:pPr>
            <a:r>
              <a:rPr lang="zh-CN" altLang="zh-CN" sz="2800">
                <a:latin typeface="黑体" panose="02010609060101010101" pitchFamily="49" charset="-122"/>
              </a:rPr>
              <a:t>(2).带符号乘法指令 </a:t>
            </a:r>
            <a:r>
              <a:rPr lang="zh-CN" altLang="zh-CN" sz="2800">
                <a:solidFill>
                  <a:srgbClr val="FF0000"/>
                </a:solidFill>
                <a:latin typeface="黑体" panose="02010609060101010101" pitchFamily="49" charset="-122"/>
              </a:rPr>
              <a:t>IMUL</a:t>
            </a:r>
          </a:p>
          <a:p>
            <a:pPr marL="0" indent="0">
              <a:buNone/>
            </a:pPr>
            <a:r>
              <a:rPr lang="zh-CN" altLang="zh-CN" sz="2800">
                <a:latin typeface="黑体" panose="02010609060101010101" pitchFamily="49" charset="-122"/>
              </a:rPr>
              <a:t>	功能：实现两个带符号二进制数乘。</a:t>
            </a:r>
          </a:p>
          <a:p>
            <a:pPr marL="0" indent="0">
              <a:buNone/>
            </a:pPr>
            <a:r>
              <a:rPr lang="zh-CN" altLang="zh-CN" sz="2800">
                <a:latin typeface="黑体" panose="02010609060101010101" pitchFamily="49" charset="-122"/>
              </a:rPr>
              <a:t>	格式1：</a:t>
            </a:r>
            <a:r>
              <a:rPr lang="zh-CN" altLang="zh-CN" sz="2800">
                <a:solidFill>
                  <a:srgbClr val="FF0000"/>
                </a:solidFill>
                <a:latin typeface="黑体" panose="02010609060101010101" pitchFamily="49" charset="-122"/>
              </a:rPr>
              <a:t>IMUL  SRC</a:t>
            </a:r>
            <a:r>
              <a:rPr lang="zh-CN" altLang="zh-CN" sz="2800" baseline="-30000">
                <a:solidFill>
                  <a:srgbClr val="FF0000"/>
                </a:solidFill>
                <a:latin typeface="黑体" panose="02010609060101010101" pitchFamily="49" charset="-122"/>
              </a:rPr>
              <a:t>reg／m</a:t>
            </a:r>
            <a:endParaRPr lang="zh-CN" altLang="zh-CN" sz="2800">
              <a:solidFill>
                <a:srgbClr val="FF0000"/>
              </a:solidFill>
              <a:latin typeface="黑体" panose="02010609060101010101" pitchFamily="49" charset="-122"/>
            </a:endParaRPr>
          </a:p>
          <a:p>
            <a:pPr marL="0" indent="0">
              <a:buNone/>
            </a:pPr>
            <a:r>
              <a:rPr lang="zh-CN" altLang="zh-CN" sz="2800">
                <a:latin typeface="黑体" panose="02010609060101010101" pitchFamily="49" charset="-122"/>
              </a:rPr>
              <a:t>	说明：这种格式的指令除了是实现两个带符号数相乘且结果为带符号数外，其它与MUL指令相同。所有的80X86 CPU都支持这种格式。</a:t>
            </a:r>
          </a:p>
        </p:txBody>
      </p:sp>
      <p:sp>
        <p:nvSpPr>
          <p:cNvPr id="77827"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8FC13C27-2832-492B-8D9A-D33BF3FD9CF5}"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96</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684431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4294967295"/>
          </p:nvPr>
        </p:nvSpPr>
        <p:spPr>
          <a:xfrm>
            <a:off x="1774825" y="765176"/>
            <a:ext cx="8458200" cy="4995863"/>
          </a:xfrm>
        </p:spPr>
        <p:txBody>
          <a:bodyPr/>
          <a:lstStyle/>
          <a:p>
            <a:pPr>
              <a:buFont typeface="Wingdings" panose="05000000000000000000" pitchFamily="2" charset="2"/>
              <a:buNone/>
            </a:pPr>
            <a:r>
              <a:rPr lang="zh-CN" altLang="zh-CN" sz="2800">
                <a:latin typeface="黑体" panose="02010609060101010101" pitchFamily="49" charset="-122"/>
              </a:rPr>
              <a:t>	具体操作为：</a:t>
            </a:r>
          </a:p>
          <a:p>
            <a:pPr>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字节型乘法：</a:t>
            </a:r>
            <a:r>
              <a:rPr lang="zh-CN" altLang="zh-CN" sz="2800">
                <a:latin typeface="黑体" panose="02010609060101010101" pitchFamily="49" charset="-122"/>
              </a:rPr>
              <a:t>(AL)×(SRC)</a:t>
            </a:r>
            <a:r>
              <a:rPr lang="zh-CN" altLang="zh-CN" sz="2800" baseline="-30000">
                <a:latin typeface="黑体" panose="02010609060101010101" pitchFamily="49" charset="-122"/>
              </a:rPr>
              <a:t>8</a:t>
            </a:r>
            <a:r>
              <a:rPr lang="zh-CN" altLang="zh-CN" sz="2800">
                <a:latin typeface="黑体" panose="02010609060101010101" pitchFamily="49" charset="-122"/>
              </a:rPr>
              <a:t>→AX</a:t>
            </a:r>
          </a:p>
          <a:p>
            <a:pPr>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字型乘法：</a:t>
            </a:r>
            <a:r>
              <a:rPr lang="zh-CN" altLang="zh-CN" sz="2800">
                <a:latin typeface="黑体" panose="02010609060101010101" pitchFamily="49" charset="-122"/>
              </a:rPr>
              <a:t>  (AX)×(SRC)</a:t>
            </a:r>
            <a:r>
              <a:rPr lang="zh-CN" altLang="zh-CN" sz="2800" baseline="-30000">
                <a:latin typeface="黑体" panose="02010609060101010101" pitchFamily="49" charset="-122"/>
              </a:rPr>
              <a:t>16</a:t>
            </a:r>
            <a:r>
              <a:rPr lang="zh-CN" altLang="zh-CN" sz="2800">
                <a:latin typeface="黑体" panose="02010609060101010101" pitchFamily="49" charset="-122"/>
              </a:rPr>
              <a:t>→DX:AX</a:t>
            </a:r>
          </a:p>
          <a:p>
            <a:pPr>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双字型乘法：</a:t>
            </a:r>
            <a:r>
              <a:rPr lang="zh-CN" altLang="zh-CN" sz="2800">
                <a:latin typeface="黑体" panose="02010609060101010101" pitchFamily="49" charset="-122"/>
              </a:rPr>
              <a:t>(EAX)×(SRC)</a:t>
            </a:r>
            <a:r>
              <a:rPr lang="zh-CN" altLang="zh-CN" sz="2800" baseline="-30000">
                <a:latin typeface="黑体" panose="02010609060101010101" pitchFamily="49" charset="-122"/>
              </a:rPr>
              <a:t>32</a:t>
            </a:r>
            <a:r>
              <a:rPr lang="zh-CN" altLang="zh-CN" sz="2800">
                <a:latin typeface="黑体" panose="02010609060101010101" pitchFamily="49" charset="-122"/>
              </a:rPr>
              <a:t>→EDX:EAX  </a:t>
            </a:r>
          </a:p>
          <a:p>
            <a:pPr>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标志：</a:t>
            </a:r>
          </a:p>
          <a:p>
            <a:pPr>
              <a:buFont typeface="Wingdings" panose="05000000000000000000" pitchFamily="2" charset="2"/>
              <a:buNone/>
            </a:pPr>
            <a:r>
              <a:rPr lang="zh-CN" altLang="zh-CN" sz="2800">
                <a:solidFill>
                  <a:schemeClr val="accent1"/>
                </a:solidFill>
                <a:latin typeface="黑体" panose="02010609060101010101" pitchFamily="49" charset="-122"/>
              </a:rPr>
              <a:t>      </a:t>
            </a:r>
            <a:r>
              <a:rPr lang="zh-CN" altLang="zh-CN" sz="2800">
                <a:latin typeface="黑体" panose="02010609060101010101" pitchFamily="49" charset="-122"/>
              </a:rPr>
              <a:t>影响CF、OF、SF、ZF、AF、PF，而只有</a:t>
            </a:r>
            <a:r>
              <a:rPr lang="zh-CN" altLang="zh-CN" sz="2800">
                <a:solidFill>
                  <a:srgbClr val="FF0000"/>
                </a:solidFill>
                <a:latin typeface="黑体" panose="02010609060101010101" pitchFamily="49" charset="-122"/>
              </a:rPr>
              <a:t>CF、OF</a:t>
            </a:r>
            <a:r>
              <a:rPr lang="zh-CN" altLang="zh-CN" sz="2800">
                <a:latin typeface="黑体" panose="02010609060101010101" pitchFamily="49" charset="-122"/>
              </a:rPr>
              <a:t>有意义,其它标志不确定。对CF和OF的影响是:若乘积的高半部分为低半部分的符号扩展，则对CF和OF</a:t>
            </a:r>
          </a:p>
          <a:p>
            <a:pPr>
              <a:buFont typeface="Wingdings" panose="05000000000000000000" pitchFamily="2" charset="2"/>
              <a:buNone/>
            </a:pPr>
            <a:r>
              <a:rPr lang="zh-CN" altLang="zh-CN" sz="2800">
                <a:latin typeface="黑体" panose="02010609060101010101" pitchFamily="49" charset="-122"/>
              </a:rPr>
              <a:t>	清0,否则置CF和OF为1。</a:t>
            </a:r>
          </a:p>
        </p:txBody>
      </p:sp>
      <p:sp>
        <p:nvSpPr>
          <p:cNvPr id="78851"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EE2A975-CE39-41DB-8DB9-06A748287AA8}"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97</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39921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4294967295"/>
          </p:nvPr>
        </p:nvSpPr>
        <p:spPr>
          <a:xfrm>
            <a:off x="2135188" y="765175"/>
            <a:ext cx="7580312" cy="5543550"/>
          </a:xfrm>
        </p:spPr>
        <p:txBody>
          <a:bodyPr/>
          <a:lstStyle/>
          <a:p>
            <a:pPr>
              <a:lnSpc>
                <a:spcPct val="120000"/>
              </a:lnSpc>
              <a:buFont typeface="Wingdings" panose="05000000000000000000" pitchFamily="2" charset="2"/>
              <a:buNone/>
            </a:pPr>
            <a:r>
              <a:rPr lang="zh-CN" altLang="zh-CN" sz="2800">
                <a:solidFill>
                  <a:schemeClr val="accent1"/>
                </a:solidFill>
                <a:latin typeface="黑体" panose="02010609060101010101" pitchFamily="49" charset="-122"/>
              </a:rPr>
              <a:t>格式2：</a:t>
            </a:r>
            <a:r>
              <a:rPr lang="zh-CN" altLang="zh-CN" sz="2800">
                <a:solidFill>
                  <a:srgbClr val="FF0000"/>
                </a:solidFill>
                <a:latin typeface="黑体" panose="02010609060101010101" pitchFamily="49" charset="-122"/>
              </a:rPr>
              <a:t>IMUL  REG,SRC</a:t>
            </a:r>
            <a:r>
              <a:rPr lang="zh-CN" altLang="zh-CN" sz="2800" baseline="-30000">
                <a:solidFill>
                  <a:srgbClr val="FF0000"/>
                </a:solidFill>
                <a:latin typeface="黑体" panose="02010609060101010101" pitchFamily="49" charset="-122"/>
              </a:rPr>
              <a:t>reg／m</a:t>
            </a:r>
            <a:r>
              <a:rPr lang="zh-CN" altLang="zh-CN" sz="2800" baseline="-30000">
                <a:latin typeface="黑体" panose="02010609060101010101" pitchFamily="49" charset="-122"/>
              </a:rPr>
              <a:t>  </a:t>
            </a:r>
            <a:r>
              <a:rPr lang="zh-CN" altLang="zh-CN" sz="2800">
                <a:latin typeface="黑体" panose="02010609060101010101" pitchFamily="49" charset="-122"/>
              </a:rPr>
              <a:t>（286以上）</a:t>
            </a:r>
          </a:p>
          <a:p>
            <a:pPr>
              <a:lnSpc>
                <a:spcPct val="12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说明：</a:t>
            </a:r>
            <a:r>
              <a:rPr lang="zh-CN" altLang="zh-CN" sz="2800">
                <a:latin typeface="黑体" panose="02010609060101010101" pitchFamily="49" charset="-122"/>
              </a:rPr>
              <a:t>REG和SRC的长度必须相同,目标操作数REG必须是16位或32位通用寄存器，源操作数SRC可以是寄存器或存储器操作数。</a:t>
            </a:r>
            <a:r>
              <a:rPr lang="zh-CN" altLang="zh-CN" sz="2800" baseline="-30000">
                <a:latin typeface="黑体" panose="02010609060101010101" pitchFamily="49" charset="-122"/>
              </a:rPr>
              <a:t> </a:t>
            </a:r>
            <a:endParaRPr lang="zh-CN" altLang="zh-CN" sz="2800">
              <a:latin typeface="黑体" panose="02010609060101010101" pitchFamily="49" charset="-122"/>
            </a:endParaRPr>
          </a:p>
          <a:p>
            <a:pPr>
              <a:lnSpc>
                <a:spcPct val="120000"/>
              </a:lnSpc>
              <a:buFont typeface="Wingdings" panose="05000000000000000000" pitchFamily="2" charset="2"/>
              <a:buNone/>
            </a:pPr>
            <a:r>
              <a:rPr lang="zh-CN" altLang="zh-CN" sz="2800">
                <a:latin typeface="黑体" panose="02010609060101010101" pitchFamily="49" charset="-122"/>
              </a:rPr>
              <a:t>	</a:t>
            </a:r>
            <a:r>
              <a:rPr lang="zh-CN" altLang="zh-CN" sz="2800">
                <a:solidFill>
                  <a:schemeClr val="accent1"/>
                </a:solidFill>
                <a:latin typeface="黑体" panose="02010609060101010101" pitchFamily="49" charset="-122"/>
              </a:rPr>
              <a:t>具体操作为：</a:t>
            </a:r>
          </a:p>
          <a:p>
            <a:pPr>
              <a:lnSpc>
                <a:spcPct val="120000"/>
              </a:lnSpc>
              <a:buFont typeface="Wingdings" panose="05000000000000000000" pitchFamily="2" charset="2"/>
              <a:buNone/>
            </a:pPr>
            <a:r>
              <a:rPr lang="zh-CN" altLang="zh-CN" sz="2800">
                <a:latin typeface="黑体" panose="02010609060101010101" pitchFamily="49" charset="-122"/>
              </a:rPr>
              <a:t>	      (REG)</a:t>
            </a:r>
            <a:r>
              <a:rPr lang="zh-CN" altLang="zh-CN" sz="2800" baseline="-30000">
                <a:latin typeface="黑体" panose="02010609060101010101" pitchFamily="49" charset="-122"/>
              </a:rPr>
              <a:t>16</a:t>
            </a:r>
            <a:r>
              <a:rPr lang="zh-CN" altLang="zh-CN" sz="2800">
                <a:latin typeface="黑体" panose="02010609060101010101" pitchFamily="49" charset="-122"/>
              </a:rPr>
              <a:t>×(SRC)</a:t>
            </a:r>
            <a:r>
              <a:rPr lang="zh-CN" altLang="zh-CN" sz="2800" baseline="-30000">
                <a:latin typeface="黑体" panose="02010609060101010101" pitchFamily="49" charset="-122"/>
              </a:rPr>
              <a:t>16</a:t>
            </a:r>
            <a:r>
              <a:rPr lang="zh-CN" altLang="zh-CN" sz="2800">
                <a:latin typeface="黑体" panose="02010609060101010101" pitchFamily="49" charset="-122"/>
              </a:rPr>
              <a:t>→REG</a:t>
            </a:r>
            <a:r>
              <a:rPr lang="zh-CN" altLang="zh-CN" sz="2800" baseline="-30000">
                <a:latin typeface="黑体" panose="02010609060101010101" pitchFamily="49" charset="-122"/>
              </a:rPr>
              <a:t>16</a:t>
            </a:r>
            <a:endParaRPr lang="zh-CN" altLang="zh-CN" sz="2800">
              <a:latin typeface="黑体" panose="02010609060101010101" pitchFamily="49" charset="-122"/>
            </a:endParaRPr>
          </a:p>
          <a:p>
            <a:pPr>
              <a:lnSpc>
                <a:spcPct val="120000"/>
              </a:lnSpc>
              <a:buFont typeface="Wingdings" panose="05000000000000000000" pitchFamily="2" charset="2"/>
              <a:buNone/>
            </a:pPr>
            <a:r>
              <a:rPr lang="zh-CN" altLang="zh-CN" sz="2800">
                <a:latin typeface="黑体" panose="02010609060101010101" pitchFamily="49" charset="-122"/>
              </a:rPr>
              <a:t>	      (REG)</a:t>
            </a:r>
            <a:r>
              <a:rPr lang="zh-CN" altLang="zh-CN" sz="2800" baseline="-30000">
                <a:latin typeface="黑体" panose="02010609060101010101" pitchFamily="49" charset="-122"/>
              </a:rPr>
              <a:t>32</a:t>
            </a:r>
            <a:r>
              <a:rPr lang="zh-CN" altLang="zh-CN" sz="2800">
                <a:latin typeface="黑体" panose="02010609060101010101" pitchFamily="49" charset="-122"/>
              </a:rPr>
              <a:t>×(SRC)</a:t>
            </a:r>
            <a:r>
              <a:rPr lang="zh-CN" altLang="zh-CN" sz="2800" baseline="-30000">
                <a:latin typeface="黑体" panose="02010609060101010101" pitchFamily="49" charset="-122"/>
              </a:rPr>
              <a:t>32</a:t>
            </a:r>
            <a:r>
              <a:rPr lang="zh-CN" altLang="zh-CN" sz="2800">
                <a:latin typeface="黑体" panose="02010609060101010101" pitchFamily="49" charset="-122"/>
              </a:rPr>
              <a:t>→REG</a:t>
            </a:r>
            <a:r>
              <a:rPr lang="zh-CN" altLang="zh-CN" sz="2800" baseline="-30000">
                <a:latin typeface="黑体" panose="02010609060101010101" pitchFamily="49" charset="-122"/>
              </a:rPr>
              <a:t>32</a:t>
            </a:r>
          </a:p>
          <a:p>
            <a:pPr>
              <a:lnSpc>
                <a:spcPct val="120000"/>
              </a:lnSpc>
              <a:buFont typeface="Wingdings" panose="05000000000000000000" pitchFamily="2" charset="2"/>
              <a:buNone/>
            </a:pPr>
            <a:r>
              <a:rPr lang="zh-CN" altLang="zh-CN" sz="2800">
                <a:solidFill>
                  <a:schemeClr val="accent1"/>
                </a:solidFill>
                <a:latin typeface="黑体" panose="02010609060101010101" pitchFamily="49" charset="-122"/>
              </a:rPr>
              <a:t>格式3：</a:t>
            </a:r>
            <a:r>
              <a:rPr lang="zh-CN" altLang="zh-CN" sz="2800">
                <a:solidFill>
                  <a:srgbClr val="FF0000"/>
                </a:solidFill>
                <a:latin typeface="黑体" panose="02010609060101010101" pitchFamily="49" charset="-122"/>
              </a:rPr>
              <a:t>IMUL  REG,imm</a:t>
            </a:r>
            <a:r>
              <a:rPr lang="zh-CN" altLang="zh-CN" sz="2800" baseline="-30000">
                <a:solidFill>
                  <a:srgbClr val="FF0000"/>
                </a:solidFill>
                <a:latin typeface="黑体" panose="02010609060101010101" pitchFamily="49" charset="-122"/>
              </a:rPr>
              <a:t>8</a:t>
            </a:r>
            <a:r>
              <a:rPr lang="zh-CN" altLang="zh-CN" sz="2800" baseline="-30000">
                <a:latin typeface="黑体" panose="02010609060101010101" pitchFamily="49" charset="-122"/>
              </a:rPr>
              <a:t>             </a:t>
            </a:r>
            <a:r>
              <a:rPr lang="zh-CN" altLang="zh-CN" sz="2800">
                <a:latin typeface="黑体" panose="02010609060101010101" pitchFamily="49" charset="-122"/>
              </a:rPr>
              <a:t>（286以上）</a:t>
            </a:r>
          </a:p>
          <a:p>
            <a:pPr>
              <a:lnSpc>
                <a:spcPct val="120000"/>
              </a:lnSpc>
              <a:buFont typeface="Wingdings" panose="05000000000000000000" pitchFamily="2" charset="2"/>
              <a:buNone/>
            </a:pPr>
            <a:r>
              <a:rPr lang="zh-CN" altLang="zh-CN" sz="2800">
                <a:solidFill>
                  <a:schemeClr val="accent1"/>
                </a:solidFill>
                <a:latin typeface="黑体" panose="02010609060101010101" pitchFamily="49" charset="-122"/>
              </a:rPr>
              <a:t>格式4：</a:t>
            </a:r>
            <a:r>
              <a:rPr lang="zh-CN" altLang="zh-CN" sz="2800">
                <a:solidFill>
                  <a:srgbClr val="FF0000"/>
                </a:solidFill>
                <a:latin typeface="黑体" panose="02010609060101010101" pitchFamily="49" charset="-122"/>
              </a:rPr>
              <a:t>IMUL  REG,SRC</a:t>
            </a:r>
            <a:r>
              <a:rPr lang="zh-CN" altLang="zh-CN" sz="2800" baseline="-30000">
                <a:solidFill>
                  <a:srgbClr val="FF0000"/>
                </a:solidFill>
                <a:latin typeface="黑体" panose="02010609060101010101" pitchFamily="49" charset="-122"/>
              </a:rPr>
              <a:t>reg／m </a:t>
            </a:r>
            <a:r>
              <a:rPr lang="zh-CN" altLang="zh-CN" sz="2800">
                <a:solidFill>
                  <a:srgbClr val="FF0000"/>
                </a:solidFill>
                <a:latin typeface="黑体" panose="02010609060101010101" pitchFamily="49" charset="-122"/>
              </a:rPr>
              <a:t>,imm</a:t>
            </a:r>
            <a:r>
              <a:rPr lang="zh-CN" altLang="zh-CN" sz="2800" baseline="-30000">
                <a:solidFill>
                  <a:srgbClr val="FF0000"/>
                </a:solidFill>
                <a:latin typeface="黑体" panose="02010609060101010101" pitchFamily="49" charset="-122"/>
              </a:rPr>
              <a:t>8</a:t>
            </a:r>
            <a:r>
              <a:rPr lang="zh-CN" altLang="zh-CN" sz="2800" baseline="-30000">
                <a:latin typeface="黑体" panose="02010609060101010101" pitchFamily="49" charset="-122"/>
              </a:rPr>
              <a:t> </a:t>
            </a:r>
            <a:r>
              <a:rPr lang="zh-CN" altLang="zh-CN" sz="2800">
                <a:latin typeface="黑体" panose="02010609060101010101" pitchFamily="49" charset="-122"/>
              </a:rPr>
              <a:t>（286以上）</a:t>
            </a:r>
          </a:p>
        </p:txBody>
      </p:sp>
      <p:sp>
        <p:nvSpPr>
          <p:cNvPr id="79875"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F4FDC6FD-7150-4687-A252-66E2AFA2F1E4}"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98</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976455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6672064" y="260648"/>
            <a:ext cx="5105400" cy="701675"/>
          </a:xfrm>
        </p:spPr>
        <p:txBody>
          <a:bodyPr/>
          <a:lstStyle/>
          <a:p>
            <a:r>
              <a:rPr lang="en-US" altLang="zh-CN" dirty="0">
                <a:latin typeface="黑体" panose="02010609060101010101" pitchFamily="49" charset="-122"/>
              </a:rPr>
              <a:t>5</a:t>
            </a:r>
            <a:r>
              <a:rPr lang="zh-CN" altLang="zh-CN" dirty="0">
                <a:latin typeface="黑体" panose="02010609060101010101" pitchFamily="49" charset="-122"/>
              </a:rPr>
              <a:t>、二进制除法指令</a:t>
            </a:r>
          </a:p>
        </p:txBody>
      </p:sp>
      <p:sp>
        <p:nvSpPr>
          <p:cNvPr id="80899" name="Rectangle 3"/>
          <p:cNvSpPr>
            <a:spLocks noGrp="1" noChangeArrowheads="1"/>
          </p:cNvSpPr>
          <p:nvPr>
            <p:ph idx="4294967295"/>
          </p:nvPr>
        </p:nvSpPr>
        <p:spPr>
          <a:xfrm>
            <a:off x="2063751" y="1557338"/>
            <a:ext cx="9216825" cy="4495800"/>
          </a:xfrm>
        </p:spPr>
        <p:txBody>
          <a:bodyPr/>
          <a:lstStyle/>
          <a:p>
            <a:pPr marL="0" indent="0">
              <a:lnSpc>
                <a:spcPct val="120000"/>
              </a:lnSpc>
              <a:buNone/>
            </a:pPr>
            <a:r>
              <a:rPr lang="zh-CN" altLang="zh-CN" sz="2800" dirty="0">
                <a:latin typeface="黑体" panose="02010609060101010101" pitchFamily="49" charset="-122"/>
              </a:rPr>
              <a:t>(1).无符号除法指令 </a:t>
            </a:r>
            <a:r>
              <a:rPr lang="zh-CN" altLang="zh-CN" sz="2800" dirty="0">
                <a:solidFill>
                  <a:srgbClr val="FF0000"/>
                </a:solidFill>
                <a:latin typeface="黑体" panose="02010609060101010101" pitchFamily="49" charset="-122"/>
              </a:rPr>
              <a:t>DIV</a:t>
            </a:r>
          </a:p>
          <a:p>
            <a:pPr marL="0" indent="0">
              <a:lnSpc>
                <a:spcPct val="12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格式：</a:t>
            </a:r>
            <a:r>
              <a:rPr lang="zh-CN" altLang="zh-CN" sz="2800" dirty="0">
                <a:latin typeface="黑体" panose="02010609060101010101" pitchFamily="49" charset="-122"/>
              </a:rPr>
              <a:t>DIV  SRC</a:t>
            </a:r>
            <a:r>
              <a:rPr lang="zh-CN" altLang="zh-CN" sz="2800" baseline="-30000" dirty="0">
                <a:latin typeface="黑体" panose="02010609060101010101" pitchFamily="49" charset="-122"/>
              </a:rPr>
              <a:t>reg／m</a:t>
            </a:r>
          </a:p>
          <a:p>
            <a:pPr marL="0" indent="0">
              <a:lnSpc>
                <a:spcPct val="12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功能：</a:t>
            </a:r>
            <a:r>
              <a:rPr lang="zh-CN" altLang="zh-CN" sz="2800" dirty="0">
                <a:latin typeface="黑体" panose="02010609060101010101" pitchFamily="49" charset="-122"/>
              </a:rPr>
              <a:t>实现两个无符号二进制数除法。</a:t>
            </a:r>
          </a:p>
          <a:p>
            <a:pPr marL="0" indent="0">
              <a:lnSpc>
                <a:spcPct val="120000"/>
              </a:lnSpc>
              <a:buNone/>
            </a:pPr>
            <a:r>
              <a:rPr lang="zh-CN" altLang="zh-CN" sz="2800" dirty="0">
                <a:latin typeface="黑体" panose="02010609060101010101" pitchFamily="49" charset="-122"/>
              </a:rPr>
              <a:t>	</a:t>
            </a:r>
            <a:r>
              <a:rPr lang="zh-CN" altLang="zh-CN" sz="2800" dirty="0">
                <a:solidFill>
                  <a:schemeClr val="accent1"/>
                </a:solidFill>
                <a:latin typeface="黑体" panose="02010609060101010101" pitchFamily="49" charset="-122"/>
              </a:rPr>
              <a:t>说明：</a:t>
            </a:r>
            <a:r>
              <a:rPr lang="zh-CN" altLang="zh-CN" sz="2800" dirty="0">
                <a:latin typeface="黑体" panose="02010609060101010101" pitchFamily="49" charset="-122"/>
              </a:rPr>
              <a:t>该指令只含一个源操作数，该操作数作为除数使用，注意它不能是立即数。被除数必须事前放在隐含的寄存器中。可以实现8位、16位、32位无符号数除。</a:t>
            </a:r>
          </a:p>
        </p:txBody>
      </p:sp>
      <p:sp>
        <p:nvSpPr>
          <p:cNvPr id="80900"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fld id="{0BA66F06-9ED9-4A98-AA53-45EF398709D3}" type="slidenum">
              <a:rPr lang="zh-CN" altLang="en-US" sz="1400">
                <a:solidFill>
                  <a:schemeClr val="tx1"/>
                </a:solidFill>
                <a:latin typeface="Arial" panose="020B0604020202020204" pitchFamily="34" charset="0"/>
                <a:ea typeface="宋体" panose="02010600030101010101" pitchFamily="2" charset="-122"/>
              </a:rPr>
              <a:pPr algn="r" eaLnBrk="1" hangingPunct="1">
                <a:spcBef>
                  <a:spcPct val="0"/>
                </a:spcBef>
                <a:buClrTx/>
                <a:buSzTx/>
                <a:buFont typeface="Arial" panose="020B0604020202020204" pitchFamily="34" charset="0"/>
                <a:buNone/>
              </a:pPr>
              <a:t>99</a:t>
            </a:fld>
            <a:endParaRPr lang="zh-CN" altLang="en-US" sz="1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7615522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7396</TotalTime>
  <Pages>0</Pages>
  <Words>14678</Words>
  <Characters>0</Characters>
  <Application>Microsoft Office PowerPoint</Application>
  <DocSecurity>0</DocSecurity>
  <PresentationFormat>宽屏</PresentationFormat>
  <Lines>0</Lines>
  <Paragraphs>1879</Paragraphs>
  <Slides>198</Slides>
  <Notes>1</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198</vt:i4>
      </vt:variant>
    </vt:vector>
  </HeadingPairs>
  <TitlesOfParts>
    <vt:vector size="208" baseType="lpstr">
      <vt:lpstr>Arial Unicode MS</vt:lpstr>
      <vt:lpstr>Gulim</vt:lpstr>
      <vt:lpstr>黑体</vt:lpstr>
      <vt:lpstr>楷体</vt:lpstr>
      <vt:lpstr>宋体</vt:lpstr>
      <vt:lpstr>Arial</vt:lpstr>
      <vt:lpstr>Candara</vt:lpstr>
      <vt:lpstr>Times New Roman</vt:lpstr>
      <vt:lpstr>Wingdings</vt:lpstr>
      <vt:lpstr>默认设计模板</vt:lpstr>
      <vt:lpstr>第三章 指令系统</vt:lpstr>
      <vt:lpstr>PowerPoint 演示文稿</vt:lpstr>
      <vt:lpstr>PowerPoint 演示文稿</vt:lpstr>
      <vt:lpstr>PowerPoint 演示文稿</vt:lpstr>
      <vt:lpstr>PowerPoint 演示文稿</vt:lpstr>
      <vt:lpstr>PowerPoint 演示文稿</vt:lpstr>
      <vt:lpstr>PowerPoint 演示文稿</vt:lpstr>
      <vt:lpstr>CPU操作数寻址： 2.寄存器寻址方式</vt:lpstr>
      <vt:lpstr>PowerPoint 演示文稿</vt:lpstr>
      <vt:lpstr>PowerPoint 演示文稿</vt:lpstr>
      <vt:lpstr>PowerPoint 演示文稿</vt:lpstr>
      <vt:lpstr>存储器操作数寻址：1直接寻址方式</vt:lpstr>
      <vt:lpstr>PowerPoint 演示文稿</vt:lpstr>
      <vt:lpstr>PowerPoint 演示文稿</vt:lpstr>
      <vt:lpstr>PowerPoint 演示文稿</vt:lpstr>
      <vt:lpstr>存储器操作数寻址：2寄存器间接寻址方式</vt:lpstr>
      <vt:lpstr>PowerPoint 演示文稿</vt:lpstr>
      <vt:lpstr>PowerPoint 演示文稿</vt:lpstr>
      <vt:lpstr>PowerPoint 演示文稿</vt:lpstr>
      <vt:lpstr>PowerPoint 演示文稿</vt:lpstr>
      <vt:lpstr>PowerPoint 演示文稿</vt:lpstr>
      <vt:lpstr>存储器操作数寻址：3寄存器相对寻址方式 </vt:lpstr>
      <vt:lpstr>PowerPoint 演示文稿</vt:lpstr>
      <vt:lpstr>PowerPoint 演示文稿</vt:lpstr>
      <vt:lpstr>PowerPoint 演示文稿</vt:lpstr>
      <vt:lpstr>PowerPoint 演示文稿</vt:lpstr>
      <vt:lpstr>存储器操作数寻址：4基址变址寻址方式 </vt:lpstr>
      <vt:lpstr>PowerPoint 演示文稿</vt:lpstr>
      <vt:lpstr>PowerPoint 演示文稿</vt:lpstr>
      <vt:lpstr>PowerPoint 演示文稿</vt:lpstr>
      <vt:lpstr>PowerPoint 演示文稿</vt:lpstr>
      <vt:lpstr>存储器操作数寻址： 5相对基址变址寻址方式 </vt:lpstr>
      <vt:lpstr>PowerPoint 演示文稿</vt:lpstr>
      <vt:lpstr>PowerPoint 演示文稿</vt:lpstr>
      <vt:lpstr>PowerPoint 演示文稿</vt:lpstr>
      <vt:lpstr>PowerPoint 演示文稿</vt:lpstr>
      <vt:lpstr>PowerPoint 演示文稿</vt:lpstr>
      <vt:lpstr>存储器操作数寻址： 6比例变址寻址方式</vt:lpstr>
      <vt:lpstr>PowerPoint 演示文稿</vt:lpstr>
      <vt:lpstr>PowerPoint 演示文稿</vt:lpstr>
      <vt:lpstr>PowerPoint 演示文稿</vt:lpstr>
      <vt:lpstr>PowerPoint 演示文稿</vt:lpstr>
      <vt:lpstr>小结</vt:lpstr>
      <vt:lpstr>3.2 数据运算指令</vt:lpstr>
      <vt:lpstr>指令系统</vt:lpstr>
      <vt:lpstr>3.2.1  数据传送指令 </vt:lpstr>
      <vt:lpstr>1.通用数据传送指令 </vt:lpstr>
      <vt:lpstr>PowerPoint 演示文稿</vt:lpstr>
      <vt:lpstr>PowerPoint 演示文稿</vt:lpstr>
      <vt:lpstr>PowerPoint 演示文稿</vt:lpstr>
      <vt:lpstr>PowerPoint 演示文稿</vt:lpstr>
      <vt:lpstr>(4) 堆栈操作指令 </vt:lpstr>
      <vt:lpstr>PowerPoint 演示文稿</vt:lpstr>
      <vt:lpstr>PowerPoint 演示文稿</vt:lpstr>
      <vt:lpstr>PowerPoint 演示文稿</vt:lpstr>
      <vt:lpstr>PowerPoint 演示文稿</vt:lpstr>
      <vt:lpstr>PowerPoint 演示文稿</vt:lpstr>
      <vt:lpstr>2.输入输出指令 </vt:lpstr>
      <vt:lpstr>PowerPoint 演示文稿</vt:lpstr>
      <vt:lpstr>PowerPoint 演示文稿</vt:lpstr>
      <vt:lpstr>PowerPoint 演示文稿</vt:lpstr>
      <vt:lpstr>3.地址传送指令</vt:lpstr>
      <vt:lpstr>PowerPoint 演示文稿</vt:lpstr>
      <vt:lpstr>4.标志传送指令</vt:lpstr>
      <vt:lpstr>PowerPoint 演示文稿</vt:lpstr>
      <vt:lpstr>PowerPoint 演示文稿</vt:lpstr>
      <vt:lpstr>3.2.2 算术运算指令</vt:lpstr>
      <vt:lpstr>二进制算术运算指令</vt:lpstr>
      <vt:lpstr>1、类型转换指令</vt:lpstr>
      <vt:lpstr>PowerPoint 演示文稿</vt:lpstr>
      <vt:lpstr>PowerPoint 演示文稿</vt:lpstr>
      <vt:lpstr>2、二进制加法指令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3、二进制减法指令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4、二进制乘法指令</vt:lpstr>
      <vt:lpstr>PowerPoint 演示文稿</vt:lpstr>
      <vt:lpstr>PowerPoint 演示文稿</vt:lpstr>
      <vt:lpstr>PowerPoint 演示文稿</vt:lpstr>
      <vt:lpstr>PowerPoint 演示文稿</vt:lpstr>
      <vt:lpstr>PowerPoint 演示文稿</vt:lpstr>
      <vt:lpstr>5、二进制除法指令</vt:lpstr>
      <vt:lpstr>PowerPoint 演示文稿</vt:lpstr>
      <vt:lpstr>PowerPoint 演示文稿</vt:lpstr>
      <vt:lpstr>PowerPoint 演示文稿</vt:lpstr>
      <vt:lpstr>PowerPoint 演示文稿</vt:lpstr>
      <vt:lpstr>PowerPoint 演示文稿</vt:lpstr>
      <vt:lpstr>3.2.3 位运算指令</vt:lpstr>
      <vt:lpstr>1、逻辑运算指令</vt:lpstr>
      <vt:lpstr>PowerPoint 演示文稿</vt:lpstr>
      <vt:lpstr>PowerPoint 演示文稿</vt:lpstr>
      <vt:lpstr>PowerPoint 演示文稿</vt:lpstr>
      <vt:lpstr>PowerPoint 演示文稿</vt:lpstr>
      <vt:lpstr>2、位测试指令</vt:lpstr>
      <vt:lpstr>PowerPoint 演示文稿</vt:lpstr>
      <vt:lpstr>3、基本移位指令</vt:lpstr>
      <vt:lpstr>PowerPoint 演示文稿</vt:lpstr>
      <vt:lpstr>PowerPoint 演示文稿</vt:lpstr>
      <vt:lpstr>PowerPoint 演示文稿</vt:lpstr>
      <vt:lpstr>4、循环移位指令</vt:lpstr>
      <vt:lpstr>PowerPoint 演示文稿</vt:lpstr>
      <vt:lpstr>PowerPoint 演示文稿</vt:lpstr>
      <vt:lpstr>3.3 程序控制指令</vt:lpstr>
      <vt:lpstr>1、段内直接寻址方式 </vt:lpstr>
      <vt:lpstr>PowerPoint 演示文稿</vt:lpstr>
      <vt:lpstr>PowerPoint 演示文稿</vt:lpstr>
      <vt:lpstr>PowerPoint 演示文稿</vt:lpstr>
      <vt:lpstr>2、段内间接寻址方式 </vt:lpstr>
      <vt:lpstr>PowerPoint 演示文稿</vt:lpstr>
      <vt:lpstr>PowerPoint 演示文稿</vt:lpstr>
      <vt:lpstr>PowerPoint 演示文稿</vt:lpstr>
      <vt:lpstr>3、段间直接寻址方式 </vt:lpstr>
      <vt:lpstr>PowerPoint 演示文稿</vt:lpstr>
      <vt:lpstr>4、段间间接寻址方式 </vt:lpstr>
      <vt:lpstr>PowerPoint 演示文稿</vt:lpstr>
      <vt:lpstr>PowerPoint 演示文稿</vt:lpstr>
      <vt:lpstr>PowerPoint 演示文稿</vt:lpstr>
      <vt:lpstr>PowerPoint 演示文稿</vt:lpstr>
      <vt:lpstr>3.3.2、转移指令</vt:lpstr>
      <vt:lpstr>PowerPoint 演示文稿</vt:lpstr>
      <vt:lpstr>无条件转移指令 JMP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3.3.3、循环指令</vt:lpstr>
      <vt:lpstr>PowerPoint 演示文稿</vt:lpstr>
      <vt:lpstr>PowerPoint 演示文稿</vt:lpstr>
      <vt:lpstr>3.3.4、子程序调用与返回指令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3.3.5、中断调用与返回指令</vt:lpstr>
      <vt:lpstr>PowerPoint 演示文稿</vt:lpstr>
      <vt:lpstr>PowerPoint 演示文稿</vt:lpstr>
      <vt:lpstr>PowerPoint 演示文稿</vt:lpstr>
      <vt:lpstr>PowerPoint 演示文稿</vt:lpstr>
      <vt:lpstr>PowerPoint 演示文稿</vt:lpstr>
      <vt:lpstr>PowerPoint 演示文稿</vt:lpstr>
      <vt:lpstr>3.4 处理机控制指令</vt:lpstr>
      <vt:lpstr>3.4.1、标志操作指令</vt:lpstr>
      <vt:lpstr>PowerPoint 演示文稿</vt:lpstr>
      <vt:lpstr>3.4.2、其它处理机控制指令</vt:lpstr>
      <vt:lpstr>PowerPoint 演示文稿</vt:lpstr>
      <vt:lpstr>3.5  块操作指令</vt:lpstr>
      <vt:lpstr>1、块指令的特点</vt:lpstr>
      <vt:lpstr>PowerPoint 演示文稿</vt:lpstr>
      <vt:lpstr>PowerPoint 演示文稿</vt:lpstr>
      <vt:lpstr>PowerPoint 演示文稿</vt:lpstr>
      <vt:lpstr>PowerPoint 演示文稿</vt:lpstr>
      <vt:lpstr>PowerPoint 演示文稿</vt:lpstr>
      <vt:lpstr>二、串指令</vt:lpstr>
      <vt:lpstr>PowerPoint 演示文稿</vt:lpstr>
      <vt:lpstr>PowerPoint 演示文稿</vt:lpstr>
      <vt:lpstr>PowerPoint 演示文稿</vt:lpstr>
      <vt:lpstr>PowerPoint 演示文稿</vt:lpstr>
      <vt:lpstr>PowerPoint 演示文稿</vt:lpstr>
      <vt:lpstr>PowerPoint 演示文稿</vt:lpstr>
      <vt:lpstr>感谢关注聆听！</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汇编语言课件</dc:title>
  <dc:creator>李元章</dc:creator>
  <cp:lastModifiedBy>18732</cp:lastModifiedBy>
  <cp:revision>592</cp:revision>
  <cp:lastPrinted>2001-08-29T12:03:53Z</cp:lastPrinted>
  <dcterms:created xsi:type="dcterms:W3CDTF">2001-05-25T01:47:20Z</dcterms:created>
  <dcterms:modified xsi:type="dcterms:W3CDTF">2022-03-24T14:24:50Z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