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9"/>
  </p:notesMasterIdLst>
  <p:sldIdLst>
    <p:sldId id="495" r:id="rId2"/>
    <p:sldId id="559" r:id="rId3"/>
    <p:sldId id="561" r:id="rId4"/>
    <p:sldId id="567" r:id="rId5"/>
    <p:sldId id="568" r:id="rId6"/>
    <p:sldId id="602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604" r:id="rId34"/>
    <p:sldId id="605" r:id="rId35"/>
    <p:sldId id="598" r:id="rId36"/>
    <p:sldId id="599" r:id="rId37"/>
    <p:sldId id="600" r:id="rId38"/>
    <p:sldId id="601" r:id="rId39"/>
    <p:sldId id="606" r:id="rId40"/>
    <p:sldId id="607" r:id="rId41"/>
    <p:sldId id="622" r:id="rId42"/>
    <p:sldId id="612" r:id="rId43"/>
    <p:sldId id="613" r:id="rId44"/>
    <p:sldId id="614" r:id="rId45"/>
    <p:sldId id="619" r:id="rId46"/>
    <p:sldId id="620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632" r:id="rId55"/>
    <p:sldId id="631" r:id="rId56"/>
    <p:sldId id="634" r:id="rId57"/>
    <p:sldId id="635" r:id="rId58"/>
    <p:sldId id="636" r:id="rId59"/>
    <p:sldId id="639" r:id="rId60"/>
    <p:sldId id="640" r:id="rId61"/>
    <p:sldId id="641" r:id="rId62"/>
    <p:sldId id="642" r:id="rId63"/>
    <p:sldId id="643" r:id="rId64"/>
    <p:sldId id="644" r:id="rId65"/>
    <p:sldId id="645" r:id="rId66"/>
    <p:sldId id="646" r:id="rId67"/>
    <p:sldId id="647" r:id="rId68"/>
    <p:sldId id="648" r:id="rId69"/>
    <p:sldId id="649" r:id="rId70"/>
    <p:sldId id="650" r:id="rId71"/>
    <p:sldId id="651" r:id="rId72"/>
    <p:sldId id="652" r:id="rId73"/>
    <p:sldId id="653" r:id="rId74"/>
    <p:sldId id="654" r:id="rId75"/>
    <p:sldId id="655" r:id="rId76"/>
    <p:sldId id="656" r:id="rId77"/>
    <p:sldId id="657" r:id="rId78"/>
    <p:sldId id="658" r:id="rId79"/>
    <p:sldId id="659" r:id="rId80"/>
    <p:sldId id="663" r:id="rId81"/>
    <p:sldId id="662" r:id="rId82"/>
    <p:sldId id="664" r:id="rId83"/>
    <p:sldId id="665" r:id="rId84"/>
    <p:sldId id="666" r:id="rId85"/>
    <p:sldId id="669" r:id="rId86"/>
    <p:sldId id="668" r:id="rId87"/>
    <p:sldId id="670" r:id="rId88"/>
    <p:sldId id="671" r:id="rId89"/>
    <p:sldId id="672" r:id="rId90"/>
    <p:sldId id="673" r:id="rId91"/>
    <p:sldId id="667" r:id="rId92"/>
    <p:sldId id="675" r:id="rId93"/>
    <p:sldId id="676" r:id="rId94"/>
    <p:sldId id="677" r:id="rId95"/>
    <p:sldId id="678" r:id="rId96"/>
    <p:sldId id="679" r:id="rId97"/>
    <p:sldId id="497" r:id="rId98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66"/>
    <a:srgbClr val="FFCC66"/>
    <a:srgbClr val="3399FF"/>
    <a:srgbClr val="000066"/>
    <a:srgbClr val="920843"/>
    <a:srgbClr val="808080"/>
    <a:srgbClr val="996633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>
      <p:cViewPr varScale="1">
        <p:scale>
          <a:sx n="89" d="100"/>
          <a:sy n="89" d="100"/>
        </p:scale>
        <p:origin x="68" y="324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00" y="-6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239CD35D-6AC0-48BD-A904-3CE65F1CF367}" type="datetime1">
              <a:rPr lang="zh-CN" altLang="en-US"/>
              <a:pPr>
                <a:defRPr/>
              </a:pPr>
              <a:t>2019/4/7</a:t>
            </a:fld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32501C0A-F5AC-4D9A-A84D-077E383E9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D82E6-B2A9-4B78-A863-BFDA5AC1B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7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D863-E711-4AD7-A93C-FE8CFA21B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160339"/>
            <a:ext cx="2762251" cy="596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339"/>
            <a:ext cx="8089900" cy="596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8DA1-6F28-4EE5-A70E-9D2BB1ABD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8795-3A78-4C52-B46E-94301B2BE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2A69-331C-4165-8CBF-6988C2FDE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7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3AA7-E581-40B0-9D03-9F4B79960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73B4-AC35-42C0-B0A1-00A86DDFC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3233-A3E8-47FF-B25F-B16FB4D6C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ACAE-84E7-4BE1-B01C-CCCF3FF31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7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2031-31A3-4205-A0DD-6540F5B39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1A8-FAB8-448F-B67E-3D35A1A14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0950" y="160338"/>
            <a:ext cx="787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682413" y="6581775"/>
            <a:ext cx="527050" cy="3317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300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AEA29F-A3D8-4831-BC1C-24ABCE56F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87788" y="836613"/>
            <a:ext cx="7872412" cy="714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D4D4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 smtClean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539875" y="6500813"/>
            <a:ext cx="3570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汇编语言与接口技术</a:t>
            </a: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讲义</a:t>
            </a: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张华平</a:t>
            </a:r>
            <a:endParaRPr lang="en-US" sz="1600" b="0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ì"/>
        <a:tabLst>
          <a:tab pos="2511425" algn="l"/>
        </a:tabLst>
        <a:defRPr sz="3200">
          <a:solidFill>
            <a:srgbClr val="000066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0000"/>
        <a:buFont typeface="Wingdings" panose="05000000000000000000" pitchFamily="2" charset="2"/>
        <a:buChar char="n"/>
        <a:tabLst>
          <a:tab pos="2511425" algn="l"/>
        </a:tabLst>
        <a:defRPr sz="2800">
          <a:solidFill>
            <a:srgbClr val="CC0000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tabLst>
          <a:tab pos="2511425" algn="l"/>
        </a:tabLst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drkevinzhang/" TargetMode="External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27125" y="981075"/>
            <a:ext cx="10118725" cy="1647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sz="6200" dirty="0" smtClean="0">
                <a:latin typeface="黑体" panose="02010609060101010101" pitchFamily="49" charset="-122"/>
              </a:rPr>
              <a:t>第四章 汇编语言程序开发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885950" y="3429000"/>
            <a:ext cx="8782050" cy="28829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张华平 副教授 博士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Email: </a:t>
            </a:r>
            <a:r>
              <a:rPr lang="en-US" altLang="zh-CN" sz="2000" smtClean="0">
                <a:hlinkClick r:id="rId2"/>
              </a:rPr>
              <a:t>kevinzhang@bit.edu.cn</a:t>
            </a:r>
            <a:endParaRPr lang="en-US" altLang="zh-CN" sz="2400" smtClean="0">
              <a:hlinkClick r:id="rId2"/>
            </a:endParaRP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Candara" panose="020E0502030303020204" pitchFamily="34" charset="0"/>
              </a:rPr>
              <a:t>Website: </a:t>
            </a:r>
            <a:r>
              <a:rPr lang="en-US" altLang="zh-CN" sz="2000" smtClean="0">
                <a:latin typeface="Candara" panose="020E0502030303020204" pitchFamily="34" charset="0"/>
                <a:ea typeface="Gulim" pitchFamily="2" charset="-127"/>
                <a:hlinkClick r:id="rId3"/>
              </a:rPr>
              <a:t>http://</a:t>
            </a:r>
            <a:r>
              <a:rPr lang="zh-CN" altLang="en-US" sz="2000" smtClean="0">
                <a:latin typeface="Candara" panose="020E0502030303020204" pitchFamily="34" charset="0"/>
                <a:hlinkClick r:id="rId3"/>
              </a:rPr>
              <a:t>www.nlpir.org</a:t>
            </a:r>
            <a:r>
              <a:rPr lang="en-US" altLang="zh-CN" sz="2000" smtClean="0">
                <a:latin typeface="Candara" panose="020E0502030303020204" pitchFamily="34" charset="0"/>
                <a:ea typeface="Gulim" pitchFamily="2" charset="-127"/>
                <a:hlinkClick r:id="rId3"/>
              </a:rPr>
              <a:t>/</a:t>
            </a: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@ICTCLAS</a:t>
            </a:r>
            <a:r>
              <a:rPr lang="zh-CN" altLang="en-US" sz="2800" b="1" smtClean="0">
                <a:solidFill>
                  <a:schemeClr val="accent2"/>
                </a:solidFill>
                <a:sym typeface="Arial" panose="020B0604020202020204" pitchFamily="34" charset="0"/>
              </a:rPr>
              <a:t>张华平博士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大数据搜索挖掘实验室 (wSMS@BIT)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5157788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D9BB3C6-CD58-465B-B677-C9D094623A52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79976" y="35153"/>
            <a:ext cx="5791200" cy="838200"/>
          </a:xfrm>
        </p:spPr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</a:rPr>
              <a:t>4.1</a:t>
            </a:r>
            <a:r>
              <a:rPr lang="en-US" altLang="zh-CN" dirty="0" smtClean="0">
                <a:latin typeface="黑体" panose="02010609060101010101" pitchFamily="49" charset="-122"/>
              </a:rPr>
              <a:t>.3</a:t>
            </a:r>
            <a:r>
              <a:rPr lang="zh-CN" altLang="zh-CN" dirty="0" smtClean="0">
                <a:latin typeface="黑体" panose="02010609060101010101" pitchFamily="49" charset="-122"/>
              </a:rPr>
              <a:t>  汇编语言语句格式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1341439"/>
            <a:ext cx="10657184" cy="430688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汇编语句：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指令、伪指令、宏指令</a:t>
            </a:r>
            <a:r>
              <a:rPr lang="zh-CN" altLang="zh-CN" sz="2800" dirty="0">
                <a:latin typeface="黑体" panose="02010609060101010101" pitchFamily="49" charset="-122"/>
              </a:rPr>
              <a:t>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每条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指令</a:t>
            </a:r>
            <a:r>
              <a:rPr lang="zh-CN" altLang="zh-CN" sz="2800" dirty="0">
                <a:latin typeface="黑体" panose="02010609060101010101" pitchFamily="49" charset="-122"/>
              </a:rPr>
              <a:t>语句都生成机器代码，各对应一种CPU操作，在程序运行时执行。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伪指令</a:t>
            </a:r>
            <a:r>
              <a:rPr lang="zh-CN" altLang="zh-CN" sz="2800" dirty="0">
                <a:latin typeface="黑体" panose="02010609060101010101" pitchFamily="49" charset="-122"/>
              </a:rPr>
              <a:t>语句由汇编程序在汇编过程中执行，数据定义语句分配存储空间，其它伪指令不生成目标码。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宏指令</a:t>
            </a:r>
            <a:r>
              <a:rPr lang="zh-CN" altLang="zh-CN" sz="2800" dirty="0">
                <a:latin typeface="黑体" panose="02010609060101010101" pitchFamily="49" charset="-122"/>
              </a:rPr>
              <a:t>是用户按照宏定义格式编写的一段程序，可以包含指令、伪指令、甚至其他宏指令。</a:t>
            </a:r>
          </a:p>
        </p:txBody>
      </p:sp>
    </p:spTree>
    <p:extLst>
      <p:ext uri="{BB962C8B-B14F-4D97-AF65-F5344CB8AC3E}">
        <p14:creationId xmlns:p14="http://schemas.microsoft.com/office/powerpoint/2010/main" val="1529904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51C1C6-FB53-49EC-961E-C5B26DE1C106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15480" y="2060848"/>
            <a:ext cx="8930952" cy="23622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600" dirty="0">
                <a:latin typeface="黑体" panose="02010609060101010101" pitchFamily="49" charset="-122"/>
              </a:rPr>
              <a:t>汇编语言</a:t>
            </a:r>
            <a:r>
              <a:rPr lang="zh-CN" altLang="zh-CN" sz="3600" dirty="0">
                <a:solidFill>
                  <a:srgbClr val="3333FF"/>
                </a:solidFill>
                <a:latin typeface="黑体" panose="02010609060101010101" pitchFamily="49" charset="-122"/>
              </a:rPr>
              <a:t>语句格式：</a:t>
            </a:r>
          </a:p>
          <a:p>
            <a:pPr marL="0" indent="0">
              <a:buNone/>
            </a:pPr>
            <a:r>
              <a:rPr lang="zh-CN" altLang="zh-CN" sz="3600" dirty="0">
                <a:latin typeface="黑体" panose="02010609060101010101" pitchFamily="49" charset="-122"/>
              </a:rPr>
              <a:t>[</a:t>
            </a:r>
            <a:r>
              <a:rPr lang="zh-CN" altLang="zh-CN" sz="3600" dirty="0">
                <a:solidFill>
                  <a:srgbClr val="FFCC00"/>
                </a:solidFill>
                <a:latin typeface="黑体" panose="02010609060101010101" pitchFamily="49" charset="-122"/>
                <a:hlinkClick r:id="" action="ppaction://hlinkshowjump?jump=nextslide"/>
              </a:rPr>
              <a:t>名字</a:t>
            </a:r>
            <a:r>
              <a:rPr lang="zh-CN" altLang="zh-CN" sz="3600" dirty="0">
                <a:latin typeface="黑体" panose="02010609060101010101" pitchFamily="49" charset="-122"/>
              </a:rPr>
              <a:t>]  </a:t>
            </a:r>
            <a:r>
              <a:rPr lang="zh-CN" altLang="zh-CN" sz="3600" dirty="0">
                <a:latin typeface="黑体" panose="02010609060101010101" pitchFamily="49" charset="-122"/>
                <a:hlinkClick r:id="rId2" action="ppaction://hlinksldjump"/>
              </a:rPr>
              <a:t>助记符</a:t>
            </a:r>
            <a:r>
              <a:rPr lang="zh-CN" altLang="zh-CN" sz="3600" dirty="0">
                <a:latin typeface="黑体" panose="02010609060101010101" pitchFamily="49" charset="-122"/>
              </a:rPr>
              <a:t>  ＜</a:t>
            </a:r>
            <a:r>
              <a:rPr lang="zh-CN" altLang="zh-CN" sz="3600" dirty="0">
                <a:latin typeface="黑体" panose="02010609060101010101" pitchFamily="49" charset="-122"/>
                <a:hlinkClick r:id="rId2" action="ppaction://hlinksldjump"/>
              </a:rPr>
              <a:t>操作数</a:t>
            </a:r>
            <a:r>
              <a:rPr lang="zh-CN" altLang="zh-CN" sz="3600" dirty="0">
                <a:latin typeface="黑体" panose="02010609060101010101" pitchFamily="49" charset="-122"/>
              </a:rPr>
              <a:t>＞  [</a:t>
            </a:r>
            <a:r>
              <a:rPr lang="zh-CN" altLang="zh-CN" sz="3600" dirty="0">
                <a:latin typeface="黑体" panose="02010609060101010101" pitchFamily="49" charset="-122"/>
                <a:hlinkClick r:id="rId2" action="ppaction://hlinksldjump"/>
              </a:rPr>
              <a:t>;注释</a:t>
            </a:r>
            <a:r>
              <a:rPr lang="zh-CN" altLang="zh-CN" sz="3600" dirty="0" smtClean="0">
                <a:latin typeface="黑体" panose="02010609060101010101" pitchFamily="49" charset="-122"/>
              </a:rPr>
              <a:t>]</a:t>
            </a:r>
            <a:endParaRPr lang="en-US" altLang="zh-CN" sz="3600" dirty="0" smtClean="0">
              <a:latin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sz="3600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3600" dirty="0">
                <a:latin typeface="黑体" panose="02010609060101010101" pitchFamily="49" charset="-122"/>
              </a:rPr>
              <a:t>其中带[ ]的内容是可选的。</a:t>
            </a:r>
          </a:p>
        </p:txBody>
      </p:sp>
    </p:spTree>
    <p:extLst>
      <p:ext uri="{BB962C8B-B14F-4D97-AF65-F5344CB8AC3E}">
        <p14:creationId xmlns:p14="http://schemas.microsoft.com/office/powerpoint/2010/main" val="3128844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D1A96AF-5C83-4EB1-B28A-9AF9310EAD73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3392" y="1124744"/>
            <a:ext cx="11161240" cy="468153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rgbClr val="FFCC00"/>
                </a:solidFill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名字</a:t>
            </a:r>
            <a:r>
              <a:rPr lang="zh-CN" altLang="zh-CN" sz="2800" dirty="0">
                <a:latin typeface="黑体" panose="02010609060101010101" pitchFamily="49" charset="-122"/>
              </a:rPr>
              <a:t>域是语句的符号地址，可以由26个大小写英文字母、0~9数字、_、$、@、？等字符组成，数字不能出现在名字的第一个字符位置。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指令</a:t>
            </a:r>
            <a:r>
              <a:rPr lang="zh-CN" altLang="zh-CN" sz="2800" dirty="0">
                <a:latin typeface="黑体" panose="02010609060101010101" pitchFamily="49" charset="-122"/>
              </a:rPr>
              <a:t>的名字叫做标号，必须以冒号（：）结束。它提供给循环或转移指令的转向地址。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伪指令</a:t>
            </a:r>
            <a:r>
              <a:rPr lang="zh-CN" altLang="zh-CN" sz="2800" dirty="0">
                <a:latin typeface="黑体" panose="02010609060101010101" pitchFamily="49" charset="-122"/>
              </a:rPr>
              <a:t>的名字可以是变量名、过程名、段名等。通常，名字具有三属性：段基址、偏移量和类型。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标号的类型有NEAR型和FAR型，变量的类型有字节、字、双字、四字等。</a:t>
            </a:r>
          </a:p>
        </p:txBody>
      </p:sp>
    </p:spTree>
    <p:extLst>
      <p:ext uri="{BB962C8B-B14F-4D97-AF65-F5344CB8AC3E}">
        <p14:creationId xmlns:p14="http://schemas.microsoft.com/office/powerpoint/2010/main" val="1513068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4E53E85-7430-4339-AFCB-D746B187FA63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933450"/>
            <a:ext cx="1116124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FFCC00"/>
                </a:solidFill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助记符</a:t>
            </a:r>
            <a:r>
              <a:rPr lang="zh-CN" altLang="zh-CN" sz="2800" dirty="0">
                <a:latin typeface="黑体" panose="02010609060101010101" pitchFamily="49" charset="-122"/>
              </a:rPr>
              <a:t>域给出操作的符号表示，可以是指令助记符、伪指令助记符等。例如加法指令的助记符是ADD。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zh-CN" sz="2800" dirty="0">
              <a:latin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FFCC00"/>
                </a:solidFill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操作数</a:t>
            </a:r>
            <a:r>
              <a:rPr lang="zh-CN" altLang="zh-CN" sz="2800" dirty="0">
                <a:latin typeface="黑体" panose="02010609060101010101" pitchFamily="49" charset="-122"/>
              </a:rPr>
              <a:t>域为操作提供必要的信息。每条指令语句的操作数个数已由系统确定，例如加法指令有两个操作数。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zh-CN" sz="2800" dirty="0">
              <a:solidFill>
                <a:srgbClr val="FFCC00"/>
              </a:solidFill>
              <a:latin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FFCC00"/>
                </a:solidFill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注释</a:t>
            </a:r>
            <a:r>
              <a:rPr lang="zh-CN" altLang="zh-CN" sz="2800" dirty="0">
                <a:latin typeface="黑体" panose="02010609060101010101" pitchFamily="49" charset="-122"/>
              </a:rPr>
              <a:t>域用以说明本条语句在程序中的功能,要简单明了。注释以分号（;）开始。</a:t>
            </a:r>
          </a:p>
        </p:txBody>
      </p:sp>
    </p:spTree>
    <p:extLst>
      <p:ext uri="{BB962C8B-B14F-4D97-AF65-F5344CB8AC3E}">
        <p14:creationId xmlns:p14="http://schemas.microsoft.com/office/powerpoint/2010/main" val="3298442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9E67618-A6EB-4AFB-99FD-E50BCF43989C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2104" y="116632"/>
            <a:ext cx="4749800" cy="719137"/>
          </a:xfrm>
        </p:spPr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</a:rPr>
              <a:t>4.</a:t>
            </a:r>
            <a:r>
              <a:rPr lang="en-US" altLang="zh-CN" dirty="0" smtClean="0">
                <a:latin typeface="黑体" panose="02010609060101010101" pitchFamily="49" charset="-122"/>
              </a:rPr>
              <a:t>2</a:t>
            </a:r>
            <a:r>
              <a:rPr lang="zh-CN" altLang="zh-CN" dirty="0" smtClean="0">
                <a:latin typeface="黑体" panose="02010609060101010101" pitchFamily="49" charset="-122"/>
              </a:rPr>
              <a:t>  常用伪指令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5520" y="1484784"/>
            <a:ext cx="7340600" cy="29797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4.2.1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、数据定义伪指令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4.2.2</a:t>
            </a:r>
            <a:r>
              <a:rPr lang="zh-CN" altLang="en-US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、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符号定义伪指令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4.2.3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操作符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伪指令</a:t>
            </a:r>
            <a:endParaRPr lang="en-US" altLang="zh-CN" dirty="0" smtClean="0">
              <a:solidFill>
                <a:srgbClr val="3333FF"/>
              </a:solidFill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4.2.4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</a:rPr>
              <a:t>框架定义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伪指令</a:t>
            </a:r>
            <a:endParaRPr lang="zh-CN" altLang="zh-CN" dirty="0">
              <a:solidFill>
                <a:srgbClr val="3333FF"/>
              </a:solidFill>
              <a:latin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 smtClean="0">
              <a:solidFill>
                <a:srgbClr val="3333FF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491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E193944-D966-4B2F-9460-A3E93A7BAF6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75920" y="188640"/>
            <a:ext cx="6347370" cy="658813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4.2.1</a:t>
            </a:r>
            <a:r>
              <a:rPr lang="zh-CN" altLang="zh-CN" dirty="0" smtClean="0">
                <a:latin typeface="黑体" panose="02010609060101010101" pitchFamily="49" charset="-122"/>
              </a:rPr>
              <a:t>、数据定义伪指令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844675"/>
            <a:ext cx="10801199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>
                <a:latin typeface="黑体" panose="02010609060101010101" pitchFamily="49" charset="-122"/>
              </a:rPr>
              <a:t>数据</a:t>
            </a:r>
            <a:r>
              <a:rPr lang="zh-CN" altLang="zh-CN" sz="2800" dirty="0">
                <a:latin typeface="黑体" panose="02010609060101010101" pitchFamily="49" charset="-122"/>
              </a:rPr>
              <a:t>定义伪指令用来定义程序中使用的数据。这是一组使用频率很高的语句，因为大部分程序都会涉及到数据问题。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格式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：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[变量名]  助记符  操作数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功能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：</a:t>
            </a:r>
            <a:r>
              <a:rPr lang="zh-CN" altLang="zh-CN" sz="2800" dirty="0">
                <a:latin typeface="黑体" panose="02010609060101010101" pitchFamily="49" charset="-122"/>
              </a:rPr>
              <a:t>为变量分配单元，并为其初始化或者只预留空间。</a:t>
            </a:r>
          </a:p>
        </p:txBody>
      </p:sp>
    </p:spTree>
    <p:extLst>
      <p:ext uri="{BB962C8B-B14F-4D97-AF65-F5344CB8AC3E}">
        <p14:creationId xmlns:p14="http://schemas.microsoft.com/office/powerpoint/2010/main" val="1403407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5049DA-4735-4283-89F3-F7E00DB42DC7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2051050"/>
            <a:ext cx="10513168" cy="29781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rgbClr val="FF9933"/>
                </a:solidFill>
                <a:latin typeface="黑体" panose="02010609060101010101" pitchFamily="49" charset="-122"/>
              </a:rPr>
              <a:t>说明：</a:t>
            </a:r>
          </a:p>
          <a:p>
            <a:pPr marL="0" indent="0">
              <a:buNone/>
            </a:pP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①</a:t>
            </a:r>
            <a:r>
              <a:rPr lang="zh-CN" altLang="zh-CN" sz="2800" dirty="0">
                <a:latin typeface="黑体" panose="02010609060101010101" pitchFamily="49" charset="-122"/>
              </a:rPr>
              <a:t>变量名是可选的，需要时由用户自己起。它是该数据区的符号地址，也是其中第一个数据项的偏移量。程序通过变量名引用其中的数据。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3110286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B762A0D-E95C-476E-B684-8558DA42DE36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993775"/>
            <a:ext cx="11305256" cy="5635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solidFill>
                  <a:srgbClr val="FF9933"/>
                </a:solidFill>
                <a:latin typeface="黑体" panose="02010609060101010101" pitchFamily="49" charset="-122"/>
              </a:rPr>
              <a:t>②	</a:t>
            </a:r>
            <a:r>
              <a:rPr lang="zh-CN" altLang="zh-CN" sz="2800" dirty="0">
                <a:latin typeface="黑体" panose="02010609060101010101" pitchFamily="49" charset="-122"/>
              </a:rPr>
              <a:t>助记符是数据类型的符号表示。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助记符		数据类型	  一个数据项字节数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DB（BYTE）		字节型			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DW（WORD）		字型				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DD（DWORD）	双字型			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DQ（QWORD）	四字型			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DF（FWORD）	六字节型			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DT（TBYTE）	10字节型			10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注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：</a:t>
            </a:r>
            <a:r>
              <a:rPr lang="zh-CN" altLang="zh-CN" sz="2800" dirty="0">
                <a:latin typeface="黑体" panose="02010609060101010101" pitchFamily="49" charset="-122"/>
              </a:rPr>
              <a:t>( )中是在MASM6.11版本中可以使用的助记符。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必须掌握DB、DW、DD。</a:t>
            </a:r>
          </a:p>
        </p:txBody>
      </p:sp>
    </p:spTree>
    <p:extLst>
      <p:ext uri="{BB962C8B-B14F-4D97-AF65-F5344CB8AC3E}">
        <p14:creationId xmlns:p14="http://schemas.microsoft.com/office/powerpoint/2010/main" val="1202706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23CFEDD-A786-49C0-8ED3-3D4A300BF380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189163"/>
            <a:ext cx="8710736" cy="3048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③</a:t>
            </a:r>
            <a:r>
              <a:rPr lang="zh-CN" altLang="zh-CN" sz="2800" dirty="0">
                <a:latin typeface="黑体" panose="02010609060101010101" pitchFamily="49" charset="-122"/>
              </a:rPr>
              <a:t>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操作数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操作数可以是数字常量、数值表达式、字符串常量、地址表达式、？、&lt;n&gt; DUP（操作数，</a:t>
            </a:r>
            <a:r>
              <a:rPr lang="zh-CN" altLang="zh-CN" sz="2800" dirty="0">
                <a:latin typeface="Times New Roman" panose="02020603050405020304" pitchFamily="18" charset="0"/>
              </a:rPr>
              <a:t>……</a:t>
            </a:r>
            <a:r>
              <a:rPr lang="zh-CN" altLang="zh-CN" sz="2800" dirty="0">
                <a:latin typeface="黑体" panose="02010609060101010101" pitchFamily="49" charset="-122"/>
              </a:rPr>
              <a:t>）形式。</a:t>
            </a:r>
          </a:p>
        </p:txBody>
      </p:sp>
    </p:spTree>
    <p:extLst>
      <p:ext uri="{BB962C8B-B14F-4D97-AF65-F5344CB8AC3E}">
        <p14:creationId xmlns:p14="http://schemas.microsoft.com/office/powerpoint/2010/main" val="80609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19E1704-28FF-4E01-9750-A0CBA40F5F5D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55440" y="692150"/>
            <a:ext cx="10729192" cy="53292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a.数字常量及数值表达式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操作数可以是数值表达式，数字中若出现字母形式,不区分大小写。如下所示：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十进制数：</a:t>
            </a:r>
            <a:r>
              <a:rPr lang="zh-CN" altLang="zh-CN" sz="2800" dirty="0">
                <a:latin typeface="黑体" panose="02010609060101010101" pitchFamily="49" charset="-122"/>
              </a:rPr>
              <a:t>以D结尾，汇编语言中缺省值是十进制数，所以D可以省略不写。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二进制数：</a:t>
            </a:r>
            <a:r>
              <a:rPr lang="zh-CN" altLang="zh-CN" sz="2800" dirty="0">
                <a:latin typeface="黑体" panose="02010609060101010101" pitchFamily="49" charset="-122"/>
              </a:rPr>
              <a:t>以B结尾。例如，10100011B，10100011b。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十六进制数：</a:t>
            </a:r>
            <a:r>
              <a:rPr lang="zh-CN" altLang="zh-CN" sz="2800" dirty="0">
                <a:latin typeface="黑体" panose="02010609060101010101" pitchFamily="49" charset="-122"/>
              </a:rPr>
              <a:t>以H结尾。例如，12H，12h，0AB56H，0ab56h。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八进制数：</a:t>
            </a:r>
            <a:r>
              <a:rPr lang="zh-CN" altLang="zh-CN" sz="2800" dirty="0">
                <a:latin typeface="黑体" panose="02010609060101010101" pitchFamily="49" charset="-122"/>
              </a:rPr>
              <a:t>以Q或O（字母）结尾。例如，352Q。</a:t>
            </a:r>
          </a:p>
        </p:txBody>
      </p:sp>
    </p:spTree>
    <p:extLst>
      <p:ext uri="{BB962C8B-B14F-4D97-AF65-F5344CB8AC3E}">
        <p14:creationId xmlns:p14="http://schemas.microsoft.com/office/powerpoint/2010/main" val="3140323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199456" y="1358107"/>
            <a:ext cx="10369152" cy="4419600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）【重点讲解】汇编语言编程基本知识、</a:t>
            </a:r>
            <a:r>
              <a:rPr lang="en-US" altLang="zh-CN" dirty="0"/>
              <a:t>Windows</a:t>
            </a:r>
            <a:r>
              <a:rPr lang="zh-CN" altLang="zh-CN" dirty="0"/>
              <a:t>汇编语言程序设计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）【重点讲解】分支与循环程序设计、浮点运算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）【一般性讲解】程序优化</a:t>
            </a:r>
          </a:p>
        </p:txBody>
      </p:sp>
      <p:sp>
        <p:nvSpPr>
          <p:cNvPr id="14339" name="灯片编号占位符 4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9AD54885-62AB-4590-BA2D-E98F87E946B7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2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896225" y="188914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dirty="0" smtClean="0"/>
              <a:t>重点范围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21879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51E30E-448D-4C93-BCE4-27B77725DC91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1341438"/>
            <a:ext cx="10801200" cy="4191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b.字符串常量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在汇编语言中字符需要用单引号括起来，其值为字符的ASCII值。因为每个字符占用一个字节，所以最好用DB助记符定义字符串。例如，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的值为41H。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abc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的值为616263H。</a:t>
            </a:r>
          </a:p>
        </p:txBody>
      </p:sp>
    </p:spTree>
    <p:extLst>
      <p:ext uri="{BB962C8B-B14F-4D97-AF65-F5344CB8AC3E}">
        <p14:creationId xmlns:p14="http://schemas.microsoft.com/office/powerpoint/2010/main" val="1645139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436C90A-8D01-40FB-A4DF-FA1A3BDEE7AF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836613"/>
            <a:ext cx="10873208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c.地址表达式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操作数可以是地址符号。若只定义符号的偏移量部分，则使用DW助记符。若要定义它的双字长地址指针（既含16位偏移量又含段基址），则使用DD助记符，其中低字中存放偏移量，高字中存放段基址。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例如,</a:t>
            </a:r>
            <a:r>
              <a:rPr lang="zh-CN" altLang="zh-CN" sz="2800" dirty="0">
                <a:latin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黑体" panose="02010609060101010101" pitchFamily="49" charset="-122"/>
              </a:rPr>
              <a:t>VAR DW LAB</a:t>
            </a:r>
            <a:r>
              <a:rPr lang="zh-CN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黑体" panose="02010609060101010101" pitchFamily="49" charset="-122"/>
              </a:rPr>
              <a:t>语句在汇编后VAR中含有LAB的偏移量。</a:t>
            </a:r>
          </a:p>
        </p:txBody>
      </p:sp>
    </p:spTree>
    <p:extLst>
      <p:ext uri="{BB962C8B-B14F-4D97-AF65-F5344CB8AC3E}">
        <p14:creationId xmlns:p14="http://schemas.microsoft.com/office/powerpoint/2010/main" val="42239908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7FB0C81-1399-40F2-BB5B-FA3D63D0CBC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066800"/>
            <a:ext cx="10729192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d. ？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在程序中使用</a:t>
            </a:r>
            <a:r>
              <a:rPr lang="zh-CN" altLang="zh-CN" sz="2800" dirty="0">
                <a:latin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黑体" panose="02010609060101010101" pitchFamily="49" charset="-122"/>
              </a:rPr>
              <a:t>？</a:t>
            </a:r>
            <a:r>
              <a:rPr lang="zh-CN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黑体" panose="02010609060101010101" pitchFamily="49" charset="-122"/>
              </a:rPr>
              <a:t>为变量预留空间而不赋初值。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e. &lt;n&gt; DUP（操作数，</a:t>
            </a:r>
            <a:r>
              <a:rPr lang="zh-CN" altLang="zh-CN" dirty="0" smtClean="0">
                <a:solidFill>
                  <a:srgbClr val="FF0101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）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FFFF99"/>
                </a:solidFill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latin typeface="黑体" panose="02010609060101010101" pitchFamily="49" charset="-122"/>
              </a:rPr>
              <a:t>若要对某些数据重复多次，可以使用这种格式。其功能是把（ ）中的内容复制n次。DUP可以嵌套。</a:t>
            </a:r>
          </a:p>
        </p:txBody>
      </p:sp>
    </p:spTree>
    <p:extLst>
      <p:ext uri="{BB962C8B-B14F-4D97-AF65-F5344CB8AC3E}">
        <p14:creationId xmlns:p14="http://schemas.microsoft.com/office/powerpoint/2010/main" val="3869516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9654A54-2D45-481C-A424-CDC270AE8BDC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549276"/>
            <a:ext cx="11449272" cy="572452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例. 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M1</a:t>
            </a:r>
            <a:r>
              <a:rPr lang="zh-CN" altLang="zh-CN" sz="2800" dirty="0">
                <a:latin typeface="黑体" panose="02010609060101010101" pitchFamily="49" charset="-122"/>
              </a:rPr>
              <a:t> 	DB 	15,67H,11110000B,？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M2 	DB 	</a:t>
            </a:r>
            <a:r>
              <a:rPr lang="zh-CN" altLang="zh-CN" sz="2800" dirty="0">
                <a:latin typeface="Times New Roman" panose="02020603050405020304" pitchFamily="18" charset="0"/>
              </a:rPr>
              <a:t>‘</a:t>
            </a:r>
            <a:r>
              <a:rPr lang="zh-CN" altLang="zh-CN" sz="2800" dirty="0">
                <a:latin typeface="黑体" panose="02010609060101010101" pitchFamily="49" charset="-122"/>
              </a:rPr>
              <a:t>15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AB$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endParaRPr lang="zh-CN" altLang="zh-CN" sz="2800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M3</a:t>
            </a:r>
            <a:r>
              <a:rPr lang="zh-CN" altLang="zh-CN" sz="2800" dirty="0">
                <a:solidFill>
                  <a:srgbClr val="FFFF99"/>
                </a:solidFill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	DW 	4*5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M4</a:t>
            </a:r>
            <a:r>
              <a:rPr lang="zh-CN" altLang="zh-CN" sz="2800" dirty="0">
                <a:latin typeface="黑体" panose="02010609060101010101" pitchFamily="49" charset="-122"/>
              </a:rPr>
              <a:t> 	DD 	1234H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M5</a:t>
            </a:r>
            <a:r>
              <a:rPr lang="zh-CN" altLang="zh-CN" sz="2800" dirty="0">
                <a:latin typeface="黑体" panose="02010609060101010101" pitchFamily="49" charset="-122"/>
              </a:rPr>
              <a:t> 	DB 	2 DUP(5,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M6</a:t>
            </a:r>
            <a:r>
              <a:rPr lang="zh-CN" altLang="zh-CN" sz="2800" dirty="0">
                <a:latin typeface="黑体" panose="02010609060101010101" pitchFamily="49" charset="-122"/>
              </a:rPr>
              <a:t> 	DW 	M2		;M2的偏移量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M7 	DD 	M2		;M2的偏移量、段基址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设以上数据自1470:0000开始存放，则为：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0F 67 F0 00</a:t>
            </a:r>
            <a:r>
              <a:rPr lang="zh-CN" altLang="zh-CN" sz="2800" dirty="0">
                <a:latin typeface="黑体" panose="02010609060101010101" pitchFamily="49" charset="-122"/>
              </a:rPr>
              <a:t> 31 35 41 42 24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14 00</a:t>
            </a:r>
            <a:r>
              <a:rPr lang="zh-CN" altLang="zh-CN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34 12 00 00</a:t>
            </a:r>
            <a:r>
              <a:rPr lang="zh-CN" altLang="zh-CN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05 41 05 41</a:t>
            </a:r>
            <a:r>
              <a:rPr lang="zh-CN" altLang="zh-CN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04 00</a:t>
            </a:r>
            <a:r>
              <a:rPr lang="zh-CN" altLang="zh-CN" sz="2800" dirty="0">
                <a:latin typeface="黑体" panose="02010609060101010101" pitchFamily="49" charset="-122"/>
              </a:rPr>
              <a:t> 04 00 70 14。</a:t>
            </a:r>
          </a:p>
        </p:txBody>
      </p:sp>
    </p:spTree>
    <p:extLst>
      <p:ext uri="{BB962C8B-B14F-4D97-AF65-F5344CB8AC3E}">
        <p14:creationId xmlns:p14="http://schemas.microsoft.com/office/powerpoint/2010/main" val="3393008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>
            <a:spLocks noChangeArrowheads="1"/>
          </p:cNvSpPr>
          <p:nvPr/>
        </p:nvSpPr>
        <p:spPr bwMode="auto">
          <a:xfrm>
            <a:off x="2906714" y="2133600"/>
            <a:ext cx="62856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LEA DX, M4+2</a:t>
            </a:r>
          </a:p>
          <a:p>
            <a:pPr eaLnBrk="1" hangingPunct="1"/>
            <a:r>
              <a:rPr lang="en-US" altLang="zh-CN" dirty="0"/>
              <a:t>MOV CX, M4+2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8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4927639-A14D-4015-8ECF-0AC4BD875FF2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052513"/>
            <a:ext cx="9758288" cy="52562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>
                <a:latin typeface="黑体" panose="02010609060101010101" pitchFamily="49" charset="-122"/>
              </a:rPr>
              <a:t>	可直接通过变量名引用变量，但要注意类型匹配。例如以下程序片段：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 AL,M1		;（AL）＝ 15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 BX,M3		;（BX）＝ 20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ADD M3,6		;（M3）＝ 26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 AL,M2		;（AL）＝</a:t>
            </a:r>
            <a:r>
              <a:rPr lang="zh-CN" altLang="zh-CN" sz="2800" dirty="0">
                <a:latin typeface="Courier New" panose="02070309020205020404" pitchFamily="49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1</a:t>
            </a:r>
            <a:r>
              <a:rPr lang="zh-CN" altLang="zh-CN" sz="2800" dirty="0">
                <a:latin typeface="Courier New" panose="02070309020205020404" pitchFamily="49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＝31H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 BL,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M2+2</a:t>
            </a:r>
            <a:r>
              <a:rPr lang="zh-CN" altLang="zh-CN" sz="2800" dirty="0">
                <a:latin typeface="黑体" panose="02010609060101010101" pitchFamily="49" charset="-122"/>
              </a:rPr>
              <a:t>	;（BL）＝</a:t>
            </a:r>
            <a:r>
              <a:rPr lang="zh-CN" altLang="zh-CN" sz="2800" dirty="0">
                <a:latin typeface="Courier New" panose="02070309020205020404" pitchFamily="49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A</a:t>
            </a:r>
            <a:r>
              <a:rPr lang="zh-CN" altLang="zh-CN" sz="2800" dirty="0">
                <a:latin typeface="Courier New" panose="02070309020205020404" pitchFamily="49" charset="0"/>
              </a:rPr>
              <a:t>’</a:t>
            </a:r>
            <a:r>
              <a:rPr lang="zh-CN" altLang="zh-CN" sz="2800" dirty="0">
                <a:latin typeface="黑体" panose="02010609060101010101" pitchFamily="49" charset="-122"/>
              </a:rPr>
              <a:t>＝41H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 M1+3,BL	;（M1＋3）＝ 41H</a:t>
            </a:r>
          </a:p>
          <a:p>
            <a:pPr marL="0" indent="0">
              <a:buNone/>
            </a:pPr>
            <a:endParaRPr lang="zh-CN" altLang="zh-CN" sz="2800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M2＋2的这种表示形式？</a:t>
            </a:r>
          </a:p>
        </p:txBody>
      </p:sp>
    </p:spTree>
    <p:extLst>
      <p:ext uri="{BB962C8B-B14F-4D97-AF65-F5344CB8AC3E}">
        <p14:creationId xmlns:p14="http://schemas.microsoft.com/office/powerpoint/2010/main" val="1094347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9084CEC-5031-4137-A1E9-E4D819AFC544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44072" y="188640"/>
            <a:ext cx="5029200" cy="650875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4.2.2</a:t>
            </a:r>
            <a:r>
              <a:rPr lang="zh-CN" altLang="zh-CN" dirty="0" smtClean="0">
                <a:latin typeface="黑体" panose="02010609060101010101" pitchFamily="49" charset="-122"/>
              </a:rPr>
              <a:t>、符号定义伪指令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989138"/>
            <a:ext cx="10441160" cy="3429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>
                <a:latin typeface="黑体" panose="02010609060101010101" pitchFamily="49" charset="-122"/>
              </a:rPr>
              <a:t>有时</a:t>
            </a:r>
            <a:r>
              <a:rPr lang="zh-CN" altLang="zh-CN" sz="2800" dirty="0">
                <a:latin typeface="黑体" panose="02010609060101010101" pitchFamily="49" charset="-122"/>
              </a:rPr>
              <a:t>程序中会多次出现同一个表达式，为方便起见可以用符号定义伪指令给该表达式定义一个符号，以便于引用及减少程序修改量，并提高程序的可读性。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汇编后该符号代表一个确定的值。</a:t>
            </a:r>
          </a:p>
        </p:txBody>
      </p:sp>
    </p:spTree>
    <p:extLst>
      <p:ext uri="{BB962C8B-B14F-4D97-AF65-F5344CB8AC3E}">
        <p14:creationId xmlns:p14="http://schemas.microsoft.com/office/powerpoint/2010/main" val="1090503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7E7023-8538-4171-8A66-C267B47C829A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1124744"/>
            <a:ext cx="11161240" cy="58674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anose="02010609060101010101" pitchFamily="49" charset="-122"/>
              </a:rPr>
              <a:t>1．等值EQU伪指令</a:t>
            </a:r>
          </a:p>
          <a:p>
            <a:pPr marL="0" indent="0">
              <a:buNone/>
            </a:pPr>
            <a:r>
              <a:rPr lang="zh-CN" altLang="zh-CN" dirty="0" smtClean="0">
                <a:latin typeface="黑体" panose="02010609060101010101" pitchFamily="49" charset="-122"/>
              </a:rPr>
              <a:t>	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格式：</a:t>
            </a: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符号名  EQU  表达式</a:t>
            </a:r>
          </a:p>
          <a:p>
            <a:pPr marL="0" indent="0">
              <a:buNone/>
            </a:pPr>
            <a:r>
              <a:rPr lang="zh-CN" altLang="zh-CN" dirty="0" smtClean="0">
                <a:latin typeface="黑体" panose="02010609060101010101" pitchFamily="49" charset="-122"/>
              </a:rPr>
              <a:t>	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功能：</a:t>
            </a:r>
            <a:r>
              <a:rPr lang="zh-CN" altLang="zh-CN" dirty="0" smtClean="0">
                <a:latin typeface="黑体" panose="02010609060101010101" pitchFamily="49" charset="-122"/>
              </a:rPr>
              <a:t>用符号名代表表达式或表达式的值。</a:t>
            </a:r>
          </a:p>
          <a:p>
            <a:pPr marL="0" indent="0">
              <a:buNone/>
            </a:pPr>
            <a:r>
              <a:rPr lang="zh-CN" altLang="zh-CN" dirty="0" smtClean="0">
                <a:latin typeface="黑体" panose="02010609060101010101" pitchFamily="49" charset="-122"/>
              </a:rPr>
              <a:t>	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说明：</a:t>
            </a:r>
            <a:r>
              <a:rPr lang="zh-CN" altLang="zh-CN" dirty="0" smtClean="0">
                <a:latin typeface="黑体" panose="02010609060101010101" pitchFamily="49" charset="-122"/>
              </a:rPr>
              <a:t>表达式可以是任何有效的操作数格式。例如常数、数值表达式、另一符号名或助记符。</a:t>
            </a:r>
          </a:p>
          <a:p>
            <a:pPr marL="0" indent="0">
              <a:buNone/>
            </a:pPr>
            <a:r>
              <a:rPr lang="zh-CN" altLang="zh-CN" dirty="0" smtClean="0">
                <a:latin typeface="黑体" panose="02010609060101010101" pitchFamily="49" charset="-122"/>
              </a:rPr>
              <a:t>	</a:t>
            </a:r>
            <a:r>
              <a:rPr lang="zh-CN" altLang="zh-CN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注意：</a:t>
            </a:r>
            <a:r>
              <a:rPr lang="zh-CN" altLang="zh-CN" dirty="0" smtClean="0">
                <a:latin typeface="黑体" panose="02010609060101010101" pitchFamily="49" charset="-122"/>
              </a:rPr>
              <a:t>用EQU定义的符号在同一个程序中不能再定义。</a:t>
            </a:r>
          </a:p>
        </p:txBody>
      </p:sp>
    </p:spTree>
    <p:extLst>
      <p:ext uri="{BB962C8B-B14F-4D97-AF65-F5344CB8AC3E}">
        <p14:creationId xmlns:p14="http://schemas.microsoft.com/office/powerpoint/2010/main" val="688261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F9E1FD7-46FD-456F-8C65-8ADCA867CD2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908720"/>
            <a:ext cx="10801200" cy="50720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FF00"/>
                </a:solidFill>
                <a:latin typeface="黑体" panose="02010609060101010101" pitchFamily="49" charset="-122"/>
              </a:rPr>
              <a:t>例.</a:t>
            </a:r>
            <a:r>
              <a:rPr lang="zh-CN" altLang="en-US" sz="2800" dirty="0">
                <a:latin typeface="黑体" panose="02010609060101010101" pitchFamily="49" charset="-122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CR	 EQU	  0DH</a:t>
            </a:r>
            <a:r>
              <a:rPr lang="zh-CN" altLang="en-US" sz="2800" dirty="0">
                <a:latin typeface="黑体" panose="02010609060101010101" pitchFamily="49" charset="-122"/>
              </a:rPr>
              <a:t> ;回车符的ASCII值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LF</a:t>
            </a:r>
            <a:r>
              <a:rPr lang="en-US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EQU	  0AH</a:t>
            </a:r>
            <a:r>
              <a:rPr lang="zh-CN" altLang="en-US" sz="2800" dirty="0">
                <a:latin typeface="黑体" panose="02010609060101010101" pitchFamily="49" charset="-122"/>
              </a:rPr>
              <a:t>  	;换行符的ASCII值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BEL EQU	  07H</a:t>
            </a:r>
            <a:r>
              <a:rPr lang="zh-CN" altLang="en-US" sz="2800" dirty="0">
                <a:latin typeface="黑体" panose="02010609060101010101" pitchFamily="49" charset="-122"/>
              </a:rPr>
              <a:t>  	;响铃符的ASCII值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PORT_B  EQU  61H</a:t>
            </a:r>
            <a:r>
              <a:rPr lang="zh-CN" altLang="en-US" sz="2800" dirty="0">
                <a:latin typeface="黑体" panose="02010609060101010101" pitchFamily="49" charset="-122"/>
              </a:rPr>
              <a:t>	;定义PORT_ B端口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B</a:t>
            </a:r>
            <a:r>
              <a:rPr lang="en-US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101"/>
                </a:solidFill>
                <a:latin typeface="黑体" panose="02010609060101010101" pitchFamily="49" charset="-122"/>
              </a:rPr>
              <a:t>EQU  [BP＋6] </a:t>
            </a:r>
            <a:r>
              <a:rPr lang="zh-CN" altLang="en-US" sz="2800" dirty="0">
                <a:latin typeface="黑体" panose="02010609060101010101" pitchFamily="49" charset="-122"/>
              </a:rPr>
              <a:t>;[BP＋6]用B表示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</a:rPr>
              <a:t>程序中可以通过符号引用这些值，例如：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</a:rPr>
              <a:t>MOV	AL,CR	   	 ;等价于 MOV	AL, 0DH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</a:rPr>
              <a:t>ADD	BL,B       ;等价于 ADD    BL,[BP＋6])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</a:rPr>
              <a:t>OUT	PORT_B,AL  ;输出到61H端口</a:t>
            </a:r>
          </a:p>
        </p:txBody>
      </p:sp>
    </p:spTree>
    <p:extLst>
      <p:ext uri="{BB962C8B-B14F-4D97-AF65-F5344CB8AC3E}">
        <p14:creationId xmlns:p14="http://schemas.microsoft.com/office/powerpoint/2010/main" val="3533579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6CD690-9BA3-434B-AEE4-C2AFF006DEBA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1196752"/>
            <a:ext cx="9667354" cy="40322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EQU用途：</a:t>
            </a:r>
            <a:r>
              <a:rPr lang="zh-CN" altLang="zh-CN" sz="2800" dirty="0">
                <a:latin typeface="黑体" panose="02010609060101010101" pitchFamily="49" charset="-122"/>
              </a:rPr>
              <a:t>增加程序可读性、缩短程序书写长度、避免因为某些修改而带来的程序不一致性。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    EQU伪指令除了以上用途外,经常使用它的一个场合是与＄配合,得到变量分配的字节数。</a:t>
            </a:r>
            <a:r>
              <a:rPr lang="zh-CN" altLang="zh-CN" sz="2800" dirty="0">
                <a:latin typeface="黑体" panose="02010609060101010101" pitchFamily="49" charset="-122"/>
              </a:rPr>
              <a:t>如下所示：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MSG	 DB  </a:t>
            </a:r>
            <a:r>
              <a:rPr lang="zh-CN" altLang="zh-CN" sz="2800" dirty="0">
                <a:latin typeface="Times New Roman" panose="02020603050405020304" pitchFamily="18" charset="0"/>
              </a:rPr>
              <a:t>‘</a:t>
            </a:r>
            <a:r>
              <a:rPr lang="zh-CN" altLang="zh-CN" sz="2800" dirty="0">
                <a:latin typeface="黑体" panose="02010609060101010101" pitchFamily="49" charset="-122"/>
              </a:rPr>
              <a:t>This is first string.</a:t>
            </a:r>
            <a:r>
              <a:rPr lang="zh-CN" altLang="zh-CN" sz="2800" dirty="0">
                <a:latin typeface="Times New Roman" panose="02020603050405020304" pitchFamily="18" charset="0"/>
              </a:rPr>
              <a:t>’</a:t>
            </a:r>
            <a:endParaRPr lang="zh-CN" altLang="zh-CN" sz="2800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Count	 equ  $－msg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Mov	 cl,count	;(CL)＝MSG的串长＝21</a:t>
            </a:r>
          </a:p>
        </p:txBody>
      </p:sp>
    </p:spTree>
    <p:extLst>
      <p:ext uri="{BB962C8B-B14F-4D97-AF65-F5344CB8AC3E}">
        <p14:creationId xmlns:p14="http://schemas.microsoft.com/office/powerpoint/2010/main" val="2375403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33338"/>
            <a:ext cx="9045624" cy="838200"/>
          </a:xfrm>
          <a:noFill/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汇编语言基础知识</a:t>
            </a:r>
            <a:endParaRPr lang="zh-CN" altLang="zh-CN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23392" y="1828800"/>
            <a:ext cx="11233248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3600" dirty="0"/>
              <a:t>机器语言：</a:t>
            </a:r>
            <a:r>
              <a:rPr lang="zh-CN" altLang="zh-CN" dirty="0" smtClean="0"/>
              <a:t>直接用二进制代码的机器指令表示的语言。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3600" dirty="0"/>
              <a:t>汇编语言：</a:t>
            </a:r>
            <a:r>
              <a:rPr lang="zh-CN" altLang="zh-CN" dirty="0" smtClean="0"/>
              <a:t>用指令助记符、符号地址、标号等符号书写程序的语言。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sz="3600" dirty="0"/>
              <a:t>高级语言：</a:t>
            </a:r>
            <a:r>
              <a:rPr lang="zh-CN" altLang="zh-CN" dirty="0" smtClean="0"/>
              <a:t>高级语言是一种类似于人类语言的语言。</a:t>
            </a:r>
          </a:p>
        </p:txBody>
      </p:sp>
      <p:sp>
        <p:nvSpPr>
          <p:cNvPr id="18436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0E681BA-0984-40E4-AB45-D3BAB737BCCE}" type="slidenum">
              <a:rPr lang="zh-CN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3</a:t>
            </a:fld>
            <a:endParaRPr lang="zh-CN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254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67C8EF-953C-4500-9548-2202F28AC3D0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60" y="990600"/>
            <a:ext cx="11305255" cy="51816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这样做可以由汇编程序在汇编过程中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自动计算字符串的长度</a:t>
            </a:r>
            <a:r>
              <a:rPr lang="zh-CN" altLang="zh-CN" sz="2800" dirty="0">
                <a:latin typeface="黑体" panose="02010609060101010101" pitchFamily="49" charset="-122"/>
              </a:rPr>
              <a:t>，避免了编程者计数。特别是当因字符串改变而串长改变时,取串长的语句无需做任何修改。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由于用EQU定义的符号在同一个程序中不能再定义，所以以下语句是错误的：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		CT  EQU  1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		CT  EQU  CT＋1</a:t>
            </a:r>
          </a:p>
        </p:txBody>
      </p:sp>
    </p:spTree>
    <p:extLst>
      <p:ext uri="{BB962C8B-B14F-4D97-AF65-F5344CB8AC3E}">
        <p14:creationId xmlns:p14="http://schemas.microsoft.com/office/powerpoint/2010/main" val="6980915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73CD79D-96E8-487D-AC88-0D4145FFC5F4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085935"/>
            <a:ext cx="10657184" cy="529748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2．等号（＝）伪指令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  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格式：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符号名 ＝ 数值表达式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  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功能：</a:t>
            </a:r>
            <a:r>
              <a:rPr lang="zh-CN" altLang="zh-CN" sz="2800" dirty="0">
                <a:latin typeface="黑体" panose="02010609060101010101" pitchFamily="49" charset="-122"/>
              </a:rPr>
              <a:t>用符号名代替数值表达式的值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   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说明：</a:t>
            </a:r>
            <a:r>
              <a:rPr lang="zh-CN" altLang="zh-CN" sz="2800" dirty="0">
                <a:latin typeface="黑体" panose="02010609060101010101" pitchFamily="49" charset="-122"/>
              </a:rPr>
              <a:t>等号伪指令与EQU伪指令功能相似,其区别是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等号伪指令的表达式只能是常数或数值表达式</a:t>
            </a:r>
            <a:r>
              <a:rPr lang="zh-CN" altLang="zh-CN" sz="2800" dirty="0">
                <a:latin typeface="黑体" panose="02010609060101010101" pitchFamily="49" charset="-122"/>
              </a:rPr>
              <a:t>。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用</a:t>
            </a:r>
            <a:r>
              <a:rPr lang="zh-CN" altLang="zh-CN" sz="2800" dirty="0">
                <a:latin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黑体" panose="02010609060101010101" pitchFamily="49" charset="-122"/>
              </a:rPr>
              <a:t>＝</a:t>
            </a:r>
            <a:r>
              <a:rPr lang="zh-CN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黑体" panose="02010609060101010101" pitchFamily="49" charset="-122"/>
              </a:rPr>
              <a:t>定义的符号在同一个程序中可以再定义。通常在程序中用</a:t>
            </a:r>
            <a:r>
              <a:rPr lang="zh-CN" altLang="zh-CN" sz="2800" dirty="0">
                <a:latin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黑体" panose="02010609060101010101" pitchFamily="49" charset="-122"/>
              </a:rPr>
              <a:t>＝</a:t>
            </a:r>
            <a:r>
              <a:rPr lang="zh-CN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黑体" panose="02010609060101010101" pitchFamily="49" charset="-122"/>
              </a:rPr>
              <a:t>定义常数。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	例.</a:t>
            </a:r>
            <a:r>
              <a:rPr lang="zh-CN" altLang="zh-CN" sz="2800" dirty="0">
                <a:latin typeface="黑体" panose="02010609060101010101" pitchFamily="49" charset="-122"/>
              </a:rPr>
              <a:t> 	DPL1 ＝ 20H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	K    ＝ 1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	K    ＝ K＋1</a:t>
            </a:r>
          </a:p>
        </p:txBody>
      </p:sp>
    </p:spTree>
    <p:extLst>
      <p:ext uri="{BB962C8B-B14F-4D97-AF65-F5344CB8AC3E}">
        <p14:creationId xmlns:p14="http://schemas.microsoft.com/office/powerpoint/2010/main" val="2029678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2AF070D-AD08-4236-A9F4-C94C3204AE28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98675" y="0"/>
            <a:ext cx="5470525" cy="777875"/>
          </a:xfrm>
        </p:spPr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</a:rPr>
              <a:t>4.</a:t>
            </a:r>
            <a:r>
              <a:rPr lang="en-US" altLang="zh-CN" dirty="0" smtClean="0">
                <a:latin typeface="黑体" panose="02010609060101010101" pitchFamily="49" charset="-122"/>
              </a:rPr>
              <a:t>2.3</a:t>
            </a:r>
            <a:r>
              <a:rPr lang="zh-CN" altLang="zh-CN" dirty="0" smtClean="0">
                <a:latin typeface="黑体" panose="02010609060101010101" pitchFamily="49" charset="-122"/>
              </a:rPr>
              <a:t>  操作符</a:t>
            </a:r>
            <a:r>
              <a:rPr lang="zh-CN" altLang="en-US" dirty="0">
                <a:latin typeface="黑体" panose="02010609060101010101" pitchFamily="49" charset="-122"/>
              </a:rPr>
              <a:t>伪指令</a:t>
            </a:r>
            <a:endParaRPr lang="zh-CN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2060575"/>
            <a:ext cx="10945216" cy="2286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FF0101"/>
                </a:solidFill>
                <a:latin typeface="黑体" panose="02010609060101010101" pitchFamily="49" charset="-122"/>
              </a:rPr>
              <a:t>	操作符可以出现在语句的操作数表达式中。该操作在汇编程序汇编时实现。</a:t>
            </a:r>
            <a:r>
              <a:rPr lang="zh-CN" altLang="zh-CN" dirty="0" smtClean="0">
                <a:latin typeface="黑体" panose="02010609060101010101" pitchFamily="49" charset="-122"/>
              </a:rPr>
              <a:t>包括算术、逻辑、关系、属性、返回值操作符。</a:t>
            </a:r>
          </a:p>
        </p:txBody>
      </p:sp>
    </p:spTree>
    <p:extLst>
      <p:ext uri="{BB962C8B-B14F-4D97-AF65-F5344CB8AC3E}">
        <p14:creationId xmlns:p14="http://schemas.microsoft.com/office/powerpoint/2010/main" val="37515130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E5559DF-CA55-44D6-B012-A366CFF0EF1F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60" y="1493478"/>
            <a:ext cx="11233248" cy="5000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ORG伪指令格式：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ORG  数值表达式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功能</a:t>
            </a: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：</a:t>
            </a:r>
            <a:r>
              <a:rPr lang="en-US" altLang="zh-CN" dirty="0" smtClean="0"/>
              <a:t>$</a:t>
            </a:r>
            <a:r>
              <a:rPr lang="zh-CN" altLang="zh-CN" dirty="0"/>
              <a:t>在程序中表示当前地址计数器的值。程序中的每一行都有一个地址，从程序的第一行到最后一行，地址计数器在不断地增加。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说明</a:t>
            </a: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：</a:t>
            </a:r>
            <a:r>
              <a:rPr lang="zh-CN" altLang="zh-CN" dirty="0"/>
              <a:t>程序中一般不直接使用</a:t>
            </a:r>
            <a:r>
              <a:rPr lang="en-US" altLang="zh-CN" dirty="0"/>
              <a:t>$</a:t>
            </a:r>
            <a:r>
              <a:rPr lang="zh-CN" altLang="zh-CN" dirty="0"/>
              <a:t>的值，而是使用它来计算变量占用的空间。</a:t>
            </a:r>
          </a:p>
          <a:p>
            <a:pPr marL="0" indent="0">
              <a:buNone/>
            </a:pPr>
            <a:r>
              <a:rPr lang="zh-CN" altLang="zh-CN" sz="2800" dirty="0" smtClean="0">
                <a:solidFill>
                  <a:srgbClr val="3333FF"/>
                </a:solidFill>
                <a:latin typeface="黑体" panose="02010609060101010101" pitchFamily="49" charset="-122"/>
              </a:rPr>
              <a:t>例．</a:t>
            </a:r>
            <a:r>
              <a:rPr lang="en-US" altLang="zh-CN" dirty="0"/>
              <a:t> </a:t>
            </a:r>
            <a:r>
              <a:rPr lang="en-US" altLang="zh-CN" dirty="0" err="1"/>
              <a:t>wVar</a:t>
            </a:r>
            <a:r>
              <a:rPr lang="en-US" altLang="zh-CN" dirty="0"/>
              <a:t>    </a:t>
            </a:r>
            <a:r>
              <a:rPr lang="en-US" altLang="zh-CN" dirty="0" smtClean="0"/>
              <a:t>WORD</a:t>
            </a:r>
            <a:r>
              <a:rPr lang="en-US" altLang="zh-CN" dirty="0"/>
              <a:t>		0102h, 1000, 100*100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BYTESOFWVAR 	EQU		$-</a:t>
            </a:r>
            <a:r>
              <a:rPr lang="en-US" altLang="zh-CN" dirty="0" err="1" smtClean="0"/>
              <a:t>wVar</a:t>
            </a:r>
            <a:r>
              <a:rPr lang="zh-CN" altLang="en-US" dirty="0" smtClean="0"/>
              <a:t>；</a:t>
            </a:r>
            <a:r>
              <a:rPr lang="zh-CN" altLang="zh-CN" dirty="0" smtClean="0"/>
              <a:t>值</a:t>
            </a:r>
            <a:r>
              <a:rPr lang="zh-CN" altLang="zh-CN" dirty="0"/>
              <a:t>等于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MOV    </a:t>
            </a:r>
            <a:r>
              <a:rPr lang="en-US" altLang="zh-CN" dirty="0"/>
              <a:t>EAX, </a:t>
            </a:r>
            <a:r>
              <a:rPr lang="en-US" altLang="zh-CN" dirty="0" smtClean="0"/>
              <a:t>$</a:t>
            </a:r>
            <a:r>
              <a:rPr lang="zh-CN" altLang="en-US" dirty="0" smtClean="0"/>
              <a:t>；</a:t>
            </a:r>
            <a:r>
              <a:rPr lang="en-US" altLang="zh-CN" dirty="0" smtClean="0"/>
              <a:t>00401010 B8 </a:t>
            </a:r>
            <a:r>
              <a:rPr lang="en-US" altLang="zh-CN" dirty="0"/>
              <a:t>10 10 40 </a:t>
            </a:r>
            <a:r>
              <a:rPr lang="en-US" altLang="zh-CN" dirty="0" smtClean="0"/>
              <a:t>00=MOV EAX,0401010</a:t>
            </a:r>
            <a:endParaRPr lang="zh-CN" altLang="zh-CN" dirty="0"/>
          </a:p>
          <a:p>
            <a:pPr marL="0" indent="0">
              <a:lnSpc>
                <a:spcPct val="90000"/>
              </a:lnSpc>
              <a:buNone/>
            </a:pPr>
            <a:endParaRPr lang="zh-CN" altLang="zh-CN" sz="2800" dirty="0">
              <a:latin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456728" y="777875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49" charset="-122"/>
              </a:rPr>
              <a:t>1. </a:t>
            </a:r>
            <a:r>
              <a:rPr lang="zh-CN" altLang="zh-CN" dirty="0">
                <a:latin typeface="黑体" panose="02010609060101010101" pitchFamily="49" charset="-122"/>
              </a:rPr>
              <a:t>＄</a:t>
            </a:r>
            <a:r>
              <a:rPr lang="zh-CN" altLang="zh-CN" kern="0" dirty="0" smtClean="0">
                <a:latin typeface="黑体" panose="02010609060101010101" pitchFamily="49" charset="-122"/>
              </a:rPr>
              <a:t>操作符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>
                <a:latin typeface="黑体" panose="02010609060101010101" pitchFamily="49" charset="-122"/>
              </a:rPr>
              <a:t>4.</a:t>
            </a:r>
            <a:r>
              <a:rPr lang="en-US" altLang="zh-CN" kern="0" smtClean="0">
                <a:latin typeface="黑体" panose="02010609060101010101" pitchFamily="49" charset="-122"/>
              </a:rPr>
              <a:t>2.3</a:t>
            </a:r>
            <a:r>
              <a:rPr lang="zh-CN" altLang="zh-CN" kern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502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E5559DF-CA55-44D6-B012-A366CFF0EF1F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60" y="1493478"/>
            <a:ext cx="11233248" cy="500062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格式</a:t>
            </a:r>
            <a:r>
              <a:rPr lang="zh-CN" altLang="zh-CN" dirty="0"/>
              <a:t>：</a:t>
            </a:r>
            <a:r>
              <a:rPr lang="en-US" altLang="zh-CN" cap="all" dirty="0"/>
              <a:t>offset  [</a:t>
            </a:r>
            <a:r>
              <a:rPr lang="zh-CN" altLang="zh-CN" cap="all" dirty="0"/>
              <a:t>变量</a:t>
            </a:r>
            <a:r>
              <a:rPr lang="en-US" altLang="zh-CN" cap="all" dirty="0"/>
              <a:t>|</a:t>
            </a:r>
            <a:r>
              <a:rPr lang="zh-CN" altLang="zh-CN" cap="all" dirty="0"/>
              <a:t>标号</a:t>
            </a:r>
            <a:r>
              <a:rPr lang="en-US" altLang="zh-CN" cap="all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功能：</a:t>
            </a:r>
            <a:r>
              <a:rPr lang="en-US" altLang="zh-CN" cap="all" dirty="0"/>
              <a:t>offset</a:t>
            </a:r>
            <a:r>
              <a:rPr lang="zh-CN" altLang="zh-CN" cap="all" dirty="0"/>
              <a:t>操作符用来取出变量或标号的地址（在段中的偏移量）。在</a:t>
            </a:r>
            <a:r>
              <a:rPr lang="en-US" altLang="zh-CN" cap="all" dirty="0"/>
              <a:t>32</a:t>
            </a:r>
            <a:r>
              <a:rPr lang="zh-CN" altLang="zh-CN" cap="all" dirty="0"/>
              <a:t>位编程环境中，地址是一个</a:t>
            </a:r>
            <a:r>
              <a:rPr lang="en-US" altLang="zh-CN" cap="all" dirty="0"/>
              <a:t>32</a:t>
            </a:r>
            <a:r>
              <a:rPr lang="zh-CN" altLang="zh-CN" cap="all" dirty="0"/>
              <a:t>位的数。</a:t>
            </a:r>
            <a:endParaRPr lang="zh-CN" altLang="zh-CN" dirty="0"/>
          </a:p>
          <a:p>
            <a:r>
              <a:rPr lang="zh-CN" altLang="zh-CN" dirty="0" smtClean="0"/>
              <a:t>例</a:t>
            </a:r>
            <a:r>
              <a:rPr lang="en-US" altLang="zh-CN" b="1" dirty="0" smtClean="0"/>
              <a:t>4.9</a:t>
            </a:r>
            <a:endParaRPr lang="zh-CN" altLang="zh-CN" dirty="0" smtClean="0"/>
          </a:p>
          <a:p>
            <a:r>
              <a:rPr lang="en-US" altLang="zh-CN" cap="all" dirty="0" smtClean="0"/>
              <a:t>MOV	EBX, dVar2</a:t>
            </a:r>
            <a:endParaRPr lang="zh-CN" altLang="zh-CN" dirty="0" smtClean="0"/>
          </a:p>
          <a:p>
            <a:r>
              <a:rPr lang="en-US" altLang="zh-CN" cap="all" dirty="0" smtClean="0"/>
              <a:t>MOV</a:t>
            </a:r>
            <a:r>
              <a:rPr lang="en-US" altLang="zh-CN" cap="all" dirty="0"/>
              <a:t>	EBX, offset  </a:t>
            </a:r>
            <a:r>
              <a:rPr lang="en-US" altLang="zh-CN" cap="all" dirty="0" smtClean="0"/>
              <a:t>dVar2</a:t>
            </a:r>
            <a:endParaRPr lang="zh-CN" altLang="zh-CN" sz="2800" dirty="0">
              <a:latin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456728" y="777875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49" charset="-122"/>
              </a:rPr>
              <a:t>3. </a:t>
            </a:r>
            <a:r>
              <a:rPr lang="en-US" altLang="zh-CN" dirty="0" smtClean="0">
                <a:latin typeface="黑体" panose="02010609060101010101" pitchFamily="49" charset="-122"/>
              </a:rPr>
              <a:t>OFFSET</a:t>
            </a:r>
            <a:r>
              <a:rPr lang="zh-CN" altLang="zh-CN" kern="0" dirty="0" smtClean="0">
                <a:latin typeface="黑体" panose="02010609060101010101" pitchFamily="49" charset="-122"/>
              </a:rPr>
              <a:t>操作符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>
                <a:latin typeface="黑体" panose="02010609060101010101" pitchFamily="49" charset="-122"/>
              </a:rPr>
              <a:t>4.</a:t>
            </a:r>
            <a:r>
              <a:rPr lang="en-US" altLang="zh-CN" kern="0" smtClean="0">
                <a:latin typeface="黑体" panose="02010609060101010101" pitchFamily="49" charset="-122"/>
              </a:rPr>
              <a:t>2.3</a:t>
            </a:r>
            <a:r>
              <a:rPr lang="zh-CN" altLang="zh-CN" kern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715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FF73CFC-E650-4E8D-97BB-0A31BA662FE1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328" y="889795"/>
            <a:ext cx="4343400" cy="9144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4</a:t>
            </a:r>
            <a:r>
              <a:rPr lang="zh-CN" altLang="zh-CN" dirty="0" smtClean="0">
                <a:latin typeface="黑体" panose="02010609060101010101" pitchFamily="49" charset="-122"/>
              </a:rPr>
              <a:t>、算术操作符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2070894"/>
            <a:ext cx="11161240" cy="280828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>
                <a:latin typeface="黑体" panose="02010609060101010101" pitchFamily="49" charset="-122"/>
              </a:rPr>
              <a:t>算术</a:t>
            </a:r>
            <a:r>
              <a:rPr lang="zh-CN" altLang="zh-CN" sz="2800" dirty="0">
                <a:latin typeface="黑体" panose="02010609060101010101" pitchFamily="49" charset="-122"/>
              </a:rPr>
              <a:t>操作符包括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＋、－、*、／</a:t>
            </a:r>
            <a:r>
              <a:rPr lang="zh-CN" altLang="zh-CN" sz="2800" dirty="0">
                <a:latin typeface="黑体" panose="02010609060101010101" pitchFamily="49" charset="-122"/>
              </a:rPr>
              <a:t>和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MOD</a:t>
            </a:r>
            <a:r>
              <a:rPr lang="zh-CN" altLang="zh-CN" sz="2800" dirty="0">
                <a:latin typeface="黑体" panose="02010609060101010101" pitchFamily="49" charset="-122"/>
              </a:rPr>
              <a:t>（取模）操作符。</a:t>
            </a:r>
          </a:p>
          <a:p>
            <a:pPr marL="0" indent="0">
              <a:buNone/>
            </a:pPr>
            <a:r>
              <a:rPr lang="zh-CN" altLang="zh-CN" sz="2800" dirty="0" smtClean="0">
                <a:latin typeface="黑体" panose="02010609060101010101" pitchFamily="49" charset="-122"/>
              </a:rPr>
              <a:t>算术</a:t>
            </a:r>
            <a:r>
              <a:rPr lang="zh-CN" altLang="zh-CN" sz="2800" dirty="0">
                <a:latin typeface="黑体" panose="02010609060101010101" pitchFamily="49" charset="-122"/>
              </a:rPr>
              <a:t>操作符可以用在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数值表达式</a:t>
            </a:r>
            <a:r>
              <a:rPr lang="zh-CN" altLang="zh-CN" sz="2800" dirty="0">
                <a:latin typeface="黑体" panose="02010609060101010101" pitchFamily="49" charset="-122"/>
              </a:rPr>
              <a:t>或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地址表达式</a:t>
            </a:r>
            <a:r>
              <a:rPr lang="zh-CN" altLang="zh-CN" sz="2800" dirty="0">
                <a:latin typeface="黑体" panose="02010609060101010101" pitchFamily="49" charset="-122"/>
              </a:rPr>
              <a:t>中。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2.3</a:t>
            </a:r>
            <a:r>
              <a:rPr lang="zh-CN" altLang="zh-CN" kern="0" dirty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dirty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578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2C852D-3F28-4FD0-A794-61F3786CD4F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052513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mtClean="0">
                <a:solidFill>
                  <a:srgbClr val="00FF00"/>
                </a:solidFill>
                <a:latin typeface="黑体" panose="02010609060101010101" pitchFamily="49" charset="-122"/>
              </a:rPr>
              <a:t>例.</a:t>
            </a:r>
          </a:p>
          <a:p>
            <a:pPr marL="0" indent="0">
              <a:buNone/>
            </a:pPr>
            <a:r>
              <a:rPr lang="zh-CN" altLang="zh-CN" smtClean="0">
                <a:solidFill>
                  <a:srgbClr val="00FF00"/>
                </a:solidFill>
                <a:latin typeface="黑体" panose="02010609060101010101" pitchFamily="49" charset="-122"/>
              </a:rPr>
              <a:t>	</a:t>
            </a:r>
            <a:r>
              <a:rPr lang="zh-CN" altLang="zh-CN" smtClean="0">
                <a:latin typeface="黑体" panose="02010609060101010101" pitchFamily="49" charset="-122"/>
              </a:rPr>
              <a:t>X	 DW	  12,34,56</a:t>
            </a:r>
          </a:p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	CT	 EQU  (＄-X)/2</a:t>
            </a:r>
          </a:p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	MOV	 CX ,CT		;（CX）＝ 3</a:t>
            </a:r>
          </a:p>
          <a:p>
            <a:pPr marL="0" indent="0">
              <a:buNone/>
            </a:pPr>
            <a:r>
              <a:rPr lang="zh-CN" altLang="zh-CN" smtClean="0">
                <a:solidFill>
                  <a:srgbClr val="FF0101"/>
                </a:solidFill>
                <a:latin typeface="黑体" panose="02010609060101010101" pitchFamily="49" charset="-122"/>
              </a:rPr>
              <a:t>	MOV	 AX ,X</a:t>
            </a:r>
          </a:p>
          <a:p>
            <a:pPr marL="0" indent="0">
              <a:buNone/>
            </a:pPr>
            <a:r>
              <a:rPr lang="zh-CN" altLang="zh-CN" smtClean="0">
                <a:solidFill>
                  <a:srgbClr val="FF0101"/>
                </a:solidFill>
                <a:latin typeface="黑体" panose="02010609060101010101" pitchFamily="49" charset="-122"/>
              </a:rPr>
              <a:t>	ADD	 AX ,X+2	;（AX）＝ 46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2.3</a:t>
            </a:r>
            <a:r>
              <a:rPr lang="zh-CN" altLang="zh-CN" kern="0" dirty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dirty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982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12275DE-AE27-421E-908D-EAA513A3E70A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344" y="1196752"/>
            <a:ext cx="3962400" cy="7620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5</a:t>
            </a:r>
            <a:r>
              <a:rPr lang="zh-CN" altLang="zh-CN" dirty="0" smtClean="0">
                <a:latin typeface="黑体" panose="02010609060101010101" pitchFamily="49" charset="-122"/>
              </a:rPr>
              <a:t>、逻辑操作符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812" y="2636912"/>
            <a:ext cx="11061725" cy="474662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逻辑操作符包括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AND</a:t>
            </a:r>
            <a:r>
              <a:rPr lang="zh-CN" altLang="zh-CN" sz="2800" dirty="0">
                <a:latin typeface="黑体" panose="02010609060101010101" pitchFamily="49" charset="-122"/>
              </a:rPr>
              <a:t>、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OR</a:t>
            </a:r>
            <a:r>
              <a:rPr lang="zh-CN" altLang="zh-CN" sz="2800" dirty="0">
                <a:latin typeface="黑体" panose="02010609060101010101" pitchFamily="49" charset="-122"/>
              </a:rPr>
              <a:t>、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XOR</a:t>
            </a:r>
            <a:r>
              <a:rPr lang="zh-CN" altLang="zh-CN" sz="2800" dirty="0">
                <a:latin typeface="黑体" panose="02010609060101010101" pitchFamily="49" charset="-122"/>
              </a:rPr>
              <a:t>和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NOT</a:t>
            </a:r>
            <a:r>
              <a:rPr lang="zh-CN" altLang="zh-CN" sz="2800" dirty="0">
                <a:latin typeface="黑体" panose="02010609060101010101" pitchFamily="49" charset="-122"/>
              </a:rPr>
              <a:t>。逻辑操作符是按位操作的，它只能用在数值表达式中。</a:t>
            </a: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	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	例.  		</a:t>
            </a:r>
            <a:r>
              <a:rPr lang="zh-CN" altLang="zh-CN" sz="2800" dirty="0">
                <a:latin typeface="黑体" panose="02010609060101010101" pitchFamily="49" charset="-122"/>
              </a:rPr>
              <a:t>PORT EQU  0FH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			AND  DL,PORT AND 0FEH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汇编后：  AND  DL,0EH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2.3</a:t>
            </a:r>
            <a:r>
              <a:rPr lang="zh-CN" altLang="zh-CN" kern="0" dirty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dirty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554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5A43C7-3ACF-42CB-8CF8-F575BBDB494C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352" y="888519"/>
            <a:ext cx="3962400" cy="7620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6</a:t>
            </a:r>
            <a:r>
              <a:rPr lang="zh-CN" altLang="zh-CN" dirty="0" smtClean="0">
                <a:latin typeface="黑体" panose="02010609060101010101" pitchFamily="49" charset="-122"/>
              </a:rPr>
              <a:t>、关系操作符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2420888"/>
            <a:ext cx="11449272" cy="416718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关系操作符包括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EQ、NE、LT、LE、GT、GE</a:t>
            </a:r>
            <a:r>
              <a:rPr lang="zh-CN" altLang="zh-CN" sz="2800" dirty="0">
                <a:latin typeface="黑体" panose="02010609060101010101" pitchFamily="49" charset="-122"/>
              </a:rPr>
              <a:t>。其操作结果为一个逻辑值，若关系成立结果为真（全1），否则结果为假（0）。其中的操作数必须是数字或同段内的两个存储器地址。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00FF00"/>
                </a:solidFill>
                <a:latin typeface="黑体" panose="02010609060101010101" pitchFamily="49" charset="-122"/>
              </a:rPr>
              <a:t>	例.</a:t>
            </a:r>
            <a:r>
              <a:rPr lang="zh-CN" altLang="zh-CN" sz="2800" dirty="0">
                <a:latin typeface="黑体" panose="02010609060101010101" pitchFamily="49" charset="-122"/>
              </a:rPr>
              <a:t>指令 MOV AL,CH LT 20的汇编结果：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   	   MOV  AL,0FFH	 ;当CH＜20时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		或:MOV  AL,0	 ;当CH≥20时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98675" y="0"/>
            <a:ext cx="54705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2.3</a:t>
            </a:r>
            <a:r>
              <a:rPr lang="zh-CN" altLang="zh-CN" kern="0" dirty="0" smtClean="0">
                <a:latin typeface="黑体" panose="02010609060101010101" pitchFamily="49" charset="-122"/>
              </a:rPr>
              <a:t>  操作符</a:t>
            </a:r>
            <a:r>
              <a:rPr lang="zh-CN" altLang="en-US" kern="0" dirty="0" smtClean="0">
                <a:latin typeface="黑体" panose="02010609060101010101" pitchFamily="49" charset="-122"/>
              </a:rPr>
              <a:t>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341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2BD120-120B-4D58-8C79-98BAB8696CCE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19736" y="-99392"/>
            <a:ext cx="8064500" cy="914400"/>
          </a:xfrm>
        </p:spPr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</a:rPr>
              <a:t>4.</a:t>
            </a:r>
            <a:r>
              <a:rPr lang="en-US" altLang="zh-CN" dirty="0" smtClean="0">
                <a:latin typeface="黑体" panose="02010609060101010101" pitchFamily="49" charset="-122"/>
              </a:rPr>
              <a:t>2.4</a:t>
            </a:r>
            <a:r>
              <a:rPr lang="zh-CN" altLang="zh-CN" dirty="0" smtClean="0">
                <a:latin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</a:rPr>
              <a:t>框架定义伪指令</a:t>
            </a:r>
            <a:endParaRPr lang="zh-CN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828800"/>
            <a:ext cx="10513168" cy="4419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汇编程序在缺省情况下只接受</a:t>
            </a:r>
            <a:r>
              <a:rPr lang="zh-CN" altLang="zh-CN" sz="2800" dirty="0">
                <a:solidFill>
                  <a:srgbClr val="FF0101"/>
                </a:solidFill>
                <a:latin typeface="黑体" panose="02010609060101010101" pitchFamily="49" charset="-122"/>
              </a:rPr>
              <a:t>8086／8088</a:t>
            </a:r>
            <a:r>
              <a:rPr lang="zh-CN" altLang="zh-CN" sz="2800" dirty="0">
                <a:latin typeface="黑体" panose="02010609060101010101" pitchFamily="49" charset="-122"/>
              </a:rPr>
              <a:t>的指令系统,即使在386以上机器也是如此，因此为8086／8088编写的程序在286以上的处理器都可以顺利执行。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为了能够使用其它微处理器或协处理器的指令系统编写高级的32位机软件，需要在程序中增加选择微处理器的伪指令。</a:t>
            </a:r>
          </a:p>
        </p:txBody>
      </p:sp>
    </p:spTree>
    <p:extLst>
      <p:ext uri="{BB962C8B-B14F-4D97-AF65-F5344CB8AC3E}">
        <p14:creationId xmlns:p14="http://schemas.microsoft.com/office/powerpoint/2010/main" val="15390037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23392" y="981075"/>
            <a:ext cx="11017224" cy="51450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/>
              <a:t>汇编语言</a:t>
            </a:r>
            <a:r>
              <a:rPr lang="zh-CN" altLang="en-US" sz="4000" dirty="0"/>
              <a:t>是一种符号化了的机器语言，即用指令助记符、符号地址、标号等符号书写程序的语言。</a:t>
            </a:r>
          </a:p>
        </p:txBody>
      </p:sp>
      <p:sp>
        <p:nvSpPr>
          <p:cNvPr id="24580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12FA3AF-E41A-4756-A2C0-CC6E7386768E}" type="slidenum">
              <a:rPr lang="zh-CN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4</a:t>
            </a:fld>
            <a:endParaRPr lang="zh-CN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67000" y="0"/>
            <a:ext cx="911763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kern="0" smtClean="0"/>
              <a:t>4.1.1 </a:t>
            </a:r>
            <a:r>
              <a:rPr lang="zh-CN" altLang="zh-CN" kern="0" smtClean="0"/>
              <a:t>汇编语言概述</a:t>
            </a:r>
            <a:endParaRPr lang="zh-CN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057701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B4C7897-0C26-49CB-9966-224AA9CC39AB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620713"/>
            <a:ext cx="8458200" cy="6842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较常使用的选择微处理器伪指令有以下几种：</a:t>
            </a:r>
          </a:p>
        </p:txBody>
      </p:sp>
      <p:grpSp>
        <p:nvGrpSpPr>
          <p:cNvPr id="136196" name="Group 3"/>
          <p:cNvGrpSpPr>
            <a:grpSpLocks/>
          </p:cNvGrpSpPr>
          <p:nvPr/>
        </p:nvGrpSpPr>
        <p:grpSpPr bwMode="auto">
          <a:xfrm>
            <a:off x="1919288" y="1341438"/>
            <a:ext cx="8382000" cy="5033962"/>
            <a:chOff x="0" y="0"/>
            <a:chExt cx="2842" cy="3078"/>
          </a:xfrm>
        </p:grpSpPr>
        <p:grpSp>
          <p:nvGrpSpPr>
            <p:cNvPr id="136197" name="Group 4"/>
            <p:cNvGrpSpPr>
              <a:grpSpLocks/>
            </p:cNvGrpSpPr>
            <p:nvPr/>
          </p:nvGrpSpPr>
          <p:grpSpPr bwMode="auto">
            <a:xfrm>
              <a:off x="3" y="3"/>
              <a:ext cx="2836" cy="3072"/>
              <a:chOff x="0" y="0"/>
              <a:chExt cx="2836" cy="3072"/>
            </a:xfrm>
          </p:grpSpPr>
          <p:grpSp>
            <p:nvGrpSpPr>
              <p:cNvPr id="13619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6" cy="384"/>
                <a:chOff x="0" y="0"/>
                <a:chExt cx="726" cy="384"/>
              </a:xfrm>
            </p:grpSpPr>
            <p:sp>
              <p:nvSpPr>
                <p:cNvPr id="136245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伪指令</a:t>
                  </a:r>
                </a:p>
              </p:txBody>
            </p:sp>
            <p:sp>
              <p:nvSpPr>
                <p:cNvPr id="1362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0" name="Group 8"/>
              <p:cNvGrpSpPr>
                <a:grpSpLocks/>
              </p:cNvGrpSpPr>
              <p:nvPr/>
            </p:nvGrpSpPr>
            <p:grpSpPr bwMode="auto">
              <a:xfrm>
                <a:off x="726" y="0"/>
                <a:ext cx="2110" cy="384"/>
                <a:chOff x="0" y="0"/>
                <a:chExt cx="2110" cy="384"/>
              </a:xfrm>
            </p:grpSpPr>
            <p:sp>
              <p:nvSpPr>
                <p:cNvPr id="13624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功    能</a:t>
                  </a:r>
                </a:p>
              </p:txBody>
            </p:sp>
            <p:sp>
              <p:nvSpPr>
                <p:cNvPr id="13624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1" name="Group 11"/>
              <p:cNvGrpSpPr>
                <a:grpSpLocks/>
              </p:cNvGrpSpPr>
              <p:nvPr/>
            </p:nvGrpSpPr>
            <p:grpSpPr bwMode="auto">
              <a:xfrm>
                <a:off x="0" y="384"/>
                <a:ext cx="726" cy="384"/>
                <a:chOff x="0" y="0"/>
                <a:chExt cx="726" cy="384"/>
              </a:xfrm>
            </p:grpSpPr>
            <p:sp>
              <p:nvSpPr>
                <p:cNvPr id="136241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.286</a:t>
                  </a:r>
                </a:p>
              </p:txBody>
            </p:sp>
            <p:sp>
              <p:nvSpPr>
                <p:cNvPr id="136242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2" name="Group 14"/>
              <p:cNvGrpSpPr>
                <a:grpSpLocks/>
              </p:cNvGrpSpPr>
              <p:nvPr/>
            </p:nvGrpSpPr>
            <p:grpSpPr bwMode="auto">
              <a:xfrm>
                <a:off x="726" y="384"/>
                <a:ext cx="2110" cy="384"/>
                <a:chOff x="0" y="0"/>
                <a:chExt cx="2110" cy="384"/>
              </a:xfrm>
            </p:grpSpPr>
            <p:sp>
              <p:nvSpPr>
                <p:cNvPr id="1362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选择80286微处理器指令系统</a:t>
                  </a:r>
                </a:p>
              </p:txBody>
            </p:sp>
            <p:sp>
              <p:nvSpPr>
                <p:cNvPr id="13624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3" name="Group 17"/>
              <p:cNvGrpSpPr>
                <a:grpSpLocks/>
              </p:cNvGrpSpPr>
              <p:nvPr/>
            </p:nvGrpSpPr>
            <p:grpSpPr bwMode="auto">
              <a:xfrm>
                <a:off x="0" y="768"/>
                <a:ext cx="726" cy="384"/>
                <a:chOff x="0" y="0"/>
                <a:chExt cx="726" cy="384"/>
              </a:xfrm>
            </p:grpSpPr>
            <p:sp>
              <p:nvSpPr>
                <p:cNvPr id="136237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.386</a:t>
                  </a:r>
                </a:p>
              </p:txBody>
            </p:sp>
            <p:sp>
              <p:nvSpPr>
                <p:cNvPr id="13623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4" name="Group 20"/>
              <p:cNvGrpSpPr>
                <a:grpSpLocks/>
              </p:cNvGrpSpPr>
              <p:nvPr/>
            </p:nvGrpSpPr>
            <p:grpSpPr bwMode="auto">
              <a:xfrm>
                <a:off x="726" y="768"/>
                <a:ext cx="2110" cy="384"/>
                <a:chOff x="0" y="0"/>
                <a:chExt cx="2110" cy="384"/>
              </a:xfrm>
            </p:grpSpPr>
            <p:sp>
              <p:nvSpPr>
                <p:cNvPr id="1362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选择80386微处理器指令系统</a:t>
                  </a:r>
                </a:p>
              </p:txBody>
            </p:sp>
            <p:sp>
              <p:nvSpPr>
                <p:cNvPr id="13623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5" name="Group 23"/>
              <p:cNvGrpSpPr>
                <a:grpSpLocks/>
              </p:cNvGrpSpPr>
              <p:nvPr/>
            </p:nvGrpSpPr>
            <p:grpSpPr bwMode="auto">
              <a:xfrm>
                <a:off x="0" y="1152"/>
                <a:ext cx="726" cy="384"/>
                <a:chOff x="0" y="0"/>
                <a:chExt cx="726" cy="384"/>
              </a:xfrm>
            </p:grpSpPr>
            <p:sp>
              <p:nvSpPr>
                <p:cNvPr id="13623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.486</a:t>
                  </a:r>
                </a:p>
              </p:txBody>
            </p:sp>
            <p:sp>
              <p:nvSpPr>
                <p:cNvPr id="13623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6" name="Group 26"/>
              <p:cNvGrpSpPr>
                <a:grpSpLocks/>
              </p:cNvGrpSpPr>
              <p:nvPr/>
            </p:nvGrpSpPr>
            <p:grpSpPr bwMode="auto">
              <a:xfrm>
                <a:off x="726" y="1152"/>
                <a:ext cx="2110" cy="384"/>
                <a:chOff x="0" y="0"/>
                <a:chExt cx="2110" cy="384"/>
              </a:xfrm>
            </p:grpSpPr>
            <p:sp>
              <p:nvSpPr>
                <p:cNvPr id="136231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选择80486微处理器指令系统</a:t>
                  </a:r>
                </a:p>
              </p:txBody>
            </p:sp>
            <p:sp>
              <p:nvSpPr>
                <p:cNvPr id="13623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7" name="Group 29"/>
              <p:cNvGrpSpPr>
                <a:grpSpLocks/>
              </p:cNvGrpSpPr>
              <p:nvPr/>
            </p:nvGrpSpPr>
            <p:grpSpPr bwMode="auto">
              <a:xfrm>
                <a:off x="0" y="1536"/>
                <a:ext cx="726" cy="384"/>
                <a:chOff x="0" y="0"/>
                <a:chExt cx="726" cy="384"/>
              </a:xfrm>
            </p:grpSpPr>
            <p:sp>
              <p:nvSpPr>
                <p:cNvPr id="1362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.586</a:t>
                  </a:r>
                </a:p>
              </p:txBody>
            </p:sp>
            <p:sp>
              <p:nvSpPr>
                <p:cNvPr id="136230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8" name="Group 32"/>
              <p:cNvGrpSpPr>
                <a:grpSpLocks/>
              </p:cNvGrpSpPr>
              <p:nvPr/>
            </p:nvGrpSpPr>
            <p:grpSpPr bwMode="auto">
              <a:xfrm>
                <a:off x="726" y="1536"/>
                <a:ext cx="2110" cy="384"/>
                <a:chOff x="0" y="0"/>
                <a:chExt cx="2110" cy="384"/>
              </a:xfrm>
            </p:grpSpPr>
            <p:sp>
              <p:nvSpPr>
                <p:cNvPr id="13622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选择80586微处理器指令系统</a:t>
                  </a:r>
                </a:p>
              </p:txBody>
            </p:sp>
            <p:sp>
              <p:nvSpPr>
                <p:cNvPr id="13622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09" name="Group 35"/>
              <p:cNvGrpSpPr>
                <a:grpSpLocks/>
              </p:cNvGrpSpPr>
              <p:nvPr/>
            </p:nvGrpSpPr>
            <p:grpSpPr bwMode="auto">
              <a:xfrm>
                <a:off x="0" y="1920"/>
                <a:ext cx="726" cy="384"/>
                <a:chOff x="0" y="0"/>
                <a:chExt cx="726" cy="384"/>
              </a:xfrm>
            </p:grpSpPr>
            <p:sp>
              <p:nvSpPr>
                <p:cNvPr id="136225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.8087</a:t>
                  </a:r>
                </a:p>
              </p:txBody>
            </p:sp>
            <p:sp>
              <p:nvSpPr>
                <p:cNvPr id="136226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10" name="Group 38"/>
              <p:cNvGrpSpPr>
                <a:grpSpLocks/>
              </p:cNvGrpSpPr>
              <p:nvPr/>
            </p:nvGrpSpPr>
            <p:grpSpPr bwMode="auto">
              <a:xfrm>
                <a:off x="726" y="1920"/>
                <a:ext cx="2110" cy="384"/>
                <a:chOff x="0" y="0"/>
                <a:chExt cx="2110" cy="384"/>
              </a:xfrm>
            </p:grpSpPr>
            <p:sp>
              <p:nvSpPr>
                <p:cNvPr id="1362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选择8087数字协处理器指令系统</a:t>
                  </a:r>
                </a:p>
              </p:txBody>
            </p:sp>
            <p:sp>
              <p:nvSpPr>
                <p:cNvPr id="13622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11" name="Group 41"/>
              <p:cNvGrpSpPr>
                <a:grpSpLocks/>
              </p:cNvGrpSpPr>
              <p:nvPr/>
            </p:nvGrpSpPr>
            <p:grpSpPr bwMode="auto">
              <a:xfrm>
                <a:off x="0" y="2304"/>
                <a:ext cx="726" cy="384"/>
                <a:chOff x="0" y="0"/>
                <a:chExt cx="726" cy="384"/>
              </a:xfrm>
            </p:grpSpPr>
            <p:sp>
              <p:nvSpPr>
                <p:cNvPr id="136221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.287</a:t>
                  </a:r>
                </a:p>
              </p:txBody>
            </p:sp>
            <p:sp>
              <p:nvSpPr>
                <p:cNvPr id="13622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12" name="Group 44"/>
              <p:cNvGrpSpPr>
                <a:grpSpLocks/>
              </p:cNvGrpSpPr>
              <p:nvPr/>
            </p:nvGrpSpPr>
            <p:grpSpPr bwMode="auto">
              <a:xfrm>
                <a:off x="726" y="2304"/>
                <a:ext cx="2110" cy="384"/>
                <a:chOff x="0" y="0"/>
                <a:chExt cx="2110" cy="384"/>
              </a:xfrm>
            </p:grpSpPr>
            <p:sp>
              <p:nvSpPr>
                <p:cNvPr id="136219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选择80287数字协处理器指令系统</a:t>
                  </a:r>
                </a:p>
              </p:txBody>
            </p:sp>
            <p:sp>
              <p:nvSpPr>
                <p:cNvPr id="136220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13" name="Group 47"/>
              <p:cNvGrpSpPr>
                <a:grpSpLocks/>
              </p:cNvGrpSpPr>
              <p:nvPr/>
            </p:nvGrpSpPr>
            <p:grpSpPr bwMode="auto">
              <a:xfrm>
                <a:off x="0" y="2688"/>
                <a:ext cx="726" cy="384"/>
                <a:chOff x="0" y="0"/>
                <a:chExt cx="726" cy="384"/>
              </a:xfrm>
            </p:grpSpPr>
            <p:sp>
              <p:nvSpPr>
                <p:cNvPr id="136217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.387</a:t>
                  </a:r>
                </a:p>
              </p:txBody>
            </p:sp>
            <p:sp>
              <p:nvSpPr>
                <p:cNvPr id="13621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6214" name="Group 50"/>
              <p:cNvGrpSpPr>
                <a:grpSpLocks/>
              </p:cNvGrpSpPr>
              <p:nvPr/>
            </p:nvGrpSpPr>
            <p:grpSpPr bwMode="auto">
              <a:xfrm>
                <a:off x="726" y="2688"/>
                <a:ext cx="2110" cy="384"/>
                <a:chOff x="0" y="0"/>
                <a:chExt cx="2110" cy="384"/>
              </a:xfrm>
            </p:grpSpPr>
            <p:sp>
              <p:nvSpPr>
                <p:cNvPr id="136215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2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r>
                    <a:rPr lang="zh-CN" altLang="zh-CN" sz="2800">
                      <a:solidFill>
                        <a:srgbClr val="3333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选择80387数字协处理器指令系统</a:t>
                  </a:r>
                </a:p>
              </p:txBody>
            </p:sp>
            <p:sp>
              <p:nvSpPr>
                <p:cNvPr id="136216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10" cy="384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000066"/>
                    </a:buClr>
                    <a:buSzPct val="80000"/>
                    <a:buFont typeface="Wingdings" panose="05000000000000000000" pitchFamily="2" charset="2"/>
                    <a:buChar char="ì"/>
                    <a:defRPr sz="3200">
                      <a:solidFill>
                        <a:srgbClr val="000066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3300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rgbClr val="CC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Wingdings" panose="05000000000000000000" pitchFamily="2" charset="2"/>
                    <a:buNone/>
                  </a:pPr>
                  <a:endParaRPr lang="zh-CN" altLang="zh-CN" sz="3600">
                    <a:solidFill>
                      <a:srgbClr val="00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36198" name="Rectangle 53"/>
            <p:cNvSpPr>
              <a:spLocks noChangeArrowheads="1"/>
            </p:cNvSpPr>
            <p:nvPr/>
          </p:nvSpPr>
          <p:spPr bwMode="auto">
            <a:xfrm>
              <a:off x="0" y="0"/>
              <a:ext cx="2842" cy="3078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000066"/>
                </a:buClr>
                <a:buSzPct val="80000"/>
                <a:buFont typeface="Wingdings" panose="05000000000000000000" pitchFamily="2" charset="2"/>
                <a:buChar char="ì"/>
                <a:defRPr sz="320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36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378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>
                <a:latin typeface="黑体" panose="02010609060101010101" pitchFamily="49" charset="-122"/>
              </a:rPr>
              <a:t>4.</a:t>
            </a:r>
            <a:r>
              <a:rPr lang="en-US" altLang="zh-CN" kern="0" smtClean="0">
                <a:latin typeface="黑体" panose="02010609060101010101" pitchFamily="49" charset="-122"/>
              </a:rPr>
              <a:t>2.4</a:t>
            </a:r>
            <a:r>
              <a:rPr lang="zh-CN" altLang="zh-CN" kern="0" smtClean="0">
                <a:latin typeface="黑体" panose="02010609060101010101" pitchFamily="49" charset="-122"/>
              </a:rPr>
              <a:t> </a:t>
            </a:r>
            <a:r>
              <a:rPr lang="zh-CN" altLang="en-US" kern="0" smtClean="0">
                <a:latin typeface="黑体" panose="02010609060101010101" pitchFamily="49" charset="-122"/>
              </a:rPr>
              <a:t>框架定义伪指令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41401"/>
              </p:ext>
            </p:extLst>
          </p:nvPr>
        </p:nvGraphicFramePr>
        <p:xfrm>
          <a:off x="839416" y="980724"/>
          <a:ext cx="10873208" cy="525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8190">
                  <a:extLst>
                    <a:ext uri="{9D8B030D-6E8A-4147-A177-3AD203B41FA5}">
                      <a16:colId xmlns:a16="http://schemas.microsoft.com/office/drawing/2014/main" val="544256164"/>
                    </a:ext>
                  </a:extLst>
                </a:gridCol>
                <a:gridCol w="6735018">
                  <a:extLst>
                    <a:ext uri="{9D8B030D-6E8A-4147-A177-3AD203B41FA5}">
                      <a16:colId xmlns:a16="http://schemas.microsoft.com/office/drawing/2014/main" val="1373487808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伪指令格式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功</a:t>
                      </a:r>
                      <a:r>
                        <a:rPr lang="en-US" sz="2800" kern="100">
                          <a:effectLst/>
                        </a:rPr>
                        <a:t>    </a:t>
                      </a:r>
                      <a:r>
                        <a:rPr lang="zh-CN" sz="2800" kern="100">
                          <a:effectLst/>
                        </a:rPr>
                        <a:t>能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1546709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.data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定义</a:t>
                      </a:r>
                      <a:r>
                        <a:rPr lang="zh-CN" sz="2800" kern="100" cap="all">
                          <a:effectLst/>
                        </a:rPr>
                        <a:t>数据段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676618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.data?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定义存放未</a:t>
                      </a:r>
                      <a:r>
                        <a:rPr lang="zh-CN" sz="2800" kern="100" cap="all">
                          <a:effectLst/>
                        </a:rPr>
                        <a:t>初始化变量的数据段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660173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.const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定义存放常量的数据段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549156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.code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定义</a:t>
                      </a:r>
                      <a:r>
                        <a:rPr lang="zh-CN" sz="2800" kern="100" cap="all">
                          <a:effectLst/>
                        </a:rPr>
                        <a:t>代码段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9936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.startup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指定加载后的程序入口点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3072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>
                          <a:effectLst/>
                        </a:rPr>
                        <a:t>.EXIT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 cap="all">
                          <a:effectLst/>
                        </a:rPr>
                        <a:t>返回</a:t>
                      </a:r>
                      <a:r>
                        <a:rPr lang="en-US" sz="2800" kern="100" cap="all">
                          <a:effectLst/>
                        </a:rPr>
                        <a:t>DOS</a:t>
                      </a:r>
                      <a:r>
                        <a:rPr lang="zh-CN" sz="2800" kern="100" cap="all">
                          <a:effectLst/>
                        </a:rPr>
                        <a:t>或父进程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6470294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 cap="all">
                          <a:effectLst/>
                        </a:rPr>
                        <a:t>.stack</a:t>
                      </a:r>
                      <a:r>
                        <a:rPr lang="en-US" sz="2800" kern="100">
                          <a:effectLst/>
                        </a:rPr>
                        <a:t>  size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>
                          <a:effectLst/>
                        </a:rPr>
                        <a:t>建立一个堆栈段并定义其大小（</a:t>
                      </a:r>
                      <a:r>
                        <a:rPr lang="en-US" sz="2800" kern="100">
                          <a:effectLst/>
                        </a:rPr>
                        <a:t>size</a:t>
                      </a:r>
                      <a:r>
                        <a:rPr lang="zh-CN" sz="2800" kern="100">
                          <a:effectLst/>
                        </a:rPr>
                        <a:t>以字节为单位。若不指定</a:t>
                      </a:r>
                      <a:r>
                        <a:rPr lang="en-US" sz="2800" kern="100">
                          <a:effectLst/>
                        </a:rPr>
                        <a:t>size</a:t>
                      </a:r>
                      <a:r>
                        <a:rPr lang="zh-CN" sz="2800" kern="100">
                          <a:effectLst/>
                        </a:rPr>
                        <a:t>参数，则使用默认值</a:t>
                      </a:r>
                      <a:r>
                        <a:rPr lang="en-US" sz="2800" kern="100">
                          <a:effectLst/>
                        </a:rPr>
                        <a:t>1 KB</a:t>
                      </a:r>
                      <a:r>
                        <a:rPr lang="zh-CN" sz="2800" kern="100">
                          <a:effectLst/>
                        </a:rPr>
                        <a:t>）。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38454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800" kern="100">
                          <a:effectLst/>
                        </a:rPr>
                        <a:t>.MODEL </a:t>
                      </a:r>
                      <a:r>
                        <a:rPr lang="zh-CN" sz="2800" kern="100">
                          <a:effectLst/>
                        </a:rPr>
                        <a:t>内存模式</a:t>
                      </a:r>
                      <a:r>
                        <a:rPr lang="en-US" sz="2800" kern="100">
                          <a:effectLst/>
                        </a:rPr>
                        <a:t>[,</a:t>
                      </a:r>
                      <a:r>
                        <a:rPr lang="zh-CN" sz="2800" kern="100">
                          <a:effectLst/>
                        </a:rPr>
                        <a:t>调用规则</a:t>
                      </a:r>
                      <a:r>
                        <a:rPr lang="en-US" sz="2800" kern="100">
                          <a:effectLst/>
                        </a:rPr>
                        <a:t>][,</a:t>
                      </a:r>
                      <a:r>
                        <a:rPr lang="zh-CN" sz="2800" kern="100">
                          <a:effectLst/>
                        </a:rPr>
                        <a:t>其他模式</a:t>
                      </a:r>
                      <a:r>
                        <a:rPr lang="en-US" sz="2800" kern="100">
                          <a:effectLst/>
                        </a:rPr>
                        <a:t>]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定义程序工作的模式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07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46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998010E-1DF8-4435-B379-354BC03E04A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476250"/>
            <a:ext cx="7127875" cy="914400"/>
          </a:xfrm>
        </p:spPr>
        <p:txBody>
          <a:bodyPr/>
          <a:lstStyle/>
          <a:p>
            <a:r>
              <a:rPr lang="zh-CN" altLang="zh-CN" sz="3200">
                <a:latin typeface="黑体" panose="02010609060101010101" pitchFamily="49" charset="-122"/>
              </a:rPr>
              <a:t>二、简化段定义常用结构中的伪指令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4113" y="2133600"/>
            <a:ext cx="7772400" cy="2895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1．定义存储模型伪指令</a:t>
            </a:r>
          </a:p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	</a:t>
            </a:r>
            <a:r>
              <a:rPr lang="zh-CN" altLang="zh-CN" smtClean="0">
                <a:solidFill>
                  <a:srgbClr val="3333FF"/>
                </a:solidFill>
                <a:latin typeface="黑体" panose="02010609060101010101" pitchFamily="49" charset="-122"/>
              </a:rPr>
              <a:t>常用格式：</a:t>
            </a:r>
            <a:r>
              <a:rPr lang="zh-CN" altLang="zh-CN" smtClean="0">
                <a:solidFill>
                  <a:srgbClr val="FF0101"/>
                </a:solidFill>
                <a:latin typeface="黑体" panose="02010609060101010101" pitchFamily="49" charset="-122"/>
              </a:rPr>
              <a:t>.model</a:t>
            </a:r>
            <a:r>
              <a:rPr lang="zh-CN" altLang="zh-CN" smtClean="0">
                <a:latin typeface="黑体" panose="02010609060101010101" pitchFamily="49" charset="-122"/>
              </a:rPr>
              <a:t>  存储模型</a:t>
            </a:r>
          </a:p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	</a:t>
            </a:r>
            <a:r>
              <a:rPr lang="zh-CN" altLang="zh-CN" smtClean="0">
                <a:solidFill>
                  <a:srgbClr val="3333FF"/>
                </a:solidFill>
                <a:latin typeface="黑体" panose="02010609060101010101" pitchFamily="49" charset="-122"/>
              </a:rPr>
              <a:t>功能：</a:t>
            </a:r>
            <a:r>
              <a:rPr lang="zh-CN" altLang="zh-CN" smtClean="0">
                <a:latin typeface="黑体" panose="02010609060101010101" pitchFamily="49" charset="-122"/>
              </a:rPr>
              <a:t>定义存储模型。</a:t>
            </a:r>
          </a:p>
        </p:txBody>
      </p:sp>
    </p:spTree>
    <p:extLst>
      <p:ext uri="{BB962C8B-B14F-4D97-AF65-F5344CB8AC3E}">
        <p14:creationId xmlns:p14="http://schemas.microsoft.com/office/powerpoint/2010/main" val="222509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594B84-2ACC-42B5-A531-FBD4E44EE05D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03389" y="692151"/>
            <a:ext cx="8785225" cy="5616575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sz="2800">
                <a:solidFill>
                  <a:srgbClr val="FF0101"/>
                </a:solidFill>
                <a:latin typeface="黑体" panose="02010609060101010101" pitchFamily="49" charset="-122"/>
              </a:rPr>
              <a:t>常用的存储模型有：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①TINY：</a:t>
            </a:r>
            <a:r>
              <a:rPr lang="zh-CN" altLang="en-US" sz="2800">
                <a:latin typeface="黑体" panose="02010609060101010101" pitchFamily="49" charset="-122"/>
              </a:rPr>
              <a:t>所有代码和数据放置在一个段中。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②SMALL：</a:t>
            </a:r>
            <a:r>
              <a:rPr lang="zh-CN" altLang="en-US" sz="2800">
                <a:latin typeface="黑体" panose="02010609060101010101" pitchFamily="49" charset="-122"/>
              </a:rPr>
              <a:t>所有代码在一个段内,所有数据在另一个段。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③MEDIUM：</a:t>
            </a:r>
            <a:r>
              <a:rPr lang="zh-CN" altLang="en-US" sz="2800">
                <a:latin typeface="黑体" panose="02010609060101010101" pitchFamily="49" charset="-122"/>
              </a:rPr>
              <a:t>代码放置在多个段内。数据限制在一个段。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④COMPACT：</a:t>
            </a:r>
            <a:r>
              <a:rPr lang="zh-CN" altLang="en-US" sz="2800">
                <a:latin typeface="黑体" panose="02010609060101010101" pitchFamily="49" charset="-122"/>
              </a:rPr>
              <a:t>代码在一个段内，数据可以在多个段内。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⑤LARGE：</a:t>
            </a:r>
            <a:r>
              <a:rPr lang="zh-CN" altLang="en-US" sz="2800">
                <a:latin typeface="黑体" panose="02010609060101010101" pitchFamily="49" charset="-122"/>
              </a:rPr>
              <a:t>代码和数据被放置在多个段内。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3333FF"/>
                </a:solidFill>
              </a:rPr>
              <a:t>⑥</a:t>
            </a: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HUGE：</a:t>
            </a:r>
            <a:r>
              <a:rPr lang="zh-CN" altLang="en-US" sz="2800">
                <a:latin typeface="黑体" panose="02010609060101010101" pitchFamily="49" charset="-122"/>
              </a:rPr>
              <a:t>单个数据项可以超过64K,其它同LARGE模型。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</a:rPr>
              <a:t>⑦FLAT：</a:t>
            </a:r>
            <a:r>
              <a:rPr lang="zh-CN" altLang="en-US" sz="2800">
                <a:latin typeface="黑体" panose="02010609060101010101" pitchFamily="49" charset="-122"/>
              </a:rPr>
              <a:t>与TINY模型类似，所有代码和数据放置在一个段中。TINY模型的段是16位，FLAT32位。</a:t>
            </a:r>
          </a:p>
        </p:txBody>
      </p:sp>
    </p:spTree>
    <p:extLst>
      <p:ext uri="{BB962C8B-B14F-4D97-AF65-F5344CB8AC3E}">
        <p14:creationId xmlns:p14="http://schemas.microsoft.com/office/powerpoint/2010/main" val="1215964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2AEB15D-43F2-40FF-B9B8-95573448DB96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57401" y="765175"/>
            <a:ext cx="7783513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mtClean="0">
                <a:latin typeface="黑体" panose="02010609060101010101" pitchFamily="49" charset="-122"/>
              </a:rPr>
              <a:t>2．定义堆栈段尺寸伪指令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>
                <a:solidFill>
                  <a:srgbClr val="00FF00"/>
                </a:solidFill>
                <a:latin typeface="黑体" panose="02010609060101010101" pitchFamily="49" charset="-122"/>
              </a:rPr>
              <a:t>	</a:t>
            </a:r>
            <a:r>
              <a:rPr lang="zh-CN" altLang="zh-CN" sz="2800">
                <a:solidFill>
                  <a:srgbClr val="3333FF"/>
                </a:solidFill>
                <a:latin typeface="黑体" panose="02010609060101010101" pitchFamily="49" charset="-122"/>
              </a:rPr>
              <a:t>格式：</a:t>
            </a:r>
            <a:r>
              <a:rPr lang="zh-CN" altLang="zh-CN" sz="2800">
                <a:solidFill>
                  <a:srgbClr val="FF0101"/>
                </a:solidFill>
                <a:latin typeface="黑体" panose="02010609060101010101" pitchFamily="49" charset="-122"/>
              </a:rPr>
              <a:t>.stack  size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>
                <a:solidFill>
                  <a:srgbClr val="00FF00"/>
                </a:solidFill>
                <a:latin typeface="黑体" panose="02010609060101010101" pitchFamily="49" charset="-122"/>
              </a:rPr>
              <a:t>	</a:t>
            </a:r>
            <a:r>
              <a:rPr lang="zh-CN" altLang="zh-CN" sz="2800">
                <a:solidFill>
                  <a:srgbClr val="3333FF"/>
                </a:solidFill>
                <a:latin typeface="黑体" panose="02010609060101010101" pitchFamily="49" charset="-122"/>
              </a:rPr>
              <a:t>功能：</a:t>
            </a:r>
            <a:r>
              <a:rPr lang="zh-CN" altLang="zh-CN" sz="2800">
                <a:latin typeface="黑体" panose="02010609060101010101" pitchFamily="49" charset="-122"/>
              </a:rPr>
              <a:t>建立一个堆栈段并定义其大小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>
                <a:solidFill>
                  <a:srgbClr val="00FF00"/>
                </a:solidFill>
                <a:latin typeface="黑体" panose="02010609060101010101" pitchFamily="49" charset="-122"/>
              </a:rPr>
              <a:t>	</a:t>
            </a:r>
            <a:r>
              <a:rPr lang="zh-CN" altLang="zh-CN" sz="2800">
                <a:solidFill>
                  <a:srgbClr val="3333FF"/>
                </a:solidFill>
                <a:latin typeface="黑体" panose="02010609060101010101" pitchFamily="49" charset="-122"/>
              </a:rPr>
              <a:t>说明：</a:t>
            </a:r>
            <a:r>
              <a:rPr lang="zh-CN" altLang="zh-CN" sz="2800">
                <a:latin typeface="黑体" panose="02010609060101010101" pitchFamily="49" charset="-122"/>
              </a:rPr>
              <a:t>若不指定size参数，则使用缺省值1KB。</a:t>
            </a:r>
          </a:p>
        </p:txBody>
      </p:sp>
    </p:spTree>
    <p:extLst>
      <p:ext uri="{BB962C8B-B14F-4D97-AF65-F5344CB8AC3E}">
        <p14:creationId xmlns:p14="http://schemas.microsoft.com/office/powerpoint/2010/main" val="402223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637106A-168F-44FD-8FF3-011CB41C5D1E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851" y="160339"/>
            <a:ext cx="9576741" cy="706437"/>
          </a:xfrm>
        </p:spPr>
        <p:txBody>
          <a:bodyPr/>
          <a:lstStyle/>
          <a:p>
            <a:r>
              <a:rPr lang="zh-CN" altLang="zh-CN" sz="4000" dirty="0"/>
              <a:t>4</a:t>
            </a:r>
            <a:r>
              <a:rPr lang="zh-CN" altLang="zh-CN" sz="4000" dirty="0" smtClean="0"/>
              <a:t>.</a:t>
            </a:r>
            <a:r>
              <a:rPr lang="en-US" altLang="zh-CN" sz="4000" dirty="0" smtClean="0"/>
              <a:t>3</a:t>
            </a:r>
            <a:r>
              <a:rPr lang="zh-CN" altLang="zh-CN" sz="4000" dirty="0" smtClean="0"/>
              <a:t> 汇编</a:t>
            </a:r>
            <a:r>
              <a:rPr lang="zh-CN" altLang="en-US" sz="4000" dirty="0" smtClean="0"/>
              <a:t>语言程序格式</a:t>
            </a:r>
            <a:endParaRPr lang="zh-CN" altLang="zh-CN" sz="4000" dirty="0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zh-CN" dirty="0" smtClean="0"/>
              <a:t>用户</a:t>
            </a:r>
            <a:r>
              <a:rPr lang="zh-CN" altLang="zh-CN" dirty="0"/>
              <a:t>界面（</a:t>
            </a:r>
            <a:r>
              <a:rPr lang="en-US" altLang="zh-CN" dirty="0"/>
              <a:t>User Interface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字符</a:t>
            </a:r>
            <a:r>
              <a:rPr lang="zh-CN" altLang="zh-CN" dirty="0"/>
              <a:t>用户界面（</a:t>
            </a:r>
            <a:r>
              <a:rPr lang="en-US" altLang="zh-CN" dirty="0" err="1"/>
              <a:t>Characteral</a:t>
            </a:r>
            <a:r>
              <a:rPr lang="en-US" altLang="zh-CN" dirty="0"/>
              <a:t> User Interface</a:t>
            </a:r>
            <a:r>
              <a:rPr lang="zh-CN" altLang="zh-CN" dirty="0"/>
              <a:t>，</a:t>
            </a:r>
            <a:r>
              <a:rPr lang="en-US" altLang="zh-CN" dirty="0"/>
              <a:t>CUI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/>
              <a:t>图形用户界面（</a:t>
            </a:r>
            <a:r>
              <a:rPr lang="en-US" altLang="zh-CN" dirty="0"/>
              <a:t>Graphic User Interface</a:t>
            </a:r>
            <a:r>
              <a:rPr lang="zh-CN" altLang="zh-CN" dirty="0"/>
              <a:t>，</a:t>
            </a:r>
            <a:r>
              <a:rPr lang="en-US" altLang="zh-CN" dirty="0"/>
              <a:t>GUI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4.3.2 </a:t>
            </a:r>
            <a:r>
              <a:rPr lang="zh-CN" altLang="zh-CN" dirty="0" smtClean="0"/>
              <a:t>控制台界面的汇编源程序</a:t>
            </a:r>
          </a:p>
          <a:p>
            <a:r>
              <a:rPr lang="en-US" altLang="zh-CN" dirty="0" smtClean="0"/>
              <a:t>4.3.3 </a:t>
            </a:r>
            <a:r>
              <a:rPr lang="zh-CN" altLang="zh-CN" dirty="0" smtClean="0"/>
              <a:t>Windows界面的汇编源程序</a:t>
            </a:r>
          </a:p>
        </p:txBody>
      </p:sp>
    </p:spTree>
    <p:extLst>
      <p:ext uri="{BB962C8B-B14F-4D97-AF65-F5344CB8AC3E}">
        <p14:creationId xmlns:p14="http://schemas.microsoft.com/office/powerpoint/2010/main" val="21003221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1B4CAC-63D8-4507-AD50-7449DA60A048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45403" y="692696"/>
            <a:ext cx="11233248" cy="504326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.386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.model flat, stdcall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option casemap:none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includelib msvcrt.lib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printf  PROTO C  :ptr sbyte</a:t>
            </a:r>
            <a:r>
              <a:rPr lang="en-US" altLang="zh-CN" sz="2400" dirty="0"/>
              <a:t>,</a:t>
            </a:r>
            <a:r>
              <a:rPr lang="zh-CN" altLang="en-US" sz="2400" dirty="0"/>
              <a:t>:VARARG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.data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szMsg byte 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Hello World! %c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,0ah,0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a byte 'Y'   b byte "hello"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.code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start: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	invoke  printf,offset szMsg,a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invoke  printf,offset szMsg,offset  b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/>
              <a:t>ret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end start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12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83668"/>
              </p:ext>
            </p:extLst>
          </p:nvPr>
        </p:nvGraphicFramePr>
        <p:xfrm>
          <a:off x="407368" y="1196752"/>
          <a:ext cx="11089231" cy="4464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894876370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1855705821"/>
                    </a:ext>
                  </a:extLst>
                </a:gridCol>
              </a:tblGrid>
              <a:tr h="103026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.386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.model </a:t>
                      </a:r>
                      <a:r>
                        <a:rPr lang="en-US" sz="2000" kern="100" dirty="0" err="1">
                          <a:effectLst/>
                        </a:rPr>
                        <a:t>flat,stdcall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option </a:t>
                      </a:r>
                      <a:r>
                        <a:rPr lang="en-US" sz="2000" kern="100" dirty="0" err="1">
                          <a:effectLst/>
                        </a:rPr>
                        <a:t>casemap:none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模式定义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775934"/>
                  </a:ext>
                </a:extLst>
              </a:tr>
              <a:tr h="103026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includelib</a:t>
                      </a:r>
                      <a:r>
                        <a:rPr lang="en-US" sz="2000" kern="100" dirty="0">
                          <a:effectLst/>
                        </a:rPr>
                        <a:t> msvcrt.lib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2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     PROTO C :</a:t>
                      </a:r>
                      <a:r>
                        <a:rPr lang="en-US" sz="2000" kern="100" dirty="0" err="1">
                          <a:effectLst/>
                        </a:rPr>
                        <a:t>ptr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sbyte</a:t>
                      </a:r>
                      <a:r>
                        <a:rPr lang="en-US" sz="2000" kern="100" dirty="0">
                          <a:effectLst/>
                        </a:rPr>
                        <a:t>, :VARARG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库文件及函数声明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727085"/>
                  </a:ext>
                </a:extLst>
              </a:tr>
              <a:tr h="68684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.data</a:t>
                      </a:r>
                      <a:endParaRPr lang="zh-CN" sz="3600" kern="100">
                        <a:effectLst/>
                      </a:endParaRPr>
                    </a:p>
                    <a:p>
                      <a:pPr algn="just"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</a:rPr>
                        <a:t>szMsg      byte    'Hello World!', 0ah, 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数据部分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155622"/>
                  </a:ext>
                </a:extLst>
              </a:tr>
              <a:tr h="171711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.code</a:t>
                      </a:r>
                      <a:endParaRPr lang="zh-CN" sz="3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start:</a:t>
                      </a:r>
                      <a:endParaRPr lang="zh-CN" sz="3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   invoke  printf, OFFSET szMsg</a:t>
                      </a:r>
                      <a:endParaRPr lang="zh-CN" sz="3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   ret</a:t>
                      </a:r>
                      <a:endParaRPr lang="zh-CN" sz="3600" kern="100">
                        <a:effectLst/>
                      </a:endParaRPr>
                    </a:p>
                    <a:p>
                      <a:pPr algn="just"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</a:rPr>
                        <a:t>end        start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代码部分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183199"/>
                  </a:ext>
                </a:extLst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235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模式定义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/>
              <a:t>386</a:t>
            </a:r>
            <a:endParaRPr lang="zh-CN" altLang="zh-CN" dirty="0"/>
          </a:p>
          <a:p>
            <a:pPr lvl="1"/>
            <a:r>
              <a:rPr lang="en-US" altLang="zh-CN" dirty="0"/>
              <a:t>.model flat, </a:t>
            </a:r>
            <a:r>
              <a:rPr lang="en-US" altLang="zh-CN" dirty="0" err="1"/>
              <a:t>stdcall</a:t>
            </a:r>
            <a:endParaRPr lang="zh-CN" altLang="zh-CN" dirty="0"/>
          </a:p>
          <a:p>
            <a:pPr lvl="1"/>
            <a:r>
              <a:rPr lang="en-US" altLang="zh-CN" dirty="0"/>
              <a:t>option </a:t>
            </a:r>
            <a:r>
              <a:rPr lang="en-US" altLang="zh-CN" dirty="0" err="1"/>
              <a:t>casemap:none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.386</a:t>
            </a:r>
            <a:r>
              <a:rPr lang="zh-CN" altLang="zh-CN" dirty="0"/>
              <a:t>语句定义了程序使用</a:t>
            </a:r>
            <a:r>
              <a:rPr lang="en-US" altLang="zh-CN" dirty="0"/>
              <a:t>80386</a:t>
            </a:r>
            <a:r>
              <a:rPr lang="zh-CN" altLang="zh-CN" dirty="0"/>
              <a:t>指令集。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.model flat, </a:t>
            </a:r>
            <a:r>
              <a:rPr lang="en-US" altLang="zh-CN" dirty="0" err="1"/>
              <a:t>stdcall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option</a:t>
            </a:r>
            <a:r>
              <a:rPr lang="zh-CN" altLang="zh-CN" dirty="0"/>
              <a:t>语句。</a:t>
            </a:r>
          </a:p>
          <a:p>
            <a:pPr marL="0" indent="0">
              <a:buNone/>
            </a:pPr>
            <a:r>
              <a:rPr lang="en-US" altLang="zh-CN" dirty="0"/>
              <a:t>option</a:t>
            </a:r>
            <a:r>
              <a:rPr lang="zh-CN" altLang="zh-CN" dirty="0"/>
              <a:t>语句有许多选项，例如</a:t>
            </a:r>
            <a:r>
              <a:rPr lang="en-US" altLang="zh-CN" dirty="0"/>
              <a:t>option language</a:t>
            </a:r>
            <a:r>
              <a:rPr lang="zh-CN" altLang="zh-CN" dirty="0"/>
              <a:t>、</a:t>
            </a:r>
            <a:r>
              <a:rPr lang="en-US" altLang="zh-CN" dirty="0"/>
              <a:t>option segment</a:t>
            </a:r>
            <a:r>
              <a:rPr lang="zh-CN" altLang="zh-CN" dirty="0"/>
              <a:t>等，在</a:t>
            </a:r>
            <a:r>
              <a:rPr lang="en-US" altLang="zh-CN" dirty="0"/>
              <a:t>Win32</a:t>
            </a:r>
            <a:r>
              <a:rPr lang="zh-CN" altLang="zh-CN" dirty="0"/>
              <a:t>中需要定义</a:t>
            </a:r>
            <a:r>
              <a:rPr lang="en-US" altLang="zh-CN" dirty="0"/>
              <a:t>option </a:t>
            </a:r>
            <a:r>
              <a:rPr lang="en-US" altLang="zh-CN" dirty="0" err="1"/>
              <a:t>casemap:none</a:t>
            </a:r>
            <a:r>
              <a:rPr lang="zh-CN" altLang="zh-CN" dirty="0"/>
              <a:t>，用以说明程序中的变量和子程序名是否对大小写敏感</a:t>
            </a:r>
          </a:p>
        </p:txBody>
      </p:sp>
    </p:spTree>
    <p:extLst>
      <p:ext uri="{BB962C8B-B14F-4D97-AF65-F5344CB8AC3E}">
        <p14:creationId xmlns:p14="http://schemas.microsoft.com/office/powerpoint/2010/main" val="676952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includelib</a:t>
            </a:r>
            <a:r>
              <a:rPr lang="zh-CN" altLang="zh-CN" dirty="0"/>
              <a:t>语句</a:t>
            </a:r>
          </a:p>
          <a:p>
            <a:pPr lvl="1"/>
            <a:r>
              <a:rPr lang="en-US" altLang="zh-CN" dirty="0" err="1"/>
              <a:t>includelib</a:t>
            </a:r>
            <a:r>
              <a:rPr lang="en-US" altLang="zh-CN" dirty="0"/>
              <a:t>      </a:t>
            </a:r>
            <a:r>
              <a:rPr lang="zh-CN" altLang="zh-CN" dirty="0"/>
              <a:t>库文件名</a:t>
            </a:r>
          </a:p>
        </p:txBody>
      </p:sp>
    </p:spTree>
    <p:extLst>
      <p:ext uri="{BB962C8B-B14F-4D97-AF65-F5344CB8AC3E}">
        <p14:creationId xmlns:p14="http://schemas.microsoft.com/office/powerpoint/2010/main" val="345661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15888"/>
            <a:ext cx="8001000" cy="838200"/>
          </a:xfrm>
          <a:noFill/>
        </p:spPr>
        <p:txBody>
          <a:bodyPr/>
          <a:lstStyle/>
          <a:p>
            <a:r>
              <a:rPr lang="zh-CN" altLang="zh-CN" smtClean="0">
                <a:solidFill>
                  <a:srgbClr val="000066"/>
                </a:solidFill>
              </a:rPr>
              <a:t>三种语言的比较</a:t>
            </a:r>
          </a:p>
        </p:txBody>
      </p:sp>
      <p:sp>
        <p:nvSpPr>
          <p:cNvPr id="25603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ABAF5D4-B158-4FF0-980A-C7A25A4553B2}" type="slidenum">
              <a:rPr lang="zh-CN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5</a:t>
            </a:fld>
            <a:endParaRPr lang="zh-CN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8198"/>
              </p:ext>
            </p:extLst>
          </p:nvPr>
        </p:nvGraphicFramePr>
        <p:xfrm>
          <a:off x="839416" y="1484784"/>
          <a:ext cx="10801199" cy="4392486"/>
        </p:xfrm>
        <a:graphic>
          <a:graphicData uri="http://schemas.openxmlformats.org/drawingml/2006/table">
            <a:tbl>
              <a:tblPr/>
              <a:tblGrid>
                <a:gridCol w="310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机器语言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汇编语言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高级语言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基本形式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二进制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助记符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语句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编译程序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不需要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需要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需要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执行效率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高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高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低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占用空间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少</a:t>
                      </a:r>
                      <a:endParaRPr kumimoji="0" 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少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多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CPU</a:t>
                      </a: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依赖性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依赖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依赖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不依赖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编程难度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复杂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中等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2511425" algn="l"/>
                        </a:tabLst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容易</a:t>
                      </a:r>
                      <a:endParaRPr kumimoji="0" 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96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986465"/>
            <a:ext cx="7508701" cy="54190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12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23392" y="980728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</a:t>
            </a:r>
            <a:r>
              <a:rPr lang="zh-CN" altLang="zh-CN" dirty="0"/>
              <a:t>名称</a:t>
            </a:r>
            <a:r>
              <a:rPr lang="en-US" altLang="zh-CN" dirty="0"/>
              <a:t>	PROTO [</a:t>
            </a:r>
            <a:r>
              <a:rPr lang="zh-CN" altLang="zh-CN" dirty="0"/>
              <a:t>调用规则</a:t>
            </a:r>
            <a:r>
              <a:rPr lang="en-US" altLang="zh-CN" dirty="0"/>
              <a:t>] :[</a:t>
            </a:r>
            <a:r>
              <a:rPr lang="zh-CN" altLang="zh-CN" dirty="0"/>
              <a:t>第一个参数类型</a:t>
            </a:r>
            <a:r>
              <a:rPr lang="en-US" altLang="zh-CN" dirty="0"/>
              <a:t>] [,:</a:t>
            </a:r>
            <a:r>
              <a:rPr lang="zh-CN" altLang="zh-CN" dirty="0"/>
              <a:t>后续参数类型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zh-CN" dirty="0" smtClean="0"/>
              <a:t> 在</a:t>
            </a:r>
            <a:r>
              <a:rPr lang="zh-CN" altLang="zh-CN" dirty="0"/>
              <a:t>汇编语言中，用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err="1"/>
              <a:t>sbyte</a:t>
            </a:r>
            <a:r>
              <a:rPr lang="zh-CN" altLang="zh-CN" dirty="0"/>
              <a:t>代表</a:t>
            </a:r>
            <a:r>
              <a:rPr lang="en-US" altLang="zh-CN" dirty="0" err="1"/>
              <a:t>const</a:t>
            </a:r>
            <a:r>
              <a:rPr lang="en-US" altLang="zh-CN" dirty="0"/>
              <a:t> char </a:t>
            </a:r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     </a:t>
            </a:r>
            <a:r>
              <a:rPr lang="en-US" altLang="zh-CN" dirty="0"/>
              <a:t>PROTO C :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err="1"/>
              <a:t>sbyte</a:t>
            </a:r>
            <a:r>
              <a:rPr lang="en-US" altLang="zh-CN" dirty="0"/>
              <a:t>, :</a:t>
            </a:r>
            <a:r>
              <a:rPr lang="en-US" altLang="zh-CN" dirty="0" smtClean="0"/>
              <a:t>VARARG</a:t>
            </a:r>
          </a:p>
          <a:p>
            <a:pPr lvl="1"/>
            <a:r>
              <a:rPr lang="zh-CN" altLang="zh-CN" dirty="0"/>
              <a:t>函数声明后，就可以用</a:t>
            </a:r>
            <a:r>
              <a:rPr lang="en-US" altLang="zh-CN" dirty="0"/>
              <a:t>INVOKE</a:t>
            </a:r>
            <a:r>
              <a:rPr lang="zh-CN" altLang="zh-CN" dirty="0"/>
              <a:t>伪指令来调用</a:t>
            </a:r>
          </a:p>
        </p:txBody>
      </p:sp>
    </p:spTree>
    <p:extLst>
      <p:ext uri="{BB962C8B-B14F-4D97-AF65-F5344CB8AC3E}">
        <p14:creationId xmlns:p14="http://schemas.microsoft.com/office/powerpoint/2010/main" val="2539373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1384" y="980728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4</a:t>
            </a:r>
            <a:r>
              <a:rPr lang="en-US" altLang="zh-CN" dirty="0"/>
              <a:t>. include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/>
              <a:t>include</a:t>
            </a:r>
            <a:r>
              <a:rPr lang="zh-CN" altLang="zh-CN" dirty="0"/>
              <a:t>语句格式：</a:t>
            </a:r>
            <a:r>
              <a:rPr lang="en-US" altLang="zh-CN" dirty="0"/>
              <a:t>include  </a:t>
            </a:r>
            <a:r>
              <a:rPr lang="zh-CN" altLang="zh-CN" dirty="0"/>
              <a:t>文件名</a:t>
            </a:r>
          </a:p>
          <a:p>
            <a:pPr lvl="1"/>
            <a:r>
              <a:rPr lang="en-US" altLang="zh-CN" dirty="0"/>
              <a:t>include         kernel32.inc</a:t>
            </a:r>
            <a:endParaRPr lang="zh-CN" altLang="zh-CN" dirty="0"/>
          </a:p>
          <a:p>
            <a:pPr lvl="1"/>
            <a:r>
              <a:rPr lang="en-US" altLang="zh-CN" dirty="0"/>
              <a:t>include         user32.inc</a:t>
            </a:r>
            <a:endParaRPr lang="zh-CN" altLang="zh-CN" dirty="0"/>
          </a:p>
          <a:p>
            <a:r>
              <a:rPr lang="en-US" altLang="zh-CN" dirty="0"/>
              <a:t>5. </a:t>
            </a:r>
            <a:r>
              <a:rPr lang="zh-CN" altLang="zh-CN" dirty="0"/>
              <a:t>数据和代码部分</a:t>
            </a:r>
          </a:p>
          <a:p>
            <a:pPr lvl="1"/>
            <a:r>
              <a:rPr lang="zh-CN" altLang="zh-CN" dirty="0"/>
              <a:t>程序中的数据部分从</a:t>
            </a:r>
            <a:r>
              <a:rPr lang="en-US" altLang="zh-CN" dirty="0"/>
              <a:t>.data</a:t>
            </a:r>
            <a:r>
              <a:rPr lang="zh-CN" altLang="zh-CN" dirty="0"/>
              <a:t>语句开始定义，代码部分从</a:t>
            </a:r>
            <a:r>
              <a:rPr lang="en-US" altLang="zh-CN" dirty="0"/>
              <a:t>.code</a:t>
            </a:r>
            <a:r>
              <a:rPr lang="zh-CN" altLang="zh-CN" dirty="0"/>
              <a:t>语句开始定义，所有的指令都必须写在代码区中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编程时，不能把那些需要修改的变量放到</a:t>
            </a:r>
            <a:r>
              <a:rPr lang="en-US" altLang="zh-CN" dirty="0"/>
              <a:t>.code</a:t>
            </a:r>
            <a:r>
              <a:rPr lang="zh-CN" altLang="zh-CN" dirty="0"/>
              <a:t>部分。</a:t>
            </a:r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538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23392" y="798267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zh-CN" altLang="zh-CN" dirty="0"/>
              <a:t>程序结束</a:t>
            </a:r>
          </a:p>
          <a:p>
            <a:pPr lvl="1"/>
            <a:r>
              <a:rPr lang="zh-CN" altLang="zh-CN" dirty="0"/>
              <a:t>与</a:t>
            </a:r>
            <a:r>
              <a:rPr lang="en-US" altLang="zh-CN" dirty="0"/>
              <a:t>DOS</a:t>
            </a:r>
            <a:r>
              <a:rPr lang="zh-CN" altLang="zh-CN" dirty="0"/>
              <a:t>程序相同，</a:t>
            </a:r>
            <a:r>
              <a:rPr lang="en-US" altLang="zh-CN" dirty="0"/>
              <a:t>Win32</a:t>
            </a:r>
            <a:r>
              <a:rPr lang="zh-CN" altLang="zh-CN" dirty="0"/>
              <a:t>程序在遇到</a:t>
            </a:r>
            <a:r>
              <a:rPr lang="en-US" altLang="zh-CN" dirty="0"/>
              <a:t>end</a:t>
            </a:r>
            <a:r>
              <a:rPr lang="zh-CN" altLang="zh-CN" dirty="0"/>
              <a:t>语句时结束。</a:t>
            </a:r>
            <a:r>
              <a:rPr lang="en-US" altLang="zh-CN" dirty="0"/>
              <a:t>end</a:t>
            </a:r>
            <a:r>
              <a:rPr lang="zh-CN" altLang="zh-CN" dirty="0"/>
              <a:t>语句后面跟的标号指出了程序执行的入口点，即装入执行的第一条指令的位置，表示源程序结束。</a:t>
            </a:r>
          </a:p>
          <a:p>
            <a:pPr lvl="1"/>
            <a:r>
              <a:rPr lang="zh-CN" altLang="zh-CN" dirty="0" smtClean="0"/>
              <a:t>语句</a:t>
            </a:r>
            <a:r>
              <a:rPr lang="zh-CN" altLang="zh-CN" dirty="0"/>
              <a:t>格式：</a:t>
            </a:r>
            <a:r>
              <a:rPr lang="en-US" altLang="zh-CN" dirty="0"/>
              <a:t>END  [</a:t>
            </a:r>
            <a:r>
              <a:rPr lang="zh-CN" altLang="zh-CN" dirty="0"/>
              <a:t>过程名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跨</a:t>
            </a:r>
            <a:r>
              <a:rPr lang="zh-CN" altLang="en-US" dirty="0"/>
              <a:t>行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911424" y="422108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  <a:tabLst>
                <a:tab pos="1028700" algn="l"/>
                <a:tab pos="2171700" algn="l"/>
              </a:tabLst>
            </a:pPr>
            <a:r>
              <a:rPr lang="en-US" altLang="zh-CN" kern="100" dirty="0"/>
              <a:t>invoke	</a:t>
            </a:r>
            <a:r>
              <a:rPr lang="en-US" altLang="zh-CN" kern="100" dirty="0" err="1"/>
              <a:t>MessageBox</a:t>
            </a:r>
            <a:r>
              <a:rPr lang="en-US" altLang="zh-CN" kern="100" dirty="0"/>
              <a:t>, \</a:t>
            </a:r>
            <a:endParaRPr lang="zh-CN" altLang="zh-CN" kern="100" dirty="0"/>
          </a:p>
          <a:p>
            <a:pPr marL="266700" indent="269875" algn="just">
              <a:spcAft>
                <a:spcPts val="0"/>
              </a:spcAft>
              <a:tabLst>
                <a:tab pos="1028700" algn="l"/>
                <a:tab pos="2171700" algn="l"/>
              </a:tabLst>
            </a:pPr>
            <a:r>
              <a:rPr lang="en-US" altLang="zh-CN" kern="100" dirty="0"/>
              <a:t>	NULL,\	;HWND </a:t>
            </a:r>
            <a:r>
              <a:rPr lang="en-US" altLang="zh-CN" kern="100" dirty="0" err="1"/>
              <a:t>hWnd</a:t>
            </a:r>
            <a:r>
              <a:rPr lang="en-US" altLang="zh-CN" kern="100" dirty="0"/>
              <a:t> </a:t>
            </a:r>
            <a:endParaRPr lang="zh-CN" altLang="zh-CN" kern="100" dirty="0"/>
          </a:p>
          <a:p>
            <a:pPr marL="266700" indent="269875" algn="just">
              <a:spcAft>
                <a:spcPts val="0"/>
              </a:spcAft>
              <a:tabLst>
                <a:tab pos="1028700" algn="l"/>
                <a:tab pos="2171700" algn="l"/>
              </a:tabLst>
            </a:pPr>
            <a:r>
              <a:rPr lang="en-US" altLang="zh-CN" kern="100" dirty="0"/>
              <a:t>	offset </a:t>
            </a:r>
            <a:r>
              <a:rPr lang="en-US" altLang="zh-CN" kern="100" dirty="0" err="1"/>
              <a:t>szMsg</a:t>
            </a:r>
            <a:r>
              <a:rPr lang="en-US" altLang="zh-CN" kern="100" dirty="0"/>
              <a:t>,\	;LPCSTR </a:t>
            </a:r>
            <a:r>
              <a:rPr lang="en-US" altLang="zh-CN" kern="100" dirty="0" err="1"/>
              <a:t>lpText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  <a:tabLst>
                <a:tab pos="1028700" algn="l"/>
                <a:tab pos="2171700" algn="l"/>
              </a:tabLst>
            </a:pPr>
            <a:r>
              <a:rPr lang="en-US" altLang="zh-CN" kern="100" dirty="0"/>
              <a:t>	offset </a:t>
            </a:r>
            <a:r>
              <a:rPr lang="en-US" altLang="zh-CN" kern="100" dirty="0" err="1"/>
              <a:t>szTitle</a:t>
            </a:r>
            <a:r>
              <a:rPr lang="en-US" altLang="zh-CN" kern="100" dirty="0"/>
              <a:t>,\	;LPCSTR </a:t>
            </a:r>
            <a:r>
              <a:rPr lang="en-US" altLang="zh-CN" kern="100" dirty="0" err="1"/>
              <a:t>lpCaption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  <a:tabLst>
                <a:tab pos="1028700" algn="l"/>
                <a:tab pos="2171700" algn="l"/>
              </a:tabLst>
            </a:pPr>
            <a:r>
              <a:rPr lang="en-US" altLang="zh-CN" kern="100" dirty="0"/>
              <a:t>	MB_OK	;UINT </a:t>
            </a:r>
            <a:r>
              <a:rPr lang="en-US" altLang="zh-CN" kern="100" dirty="0" err="1"/>
              <a:t>uType</a:t>
            </a:r>
            <a:endParaRPr lang="zh-CN" altLang="zh-CN" kern="100" dirty="0"/>
          </a:p>
        </p:txBody>
      </p:sp>
    </p:spTree>
    <p:extLst>
      <p:ext uri="{BB962C8B-B14F-4D97-AF65-F5344CB8AC3E}">
        <p14:creationId xmlns:p14="http://schemas.microsoft.com/office/powerpoint/2010/main" val="4102228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3.2 </a:t>
            </a:r>
            <a:r>
              <a:rPr lang="zh-CN" altLang="zh-CN" dirty="0" smtClean="0"/>
              <a:t>控制台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23392" y="798267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8. </a:t>
            </a:r>
            <a:r>
              <a:rPr lang="zh-CN" altLang="zh-CN" dirty="0" smtClean="0"/>
              <a:t>程序</a:t>
            </a:r>
            <a:r>
              <a:rPr lang="zh-CN" altLang="zh-CN" dirty="0"/>
              <a:t>中的数据归类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）可读可写的初始变量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zh-CN" dirty="0" smtClean="0"/>
              <a:t>可</a:t>
            </a:r>
            <a:r>
              <a:rPr lang="zh-CN" altLang="zh-CN" dirty="0"/>
              <a:t>读可写的未初始</a:t>
            </a:r>
            <a:r>
              <a:rPr lang="zh-CN" altLang="zh-CN" dirty="0" smtClean="0"/>
              <a:t>变量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buffer     </a:t>
            </a:r>
            <a:r>
              <a:rPr lang="en-US" altLang="zh-CN" dirty="0"/>
              <a:t>byte    65536 dup (?)</a:t>
            </a:r>
            <a:endParaRPr lang="zh-CN" altLang="zh-CN" dirty="0"/>
          </a:p>
          <a:p>
            <a:pPr lvl="1"/>
            <a:r>
              <a:rPr lang="en-US" altLang="zh-CN" dirty="0" smtClean="0"/>
              <a:t> (3)</a:t>
            </a:r>
            <a:r>
              <a:rPr lang="zh-CN" altLang="zh-CN" dirty="0" smtClean="0"/>
              <a:t>常量数据</a:t>
            </a:r>
            <a:endParaRPr lang="en-US" altLang="zh-CN" dirty="0" smtClean="0"/>
          </a:p>
          <a:p>
            <a:pPr lvl="2"/>
            <a:r>
              <a:rPr lang="en-US" altLang="zh-CN" dirty="0" err="1"/>
              <a:t>szMsg</a:t>
            </a:r>
            <a:r>
              <a:rPr lang="en-US" altLang="zh-CN" dirty="0"/>
              <a:t>	byte		“Hello World!”, 0ah, 0</a:t>
            </a:r>
            <a:endParaRPr lang="en-US" altLang="zh-CN" dirty="0" smtClean="0"/>
          </a:p>
          <a:p>
            <a:r>
              <a:rPr lang="en-US" altLang="zh-CN" dirty="0" smtClean="0"/>
              <a:t>9. invoke</a:t>
            </a:r>
            <a:r>
              <a:rPr lang="zh-CN" altLang="zh-CN" dirty="0" smtClean="0"/>
              <a:t>伪指令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Call</a:t>
            </a:r>
            <a:endParaRPr lang="zh-CN" altLang="zh-CN" dirty="0"/>
          </a:p>
          <a:p>
            <a:pPr lvl="1"/>
            <a:r>
              <a:rPr lang="zh-CN" altLang="zh-CN" dirty="0"/>
              <a:t>格式：</a:t>
            </a:r>
            <a:r>
              <a:rPr lang="en-US" altLang="zh-CN" dirty="0"/>
              <a:t>invoke </a:t>
            </a:r>
            <a:r>
              <a:rPr lang="zh-CN" altLang="zh-CN" dirty="0"/>
              <a:t>函数名</a:t>
            </a:r>
            <a:r>
              <a:rPr lang="en-US" altLang="zh-CN" dirty="0"/>
              <a:t>[,</a:t>
            </a:r>
            <a:r>
              <a:rPr lang="zh-CN" altLang="zh-CN" dirty="0"/>
              <a:t>参数</a:t>
            </a:r>
            <a:r>
              <a:rPr lang="en-US" altLang="zh-CN" dirty="0"/>
              <a:t>1] [,</a:t>
            </a:r>
            <a:r>
              <a:rPr lang="zh-CN" altLang="zh-CN" dirty="0"/>
              <a:t>参数</a:t>
            </a:r>
            <a:r>
              <a:rPr lang="en-US" altLang="zh-CN" dirty="0"/>
              <a:t>2]</a:t>
            </a:r>
            <a:r>
              <a:rPr lang="zh-CN" altLang="zh-CN" dirty="0"/>
              <a:t>…</a:t>
            </a:r>
          </a:p>
          <a:p>
            <a:pPr lvl="1"/>
            <a:r>
              <a:rPr lang="zh-CN" altLang="zh-CN" dirty="0"/>
              <a:t>功能：调用函数或子程序。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1360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19736" y="-99392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3.3 </a:t>
            </a:r>
            <a:r>
              <a:rPr lang="en-US" altLang="zh-CN" dirty="0"/>
              <a:t>Windows</a:t>
            </a:r>
            <a:r>
              <a:rPr lang="zh-CN" altLang="zh-CN" dirty="0"/>
              <a:t>界面的汇编源程序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205" y="948690"/>
            <a:ext cx="11665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2382520" algn="l"/>
                <a:tab pos="4000500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.386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.model  flat,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stdcall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option 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casemap:none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 err="1">
                <a:cs typeface="Times New Roman" panose="02020603050405020304" pitchFamily="18" charset="0"/>
              </a:rPr>
              <a:t>MessageBoxA</a:t>
            </a:r>
            <a:r>
              <a:rPr lang="en-US" altLang="zh-CN" sz="1800" kern="100" dirty="0">
                <a:cs typeface="Times New Roman" panose="02020603050405020304" pitchFamily="18" charset="0"/>
              </a:rPr>
              <a:t>	PROTO  :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dword</a:t>
            </a:r>
            <a:r>
              <a:rPr lang="en-US" altLang="zh-CN" sz="1800" kern="100" dirty="0">
                <a:cs typeface="Times New Roman" panose="02020603050405020304" pitchFamily="18" charset="0"/>
              </a:rPr>
              <a:t>,  :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dword</a:t>
            </a:r>
            <a:r>
              <a:rPr lang="en-US" altLang="zh-CN" sz="1800" kern="100" dirty="0">
                <a:cs typeface="Times New Roman" panose="02020603050405020304" pitchFamily="18" charset="0"/>
              </a:rPr>
              <a:t>,  :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dword</a:t>
            </a:r>
            <a:r>
              <a:rPr lang="en-US" altLang="zh-CN" sz="1800" kern="100" dirty="0">
                <a:cs typeface="Times New Roman" panose="02020603050405020304" pitchFamily="18" charset="0"/>
              </a:rPr>
              <a:t>,  :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dword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 err="1">
                <a:cs typeface="Times New Roman" panose="02020603050405020304" pitchFamily="18" charset="0"/>
              </a:rPr>
              <a:t>MessageBox</a:t>
            </a:r>
            <a:r>
              <a:rPr lang="en-US" altLang="zh-CN" sz="1800" kern="100" dirty="0"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equ</a:t>
            </a:r>
            <a:r>
              <a:rPr lang="en-US" altLang="zh-CN" sz="1800" kern="100" dirty="0">
                <a:cs typeface="Times New Roman" panose="02020603050405020304" pitchFamily="18" charset="0"/>
              </a:rPr>
              <a:t>	&lt;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MessageBoxA</a:t>
            </a:r>
            <a:r>
              <a:rPr lang="en-US" altLang="zh-CN" sz="1800" kern="100" dirty="0">
                <a:cs typeface="Times New Roman" panose="02020603050405020304" pitchFamily="18" charset="0"/>
              </a:rPr>
              <a:t>&gt;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 err="1">
                <a:cs typeface="Times New Roman" panose="02020603050405020304" pitchFamily="18" charset="0"/>
              </a:rPr>
              <a:t>Includelib</a:t>
            </a:r>
            <a:r>
              <a:rPr lang="en-US" altLang="zh-CN" sz="1800" kern="100" dirty="0">
                <a:cs typeface="Times New Roman" panose="02020603050405020304" pitchFamily="18" charset="0"/>
              </a:rPr>
              <a:t>	user32.lib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NULL	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equ</a:t>
            </a:r>
            <a:r>
              <a:rPr lang="en-US" altLang="zh-CN" sz="1800" kern="100" dirty="0">
                <a:cs typeface="Times New Roman" panose="02020603050405020304" pitchFamily="18" charset="0"/>
              </a:rPr>
              <a:t>	0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MB_OK	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equ</a:t>
            </a:r>
            <a:r>
              <a:rPr lang="en-US" altLang="zh-CN" sz="1800" kern="100" dirty="0">
                <a:cs typeface="Times New Roman" panose="02020603050405020304" pitchFamily="18" charset="0"/>
              </a:rPr>
              <a:t>	0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.stack  4096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.data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 err="1">
                <a:cs typeface="Times New Roman" panose="02020603050405020304" pitchFamily="18" charset="0"/>
              </a:rPr>
              <a:t>SzTitle</a:t>
            </a:r>
            <a:r>
              <a:rPr lang="en-US" altLang="zh-CN" sz="1800" kern="100" dirty="0">
                <a:cs typeface="Times New Roman" panose="02020603050405020304" pitchFamily="18" charset="0"/>
              </a:rPr>
              <a:t>	byte	'Hi!', 0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 err="1">
                <a:cs typeface="Times New Roman" panose="02020603050405020304" pitchFamily="18" charset="0"/>
              </a:rPr>
              <a:t>SzMsg</a:t>
            </a:r>
            <a:r>
              <a:rPr lang="en-US" altLang="zh-CN" sz="1800" kern="100" dirty="0">
                <a:cs typeface="Times New Roman" panose="02020603050405020304" pitchFamily="18" charset="0"/>
              </a:rPr>
              <a:t>	byte	'Hello World!' ,0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.code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start: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invoke  	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MessageBox</a:t>
            </a:r>
            <a:r>
              <a:rPr lang="en-US" altLang="zh-CN" sz="1800" kern="100" dirty="0">
                <a:cs typeface="Times New Roman" panose="02020603050405020304" pitchFamily="18" charset="0"/>
              </a:rPr>
              <a:t>, 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	NULL,	; HWND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hWnd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	offset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szMsg</a:t>
            </a:r>
            <a:r>
              <a:rPr lang="en-US" altLang="zh-CN" sz="1800" kern="100" dirty="0">
                <a:cs typeface="Times New Roman" panose="02020603050405020304" pitchFamily="18" charset="0"/>
              </a:rPr>
              <a:t>,	; LPCSTR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lpText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	offset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szTitle</a:t>
            </a:r>
            <a:r>
              <a:rPr lang="en-US" altLang="zh-CN" sz="1800" kern="100" dirty="0">
                <a:cs typeface="Times New Roman" panose="02020603050405020304" pitchFamily="18" charset="0"/>
              </a:rPr>
              <a:t>,	; LPCSTR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lpCaption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17930" algn="l"/>
                <a:tab pos="1828800" algn="l"/>
                <a:tab pos="3617595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	MB_OK	; UINT </a:t>
            </a:r>
            <a:r>
              <a:rPr lang="en-US" altLang="zh-CN" sz="1800" kern="100" dirty="0" err="1">
                <a:cs typeface="Times New Roman" panose="02020603050405020304" pitchFamily="18" charset="0"/>
              </a:rPr>
              <a:t>uType</a:t>
            </a:r>
            <a:r>
              <a:rPr lang="en-US" altLang="zh-CN" sz="1800" kern="100" dirty="0">
                <a:cs typeface="Times New Roman" panose="02020603050405020304" pitchFamily="18" charset="0"/>
              </a:rPr>
              <a:t> 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266700" marR="333375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1226820" algn="l"/>
              </a:tabLst>
            </a:pPr>
            <a:r>
              <a:rPr lang="en-US" altLang="zh-CN" sz="1800" kern="100" dirty="0">
                <a:cs typeface="Times New Roman" panose="02020603050405020304" pitchFamily="18" charset="0"/>
              </a:rPr>
              <a:t>	ret</a:t>
            </a:r>
            <a:endParaRPr lang="zh-CN" altLang="zh-CN" sz="18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/>
              <a:t>end	start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786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143672" y="-99392"/>
            <a:ext cx="864056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3.4 </a:t>
            </a:r>
            <a:r>
              <a:rPr lang="zh-CN" altLang="zh-CN" dirty="0" smtClean="0"/>
              <a:t>输入输出</a:t>
            </a:r>
            <a:r>
              <a:rPr lang="zh-CN" altLang="zh-CN" dirty="0"/>
              <a:t>有关的</a:t>
            </a:r>
            <a:r>
              <a:rPr lang="en-US" altLang="zh-CN" dirty="0"/>
              <a:t>Windows API</a:t>
            </a:r>
            <a:r>
              <a:rPr lang="zh-CN" altLang="zh-CN" dirty="0"/>
              <a:t>函数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344" y="1124744"/>
            <a:ext cx="116652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printf</a:t>
            </a:r>
            <a:endParaRPr lang="en-US" altLang="zh-CN" sz="3600" dirty="0" smtClean="0"/>
          </a:p>
          <a:p>
            <a:r>
              <a:rPr lang="en-US" altLang="zh-CN" dirty="0" err="1"/>
              <a:t>includelib</a:t>
            </a:r>
            <a:r>
              <a:rPr lang="en-US" altLang="zh-CN" dirty="0"/>
              <a:t>      msvcrt.lib</a:t>
            </a:r>
            <a:endParaRPr lang="zh-CN" altLang="zh-CN" dirty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         </a:t>
            </a:r>
            <a:r>
              <a:rPr lang="en-US" altLang="zh-CN" dirty="0"/>
              <a:t>PROTO  C :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err="1"/>
              <a:t>sbyte</a:t>
            </a:r>
            <a:r>
              <a:rPr lang="en-US" altLang="zh-CN" dirty="0"/>
              <a:t>,:</a:t>
            </a:r>
            <a:r>
              <a:rPr lang="en-US" altLang="zh-CN" dirty="0" err="1" smtClean="0"/>
              <a:t>vararg</a:t>
            </a:r>
            <a:endParaRPr lang="en-US" altLang="zh-CN" dirty="0" smtClean="0"/>
          </a:p>
          <a:p>
            <a:r>
              <a:rPr lang="en-US" altLang="zh-CN" dirty="0" err="1"/>
              <a:t>printf</a:t>
            </a:r>
            <a:r>
              <a:rPr lang="en-US" altLang="zh-CN" dirty="0"/>
              <a:t>          PROTO  C :</a:t>
            </a:r>
            <a:r>
              <a:rPr lang="en-US" altLang="zh-CN" dirty="0" err="1"/>
              <a:t>dword</a:t>
            </a:r>
            <a:r>
              <a:rPr lang="en-US" altLang="zh-CN" dirty="0"/>
              <a:t>,:</a:t>
            </a:r>
            <a:r>
              <a:rPr lang="en-US" altLang="zh-CN" dirty="0" err="1"/>
              <a:t>vararg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9416" y="3068960"/>
            <a:ext cx="10081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3600" kern="100" dirty="0"/>
              <a:t>invoke  </a:t>
            </a:r>
            <a:r>
              <a:rPr lang="en-US" altLang="zh-CN" sz="3600" kern="100" dirty="0" err="1"/>
              <a:t>printf</a:t>
            </a:r>
            <a:r>
              <a:rPr lang="en-US" altLang="zh-CN" sz="3600" kern="100" dirty="0"/>
              <a:t>, offset </a:t>
            </a:r>
            <a:r>
              <a:rPr lang="en-US" altLang="zh-CN" sz="3600" kern="100" dirty="0" err="1"/>
              <a:t>szOut</a:t>
            </a:r>
            <a:r>
              <a:rPr lang="en-US" altLang="zh-CN" sz="3600" kern="100" dirty="0"/>
              <a:t>, x, n, p</a:t>
            </a:r>
            <a:endParaRPr lang="zh-CN" altLang="zh-CN" sz="3600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sz="3600" kern="100" dirty="0"/>
              <a:t>其中，</a:t>
            </a:r>
            <a:r>
              <a:rPr lang="en-US" altLang="zh-CN" sz="3600" kern="100" dirty="0" err="1"/>
              <a:t>szOut</a:t>
            </a:r>
            <a:r>
              <a:rPr lang="zh-CN" altLang="zh-CN" sz="3600" kern="100" dirty="0"/>
              <a:t>要在数据区中定义，例如：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3600" kern="100" dirty="0" err="1"/>
              <a:t>szOut</a:t>
            </a:r>
            <a:r>
              <a:rPr lang="en-US" altLang="zh-CN" sz="3600" kern="100" dirty="0"/>
              <a:t>   byte    'x=%d n=%d x(n)=%d', 0ah, 0</a:t>
            </a:r>
            <a:endParaRPr lang="zh-CN" altLang="zh-CN" sz="3600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sz="3600" kern="100" dirty="0"/>
              <a:t>其效果等价于：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3600" kern="100" dirty="0" err="1"/>
              <a:t>printf</a:t>
            </a:r>
            <a:r>
              <a:rPr lang="en-US" altLang="zh-CN" sz="3600" kern="100" dirty="0"/>
              <a:t> ("x=%d n=%d x(n)=%d\n" , x, n, p);</a:t>
            </a:r>
            <a:endParaRPr lang="zh-CN" altLang="zh-CN" sz="3600" kern="100" dirty="0"/>
          </a:p>
        </p:txBody>
      </p:sp>
    </p:spTree>
    <p:extLst>
      <p:ext uri="{BB962C8B-B14F-4D97-AF65-F5344CB8AC3E}">
        <p14:creationId xmlns:p14="http://schemas.microsoft.com/office/powerpoint/2010/main" val="1807395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143672" y="-99392"/>
            <a:ext cx="864056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3.4 </a:t>
            </a:r>
            <a:r>
              <a:rPr lang="zh-CN" altLang="zh-CN" dirty="0" smtClean="0"/>
              <a:t>输入输出</a:t>
            </a:r>
            <a:r>
              <a:rPr lang="zh-CN" altLang="zh-CN" dirty="0"/>
              <a:t>有关的</a:t>
            </a:r>
            <a:r>
              <a:rPr lang="en-US" altLang="zh-CN" dirty="0"/>
              <a:t>Windows API</a:t>
            </a:r>
            <a:r>
              <a:rPr lang="zh-CN" altLang="zh-CN" dirty="0"/>
              <a:t>函数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344" y="1124744"/>
            <a:ext cx="11665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scanf</a:t>
            </a:r>
            <a:endParaRPr lang="en-US" altLang="zh-CN" sz="3600" dirty="0" smtClean="0"/>
          </a:p>
          <a:p>
            <a:r>
              <a:rPr lang="en-US" altLang="zh-CN" dirty="0" err="1"/>
              <a:t>includelib</a:t>
            </a:r>
            <a:r>
              <a:rPr lang="en-US" altLang="zh-CN" dirty="0"/>
              <a:t>      msvcrt.lib</a:t>
            </a:r>
            <a:endParaRPr lang="zh-CN" altLang="zh-CN" dirty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          </a:t>
            </a:r>
            <a:r>
              <a:rPr lang="en-US" altLang="zh-CN" dirty="0"/>
              <a:t>PROTO  C :</a:t>
            </a:r>
            <a:r>
              <a:rPr lang="en-US" altLang="zh-CN" dirty="0" err="1"/>
              <a:t>dword</a:t>
            </a:r>
            <a:r>
              <a:rPr lang="en-US" altLang="zh-CN" dirty="0"/>
              <a:t>,:</a:t>
            </a:r>
            <a:r>
              <a:rPr lang="en-US" altLang="zh-CN" dirty="0" err="1"/>
              <a:t>vararg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9416" y="3068960"/>
            <a:ext cx="100811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szInFmtStr</a:t>
            </a:r>
            <a:r>
              <a:rPr lang="en-US" altLang="zh-CN" dirty="0"/>
              <a:t>   	byte    '%d %c %d', 0</a:t>
            </a:r>
            <a:endParaRPr lang="zh-CN" altLang="zh-CN" dirty="0"/>
          </a:p>
          <a:p>
            <a:r>
              <a:rPr lang="en-US" altLang="zh-CN" dirty="0"/>
              <a:t>invoke       </a:t>
            </a:r>
            <a:r>
              <a:rPr lang="en-US" altLang="zh-CN" dirty="0" err="1"/>
              <a:t>scanf</a:t>
            </a:r>
            <a:r>
              <a:rPr lang="en-US" altLang="zh-CN" dirty="0"/>
              <a:t>, offset </a:t>
            </a:r>
            <a:r>
              <a:rPr lang="en-US" altLang="zh-CN" dirty="0" err="1"/>
              <a:t>szInFmtStr</a:t>
            </a:r>
            <a:r>
              <a:rPr lang="en-US" altLang="zh-CN" dirty="0"/>
              <a:t>, offset a, offset b, offset d</a:t>
            </a:r>
            <a:endParaRPr lang="zh-CN" altLang="zh-CN" dirty="0"/>
          </a:p>
          <a:p>
            <a:r>
              <a:rPr lang="zh-CN" altLang="zh-CN" dirty="0"/>
              <a:t>其中，第</a:t>
            </a:r>
            <a:r>
              <a:rPr lang="en-US" altLang="zh-CN" dirty="0"/>
              <a:t>1</a:t>
            </a:r>
            <a:r>
              <a:rPr lang="zh-CN" altLang="zh-CN" dirty="0"/>
              <a:t>个参数是格式字符串</a:t>
            </a:r>
            <a:r>
              <a:rPr lang="en-US" altLang="zh-CN" dirty="0" err="1"/>
              <a:t>szInFmtStr</a:t>
            </a:r>
            <a:r>
              <a:rPr lang="zh-CN" altLang="zh-CN" dirty="0"/>
              <a:t>的地址，第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个参数分别是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的地址。其效果等价于：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("%d %c %d", &amp;a, &amp;b, &amp;d);</a:t>
            </a:r>
            <a:endParaRPr lang="zh-CN" altLang="zh-CN" dirty="0"/>
          </a:p>
          <a:p>
            <a:pPr indent="269875" algn="just">
              <a:spcAft>
                <a:spcPts val="0"/>
              </a:spcAft>
            </a:pPr>
            <a:endParaRPr lang="zh-CN" altLang="zh-CN" sz="3600" kern="100" dirty="0"/>
          </a:p>
        </p:txBody>
      </p:sp>
    </p:spTree>
    <p:extLst>
      <p:ext uri="{BB962C8B-B14F-4D97-AF65-F5344CB8AC3E}">
        <p14:creationId xmlns:p14="http://schemas.microsoft.com/office/powerpoint/2010/main" val="302732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143672" y="-99392"/>
            <a:ext cx="864056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>
                <a:latin typeface="黑体" panose="02010609060101010101" pitchFamily="49" charset="-122"/>
              </a:rPr>
              <a:t>4.</a:t>
            </a:r>
            <a:r>
              <a:rPr lang="en-US" altLang="zh-CN" kern="0" dirty="0" smtClean="0">
                <a:latin typeface="黑体" panose="02010609060101010101" pitchFamily="49" charset="-122"/>
              </a:rPr>
              <a:t>3.4 </a:t>
            </a:r>
            <a:r>
              <a:rPr lang="zh-CN" altLang="zh-CN" dirty="0" smtClean="0"/>
              <a:t>输入输出</a:t>
            </a:r>
            <a:r>
              <a:rPr lang="zh-CN" altLang="zh-CN" dirty="0"/>
              <a:t>有关的</a:t>
            </a:r>
            <a:r>
              <a:rPr lang="en-US" altLang="zh-CN" dirty="0"/>
              <a:t>Windows API</a:t>
            </a:r>
            <a:r>
              <a:rPr lang="zh-CN" altLang="zh-CN" dirty="0"/>
              <a:t>函数</a:t>
            </a:r>
            <a:endParaRPr lang="zh-CN" altLang="zh-CN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344" y="1124744"/>
            <a:ext cx="11665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MessageBoxA</a:t>
            </a:r>
            <a:endParaRPr lang="en-US" altLang="zh-CN" sz="3600" dirty="0" smtClean="0"/>
          </a:p>
          <a:p>
            <a:r>
              <a:rPr lang="en-US" altLang="zh-CN" dirty="0" err="1"/>
              <a:t>includelib</a:t>
            </a:r>
            <a:r>
              <a:rPr lang="en-US" altLang="zh-CN" dirty="0"/>
              <a:t>      </a:t>
            </a:r>
            <a:r>
              <a:rPr lang="en-US" altLang="zh-CN" dirty="0" smtClean="0"/>
              <a:t>user32.lib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551384" y="2518350"/>
            <a:ext cx="100811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#define WINAPI      __</a:t>
            </a:r>
            <a:r>
              <a:rPr lang="en-US" altLang="zh-CN" dirty="0" err="1"/>
              <a:t>stdcall</a:t>
            </a:r>
            <a:endParaRPr lang="zh-CN" altLang="zh-CN" dirty="0"/>
          </a:p>
          <a:p>
            <a:r>
              <a:rPr lang="en-US" altLang="zh-CN" dirty="0" err="1"/>
              <a:t>int</a:t>
            </a:r>
            <a:endParaRPr lang="zh-CN" altLang="zh-CN" dirty="0"/>
          </a:p>
          <a:p>
            <a:r>
              <a:rPr lang="en-US" altLang="zh-CN" dirty="0"/>
              <a:t>WINAPI</a:t>
            </a:r>
            <a:endParaRPr lang="zh-CN" altLang="zh-CN" dirty="0"/>
          </a:p>
          <a:p>
            <a:r>
              <a:rPr lang="en-US" altLang="zh-CN" dirty="0" err="1"/>
              <a:t>MessageBoxA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HWND </a:t>
            </a:r>
            <a:r>
              <a:rPr lang="en-US" altLang="zh-CN" dirty="0" err="1"/>
              <a:t>hWnd</a:t>
            </a:r>
            <a:r>
              <a:rPr lang="en-US" altLang="zh-CN" dirty="0"/>
              <a:t> ,					//</a:t>
            </a:r>
            <a:r>
              <a:rPr lang="zh-CN" altLang="zh-CN" dirty="0"/>
              <a:t>窗口句柄</a:t>
            </a:r>
          </a:p>
          <a:p>
            <a:r>
              <a:rPr lang="en-US" altLang="zh-CN" dirty="0"/>
              <a:t>    LPCSTR </a:t>
            </a:r>
            <a:r>
              <a:rPr lang="en-US" altLang="zh-CN" dirty="0" err="1"/>
              <a:t>lpText</a:t>
            </a:r>
            <a:r>
              <a:rPr lang="en-US" altLang="zh-CN" dirty="0"/>
              <a:t>,					//</a:t>
            </a:r>
            <a:r>
              <a:rPr lang="zh-CN" altLang="zh-CN" dirty="0"/>
              <a:t>消息框正文的指针</a:t>
            </a:r>
          </a:p>
          <a:p>
            <a:r>
              <a:rPr lang="en-US" altLang="zh-CN" dirty="0"/>
              <a:t>    LPCSTR </a:t>
            </a:r>
            <a:r>
              <a:rPr lang="en-US" altLang="zh-CN" dirty="0" err="1"/>
              <a:t>lpCaption</a:t>
            </a:r>
            <a:r>
              <a:rPr lang="en-US" altLang="zh-CN" dirty="0"/>
              <a:t>, 				//</a:t>
            </a:r>
            <a:r>
              <a:rPr lang="zh-CN" altLang="zh-CN" dirty="0"/>
              <a:t>消息框窗口标题的指针</a:t>
            </a:r>
          </a:p>
          <a:p>
            <a:r>
              <a:rPr lang="en-US" altLang="zh-CN" dirty="0"/>
              <a:t>    UINT </a:t>
            </a:r>
            <a:r>
              <a:rPr lang="en-US" altLang="zh-CN" dirty="0" err="1"/>
              <a:t>uType</a:t>
            </a:r>
            <a:r>
              <a:rPr lang="en-US" altLang="zh-CN" dirty="0"/>
              <a:t>); 					//</a:t>
            </a:r>
            <a:r>
              <a:rPr lang="zh-CN" altLang="zh-CN" dirty="0"/>
              <a:t>消息框类型</a:t>
            </a:r>
          </a:p>
          <a:p>
            <a:r>
              <a:rPr lang="zh-CN" altLang="zh-CN" dirty="0"/>
              <a:t>它的调用规则和参数类型说明为：</a:t>
            </a:r>
          </a:p>
          <a:p>
            <a:r>
              <a:rPr lang="en-US" altLang="zh-CN" dirty="0" err="1"/>
              <a:t>MessageBoxA</a:t>
            </a:r>
            <a:r>
              <a:rPr lang="en-US" altLang="zh-CN" dirty="0"/>
              <a:t> PROTO :DWORD, :DWORD, :DWORD, :DWORD</a:t>
            </a:r>
            <a:endParaRPr lang="zh-CN" altLang="zh-CN" dirty="0"/>
          </a:p>
          <a:p>
            <a:pPr indent="269875" algn="just">
              <a:spcAft>
                <a:spcPts val="0"/>
              </a:spcAft>
            </a:pPr>
            <a:endParaRPr lang="zh-CN" altLang="zh-CN" sz="3600" kern="100" dirty="0"/>
          </a:p>
        </p:txBody>
      </p:sp>
    </p:spTree>
    <p:extLst>
      <p:ext uri="{BB962C8B-B14F-4D97-AF65-F5344CB8AC3E}">
        <p14:creationId xmlns:p14="http://schemas.microsoft.com/office/powerpoint/2010/main" val="304881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64201" y="260351"/>
            <a:ext cx="5832399" cy="5873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zh-CN" dirty="0"/>
              <a:t>4.</a:t>
            </a:r>
            <a:r>
              <a:rPr lang="en-US" altLang="zh-CN" dirty="0"/>
              <a:t>4</a:t>
            </a:r>
            <a:r>
              <a:rPr lang="zh-CN" altLang="zh-CN" dirty="0"/>
              <a:t> 分支与循环程序设计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1196976"/>
            <a:ext cx="11449272" cy="4822825"/>
          </a:xfrm>
        </p:spPr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</a:rPr>
              <a:t>需要根据不同条件进行不同的处理，此时需要设计分支程序。</a:t>
            </a:r>
          </a:p>
          <a:p>
            <a:endParaRPr lang="zh-CN" altLang="zh-CN" dirty="0" smtClean="0">
              <a:latin typeface="黑体" panose="02010609060101010101" pitchFamily="49" charset="-122"/>
            </a:endParaRPr>
          </a:p>
          <a:p>
            <a:endParaRPr lang="zh-CN" altLang="zh-CN" dirty="0" smtClean="0">
              <a:latin typeface="黑体" panose="02010609060101010101" pitchFamily="49" charset="-122"/>
            </a:endParaRPr>
          </a:p>
          <a:p>
            <a:r>
              <a:rPr lang="zh-CN" altLang="zh-CN" dirty="0" smtClean="0">
                <a:latin typeface="黑体" panose="02010609060101010101" pitchFamily="49" charset="-122"/>
              </a:rPr>
              <a:t> </a:t>
            </a:r>
          </a:p>
        </p:txBody>
      </p:sp>
      <p:pic>
        <p:nvPicPr>
          <p:cNvPr id="6148" name="Picture 4" descr="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036763"/>
            <a:ext cx="7993062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7175" y="5426075"/>
            <a:ext cx="8566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IF_THEN_ELSE</a:t>
            </a:r>
            <a:r>
              <a:rPr lang="zh-CN" altLang="en-US"/>
              <a:t>分支结构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/>
              <a:t>a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en-US" altLang="zh-CN"/>
              <a:t>IF</a:t>
            </a:r>
            <a:r>
              <a:rPr lang="zh-CN" altLang="en-US">
                <a:latin typeface="宋体" panose="02010600030101010101" pitchFamily="2" charset="-122"/>
              </a:rPr>
              <a:t>结构；（</a:t>
            </a:r>
            <a:r>
              <a:rPr lang="en-US" altLang="zh-CN"/>
              <a:t>b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en-US" altLang="zh-CN"/>
              <a:t>IF_THEN_ELSE</a:t>
            </a:r>
            <a:r>
              <a:rPr lang="zh-CN" altLang="en-US">
                <a:latin typeface="宋体" panose="02010600030101010101" pitchFamily="2" charset="-122"/>
              </a:rPr>
              <a:t>结构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2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 txBox="1">
            <a:spLocks noGrp="1" noChangeArrowheads="1"/>
          </p:cNvSpPr>
          <p:nvPr/>
        </p:nvSpPr>
        <p:spPr bwMode="auto">
          <a:xfrm>
            <a:off x="807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05138CB-EE0A-49FD-830A-0BD08350D779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33104" y="823519"/>
            <a:ext cx="6694487" cy="828675"/>
          </a:xfrm>
        </p:spPr>
        <p:txBody>
          <a:bodyPr/>
          <a:lstStyle/>
          <a:p>
            <a:r>
              <a:rPr lang="zh-CN" altLang="zh-CN" sz="4000" dirty="0" smtClean="0">
                <a:latin typeface="黑体" panose="02010609060101010101" pitchFamily="49" charset="-122"/>
              </a:rPr>
              <a:t>汇编语言</a:t>
            </a:r>
            <a:r>
              <a:rPr lang="zh-CN" altLang="zh-CN" sz="4000" dirty="0">
                <a:latin typeface="黑体" panose="02010609060101010101" pitchFamily="49" charset="-122"/>
              </a:rPr>
              <a:t>程序上机过程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552" y="1497807"/>
            <a:ext cx="9936335" cy="461486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汇编语言实践环境基于DOS平台。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    当汇编语言源程序编好后，要使其实现功能，需经过以下过程：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  建立、编辑   汇编   连接     运行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3333FF"/>
                </a:solidFill>
                <a:latin typeface="黑体" panose="02010609060101010101" pitchFamily="49" charset="-122"/>
              </a:rPr>
              <a:t>                           调试</a:t>
            </a:r>
          </a:p>
          <a:p>
            <a:pPr marL="0" indent="0">
              <a:buNone/>
            </a:pPr>
            <a:r>
              <a:rPr lang="zh-CN" altLang="zh-CN" sz="2800" dirty="0">
                <a:latin typeface="黑体" panose="02010609060101010101" pitchFamily="49" charset="-122"/>
              </a:rPr>
              <a:t>	</a:t>
            </a:r>
          </a:p>
        </p:txBody>
      </p:sp>
      <p:sp>
        <p:nvSpPr>
          <p:cNvPr id="89093" name="Line 4"/>
          <p:cNvSpPr>
            <a:spLocks noChangeShapeType="1"/>
          </p:cNvSpPr>
          <p:nvPr/>
        </p:nvSpPr>
        <p:spPr bwMode="auto">
          <a:xfrm>
            <a:off x="6383338" y="3429000"/>
            <a:ext cx="0" cy="3810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Line 5"/>
          <p:cNvSpPr>
            <a:spLocks noChangeShapeType="1"/>
          </p:cNvSpPr>
          <p:nvPr/>
        </p:nvSpPr>
        <p:spPr bwMode="auto">
          <a:xfrm>
            <a:off x="7608888" y="3789363"/>
            <a:ext cx="3810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Line 6"/>
          <p:cNvSpPr>
            <a:spLocks noChangeShapeType="1"/>
          </p:cNvSpPr>
          <p:nvPr/>
        </p:nvSpPr>
        <p:spPr bwMode="auto">
          <a:xfrm flipV="1">
            <a:off x="7967663" y="3500438"/>
            <a:ext cx="0" cy="304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6" name="Line 7"/>
          <p:cNvSpPr>
            <a:spLocks noChangeShapeType="1"/>
          </p:cNvSpPr>
          <p:nvPr/>
        </p:nvSpPr>
        <p:spPr bwMode="auto">
          <a:xfrm>
            <a:off x="6383338" y="3789363"/>
            <a:ext cx="4572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Line 8"/>
          <p:cNvSpPr>
            <a:spLocks noChangeShapeType="1"/>
          </p:cNvSpPr>
          <p:nvPr/>
        </p:nvSpPr>
        <p:spPr bwMode="auto">
          <a:xfrm>
            <a:off x="6743700" y="3284538"/>
            <a:ext cx="8382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Line 9"/>
          <p:cNvSpPr>
            <a:spLocks noChangeShapeType="1"/>
          </p:cNvSpPr>
          <p:nvPr/>
        </p:nvSpPr>
        <p:spPr bwMode="auto">
          <a:xfrm>
            <a:off x="4295775" y="3284538"/>
            <a:ext cx="4572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9" name="Line 10"/>
          <p:cNvSpPr>
            <a:spLocks noChangeShapeType="1"/>
          </p:cNvSpPr>
          <p:nvPr/>
        </p:nvSpPr>
        <p:spPr bwMode="auto">
          <a:xfrm>
            <a:off x="5591175" y="3284538"/>
            <a:ext cx="4572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34000" y="0"/>
            <a:ext cx="63786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sz="4000" kern="0" smtClean="0">
                <a:solidFill>
                  <a:srgbClr val="000066"/>
                </a:solidFill>
              </a:rPr>
              <a:t>4.1.2 </a:t>
            </a:r>
            <a:r>
              <a:rPr lang="zh-CN" altLang="en-US" sz="4000" kern="0" smtClean="0">
                <a:solidFill>
                  <a:srgbClr val="000066"/>
                </a:solidFill>
              </a:rPr>
              <a:t>汇编语言编程环境</a:t>
            </a:r>
            <a:endParaRPr lang="zh-CN" altLang="zh-CN" sz="4000" kern="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85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609600"/>
            <a:ext cx="9828584" cy="5715000"/>
          </a:xfrm>
        </p:spPr>
        <p:txBody>
          <a:bodyPr/>
          <a:lstStyle/>
          <a:p>
            <a:pPr algn="just"/>
            <a:r>
              <a:rPr lang="zh-CN" altLang="zh-CN" b="1" dirty="0" smtClean="0">
                <a:ea typeface="楷体_GB2312" pitchFamily="1" charset="-122"/>
              </a:rPr>
              <a:t>1.IF结构程序举例（</a:t>
            </a:r>
            <a:r>
              <a:rPr lang="zh-CN" altLang="zh-CN" b="1" dirty="0" smtClean="0">
                <a:ea typeface="宋体" panose="02010600030101010101" pitchFamily="2" charset="-122"/>
              </a:rPr>
              <a:t>单分支结构）</a:t>
            </a:r>
          </a:p>
          <a:p>
            <a:pPr algn="just"/>
            <a:r>
              <a:rPr lang="zh-CN" altLang="zh-CN" b="1" dirty="0" smtClean="0">
                <a:latin typeface="黑体" panose="02010609060101010101" pitchFamily="49" charset="-122"/>
              </a:rPr>
              <a:t>例5.1  求带符号数A和B的较大值MAXAB=MAX（A, B）。;PROG0501</a:t>
            </a:r>
          </a:p>
          <a:p>
            <a:pPr algn="just"/>
            <a:endParaRPr lang="zh-CN" altLang="zh-CN" b="1" dirty="0" smtClean="0">
              <a:latin typeface="黑体" panose="02010609060101010101" pitchFamily="49" charset="-122"/>
            </a:endParaRPr>
          </a:p>
          <a:p>
            <a:endParaRPr lang="zh-CN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1344" y="2420939"/>
            <a:ext cx="10368707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;PROG0501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       MOV   	EAX, A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       CMP    	EAX, B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       JGE     	</a:t>
            </a:r>
            <a:r>
              <a:rPr lang="en-US" altLang="zh-CN" sz="3200" dirty="0" err="1"/>
              <a:t>AIsLarger</a:t>
            </a:r>
            <a:r>
              <a:rPr lang="en-US" altLang="zh-CN" sz="3200" dirty="0"/>
              <a:t>; </a:t>
            </a:r>
            <a:r>
              <a:rPr lang="zh-CN" altLang="en-US" sz="3200" dirty="0"/>
              <a:t>如果</a:t>
            </a:r>
            <a:r>
              <a:rPr lang="en-US" altLang="zh-CN" sz="3200" dirty="0"/>
              <a:t>A≥B</a:t>
            </a:r>
            <a:r>
              <a:rPr lang="zh-CN" altLang="en-US" sz="3200" dirty="0"/>
              <a:t>，跳转到</a:t>
            </a:r>
            <a:r>
              <a:rPr lang="en-US" altLang="zh-CN" sz="3200" dirty="0" err="1"/>
              <a:t>AIsLarger</a:t>
            </a:r>
            <a:r>
              <a:rPr lang="zh-CN" altLang="en-US" sz="3200" dirty="0"/>
              <a:t>标号处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3200" dirty="0"/>
              <a:t>       </a:t>
            </a:r>
            <a:r>
              <a:rPr lang="en-US" altLang="zh-CN" sz="3200" dirty="0"/>
              <a:t>MOV   	EAX, B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 err="1"/>
              <a:t>AIsLarger</a:t>
            </a:r>
            <a:r>
              <a:rPr lang="en-US" altLang="zh-CN" sz="3200" dirty="0"/>
              <a:t>: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       MOV    	MAXAB, EAX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058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19514" y="-17463"/>
            <a:ext cx="6751637" cy="647701"/>
          </a:xfrm>
        </p:spPr>
        <p:txBody>
          <a:bodyPr/>
          <a:lstStyle/>
          <a:p>
            <a:pPr algn="just"/>
            <a:r>
              <a:rPr lang="zh-CN" altLang="zh-CN" b="1" smtClean="0">
                <a:ea typeface="楷体_GB2312" pitchFamily="1" charset="-122"/>
              </a:rPr>
              <a:t>2.IF_THEN_ELSE结构程序举例</a:t>
            </a:r>
            <a:endParaRPr lang="zh-CN" altLang="zh-CN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79376" y="1196975"/>
            <a:ext cx="1072919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例</a:t>
            </a:r>
            <a:r>
              <a:rPr lang="en-US" altLang="zh-CN" dirty="0"/>
              <a:t>5.3 </a:t>
            </a:r>
            <a:r>
              <a:rPr lang="zh-CN" altLang="en-US" dirty="0"/>
              <a:t>求带符号数</a:t>
            </a:r>
            <a:r>
              <a:rPr lang="en-US" altLang="zh-CN" dirty="0"/>
              <a:t>X</a:t>
            </a:r>
            <a:r>
              <a:rPr lang="zh-CN" altLang="en-US" dirty="0"/>
              <a:t>的符号，如果</a:t>
            </a:r>
            <a:r>
              <a:rPr lang="en-US" altLang="zh-CN" dirty="0"/>
              <a:t>X&gt;=0</a:t>
            </a:r>
            <a:r>
              <a:rPr lang="zh-CN" altLang="en-US" dirty="0"/>
              <a:t>，</a:t>
            </a:r>
            <a:r>
              <a:rPr lang="en-US" altLang="zh-CN" dirty="0"/>
              <a:t>SIGNX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，否则置为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79650" y="2936875"/>
            <a:ext cx="4573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;PROG0503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62968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83432" y="981075"/>
            <a:ext cx="100811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;PROG0503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X         	SDWORD	-45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SIGNX     	SDWORD  	?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	MOV      	SIGNX, 0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	CMP      	X, 0   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	JGE       	</a:t>
            </a:r>
            <a:r>
              <a:rPr lang="en-US" altLang="zh-CN" sz="2000" dirty="0" err="1"/>
              <a:t>XisPostive</a:t>
            </a:r>
            <a:r>
              <a:rPr lang="en-US" altLang="zh-CN" sz="2000" dirty="0"/>
              <a:t>        ; X≥0</a:t>
            </a:r>
            <a:r>
              <a:rPr lang="zh-CN" altLang="en-US" sz="2000" dirty="0"/>
              <a:t>，跳转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	</a:t>
            </a:r>
            <a:r>
              <a:rPr lang="en-US" altLang="zh-CN" sz="2000" dirty="0"/>
              <a:t>MOV      	SIGNX, -1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	JMP       	HERE           ; </a:t>
            </a:r>
            <a:r>
              <a:rPr lang="zh-CN" altLang="en-US" sz="2000" dirty="0"/>
              <a:t>跳过“</a:t>
            </a:r>
            <a:r>
              <a:rPr lang="en-US" altLang="zh-CN" sz="2000" dirty="0"/>
              <a:t>MOV SIGNX, 1”</a:t>
            </a:r>
            <a:r>
              <a:rPr lang="zh-CN" altLang="en-US" sz="2000" dirty="0"/>
              <a:t>语句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 err="1"/>
              <a:t>XisPostive</a:t>
            </a:r>
            <a:r>
              <a:rPr lang="en-US" altLang="zh-CN" sz="2000" dirty="0"/>
              <a:t>:         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          </a:t>
            </a:r>
            <a:r>
              <a:rPr lang="zh-CN" altLang="en-US" sz="2000" dirty="0"/>
              <a:t>   ;CMP X,0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        JE  XisZero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	MOV     	SIGNX, 1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JMP HERE</a:t>
            </a:r>
            <a:endParaRPr lang="en-US" altLang="zh-CN" sz="2000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XisZero:    MOV SIGNX,0</a:t>
            </a:r>
            <a:endParaRPr lang="en-US" altLang="zh-CN" sz="2000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HERE:</a:t>
            </a:r>
            <a:endParaRPr lang="zh-CN" altLang="en-US" sz="20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128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8696" y="764704"/>
            <a:ext cx="8229600" cy="706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例5</a:t>
            </a:r>
            <a:r>
              <a:rPr lang="en-US" altLang="zh-CN" dirty="0" smtClean="0">
                <a:latin typeface="黑体" panose="02010609060101010101" pitchFamily="49" charset="-122"/>
              </a:rPr>
              <a:t>.5</a:t>
            </a:r>
            <a:r>
              <a:rPr lang="zh-CN" altLang="en-US" dirty="0" smtClean="0">
                <a:latin typeface="黑体" panose="02010609060101010101" pitchFamily="49" charset="-122"/>
              </a:rPr>
              <a:t> 在升序数组中查找指定数。</a:t>
            </a:r>
            <a:r>
              <a:rPr lang="zh-CN" altLang="en-US" dirty="0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333500"/>
            <a:ext cx="11017224" cy="5295900"/>
          </a:xfrm>
        </p:spPr>
        <p:txBody>
          <a:bodyPr/>
          <a:lstStyle/>
          <a:p>
            <a:pPr hangingPunct="1">
              <a:spcBef>
                <a:spcPct val="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算法分析：在有序数组中查找元素，使用折半查找的效率最高，平均比较次数为log2</a:t>
            </a:r>
            <a:r>
              <a:rPr lang="zh-CN" altLang="en-US" sz="2800" i="1" dirty="0">
                <a:latin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</a:rPr>
              <a:t>（顺序查找的次数</a:t>
            </a:r>
            <a:r>
              <a:rPr lang="zh-CN" altLang="en-US" sz="2800" i="1" dirty="0">
                <a:latin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</a:rPr>
              <a:t>/2）。本例使用折半查找法。设：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字节型数组为R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元素个数为n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要查找的数为a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查找范围，以下界l和上界h表示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–"/>
            </a:pPr>
            <a:r>
              <a:rPr lang="zh-CN" altLang="en-US" dirty="0" smtClean="0">
                <a:latin typeface="黑体" panose="02010609060101010101" pitchFamily="49" charset="-122"/>
              </a:rPr>
              <a:t>l和h是数组下标</a:t>
            </a:r>
          </a:p>
          <a:p>
            <a:pPr lvl="1" hangingPunct="1">
              <a:lnSpc>
                <a:spcPct val="80000"/>
              </a:lnSpc>
              <a:buFont typeface="Wingdings" panose="05000000000000000000" pitchFamily="2" charset="2"/>
              <a:buChar char="–"/>
            </a:pPr>
            <a:r>
              <a:rPr lang="zh-CN" altLang="en-US" dirty="0" smtClean="0">
                <a:latin typeface="黑体" panose="02010609060101010101" pitchFamily="49" charset="-122"/>
              </a:rPr>
              <a:t>初始时下界为0上界为n-1，即整个数组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m是下界l和上界h的中点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黑体" panose="02010609060101010101" pitchFamily="49" charset="-122"/>
              </a:rPr>
              <a:t>查找结束条件：l＞h，意味无指定数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364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92150"/>
            <a:ext cx="788511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94226" y="5925236"/>
            <a:ext cx="45720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b="0"/>
              <a:t>折半查找算法的流程</a:t>
            </a:r>
            <a:r>
              <a:rPr lang="zh-CN" altLang="zh-CN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012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92313" y="1196975"/>
            <a:ext cx="8418512" cy="5137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100"/>
              <a:t>执行过程如下：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（1）先设定一个查找范围，以下界</a:t>
            </a:r>
            <a:r>
              <a:rPr lang="zh-CN" altLang="zh-CN" sz="2100" i="1"/>
              <a:t>l</a:t>
            </a:r>
            <a:r>
              <a:rPr lang="zh-CN" altLang="zh-CN" sz="2100"/>
              <a:t>和上界</a:t>
            </a:r>
            <a:r>
              <a:rPr lang="zh-CN" altLang="zh-CN" sz="2100" i="1"/>
              <a:t>h</a:t>
            </a:r>
            <a:r>
              <a:rPr lang="zh-CN" altLang="zh-CN" sz="2100"/>
              <a:t>表示。</a:t>
            </a:r>
            <a:r>
              <a:rPr lang="zh-CN" altLang="zh-CN" sz="2100" i="1"/>
              <a:t>l</a:t>
            </a:r>
            <a:r>
              <a:rPr lang="zh-CN" altLang="zh-CN" sz="2100"/>
              <a:t>和</a:t>
            </a:r>
            <a:r>
              <a:rPr lang="zh-CN" altLang="zh-CN" sz="2100" i="1"/>
              <a:t>h</a:t>
            </a:r>
            <a:r>
              <a:rPr lang="zh-CN" altLang="zh-CN" sz="2100"/>
              <a:t>是数组下标。初始时，下界为0，上界为</a:t>
            </a:r>
            <a:r>
              <a:rPr lang="zh-CN" altLang="zh-CN" sz="2100" i="1"/>
              <a:t>n</a:t>
            </a:r>
            <a:r>
              <a:rPr lang="zh-CN" altLang="zh-CN" sz="2100"/>
              <a:t>-1，即查找范围是整个数组。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（2）如果下界</a:t>
            </a:r>
            <a:r>
              <a:rPr lang="zh-CN" altLang="zh-CN" sz="2100" i="1"/>
              <a:t>l</a:t>
            </a:r>
            <a:r>
              <a:rPr lang="zh-CN" altLang="zh-CN" sz="2100"/>
              <a:t>大于上界</a:t>
            </a:r>
            <a:r>
              <a:rPr lang="zh-CN" altLang="zh-CN" sz="2100" i="1"/>
              <a:t>h</a:t>
            </a:r>
            <a:r>
              <a:rPr lang="zh-CN" altLang="zh-CN" sz="2100"/>
              <a:t>，则查找范围为空，查找结束。在这种情况下，数组中没有</a:t>
            </a:r>
            <a:r>
              <a:rPr lang="zh-CN" altLang="zh-CN" sz="2100" i="1"/>
              <a:t>a</a:t>
            </a:r>
            <a:r>
              <a:rPr lang="zh-CN" altLang="zh-CN" sz="2100"/>
              <a:t>，算法结束。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（3）取下界</a:t>
            </a:r>
            <a:r>
              <a:rPr lang="zh-CN" altLang="zh-CN" sz="2100" i="1"/>
              <a:t>l</a:t>
            </a:r>
            <a:r>
              <a:rPr lang="zh-CN" altLang="zh-CN" sz="2100"/>
              <a:t>和上界</a:t>
            </a:r>
            <a:r>
              <a:rPr lang="zh-CN" altLang="zh-CN" sz="2100" i="1"/>
              <a:t>h</a:t>
            </a:r>
            <a:r>
              <a:rPr lang="zh-CN" altLang="zh-CN" sz="2100"/>
              <a:t>的中点</a:t>
            </a:r>
            <a:r>
              <a:rPr lang="zh-CN" altLang="zh-CN" sz="2100" i="1"/>
              <a:t>m</a:t>
            </a:r>
            <a:r>
              <a:rPr lang="zh-CN" altLang="zh-CN" sz="2100"/>
              <a:t>,</a:t>
            </a:r>
            <a:r>
              <a:rPr lang="zh-CN" altLang="zh-CN" sz="2100" i="1"/>
              <a:t>m</a:t>
            </a:r>
            <a:r>
              <a:rPr lang="zh-CN" altLang="zh-CN" sz="2100"/>
              <a:t>=(</a:t>
            </a:r>
            <a:r>
              <a:rPr lang="zh-CN" altLang="zh-CN" sz="2100" i="1"/>
              <a:t>l</a:t>
            </a:r>
            <a:r>
              <a:rPr lang="zh-CN" altLang="zh-CN" sz="2100"/>
              <a:t>+</a:t>
            </a:r>
            <a:r>
              <a:rPr lang="zh-CN" altLang="zh-CN" sz="2100" i="1"/>
              <a:t>h</a:t>
            </a:r>
            <a:r>
              <a:rPr lang="zh-CN" altLang="zh-CN" sz="2100"/>
              <a:t>)/2。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（4）从数组的中点</a:t>
            </a:r>
            <a:r>
              <a:rPr lang="zh-CN" altLang="zh-CN" sz="2100" i="1"/>
              <a:t>m</a:t>
            </a:r>
            <a:r>
              <a:rPr lang="zh-CN" altLang="zh-CN" sz="2100"/>
              <a:t>处取出一个数</a:t>
            </a:r>
            <a:r>
              <a:rPr lang="zh-CN" altLang="zh-CN" sz="2100" i="1"/>
              <a:t>R</a:t>
            </a:r>
            <a:r>
              <a:rPr lang="zh-CN" altLang="zh-CN" sz="2100"/>
              <a:t>[</a:t>
            </a:r>
            <a:r>
              <a:rPr lang="zh-CN" altLang="zh-CN" sz="2100" i="1"/>
              <a:t>m</a:t>
            </a:r>
            <a:r>
              <a:rPr lang="zh-CN" altLang="zh-CN" sz="2100"/>
              <a:t>]，和</a:t>
            </a:r>
            <a:r>
              <a:rPr lang="zh-CN" altLang="zh-CN" sz="2100" i="1"/>
              <a:t>a</a:t>
            </a:r>
            <a:r>
              <a:rPr lang="zh-CN" altLang="zh-CN" sz="2100"/>
              <a:t>进行比较。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（5）如果</a:t>
            </a:r>
            <a:r>
              <a:rPr lang="zh-CN" altLang="zh-CN" sz="2100" i="1"/>
              <a:t>R</a:t>
            </a:r>
            <a:r>
              <a:rPr lang="zh-CN" altLang="zh-CN" sz="2100"/>
              <a:t>[</a:t>
            </a:r>
            <a:r>
              <a:rPr lang="zh-CN" altLang="zh-CN" sz="2100" i="1"/>
              <a:t>m</a:t>
            </a:r>
            <a:r>
              <a:rPr lang="zh-CN" altLang="zh-CN" sz="2100"/>
              <a:t>]等于</a:t>
            </a:r>
            <a:r>
              <a:rPr lang="zh-CN" altLang="zh-CN" sz="2100" i="1"/>
              <a:t>a</a:t>
            </a:r>
            <a:r>
              <a:rPr lang="zh-CN" altLang="zh-CN" sz="2100"/>
              <a:t>，则在数组中找到</a:t>
            </a:r>
            <a:r>
              <a:rPr lang="zh-CN" altLang="zh-CN" sz="2100" i="1"/>
              <a:t>a</a:t>
            </a:r>
            <a:r>
              <a:rPr lang="zh-CN" altLang="zh-CN" sz="2100"/>
              <a:t>，下标为</a:t>
            </a:r>
            <a:r>
              <a:rPr lang="zh-CN" altLang="zh-CN" sz="2100" i="1"/>
              <a:t>m</a:t>
            </a:r>
            <a:r>
              <a:rPr lang="zh-CN" altLang="zh-CN" sz="2100"/>
              <a:t>。算法结束。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（6）如果</a:t>
            </a:r>
            <a:r>
              <a:rPr lang="zh-CN" altLang="zh-CN" sz="2100" i="1"/>
              <a:t>R</a:t>
            </a:r>
            <a:r>
              <a:rPr lang="zh-CN" altLang="zh-CN" sz="2100"/>
              <a:t>[</a:t>
            </a:r>
            <a:r>
              <a:rPr lang="zh-CN" altLang="zh-CN" sz="2100" i="1"/>
              <a:t>m</a:t>
            </a:r>
            <a:r>
              <a:rPr lang="zh-CN" altLang="zh-CN" sz="2100"/>
              <a:t>]大于</a:t>
            </a:r>
            <a:r>
              <a:rPr lang="zh-CN" altLang="zh-CN" sz="2100" i="1"/>
              <a:t>a</a:t>
            </a:r>
            <a:r>
              <a:rPr lang="zh-CN" altLang="zh-CN" sz="2100"/>
              <a:t>，中点上的数比</a:t>
            </a:r>
            <a:r>
              <a:rPr lang="zh-CN" altLang="zh-CN" sz="2100" i="1"/>
              <a:t>a</a:t>
            </a:r>
            <a:r>
              <a:rPr lang="zh-CN" altLang="zh-CN" sz="2100"/>
              <a:t>大，从中点到上界中的所有数都比</a:t>
            </a:r>
            <a:r>
              <a:rPr lang="zh-CN" altLang="zh-CN" sz="2100" i="1"/>
              <a:t>a</a:t>
            </a:r>
            <a:r>
              <a:rPr lang="zh-CN" altLang="zh-CN" sz="2100"/>
              <a:t>大，修改上界</a:t>
            </a:r>
            <a:r>
              <a:rPr lang="zh-CN" altLang="zh-CN" sz="2100" i="1"/>
              <a:t>h</a:t>
            </a:r>
            <a:r>
              <a:rPr lang="zh-CN" altLang="zh-CN" sz="2100"/>
              <a:t>为</a:t>
            </a:r>
            <a:r>
              <a:rPr lang="zh-CN" altLang="zh-CN" sz="2100" i="1"/>
              <a:t>m</a:t>
            </a:r>
            <a:r>
              <a:rPr lang="zh-CN" altLang="zh-CN" sz="2100"/>
              <a:t>-1。然后跳转到第（2）步。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（7）如果</a:t>
            </a:r>
            <a:r>
              <a:rPr lang="zh-CN" altLang="zh-CN" sz="2100" i="1"/>
              <a:t>R</a:t>
            </a:r>
            <a:r>
              <a:rPr lang="zh-CN" altLang="zh-CN" sz="2100"/>
              <a:t>[</a:t>
            </a:r>
            <a:r>
              <a:rPr lang="zh-CN" altLang="zh-CN" sz="2100" i="1"/>
              <a:t>m</a:t>
            </a:r>
            <a:r>
              <a:rPr lang="zh-CN" altLang="zh-CN" sz="2100"/>
              <a:t>]小于</a:t>
            </a:r>
            <a:r>
              <a:rPr lang="zh-CN" altLang="zh-CN" sz="2100" i="1"/>
              <a:t>a</a:t>
            </a:r>
            <a:r>
              <a:rPr lang="zh-CN" altLang="zh-CN" sz="2100"/>
              <a:t>，中点上的数比</a:t>
            </a:r>
            <a:r>
              <a:rPr lang="zh-CN" altLang="zh-CN" sz="2100" i="1"/>
              <a:t>a</a:t>
            </a:r>
            <a:r>
              <a:rPr lang="zh-CN" altLang="zh-CN" sz="2100"/>
              <a:t>小，从下界到中点中的所有数都比</a:t>
            </a:r>
            <a:r>
              <a:rPr lang="zh-CN" altLang="zh-CN" sz="2100" i="1"/>
              <a:t>a</a:t>
            </a:r>
            <a:r>
              <a:rPr lang="zh-CN" altLang="zh-CN" sz="2100"/>
              <a:t>小，修改下界</a:t>
            </a:r>
            <a:r>
              <a:rPr lang="zh-CN" altLang="zh-CN" sz="2100" i="1"/>
              <a:t>l</a:t>
            </a:r>
            <a:r>
              <a:rPr lang="zh-CN" altLang="zh-CN" sz="2100"/>
              <a:t>为</a:t>
            </a:r>
            <a:r>
              <a:rPr lang="zh-CN" altLang="zh-CN" sz="2100" i="1"/>
              <a:t>m</a:t>
            </a:r>
            <a:r>
              <a:rPr lang="zh-CN" altLang="zh-CN" sz="2100"/>
              <a:t>+1。然后跳转到第（2）步。</a:t>
            </a:r>
          </a:p>
          <a:p>
            <a:pPr>
              <a:lnSpc>
                <a:spcPct val="80000"/>
              </a:lnSpc>
            </a:pPr>
            <a:r>
              <a:rPr lang="zh-CN" altLang="zh-CN" sz="2100"/>
              <a:t>每经过一次比较，查找范围就缩小一半。缩小查找范围的过程如图5-4所示。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424114" y="5445126"/>
            <a:ext cx="22765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;PROG0505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91491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en-US" altLang="zh-CN" dirty="0" smtClean="0">
                <a:latin typeface="黑体" panose="02010609060101010101" pitchFamily="49" charset="-122"/>
              </a:rPr>
              <a:t>SWITCH_CASE</a:t>
            </a:r>
            <a:r>
              <a:rPr lang="zh-CN" altLang="en-US" dirty="0" smtClean="0">
                <a:latin typeface="黑体" panose="02010609060101010101" pitchFamily="49" charset="-122"/>
              </a:rPr>
              <a:t>结构分支程序设计</a:t>
            </a:r>
            <a:r>
              <a:rPr lang="zh-CN" altLang="en-US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416" y="1371600"/>
            <a:ext cx="9144372" cy="447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黑体" panose="02010609060101010101" pitchFamily="49" charset="-122"/>
              </a:rPr>
              <a:t>分支较少的IF_THEN_ELSE结构使用条件转移指令实现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黑体" panose="02010609060101010101" pitchFamily="49" charset="-122"/>
              </a:rPr>
              <a:t>分支较多时使用条件转移指令实现分支程序变得较复杂，不易读懂、扩充。多分支的SWITCH_CASE结构可用基于跳转表的方法实现</a:t>
            </a:r>
          </a:p>
          <a:p>
            <a:pPr lvl="1">
              <a:buFont typeface="Wingdings" panose="05000000000000000000" pitchFamily="2" charset="2"/>
              <a:buChar char="–"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实现的关键是先要构成跳转表</a:t>
            </a:r>
          </a:p>
          <a:p>
            <a:pPr lvl="1">
              <a:buFont typeface="Wingdings" panose="05000000000000000000" pitchFamily="2" charset="2"/>
              <a:buChar char="–"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然后用无条件间接转移指令实现跳转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黑体" panose="02010609060101010101" pitchFamily="49" charset="-122"/>
              </a:rPr>
              <a:t>SWITCH_CASE结构可用于主控程序设计等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135189" y="6092826"/>
            <a:ext cx="22765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;PROG0507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3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052736"/>
            <a:ext cx="10729191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800" dirty="0"/>
              <a:t>	</a:t>
            </a:r>
            <a:r>
              <a:rPr lang="zh-CN" altLang="zh-CN" sz="2800" b="1" dirty="0">
                <a:latin typeface="黑体" panose="02010609060101010101" pitchFamily="49" charset="-122"/>
              </a:rPr>
              <a:t>例. 编制一个管理文件的菜单程序，要求能够实现建立文件、修改文件、删除文件、显示文件和退出应用程序5个主控功能。首先在屏幕上显示5种功能，然后从键盘上输入数字1～5即可转入相应的功能，而输入其他字符则提示输入非法。若选择退出功能，则能正确返回；若选择其他功能，应能返回到主菜单。</a:t>
            </a:r>
          </a:p>
          <a:p>
            <a:pPr>
              <a:lnSpc>
                <a:spcPct val="80000"/>
              </a:lnSpc>
            </a:pPr>
            <a:r>
              <a:rPr lang="zh-CN" altLang="zh-CN" sz="2800" b="1" dirty="0">
                <a:latin typeface="黑体" panose="02010609060101010101" pitchFamily="49" charset="-122"/>
              </a:rPr>
              <a:t> 屏幕显示为：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0439"/>
            <a:ext cx="61722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398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556792"/>
            <a:ext cx="10945216" cy="5221288"/>
          </a:xfrm>
        </p:spPr>
        <p:txBody>
          <a:bodyPr/>
          <a:lstStyle/>
          <a:p>
            <a:r>
              <a:rPr lang="zh-CN" altLang="zh-CN" sz="2600" b="1" dirty="0">
                <a:latin typeface="黑体" panose="02010609060101010101" pitchFamily="49" charset="-122"/>
              </a:rPr>
              <a:t>		算法分析：要能够转移到不同分支，必须提供各个分支的入口地址。对于SWITCH_CASE结构，由于分支众多，可以把各分支入口地址集中在一起构成一个地址表，把这个地址表称为跳转表。设建立文件分支入口标号为CR，修改文件分支入口标号为UP，删除文件分支入口标号为DE，显示文件分支入口标号为PR，退出分支入口标号为QU，则该跳转表如下所示：</a:t>
            </a:r>
          </a:p>
          <a:p>
            <a:r>
              <a:rPr lang="en-US" altLang="zh-CN" sz="2600" b="1" dirty="0" smtClean="0">
                <a:latin typeface="黑体" panose="02010609060101010101" pitchFamily="49" charset="-122"/>
              </a:rPr>
              <a:t>      </a:t>
            </a:r>
            <a:r>
              <a:rPr lang="zh-CN" altLang="zh-CN" sz="2600" b="1" dirty="0" smtClean="0">
                <a:latin typeface="黑体" panose="02010609060101010101" pitchFamily="49" charset="-122"/>
              </a:rPr>
              <a:t>JMPTAB  DD   </a:t>
            </a:r>
            <a:r>
              <a:rPr lang="zh-CN" altLang="zh-CN" sz="2600" b="1" dirty="0">
                <a:latin typeface="黑体" panose="02010609060101010101" pitchFamily="49" charset="-122"/>
              </a:rPr>
              <a:t>OFFSET CR		;跳转表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        		DD   OFFSET UP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        		DD   OFFSET DE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        		DD   OFFSET PR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        		DD   OFFSET QU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202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96863"/>
            <a:ext cx="6821488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835525" y="6153836"/>
            <a:ext cx="3648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b="0"/>
              <a:t>菜单程序流程图</a:t>
            </a:r>
            <a:r>
              <a:rPr lang="zh-CN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52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0"/>
            <a:ext cx="6378624" cy="9144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0066"/>
                </a:solidFill>
              </a:rPr>
              <a:t>4.1.2 </a:t>
            </a:r>
            <a:r>
              <a:rPr lang="zh-CN" altLang="en-US" sz="4000" dirty="0" smtClean="0">
                <a:solidFill>
                  <a:srgbClr val="000066"/>
                </a:solidFill>
              </a:rPr>
              <a:t>汇编语言编程环境</a:t>
            </a:r>
            <a:endParaRPr lang="zh-CN" altLang="zh-CN" sz="4000" dirty="0">
              <a:solidFill>
                <a:srgbClr val="000066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78114" y="1981200"/>
            <a:ext cx="7989887" cy="4471988"/>
          </a:xfrm>
        </p:spPr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</a:rPr>
              <a:t>平  台：</a:t>
            </a:r>
            <a:r>
              <a:rPr lang="zh-CN" altLang="en-US" smtClean="0"/>
              <a:t>Intel 80X86/Pentium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DOS/虚拟8086模式(V86)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Windows/保护模式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       </a:t>
            </a:r>
            <a:r>
              <a:rPr lang="en-US" altLang="en-US" noProof="1" smtClean="0"/>
              <a:t>MASM5.1</a:t>
            </a:r>
            <a:r>
              <a:rPr lang="zh-CN" altLang="en-US" smtClean="0"/>
              <a:t>  </a:t>
            </a:r>
            <a:r>
              <a:rPr lang="en-US" altLang="en-US" noProof="1" smtClean="0"/>
              <a:t>MASM6.11</a:t>
            </a:r>
            <a:r>
              <a:rPr lang="zh-CN" altLang="en-US" smtClean="0"/>
              <a:t>  MASM32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9220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DB2A407-B7B2-499A-9702-4EFB0AC6CD58}" type="slidenum">
              <a:rPr lang="zh-CN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7</a:t>
            </a:fld>
            <a:endParaRPr lang="zh-CN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32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39416" y="908050"/>
            <a:ext cx="105851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说明：位移量是跳转表中所选项与表基址的距离。把所有功能号连续排列，设选择了</a:t>
            </a:r>
            <a:r>
              <a:rPr lang="en-US" altLang="zh-CN" sz="2800" dirty="0"/>
              <a:t>K</a:t>
            </a:r>
            <a:r>
              <a:rPr lang="zh-CN" altLang="en-US" sz="2800" dirty="0"/>
              <a:t>号功能，则：</a:t>
            </a:r>
          </a:p>
          <a:p>
            <a:pPr algn="just" eaLnBrk="1" hangingPunct="1">
              <a:buFont typeface="Wingdings" panose="05000000000000000000" pitchFamily="2" charset="2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索引号＝</a:t>
            </a:r>
            <a:r>
              <a:rPr lang="en-US" altLang="zh-CN" sz="2800" dirty="0">
                <a:solidFill>
                  <a:srgbClr val="FF0000"/>
                </a:solidFill>
              </a:rPr>
              <a:t>K－</a:t>
            </a:r>
            <a:r>
              <a:rPr lang="zh-CN" altLang="en-US" sz="2800" dirty="0">
                <a:solidFill>
                  <a:srgbClr val="FF0000"/>
                </a:solidFill>
              </a:rPr>
              <a:t>起始功能号</a:t>
            </a:r>
            <a:r>
              <a:rPr lang="zh-CN" altLang="en-US" sz="2800" dirty="0"/>
              <a:t>（例如功能号为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1，2，3</a:t>
            </a:r>
            <a:r>
              <a:rPr lang="zh-CN" altLang="en-US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N，</a:t>
            </a:r>
            <a:r>
              <a:rPr lang="zh-CN" altLang="en-US" sz="2800" dirty="0"/>
              <a:t>则索引号＝</a:t>
            </a:r>
            <a:r>
              <a:rPr lang="en-US" altLang="zh-CN" sz="2800" dirty="0"/>
              <a:t>K－1）</a:t>
            </a:r>
          </a:p>
          <a:p>
            <a:pPr algn="just">
              <a:buFont typeface="Wingdings" panose="05000000000000000000" pitchFamily="2" charset="2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位移量＝索引号×每项入口地址占用的字  节数</a:t>
            </a:r>
            <a:r>
              <a:rPr lang="zh-CN" altLang="en-US" sz="2800" dirty="0"/>
              <a:t>。</a:t>
            </a:r>
          </a:p>
          <a:p>
            <a:pPr algn="just">
              <a:buFont typeface="Wingdings" panose="05000000000000000000" pitchFamily="2" charset="2"/>
              <a:buChar char="•"/>
            </a:pPr>
            <a:endParaRPr lang="zh-CN" altLang="en-US" sz="2800" dirty="0"/>
          </a:p>
          <a:p>
            <a:pPr algn="l">
              <a:buFont typeface="Wingdings" panose="05000000000000000000" pitchFamily="2" charset="2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表项地址＝表基址＋位移量</a:t>
            </a:r>
            <a:r>
              <a:rPr lang="zh-CN" altLang="en-US" sz="2800" dirty="0"/>
              <a:t>。一旦得到了表项地址，使用无条件间接转移指令实现转移即可 </a:t>
            </a:r>
          </a:p>
        </p:txBody>
      </p:sp>
    </p:spTree>
    <p:extLst>
      <p:ext uri="{BB962C8B-B14F-4D97-AF65-F5344CB8AC3E}">
        <p14:creationId xmlns:p14="http://schemas.microsoft.com/office/powerpoint/2010/main" val="2516927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52600" y="960438"/>
            <a:ext cx="8382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2225" algn="just">
              <a:tabLst>
                <a:tab pos="466725" algn="l"/>
              </a:tabLst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◎</a:t>
            </a:r>
            <a:r>
              <a:rPr lang="zh-CN" altLang="en-US" sz="2800"/>
              <a:t>用无条件间接转移指令实现</a:t>
            </a:r>
            <a:r>
              <a:rPr lang="en-US" sz="2800"/>
              <a:t>SWITCH_CASE</a:t>
            </a:r>
            <a:r>
              <a:rPr lang="zh-CN" altLang="en-US" sz="2800"/>
              <a:t>转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466725" algn="l"/>
              </a:tabLst>
              <a:defRPr/>
            </a:pPr>
            <a:r>
              <a:rPr lang="zh-CN" altLang="en-US" sz="2800"/>
              <a:t>在32位程序中，地址表用</a:t>
            </a:r>
            <a:r>
              <a:rPr lang="en-US" sz="2800"/>
              <a:t>DD</a:t>
            </a:r>
            <a:r>
              <a:rPr lang="zh-CN" altLang="en-US" sz="2800"/>
              <a:t>定义，用段内间接转移指令实现跳转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466725" algn="l"/>
              </a:tabLst>
              <a:defRPr/>
            </a:pPr>
            <a:r>
              <a:rPr lang="zh-CN" altLang="en-US" sz="2800"/>
              <a:t>在16位程序中，若跳转表是用</a:t>
            </a:r>
            <a:r>
              <a:rPr lang="en-US" sz="2800"/>
              <a:t>DW</a:t>
            </a:r>
            <a:r>
              <a:rPr lang="zh-CN" altLang="en-US" sz="2800"/>
              <a:t>定义的，则用段内间接转移指令。地址表用</a:t>
            </a:r>
            <a:r>
              <a:rPr lang="en-US" sz="2800"/>
              <a:t>DD</a:t>
            </a:r>
            <a:r>
              <a:rPr lang="zh-CN" altLang="en-US" sz="2800"/>
              <a:t>定义，则用段间间接转移指令</a:t>
            </a:r>
          </a:p>
          <a:p>
            <a:pPr indent="22225" algn="just">
              <a:tabLst>
                <a:tab pos="466725" algn="l"/>
              </a:tabLst>
              <a:defRPr/>
            </a:pPr>
            <a:r>
              <a:rPr lang="zh-CN" altLang="en-US" sz="2800"/>
              <a:t> 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◎</a:t>
            </a:r>
            <a:r>
              <a:rPr lang="zh-CN" altLang="en-US" sz="2800"/>
              <a:t>本例使用以下指令得到表项地址，并实现转移</a:t>
            </a:r>
          </a:p>
          <a:p>
            <a:pPr indent="22225" algn="just">
              <a:tabLst>
                <a:tab pos="466725" algn="l"/>
              </a:tabLst>
              <a:defRPr/>
            </a:pPr>
            <a:r>
              <a:rPr lang="en-US" sz="2800"/>
              <a:t>		mov  eax, JmpTab[ebx*4] </a:t>
            </a:r>
            <a:endParaRPr lang="en-US" sz="2800">
              <a:ea typeface="幼圆" pitchFamily="49" charset="-122"/>
            </a:endParaRPr>
          </a:p>
          <a:p>
            <a:pPr indent="22225" algn="just">
              <a:tabLst>
                <a:tab pos="466725" algn="l"/>
              </a:tabLst>
              <a:defRPr/>
            </a:pPr>
            <a:r>
              <a:rPr lang="en-US" sz="2800"/>
              <a:t>		jmp  eax</a:t>
            </a:r>
            <a:endParaRPr lang="en-US" sz="2800">
              <a:ea typeface="幼圆" pitchFamily="49" charset="-122"/>
            </a:endParaRPr>
          </a:p>
          <a:p>
            <a:pPr indent="22225" algn="just">
              <a:tabLst>
                <a:tab pos="466725" algn="l"/>
              </a:tabLst>
              <a:defRPr/>
            </a:pPr>
            <a:r>
              <a:rPr lang="zh-CN" altLang="en-US" sz="2800">
                <a:latin typeface="宋体" pitchFamily="2" charset="-122"/>
              </a:rPr>
              <a:t> </a:t>
            </a:r>
            <a:r>
              <a:rPr lang="zh-CN" altLang="en-US" sz="2800"/>
              <a:t>也可以使用</a:t>
            </a:r>
            <a:r>
              <a:rPr lang="en-US" sz="2800"/>
              <a:t>jmp  JmpTab[ebx*4]</a:t>
            </a:r>
            <a:r>
              <a:rPr lang="zh-CN" altLang="en-US" sz="2800"/>
              <a:t>指令等实现</a:t>
            </a:r>
          </a:p>
          <a:p>
            <a:pPr indent="22225" algn="just">
              <a:tabLst>
                <a:tab pos="466725" algn="l"/>
              </a:tabLst>
              <a:defRPr/>
            </a:pPr>
            <a:r>
              <a:rPr lang="zh-CN" altLang="en-US" sz="28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6401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171576"/>
            <a:ext cx="9108306" cy="4392613"/>
          </a:xfrm>
        </p:spPr>
        <p:txBody>
          <a:bodyPr/>
          <a:lstStyle/>
          <a:p>
            <a:r>
              <a:rPr lang="zh-CN" altLang="en-US" sz="2600" dirty="0">
                <a:latin typeface="黑体" panose="02010609060101010101" pitchFamily="49" charset="-122"/>
              </a:rPr>
              <a:t>循环两种基本结构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黑体" panose="02010609060101010101" pitchFamily="49" charset="-122"/>
              </a:rPr>
              <a:t>DO_WHILE结构</a:t>
            </a:r>
          </a:p>
          <a:p>
            <a:pPr lvl="1">
              <a:buFont typeface="Wingdings" panose="05000000000000000000" pitchFamily="2" charset="2"/>
              <a:buChar char="–"/>
            </a:pPr>
            <a:r>
              <a:rPr lang="zh-CN" altLang="en-US" sz="2400" dirty="0">
                <a:latin typeface="黑体" panose="02010609060101010101" pitchFamily="49" charset="-122"/>
              </a:rPr>
              <a:t>先判断后执行结构，把对循环控制条件的判断放在循环的入口，先判断控制条件，若满足控制条件就执行循环体，否则退出循环。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黑体" panose="02010609060101010101" pitchFamily="49" charset="-122"/>
              </a:rPr>
              <a:t>DO_UNTIL结构</a:t>
            </a:r>
          </a:p>
          <a:p>
            <a:pPr lvl="1">
              <a:buFont typeface="Wingdings" panose="05000000000000000000" pitchFamily="2" charset="2"/>
              <a:buChar char="–"/>
            </a:pPr>
            <a:r>
              <a:rPr lang="zh-CN" altLang="en-US" sz="2400" dirty="0">
                <a:latin typeface="黑体" panose="02010609060101010101" pitchFamily="49" charset="-122"/>
              </a:rPr>
              <a:t>先执行后判断结构，先执行循环体然后再判断控制条件，若满足控制条件则继续执行循环体，否则退出循环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黑体" panose="02010609060101010101" pitchFamily="49" charset="-122"/>
              </a:rPr>
              <a:t>两种结构一般可以随习惯使用，但在初始循环次数可能为0的情况下则必须使用DO_WHILE结构</a:t>
            </a:r>
            <a:r>
              <a:rPr lang="zh-CN" altLang="en-US" sz="2600" b="1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764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016001"/>
            <a:ext cx="7345362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051426" y="5468036"/>
            <a:ext cx="3187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b="0"/>
              <a:t>基本循环结构</a:t>
            </a:r>
            <a:r>
              <a:rPr lang="zh-CN" altLang="zh-CN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9306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1385" y="1376363"/>
            <a:ext cx="9613380" cy="4114800"/>
          </a:xfrm>
        </p:spPr>
        <p:txBody>
          <a:bodyPr/>
          <a:lstStyle/>
          <a:p>
            <a:r>
              <a:rPr lang="zh-CN" altLang="zh-CN" sz="2600" b="1" dirty="0">
                <a:latin typeface="黑体" panose="02010609060101010101" pitchFamily="49" charset="-122"/>
              </a:rPr>
              <a:t>无论使用哪种循环结构，循环程序一般应包括以下几个部分。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（1）</a:t>
            </a:r>
            <a:r>
              <a:rPr lang="zh-CN" altLang="zh-CN" sz="2600" b="1" dirty="0">
                <a:solidFill>
                  <a:srgbClr val="FF1111"/>
                </a:solidFill>
                <a:latin typeface="黑体" panose="02010609060101010101" pitchFamily="49" charset="-122"/>
              </a:rPr>
              <a:t>循环初始化</a:t>
            </a:r>
            <a:r>
              <a:rPr lang="zh-CN" altLang="zh-CN" sz="2600" b="1" dirty="0">
                <a:latin typeface="黑体" panose="02010609060101010101" pitchFamily="49" charset="-122"/>
              </a:rPr>
              <a:t>。它包括设置循环次数的初始值、地址指针的初始设置等。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（2）</a:t>
            </a:r>
            <a:r>
              <a:rPr lang="zh-CN" altLang="zh-CN" sz="2600" b="1" dirty="0">
                <a:solidFill>
                  <a:srgbClr val="FF1111"/>
                </a:solidFill>
                <a:latin typeface="黑体" panose="02010609060101010101" pitchFamily="49" charset="-122"/>
              </a:rPr>
              <a:t>循环体</a:t>
            </a:r>
            <a:r>
              <a:rPr lang="zh-CN" altLang="zh-CN" sz="2600" b="1" dirty="0">
                <a:latin typeface="黑体" panose="02010609060101010101" pitchFamily="49" charset="-122"/>
              </a:rPr>
              <a:t>。这是循环工作的主体，包括要重复执行的操作，以及循环的修改部分。修改部分包括地址指针的修改、循环控制条件的修改等。</a:t>
            </a:r>
          </a:p>
          <a:p>
            <a:r>
              <a:rPr lang="zh-CN" altLang="zh-CN" sz="2600" b="1" dirty="0">
                <a:latin typeface="黑体" panose="02010609060101010101" pitchFamily="49" charset="-122"/>
              </a:rPr>
              <a:t>（3）</a:t>
            </a:r>
            <a:r>
              <a:rPr lang="zh-CN" altLang="zh-CN" sz="2600" b="1" dirty="0">
                <a:solidFill>
                  <a:srgbClr val="FF1111"/>
                </a:solidFill>
                <a:latin typeface="黑体" panose="02010609060101010101" pitchFamily="49" charset="-122"/>
              </a:rPr>
              <a:t>循环控制部分</a:t>
            </a:r>
            <a:r>
              <a:rPr lang="zh-CN" altLang="zh-CN" sz="2600" b="1" dirty="0">
                <a:latin typeface="黑体" panose="02010609060101010101" pitchFamily="49" charset="-122"/>
              </a:rPr>
              <a:t>。它是控制循环的关键，判断循环条件满足与否。例如判断循环次数是否为0等。</a:t>
            </a:r>
            <a:r>
              <a:rPr lang="zh-CN" altLang="zh-CN" sz="2600" dirty="0"/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697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758826"/>
            <a:ext cx="6081713" cy="766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单重循环程序设计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143001"/>
            <a:ext cx="8291513" cy="2790825"/>
          </a:xfrm>
        </p:spPr>
        <p:txBody>
          <a:bodyPr/>
          <a:lstStyle/>
          <a:p>
            <a:pPr algn="just"/>
            <a:endParaRPr lang="zh-CN" altLang="zh-CN" dirty="0" smtClean="0"/>
          </a:p>
          <a:p>
            <a:pPr algn="just"/>
            <a:r>
              <a:rPr lang="zh-CN" altLang="zh-CN" dirty="0" smtClean="0">
                <a:latin typeface="黑体" panose="02010609060101010101" pitchFamily="49" charset="-122"/>
              </a:rPr>
              <a:t>例</a:t>
            </a:r>
            <a:r>
              <a:rPr lang="zh-CN" altLang="zh-CN" b="1" dirty="0" smtClean="0">
                <a:latin typeface="黑体" panose="02010609060101010101" pitchFamily="49" charset="-122"/>
              </a:rPr>
              <a:t>5.10 </a:t>
            </a:r>
            <a:r>
              <a:rPr lang="zh-CN" altLang="zh-CN" dirty="0" smtClean="0">
                <a:latin typeface="黑体" panose="02010609060101010101" pitchFamily="49" charset="-122"/>
              </a:rPr>
              <a:t> </a:t>
            </a:r>
            <a:r>
              <a:rPr lang="zh-CN" altLang="zh-CN" b="1" dirty="0" smtClean="0">
                <a:latin typeface="黑体" panose="02010609060101010101" pitchFamily="49" charset="-122"/>
              </a:rPr>
              <a:t>计算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的阶乘。</a:t>
            </a:r>
          </a:p>
          <a:p>
            <a:r>
              <a:rPr lang="zh-CN" altLang="zh-CN" b="1" dirty="0" smtClean="0">
                <a:latin typeface="黑体" panose="02010609060101010101" pitchFamily="49" charset="-122"/>
              </a:rPr>
              <a:t>算法分析：阶乘（factorial）计算的公式为：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!=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×(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-1)×(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-2)×</a:t>
            </a:r>
            <a:r>
              <a:rPr lang="zh-CN" altLang="zh-CN" b="1" dirty="0" smtClean="0">
                <a:latin typeface="Times New Roman" panose="02020603050405020304" pitchFamily="18" charset="0"/>
              </a:rPr>
              <a:t>…</a:t>
            </a:r>
            <a:r>
              <a:rPr lang="zh-CN" altLang="zh-CN" b="1" dirty="0" smtClean="0">
                <a:latin typeface="黑体" panose="02010609060101010101" pitchFamily="49" charset="-122"/>
              </a:rPr>
              <a:t>×2×1。因此，需要循环</a:t>
            </a:r>
            <a:r>
              <a:rPr lang="zh-CN" altLang="zh-CN" b="1" i="1" dirty="0" smtClean="0">
                <a:latin typeface="黑体" panose="02010609060101010101" pitchFamily="49" charset="-122"/>
              </a:rPr>
              <a:t>n</a:t>
            </a:r>
            <a:r>
              <a:rPr lang="zh-CN" altLang="zh-CN" b="1" dirty="0" smtClean="0">
                <a:latin typeface="黑体" panose="02010609060101010101" pitchFamily="49" charset="-122"/>
              </a:rPr>
              <a:t>次，每次循环中完成一次乘法。</a:t>
            </a:r>
            <a:endParaRPr lang="zh-CN" altLang="zh-CN" b="1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09801" y="4329114"/>
            <a:ext cx="22765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;PROG0510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409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55801" y="549276"/>
            <a:ext cx="8291513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;PROG0510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.386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.model flat,stdcall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option casemap:none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includelib       	msvcrt.lib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printf          	PROTO C :dword,:vararg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.data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Fact   	dword 	?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N   		equ   	6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szFmt  	byte 	'factorial(%d)=%d', 0ah, 0;</a:t>
            </a:r>
            <a:r>
              <a:rPr lang="zh-CN" altLang="en-US" sz="1800"/>
              <a:t>输出结果格式字符串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.code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start: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	mov   	ecx, N;</a:t>
            </a:r>
            <a:r>
              <a:rPr lang="zh-CN" altLang="en-US" sz="1800"/>
              <a:t>循环初值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	</a:t>
            </a:r>
            <a:r>
              <a:rPr lang="en-US" altLang="zh-CN" sz="1800"/>
              <a:t>mov   	eax, 1;Fact</a:t>
            </a:r>
            <a:r>
              <a:rPr lang="zh-CN" altLang="en-US" sz="1800"/>
              <a:t>初值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e10:  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	imul   	eax, ecx;Fact=Fact*ECX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	loop  	e10;</a:t>
            </a:r>
            <a:r>
              <a:rPr lang="zh-CN" altLang="en-US" sz="1800"/>
              <a:t>循环</a:t>
            </a:r>
            <a:r>
              <a:rPr lang="en-US" altLang="zh-CN" sz="1800"/>
              <a:t>N</a:t>
            </a:r>
            <a:r>
              <a:rPr lang="zh-CN" altLang="en-US" sz="1800"/>
              <a:t>次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		</a:t>
            </a:r>
            <a:r>
              <a:rPr lang="en-US" altLang="zh-CN" sz="1800"/>
              <a:t>mov  	Fact, eax;</a:t>
            </a:r>
            <a:r>
              <a:rPr lang="zh-CN" altLang="en-US" sz="1800"/>
              <a:t>保存结果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	</a:t>
            </a:r>
            <a:r>
              <a:rPr lang="en-US" altLang="zh-CN" sz="1800"/>
              <a:t>invoke	printf, offset szFmt, N, Fact;</a:t>
            </a:r>
            <a:r>
              <a:rPr lang="zh-CN" altLang="en-US" sz="1800"/>
              <a:t>打印结果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	</a:t>
            </a:r>
            <a:r>
              <a:rPr lang="en-US" altLang="zh-CN" sz="1800"/>
              <a:t>ret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	end	start</a:t>
            </a:r>
            <a:endParaRPr lang="zh-CN" altLang="en-US" sz="18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1538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28936" y="1212555"/>
            <a:ext cx="82296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多重循环程序设计</a:t>
            </a:r>
            <a:r>
              <a:rPr lang="zh-CN" altLang="en-US" sz="2800" dirty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3138" y="1808163"/>
            <a:ext cx="7772400" cy="3276600"/>
          </a:xfrm>
        </p:spPr>
        <p:txBody>
          <a:bodyPr/>
          <a:lstStyle/>
          <a:p>
            <a:pPr marL="0" indent="0"/>
            <a:r>
              <a:rPr lang="zh-CN" altLang="zh-CN" sz="2800">
                <a:latin typeface="黑体" panose="02010609060101010101" pitchFamily="49" charset="-122"/>
              </a:rPr>
              <a:t> </a:t>
            </a:r>
            <a:r>
              <a:rPr lang="zh-CN" altLang="zh-CN" sz="2800" b="1">
                <a:latin typeface="黑体" panose="02010609060101010101" pitchFamily="49" charset="-122"/>
              </a:rPr>
              <a:t>有些复杂问题使用单重循环可能无法解决，此时就需要设计多重循环程序。</a:t>
            </a:r>
          </a:p>
          <a:p>
            <a:pPr marL="0" indent="0"/>
            <a:r>
              <a:rPr lang="zh-CN" altLang="zh-CN" sz="2800" b="1">
                <a:latin typeface="黑体" panose="02010609060101010101" pitchFamily="49" charset="-122"/>
              </a:rPr>
              <a:t> 在多重循环的程序中，</a:t>
            </a:r>
            <a:r>
              <a:rPr lang="zh-CN" altLang="zh-CN" sz="2800" b="1">
                <a:solidFill>
                  <a:srgbClr val="FF1111"/>
                </a:solidFill>
                <a:latin typeface="黑体" panose="02010609060101010101" pitchFamily="49" charset="-122"/>
              </a:rPr>
              <a:t>内层循环嵌套于外层循环</a:t>
            </a:r>
            <a:r>
              <a:rPr lang="zh-CN" altLang="zh-CN" sz="2800" b="1">
                <a:latin typeface="黑体" panose="02010609060101010101" pitchFamily="49" charset="-122"/>
              </a:rPr>
              <a:t>，循环的嵌套层次没有限制。</a:t>
            </a:r>
          </a:p>
          <a:p>
            <a:pPr marL="0" indent="0"/>
            <a:r>
              <a:rPr lang="zh-CN" altLang="zh-CN" sz="2800" b="1">
                <a:solidFill>
                  <a:srgbClr val="FF1111"/>
                </a:solidFill>
                <a:latin typeface="黑体" panose="02010609060101010101" pitchFamily="49" charset="-122"/>
              </a:rPr>
              <a:t> 各层循环都有各自的循环次数、循环体、循环结束条件，相互之间不能干扰、交叉</a:t>
            </a:r>
            <a:r>
              <a:rPr lang="zh-CN" altLang="zh-CN" sz="2800" b="1">
                <a:latin typeface="黑体" panose="02010609060101010101" pitchFamily="49" charset="-122"/>
              </a:rPr>
              <a:t>。</a:t>
            </a:r>
          </a:p>
          <a:p>
            <a:pPr marL="0" indent="0"/>
            <a:endParaRPr lang="zh-CN" altLang="zh-CN" sz="2800">
              <a:solidFill>
                <a:srgbClr val="0066CC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smtClean="0"/>
              <a:t>4.</a:t>
            </a:r>
            <a:r>
              <a:rPr lang="en-US" altLang="zh-CN" kern="0" smtClean="0"/>
              <a:t>4</a:t>
            </a:r>
            <a:r>
              <a:rPr lang="zh-CN" altLang="zh-CN" kern="0" smtClean="0"/>
              <a:t> 分支与循环程序设计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710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04925"/>
            <a:ext cx="7931150" cy="41148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</a:rPr>
              <a:t>DELAY  	PROC</a:t>
            </a:r>
            <a:br>
              <a:rPr lang="zh-CN" altLang="zh-CN" sz="2400" b="1">
                <a:latin typeface="黑体" panose="02010609060101010101" pitchFamily="49" charset="-122"/>
              </a:rPr>
            </a:br>
            <a:endParaRPr lang="zh-CN" altLang="zh-CN" sz="2400" b="1">
              <a:latin typeface="黑体" panose="02010609060101010101" pitchFamily="49" charset="-122"/>
            </a:endParaRPr>
          </a:p>
          <a:p>
            <a:r>
              <a:rPr lang="zh-CN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MOV	 BL,20</a:t>
            </a:r>
            <a:r>
              <a:rPr lang="zh-CN" altLang="zh-CN" sz="2400" b="1">
                <a:latin typeface="黑体" panose="02010609060101010101" pitchFamily="49" charset="-122"/>
              </a:rPr>
              <a:t>	;置外循环次数</a:t>
            </a:r>
            <a:br>
              <a:rPr lang="zh-CN" altLang="zh-CN" sz="2400" b="1">
                <a:latin typeface="黑体" panose="02010609060101010101" pitchFamily="49" charset="-122"/>
              </a:rPr>
            </a:br>
            <a:r>
              <a:rPr lang="zh-CN" altLang="zh-CN" sz="2400" b="1">
                <a:solidFill>
                  <a:srgbClr val="0066CC"/>
                </a:solidFill>
                <a:latin typeface="黑体" panose="02010609060101010101" pitchFamily="49" charset="-122"/>
              </a:rPr>
              <a:t>DELAY10:	MOV 	 CX,2801	;置内循环次数</a:t>
            </a:r>
            <a:br>
              <a:rPr lang="zh-CN" altLang="zh-CN" sz="2400" b="1">
                <a:solidFill>
                  <a:srgbClr val="0066CC"/>
                </a:solidFill>
                <a:latin typeface="黑体" panose="02010609060101010101" pitchFamily="49" charset="-122"/>
              </a:rPr>
            </a:br>
            <a:r>
              <a:rPr lang="zh-CN" altLang="zh-CN" sz="2400" b="1">
                <a:solidFill>
                  <a:srgbClr val="0066CC"/>
                </a:solidFill>
                <a:latin typeface="黑体" panose="02010609060101010101" pitchFamily="49" charset="-122"/>
              </a:rPr>
              <a:t>WT:     	LOOP	 WT		;内循环体</a:t>
            </a:r>
            <a:br>
              <a:rPr lang="zh-CN" altLang="zh-CN" sz="2400" b="1">
                <a:solidFill>
                  <a:srgbClr val="0066CC"/>
                </a:solidFill>
                <a:latin typeface="黑体" panose="02010609060101010101" pitchFamily="49" charset="-122"/>
              </a:rPr>
            </a:br>
            <a:r>
              <a:rPr lang="zh-CN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DEC   BL</a:t>
            </a:r>
            <a:r>
              <a:rPr lang="zh-CN" altLang="zh-CN" sz="2400" b="1">
                <a:latin typeface="黑体" panose="02010609060101010101" pitchFamily="49" charset="-122"/>
              </a:rPr>
              <a:t>	;修改外循环次数</a:t>
            </a:r>
            <a:br>
              <a:rPr lang="zh-CN" altLang="zh-CN" sz="2400" b="1">
                <a:latin typeface="黑体" panose="02010609060101010101" pitchFamily="49" charset="-122"/>
              </a:rPr>
            </a:br>
            <a:r>
              <a:rPr lang="zh-CN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JNZ   DELAY10</a:t>
            </a:r>
            <a:r>
              <a:rPr lang="zh-CN" altLang="zh-CN" sz="2400" b="1">
                <a:latin typeface="黑体" panose="02010609060101010101" pitchFamily="49" charset="-122"/>
              </a:rPr>
              <a:t>	;外循环控制</a:t>
            </a:r>
            <a:br>
              <a:rPr lang="zh-CN" altLang="zh-CN" sz="2400" b="1">
                <a:latin typeface="黑体" panose="02010609060101010101" pitchFamily="49" charset="-122"/>
              </a:rPr>
            </a:br>
            <a:r>
              <a:rPr lang="zh-CN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RET</a:t>
            </a:r>
          </a:p>
          <a:p>
            <a:r>
              <a:rPr lang="zh-CN" altLang="zh-CN" sz="2400" b="1">
                <a:latin typeface="黑体" panose="02010609060101010101" pitchFamily="49" charset="-122"/>
              </a:rPr>
              <a:t>DELAY  	ENDP</a:t>
            </a:r>
          </a:p>
          <a:p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2520084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981075"/>
            <a:ext cx="6599238" cy="3003550"/>
          </a:xfrm>
        </p:spPr>
        <p:txBody>
          <a:bodyPr/>
          <a:lstStyle/>
          <a:p>
            <a:r>
              <a:rPr lang="zh-CN" altLang="zh-CN" sz="2800">
                <a:latin typeface="黑体" panose="02010609060101010101" pitchFamily="49" charset="-122"/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40164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60784" y="1078867"/>
            <a:ext cx="6858000" cy="1141413"/>
          </a:xfrm>
        </p:spPr>
        <p:txBody>
          <a:bodyPr/>
          <a:lstStyle/>
          <a:p>
            <a:r>
              <a:rPr lang="zh-CN" altLang="zh-CN" sz="4000" dirty="0">
                <a:solidFill>
                  <a:srgbClr val="000066"/>
                </a:solidFill>
              </a:rPr>
              <a:t>上机过程（实模式）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0" y="1981200"/>
            <a:ext cx="7772400" cy="40386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上机过程：masm→link→.exe / .com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	    编辑：temp.asm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	    汇编：masm temp.asm→temp.obj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	    连接：link temp.obj→temp.exe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调试方式：Debug</a:t>
            </a:r>
          </a:p>
        </p:txBody>
      </p:sp>
      <p:sp>
        <p:nvSpPr>
          <p:cNvPr id="10244" name="灯片编号占位符 5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034917AF-5D2C-4AE2-AAD2-CC7833CD7CEF}" type="slidenum">
              <a:rPr lang="zh-CN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8</a:t>
            </a:fld>
            <a:endParaRPr lang="zh-CN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87888" y="-12784"/>
            <a:ext cx="63786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sz="4000" kern="0" dirty="0" smtClean="0">
                <a:solidFill>
                  <a:srgbClr val="000066"/>
                </a:solidFill>
              </a:rPr>
              <a:t>4.1.2 </a:t>
            </a:r>
            <a:r>
              <a:rPr lang="zh-CN" altLang="en-US" sz="4000" kern="0" dirty="0" smtClean="0">
                <a:solidFill>
                  <a:srgbClr val="000066"/>
                </a:solidFill>
              </a:rPr>
              <a:t>汇编语言编程环境</a:t>
            </a:r>
            <a:endParaRPr lang="zh-CN" altLang="zh-CN" sz="4000" kern="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2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171576"/>
            <a:ext cx="9108306" cy="4392613"/>
          </a:xfrm>
        </p:spPr>
        <p:txBody>
          <a:bodyPr/>
          <a:lstStyle/>
          <a:p>
            <a:r>
              <a:rPr lang="en-US" altLang="zh-CN" sz="2600" dirty="0" smtClean="0">
                <a:latin typeface="黑体" panose="02010609060101010101" pitchFamily="49" charset="-122"/>
              </a:rPr>
              <a:t>4.5.1 </a:t>
            </a:r>
            <a:r>
              <a:rPr lang="zh-CN" altLang="en-US" sz="2600" dirty="0" smtClean="0">
                <a:latin typeface="黑体" panose="02010609060101010101" pitchFamily="49" charset="-122"/>
              </a:rPr>
              <a:t>浮点数的表述与存储</a:t>
            </a:r>
            <a:endParaRPr lang="zh-CN" altLang="en-US" sz="2600" dirty="0">
              <a:latin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</a:t>
            </a:r>
            <a:r>
              <a:rPr lang="zh-CN" altLang="zh-CN" kern="0" dirty="0" smtClean="0"/>
              <a:t> </a:t>
            </a:r>
            <a:r>
              <a:rPr lang="zh-CN" altLang="en-US" kern="0" dirty="0"/>
              <a:t>浮点运算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19766"/>
              </p:ext>
            </p:extLst>
          </p:nvPr>
        </p:nvGraphicFramePr>
        <p:xfrm>
          <a:off x="1029057" y="1844824"/>
          <a:ext cx="10441160" cy="2088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295">
                  <a:extLst>
                    <a:ext uri="{9D8B030D-6E8A-4147-A177-3AD203B41FA5}">
                      <a16:colId xmlns:a16="http://schemas.microsoft.com/office/drawing/2014/main" val="3458125696"/>
                    </a:ext>
                  </a:extLst>
                </a:gridCol>
                <a:gridCol w="8966865">
                  <a:extLst>
                    <a:ext uri="{9D8B030D-6E8A-4147-A177-3AD203B41FA5}">
                      <a16:colId xmlns:a16="http://schemas.microsoft.com/office/drawing/2014/main" val="2938962766"/>
                    </a:ext>
                  </a:extLst>
                </a:gridCol>
              </a:tblGrid>
              <a:tr h="48904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FF0000"/>
                          </a:solidFill>
                          <a:effectLst/>
                        </a:rPr>
                        <a:t>格式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FF0000"/>
                          </a:solidFill>
                          <a:effectLst/>
                        </a:rPr>
                        <a:t>说明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extLst>
                  <a:ext uri="{0D108BD9-81ED-4DB2-BD59-A6C34878D82A}">
                    <a16:rowId xmlns:a16="http://schemas.microsoft.com/office/drawing/2014/main" val="2992290886"/>
                  </a:ext>
                </a:extLst>
              </a:tr>
              <a:tr h="533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FF0000"/>
                          </a:solidFill>
                          <a:effectLst/>
                        </a:rPr>
                        <a:t>单精度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32</a:t>
                      </a:r>
                      <a:r>
                        <a:rPr lang="zh-CN" sz="2400" kern="0">
                          <a:effectLst/>
                        </a:rPr>
                        <a:t>位：</a:t>
                      </a:r>
                      <a:r>
                        <a:rPr lang="en-US" sz="2400" kern="0">
                          <a:effectLst/>
                        </a:rPr>
                        <a:t>1</a:t>
                      </a:r>
                      <a:r>
                        <a:rPr lang="zh-CN" sz="2400" kern="0">
                          <a:effectLst/>
                        </a:rPr>
                        <a:t>位符号位，</a:t>
                      </a:r>
                      <a:r>
                        <a:rPr lang="en-US" sz="2400" kern="0">
                          <a:effectLst/>
                        </a:rPr>
                        <a:t>8</a:t>
                      </a:r>
                      <a:r>
                        <a:rPr lang="zh-CN" sz="2400" kern="0">
                          <a:effectLst/>
                        </a:rPr>
                        <a:t>位阶码，</a:t>
                      </a:r>
                      <a:r>
                        <a:rPr lang="en-US" sz="2400" kern="0">
                          <a:effectLst/>
                        </a:rPr>
                        <a:t>23</a:t>
                      </a:r>
                      <a:r>
                        <a:rPr lang="zh-CN" sz="2400" kern="0">
                          <a:effectLst/>
                        </a:rPr>
                        <a:t>位为有效数字的小数部分。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extLst>
                  <a:ext uri="{0D108BD9-81ED-4DB2-BD59-A6C34878D82A}">
                    <a16:rowId xmlns:a16="http://schemas.microsoft.com/office/drawing/2014/main" val="3801680213"/>
                  </a:ext>
                </a:extLst>
              </a:tr>
              <a:tr h="533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FF0000"/>
                          </a:solidFill>
                          <a:effectLst/>
                        </a:rPr>
                        <a:t>双精度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64</a:t>
                      </a:r>
                      <a:r>
                        <a:rPr lang="zh-CN" sz="2400" kern="0">
                          <a:effectLst/>
                        </a:rPr>
                        <a:t>位：</a:t>
                      </a:r>
                      <a:r>
                        <a:rPr lang="en-US" sz="2400" kern="0">
                          <a:effectLst/>
                        </a:rPr>
                        <a:t>1</a:t>
                      </a:r>
                      <a:r>
                        <a:rPr lang="zh-CN" sz="2400" kern="0">
                          <a:effectLst/>
                        </a:rPr>
                        <a:t>位符号位，</a:t>
                      </a:r>
                      <a:r>
                        <a:rPr lang="en-US" sz="2400" kern="0">
                          <a:effectLst/>
                        </a:rPr>
                        <a:t>11</a:t>
                      </a:r>
                      <a:r>
                        <a:rPr lang="zh-CN" sz="2400" kern="0">
                          <a:effectLst/>
                        </a:rPr>
                        <a:t>位阶码，</a:t>
                      </a:r>
                      <a:r>
                        <a:rPr lang="en-US" sz="2400" kern="0">
                          <a:effectLst/>
                        </a:rPr>
                        <a:t>52</a:t>
                      </a:r>
                      <a:r>
                        <a:rPr lang="zh-CN" sz="2400" kern="0">
                          <a:effectLst/>
                        </a:rPr>
                        <a:t>位为有效数字的小数部分。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extLst>
                  <a:ext uri="{0D108BD9-81ED-4DB2-BD59-A6C34878D82A}">
                    <a16:rowId xmlns:a16="http://schemas.microsoft.com/office/drawing/2014/main" val="907859409"/>
                  </a:ext>
                </a:extLst>
              </a:tr>
              <a:tr h="533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FF0000"/>
                          </a:solidFill>
                          <a:effectLst/>
                        </a:rPr>
                        <a:t>扩展精度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80</a:t>
                      </a:r>
                      <a:r>
                        <a:rPr lang="zh-CN" sz="2400" kern="0" dirty="0">
                          <a:effectLst/>
                        </a:rPr>
                        <a:t>位：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位符号位，</a:t>
                      </a:r>
                      <a:r>
                        <a:rPr lang="en-US" sz="2400" kern="0" dirty="0">
                          <a:effectLst/>
                        </a:rPr>
                        <a:t>15</a:t>
                      </a:r>
                      <a:r>
                        <a:rPr lang="zh-CN" sz="2400" kern="0" dirty="0">
                          <a:effectLst/>
                        </a:rPr>
                        <a:t>位阶码，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位为整数部分，</a:t>
                      </a:r>
                      <a:r>
                        <a:rPr lang="en-US" sz="2400" kern="0" dirty="0">
                          <a:effectLst/>
                        </a:rPr>
                        <a:t>63</a:t>
                      </a:r>
                      <a:r>
                        <a:rPr lang="zh-CN" sz="2400" kern="0" dirty="0">
                          <a:effectLst/>
                        </a:rPr>
                        <a:t>位为小数部分。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830" marR="36830" marT="36830" marB="36830" anchor="ctr"/>
                </a:tc>
                <a:extLst>
                  <a:ext uri="{0D108BD9-81ED-4DB2-BD59-A6C34878D82A}">
                    <a16:rowId xmlns:a16="http://schemas.microsoft.com/office/drawing/2014/main" val="295300510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9416" y="3933057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01000010  11101110  00011011  10100110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根据单精度的划分方式把</a:t>
            </a:r>
            <a:r>
              <a:rPr lang="en-US" altLang="zh-CN" kern="100" dirty="0"/>
              <a:t>32</a:t>
            </a:r>
            <a:r>
              <a:rPr lang="zh-CN" altLang="zh-CN" kern="100" dirty="0"/>
              <a:t>位划分成三部分：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①</a:t>
            </a:r>
            <a:r>
              <a:rPr lang="en-US" altLang="zh-CN" kern="100" dirty="0"/>
              <a:t>.</a:t>
            </a:r>
            <a:r>
              <a:rPr lang="zh-CN" altLang="zh-CN" kern="100" dirty="0"/>
              <a:t>符号位为</a:t>
            </a:r>
            <a:r>
              <a:rPr lang="en-US" altLang="zh-CN" kern="100" dirty="0"/>
              <a:t>0</a:t>
            </a:r>
            <a:r>
              <a:rPr lang="zh-CN" altLang="zh-CN" kern="100" dirty="0"/>
              <a:t>，为正数；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②</a:t>
            </a:r>
            <a:r>
              <a:rPr lang="en-US" altLang="zh-CN" kern="100" dirty="0"/>
              <a:t>.</a:t>
            </a:r>
            <a:r>
              <a:rPr lang="zh-CN" altLang="zh-CN" kern="100" dirty="0"/>
              <a:t>指数为 </a:t>
            </a:r>
            <a:r>
              <a:rPr lang="en-US" altLang="zh-CN" kern="100" dirty="0"/>
              <a:t>10000101</a:t>
            </a:r>
            <a:r>
              <a:rPr lang="zh-CN" altLang="zh-CN" kern="100" dirty="0"/>
              <a:t>（</a:t>
            </a:r>
            <a:r>
              <a:rPr lang="en-US" altLang="zh-CN" kern="100" dirty="0"/>
              <a:t>133</a:t>
            </a:r>
            <a:r>
              <a:rPr lang="zh-CN" altLang="zh-CN" kern="100" dirty="0"/>
              <a:t>），减去</a:t>
            </a:r>
            <a:r>
              <a:rPr lang="en-US" altLang="zh-CN" kern="100" dirty="0"/>
              <a:t>127</a:t>
            </a:r>
            <a:r>
              <a:rPr lang="zh-CN" altLang="zh-CN" kern="100" dirty="0"/>
              <a:t>得</a:t>
            </a:r>
            <a:r>
              <a:rPr lang="en-US" altLang="zh-CN" kern="100" dirty="0"/>
              <a:t>6</a:t>
            </a:r>
            <a:r>
              <a:rPr lang="zh-CN" altLang="zh-CN" kern="100" dirty="0"/>
              <a:t>；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③</a:t>
            </a:r>
            <a:r>
              <a:rPr lang="en-US" altLang="zh-CN" kern="100" dirty="0"/>
              <a:t>.</a:t>
            </a:r>
            <a:r>
              <a:rPr lang="zh-CN" altLang="zh-CN" kern="100" dirty="0"/>
              <a:t>尾数加上</a:t>
            </a:r>
            <a:r>
              <a:rPr lang="en-US" altLang="zh-CN" kern="100" dirty="0"/>
              <a:t>1</a:t>
            </a:r>
            <a:r>
              <a:rPr lang="zh-CN" altLang="zh-CN" kern="100" dirty="0"/>
              <a:t>后为</a:t>
            </a:r>
            <a:r>
              <a:rPr lang="en-US" altLang="zh-CN" kern="100" dirty="0"/>
              <a:t>1.11011100001101110100110</a:t>
            </a:r>
            <a:r>
              <a:rPr lang="zh-CN" altLang="zh-CN" kern="100" dirty="0"/>
              <a:t>，十进制表示为：</a:t>
            </a:r>
            <a:r>
              <a:rPr lang="en-US" altLang="zh-CN" kern="100" dirty="0"/>
              <a:t>1.86021876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尾数乘以</a:t>
            </a:r>
            <a:r>
              <a:rPr lang="en-US" altLang="zh-CN" kern="100" dirty="0"/>
              <a:t>2</a:t>
            </a:r>
            <a:r>
              <a:rPr lang="zh-CN" altLang="zh-CN" kern="100" dirty="0"/>
              <a:t>的</a:t>
            </a:r>
            <a:r>
              <a:rPr lang="en-US" altLang="zh-CN" kern="100" dirty="0"/>
              <a:t>6</a:t>
            </a:r>
            <a:r>
              <a:rPr lang="zh-CN" altLang="zh-CN" kern="100" dirty="0"/>
              <a:t>次方后可得结果为：</a:t>
            </a:r>
            <a:r>
              <a:rPr lang="en-US" altLang="zh-CN" kern="100" dirty="0"/>
              <a:t>119.05400</a:t>
            </a:r>
            <a:r>
              <a:rPr lang="zh-CN" altLang="zh-CN" kern="100" dirty="0"/>
              <a:t>（单精度</a:t>
            </a:r>
            <a:r>
              <a:rPr lang="en-US" altLang="zh-CN" kern="100" dirty="0"/>
              <a:t>7</a:t>
            </a:r>
            <a:r>
              <a:rPr lang="zh-CN" altLang="zh-CN" kern="100" dirty="0"/>
              <a:t>～</a:t>
            </a:r>
            <a:r>
              <a:rPr lang="en-US" altLang="zh-CN" kern="100" dirty="0"/>
              <a:t>8</a:t>
            </a:r>
            <a:r>
              <a:rPr lang="zh-CN" altLang="zh-CN" kern="100" dirty="0"/>
              <a:t>位有效数字）</a:t>
            </a:r>
          </a:p>
        </p:txBody>
      </p:sp>
    </p:spTree>
    <p:extLst>
      <p:ext uri="{BB962C8B-B14F-4D97-AF65-F5344CB8AC3E}">
        <p14:creationId xmlns:p14="http://schemas.microsoft.com/office/powerpoint/2010/main" val="762224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</a:t>
            </a:r>
            <a:r>
              <a:rPr lang="zh-CN" altLang="zh-CN" kern="0" dirty="0" smtClean="0"/>
              <a:t> </a:t>
            </a:r>
            <a:r>
              <a:rPr lang="zh-CN" altLang="en-US" kern="0" dirty="0"/>
              <a:t>浮点运算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83432" y="1171576"/>
            <a:ext cx="9108306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600" b="0" kern="0" dirty="0" smtClean="0">
                <a:latin typeface="黑体" panose="02010609060101010101" pitchFamily="49" charset="-122"/>
              </a:rPr>
              <a:t>4.5.2 </a:t>
            </a:r>
            <a:r>
              <a:rPr lang="zh-CN" altLang="en-US" sz="2600" b="0" kern="0" dirty="0" smtClean="0">
                <a:latin typeface="黑体" panose="02010609060101010101" pitchFamily="49" charset="-122"/>
              </a:rPr>
              <a:t>浮点数寄存器</a:t>
            </a:r>
            <a:endParaRPr lang="zh-CN" altLang="en-US" sz="2600" b="0" kern="0" dirty="0">
              <a:latin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132856"/>
            <a:ext cx="5760640" cy="39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8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5.2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浮点寄存器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52" y="44624"/>
            <a:ext cx="11737304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000" kern="100" dirty="0"/>
              <a:t>;PROG0409.asm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.586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.model flat, </a:t>
            </a:r>
            <a:r>
              <a:rPr lang="en-US" altLang="zh-CN" sz="2000" kern="100" dirty="0" err="1"/>
              <a:t>stdcall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option </a:t>
            </a:r>
            <a:r>
              <a:rPr lang="en-US" altLang="zh-CN" sz="2000" kern="100" dirty="0" err="1"/>
              <a:t>casemap:none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/>
              <a:t>includelib</a:t>
            </a:r>
            <a:r>
              <a:rPr lang="en-US" altLang="zh-CN" sz="2000" kern="100" dirty="0"/>
              <a:t>      msvcrt.lib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err="1"/>
              <a:t>printf</a:t>
            </a:r>
            <a:r>
              <a:rPr lang="en-US" altLang="zh-CN" sz="2000" kern="100" dirty="0"/>
              <a:t>          PROTO C :</a:t>
            </a:r>
            <a:r>
              <a:rPr lang="en-US" altLang="zh-CN" sz="2000" kern="100" dirty="0" err="1"/>
              <a:t>ptr</a:t>
            </a:r>
            <a:r>
              <a:rPr lang="en-US" altLang="zh-CN" sz="2000" kern="100" dirty="0"/>
              <a:t> </a:t>
            </a:r>
            <a:r>
              <a:rPr lang="en-US" altLang="zh-CN" sz="2000" kern="100" dirty="0" err="1"/>
              <a:t>sbyte</a:t>
            </a:r>
            <a:r>
              <a:rPr lang="en-US" altLang="zh-CN" sz="2000" kern="100" dirty="0"/>
              <a:t>, :VARARG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.data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szMsg</a:t>
            </a:r>
            <a:r>
              <a:rPr lang="en-US" altLang="zh-CN" sz="2000" kern="100" dirty="0"/>
              <a:t>	byte    "%f", 0ah, 0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a		real8		3.2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b		real8		2.6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m		real8		7.1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f		real8		?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.code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start: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finit</a:t>
            </a:r>
            <a:r>
              <a:rPr lang="en-US" altLang="zh-CN" sz="2000" kern="100" dirty="0"/>
              <a:t>					;</a:t>
            </a:r>
            <a:r>
              <a:rPr lang="en-US" altLang="zh-CN" sz="2000" kern="100" dirty="0" err="1"/>
              <a:t>finit</a:t>
            </a:r>
            <a:r>
              <a:rPr lang="zh-CN" altLang="zh-CN" sz="2000" kern="100" dirty="0"/>
              <a:t>为</a:t>
            </a:r>
            <a:r>
              <a:rPr lang="en-US" altLang="zh-CN" sz="2000" kern="100" dirty="0"/>
              <a:t>FPU</a:t>
            </a:r>
            <a:r>
              <a:rPr lang="zh-CN" altLang="zh-CN" sz="2000" kern="100" dirty="0"/>
              <a:t>栈寄存器的初始化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fld</a:t>
            </a:r>
            <a:r>
              <a:rPr lang="en-US" altLang="zh-CN" sz="2000" kern="100" dirty="0"/>
              <a:t> m	 			;</a:t>
            </a:r>
            <a:r>
              <a:rPr lang="en-US" altLang="zh-CN" sz="2000" kern="100" dirty="0" err="1"/>
              <a:t>fld</a:t>
            </a:r>
            <a:r>
              <a:rPr lang="zh-CN" altLang="zh-CN" sz="2000" kern="100" dirty="0"/>
              <a:t>为浮点值入栈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fld</a:t>
            </a:r>
            <a:r>
              <a:rPr lang="en-US" altLang="zh-CN" sz="2000" kern="100" dirty="0"/>
              <a:t> b					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fmul</a:t>
            </a:r>
            <a:r>
              <a:rPr lang="en-US" altLang="zh-CN" sz="2000" kern="100" dirty="0"/>
              <a:t> </a:t>
            </a:r>
            <a:r>
              <a:rPr lang="en-US" altLang="zh-CN" sz="2000" kern="100" dirty="0" err="1"/>
              <a:t>st</a:t>
            </a:r>
            <a:r>
              <a:rPr lang="en-US" altLang="zh-CN" sz="2000" kern="100" dirty="0"/>
              <a:t>(0),</a:t>
            </a:r>
            <a:r>
              <a:rPr lang="en-US" altLang="zh-CN" sz="2000" kern="100" dirty="0" err="1"/>
              <a:t>st</a:t>
            </a:r>
            <a:r>
              <a:rPr lang="en-US" altLang="zh-CN" sz="2000" kern="100" dirty="0"/>
              <a:t>(1)		;</a:t>
            </a:r>
            <a:r>
              <a:rPr lang="en-US" altLang="zh-CN" sz="2000" kern="100" dirty="0" err="1"/>
              <a:t>fmul</a:t>
            </a:r>
            <a:r>
              <a:rPr lang="zh-CN" altLang="zh-CN" sz="2000" kern="100" dirty="0"/>
              <a:t>为浮点数相乘，结果保存在目标操作数中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fld</a:t>
            </a:r>
            <a:r>
              <a:rPr lang="en-US" altLang="zh-CN" sz="2000" kern="100" dirty="0"/>
              <a:t> a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fadd</a:t>
            </a:r>
            <a:r>
              <a:rPr lang="en-US" altLang="zh-CN" sz="2000" kern="100" dirty="0"/>
              <a:t> </a:t>
            </a:r>
            <a:r>
              <a:rPr lang="en-US" altLang="zh-CN" sz="2000" kern="100" dirty="0" err="1"/>
              <a:t>st</a:t>
            </a:r>
            <a:r>
              <a:rPr lang="en-US" altLang="zh-CN" sz="2000" kern="100" dirty="0"/>
              <a:t>(0),</a:t>
            </a:r>
            <a:r>
              <a:rPr lang="en-US" altLang="zh-CN" sz="2000" kern="100" dirty="0" err="1"/>
              <a:t>st</a:t>
            </a:r>
            <a:r>
              <a:rPr lang="en-US" altLang="zh-CN" sz="2000" kern="100" dirty="0"/>
              <a:t>(1)			;</a:t>
            </a:r>
            <a:r>
              <a:rPr lang="en-US" altLang="zh-CN" sz="2000" kern="100" dirty="0" err="1"/>
              <a:t>fmul</a:t>
            </a:r>
            <a:r>
              <a:rPr lang="zh-CN" altLang="zh-CN" sz="2000" kern="100" dirty="0"/>
              <a:t>为浮点数相加，结果保存在目标操作数中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</a:t>
            </a:r>
            <a:r>
              <a:rPr lang="en-US" altLang="zh-CN" sz="2000" kern="100" dirty="0" err="1"/>
              <a:t>fst</a:t>
            </a:r>
            <a:r>
              <a:rPr lang="en-US" altLang="zh-CN" sz="2000" kern="100" dirty="0"/>
              <a:t> f					;</a:t>
            </a:r>
            <a:r>
              <a:rPr lang="en-US" altLang="zh-CN" sz="2000" kern="100" dirty="0" err="1"/>
              <a:t>fst</a:t>
            </a:r>
            <a:r>
              <a:rPr lang="zh-CN" altLang="zh-CN" sz="2000" kern="100" dirty="0"/>
              <a:t>将栈顶数据保存到内存单元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invoke  </a:t>
            </a:r>
            <a:r>
              <a:rPr lang="en-US" altLang="zh-CN" sz="2000" kern="100" dirty="0" err="1"/>
              <a:t>printf</a:t>
            </a:r>
            <a:r>
              <a:rPr lang="en-US" altLang="zh-CN" sz="2000" kern="100" dirty="0"/>
              <a:t>, offset </a:t>
            </a:r>
            <a:r>
              <a:rPr lang="en-US" altLang="zh-CN" sz="2000" kern="100" dirty="0" err="1"/>
              <a:t>szMsg</a:t>
            </a:r>
            <a:r>
              <a:rPr lang="en-US" altLang="zh-CN" sz="2000" kern="100" dirty="0"/>
              <a:t>, f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	ret</a:t>
            </a:r>
            <a:endParaRPr lang="zh-CN" altLang="zh-CN" sz="20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/>
              <a:t>end		start</a:t>
            </a:r>
            <a:endParaRPr lang="zh-CN" altLang="zh-CN" sz="2000" kern="100" dirty="0"/>
          </a:p>
        </p:txBody>
      </p:sp>
      <p:sp>
        <p:nvSpPr>
          <p:cNvPr id="4" name="矩形 3"/>
          <p:cNvSpPr/>
          <p:nvPr/>
        </p:nvSpPr>
        <p:spPr>
          <a:xfrm>
            <a:off x="7896200" y="961828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计算表达式</a:t>
            </a:r>
            <a:r>
              <a:rPr lang="en-US" altLang="zh-CN" kern="100" dirty="0">
                <a:solidFill>
                  <a:srgbClr val="FF0000"/>
                </a:solidFill>
              </a:rPr>
              <a:t>f = a + b * m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710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5.2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浮点寄存器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81" y="980728"/>
            <a:ext cx="8267700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752975"/>
            <a:ext cx="8991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9456" y="1988840"/>
            <a:ext cx="10441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a	real8	</a:t>
            </a:r>
            <a:r>
              <a:rPr lang="en-US" altLang="zh-CN" kern="100" dirty="0" smtClean="0"/>
              <a:t>3.2</a:t>
            </a:r>
            <a:r>
              <a:rPr lang="en-US" altLang="zh-CN" kern="100" dirty="0"/>
              <a:t>	</a:t>
            </a:r>
            <a:r>
              <a:rPr lang="en-US" altLang="zh-CN" kern="100" dirty="0" smtClean="0"/>
              <a:t>     ;</a:t>
            </a:r>
            <a:r>
              <a:rPr lang="zh-CN" altLang="zh-CN" kern="100" dirty="0"/>
              <a:t>定义</a:t>
            </a:r>
            <a:r>
              <a:rPr lang="en-US" altLang="zh-CN" kern="100" dirty="0"/>
              <a:t>64</a:t>
            </a:r>
            <a:r>
              <a:rPr lang="zh-CN" altLang="zh-CN" kern="100" dirty="0"/>
              <a:t>位浮点数变量</a:t>
            </a:r>
            <a:r>
              <a:rPr lang="en-US" altLang="zh-CN" kern="100" dirty="0"/>
              <a:t>a</a:t>
            </a:r>
            <a:r>
              <a:rPr lang="zh-CN" altLang="zh-CN" kern="100" dirty="0"/>
              <a:t>，初始化为</a:t>
            </a:r>
            <a:r>
              <a:rPr lang="en-US" altLang="zh-CN" kern="100" dirty="0"/>
              <a:t>3.2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b	real10	</a:t>
            </a:r>
            <a:r>
              <a:rPr lang="en-US" altLang="zh-CN" kern="100" dirty="0" smtClean="0"/>
              <a:t>100.25e9  ;</a:t>
            </a:r>
            <a:r>
              <a:rPr lang="zh-CN" altLang="zh-CN" kern="100" dirty="0"/>
              <a:t>定义</a:t>
            </a:r>
            <a:r>
              <a:rPr lang="en-US" altLang="zh-CN" kern="100" dirty="0"/>
              <a:t>80</a:t>
            </a:r>
            <a:r>
              <a:rPr lang="zh-CN" altLang="zh-CN" kern="100" dirty="0"/>
              <a:t>位浮点数变量</a:t>
            </a:r>
            <a:r>
              <a:rPr lang="en-US" altLang="zh-CN" kern="100" dirty="0"/>
              <a:t>b</a:t>
            </a:r>
            <a:r>
              <a:rPr lang="zh-CN" altLang="zh-CN" kern="100" dirty="0"/>
              <a:t>，初始化为</a:t>
            </a:r>
            <a:r>
              <a:rPr lang="en-US" altLang="zh-CN" kern="100" dirty="0"/>
              <a:t>100.25e9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c	qword	3.	</a:t>
            </a:r>
            <a:r>
              <a:rPr lang="en-US" altLang="zh-CN" kern="100" dirty="0" smtClean="0"/>
              <a:t>     ;</a:t>
            </a:r>
            <a:r>
              <a:rPr lang="zh-CN" altLang="zh-CN" kern="100" dirty="0"/>
              <a:t>定义</a:t>
            </a:r>
            <a:r>
              <a:rPr lang="en-US" altLang="zh-CN" kern="100" dirty="0"/>
              <a:t>64</a:t>
            </a:r>
            <a:r>
              <a:rPr lang="zh-CN" altLang="zh-CN" kern="100" dirty="0"/>
              <a:t>位浮点数变量</a:t>
            </a:r>
            <a:r>
              <a:rPr lang="en-US" altLang="zh-CN" kern="100" dirty="0"/>
              <a:t>c</a:t>
            </a:r>
            <a:r>
              <a:rPr lang="zh-CN" altLang="zh-CN" kern="100" dirty="0"/>
              <a:t>，初始化为</a:t>
            </a:r>
            <a:r>
              <a:rPr lang="en-US" altLang="zh-CN" kern="100" dirty="0"/>
              <a:t>3.0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d	qword	3	</a:t>
            </a:r>
            <a:r>
              <a:rPr lang="en-US" altLang="zh-CN" kern="100" dirty="0" smtClean="0"/>
              <a:t>     ;</a:t>
            </a:r>
            <a:r>
              <a:rPr lang="zh-CN" altLang="zh-CN" kern="100" dirty="0"/>
              <a:t>定义</a:t>
            </a:r>
            <a:r>
              <a:rPr lang="en-US" altLang="zh-CN" kern="100" dirty="0"/>
              <a:t>64</a:t>
            </a:r>
            <a:r>
              <a:rPr lang="zh-CN" altLang="zh-CN" kern="100" dirty="0"/>
              <a:t>位整型变量</a:t>
            </a:r>
            <a:r>
              <a:rPr lang="en-US" altLang="zh-CN" kern="100" dirty="0"/>
              <a:t>d</a:t>
            </a:r>
            <a:r>
              <a:rPr lang="zh-CN" altLang="zh-CN" kern="100" dirty="0"/>
              <a:t>，初始化为</a:t>
            </a:r>
            <a:r>
              <a:rPr lang="en-US" altLang="zh-CN" kern="100" dirty="0"/>
              <a:t>3</a:t>
            </a:r>
            <a:endParaRPr lang="zh-CN" altLang="zh-CN" kern="100" dirty="0"/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zh-CN"/>
              <a:t>数据定义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427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zh-CN" dirty="0"/>
              <a:t>寻址方式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9416" y="1700808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（</a:t>
            </a:r>
            <a:r>
              <a:rPr lang="en-US" altLang="zh-CN" kern="100" dirty="0"/>
              <a:t>1</a:t>
            </a:r>
            <a:r>
              <a:rPr lang="zh-CN" altLang="zh-CN" kern="100" dirty="0"/>
              <a:t>）寄存器寻址：操作数保存在指定的数据寄存器栈中，用</a:t>
            </a:r>
            <a:r>
              <a:rPr lang="en-US" altLang="zh-CN" kern="100" dirty="0"/>
              <a:t>ST(</a:t>
            </a:r>
            <a:r>
              <a:rPr lang="en-US" altLang="zh-CN" kern="100" dirty="0" err="1"/>
              <a:t>i</a:t>
            </a:r>
            <a:r>
              <a:rPr lang="en-US" altLang="zh-CN" kern="100" dirty="0"/>
              <a:t>)</a:t>
            </a:r>
            <a:r>
              <a:rPr lang="zh-CN" altLang="zh-CN" kern="100" dirty="0"/>
              <a:t>表示。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kern="100" dirty="0">
                <a:ea typeface="黑体" panose="02010609060101010101" pitchFamily="49" charset="-122"/>
              </a:rPr>
              <a:t>例</a:t>
            </a:r>
            <a:r>
              <a:rPr lang="en-US" altLang="zh-CN" kern="100" dirty="0">
                <a:ea typeface="黑体" panose="02010609060101010101" pitchFamily="49" charset="-122"/>
              </a:rPr>
              <a:t>4.35</a:t>
            </a:r>
            <a:r>
              <a:rPr lang="en-US" altLang="zh-CN" kern="100" dirty="0"/>
              <a:t>  </a:t>
            </a:r>
            <a:r>
              <a:rPr lang="zh-CN" altLang="zh-CN" kern="100" dirty="0"/>
              <a:t>指令：</a:t>
            </a:r>
            <a:r>
              <a:rPr lang="en-US" altLang="zh-CN" kern="100" dirty="0" err="1"/>
              <a:t>fadd</a:t>
            </a:r>
            <a:r>
              <a:rPr lang="en-US" altLang="zh-CN" kern="100" dirty="0"/>
              <a:t> </a:t>
            </a:r>
            <a:r>
              <a:rPr lang="en-US" altLang="zh-CN" kern="100" dirty="0" err="1"/>
              <a:t>st</a:t>
            </a:r>
            <a:r>
              <a:rPr lang="en-US" altLang="zh-CN" kern="100" dirty="0"/>
              <a:t>(0), </a:t>
            </a:r>
            <a:r>
              <a:rPr lang="en-US" altLang="zh-CN" kern="100" dirty="0" err="1"/>
              <a:t>st</a:t>
            </a:r>
            <a:r>
              <a:rPr lang="en-US" altLang="zh-CN" kern="100" dirty="0"/>
              <a:t>(1)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将寄存器栈中的</a:t>
            </a:r>
            <a:r>
              <a:rPr lang="en-US" altLang="zh-CN" kern="100" dirty="0"/>
              <a:t>ST(0)</a:t>
            </a:r>
            <a:r>
              <a:rPr lang="zh-CN" altLang="zh-CN" kern="100" dirty="0"/>
              <a:t>和</a:t>
            </a:r>
            <a:r>
              <a:rPr lang="en-US" altLang="zh-CN" kern="100" dirty="0"/>
              <a:t>ST(1)</a:t>
            </a:r>
            <a:r>
              <a:rPr lang="zh-CN" altLang="zh-CN" kern="100" dirty="0"/>
              <a:t>相加，结果存储在</a:t>
            </a:r>
            <a:r>
              <a:rPr lang="en-US" altLang="zh-CN" kern="100" dirty="0"/>
              <a:t>ST(0)</a:t>
            </a:r>
            <a:r>
              <a:rPr lang="zh-CN" altLang="zh-CN" kern="100" dirty="0"/>
              <a:t>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695400" y="3212976"/>
            <a:ext cx="8880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（</a:t>
            </a:r>
            <a:r>
              <a:rPr lang="en-US" altLang="zh-CN" kern="100" dirty="0"/>
              <a:t>2</a:t>
            </a:r>
            <a:r>
              <a:rPr lang="zh-CN" altLang="zh-CN" kern="100" dirty="0"/>
              <a:t>）存储器寻址：操作数在内存中，内存中的数据可以采用与数据有关的存储器寻址方式访问。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kern="100" dirty="0">
                <a:ea typeface="黑体" panose="02010609060101010101" pitchFamily="49" charset="-122"/>
              </a:rPr>
              <a:t>例</a:t>
            </a:r>
            <a:r>
              <a:rPr lang="en-US" altLang="zh-CN" kern="100" dirty="0">
                <a:ea typeface="黑体" panose="02010609060101010101" pitchFamily="49" charset="-122"/>
              </a:rPr>
              <a:t>4.36</a:t>
            </a:r>
            <a:r>
              <a:rPr lang="en-US" altLang="zh-CN" kern="100" dirty="0"/>
              <a:t>  </a:t>
            </a:r>
            <a:r>
              <a:rPr lang="zh-CN" altLang="zh-CN" kern="100" dirty="0"/>
              <a:t>指令：</a:t>
            </a:r>
            <a:r>
              <a:rPr lang="en-US" altLang="zh-CN" kern="100" dirty="0" err="1"/>
              <a:t>fld</a:t>
            </a:r>
            <a:r>
              <a:rPr lang="en-US" altLang="zh-CN" kern="100" dirty="0"/>
              <a:t> m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将在内存定义的变量</a:t>
            </a:r>
            <a:r>
              <a:rPr lang="en-US" altLang="zh-CN" kern="100" dirty="0"/>
              <a:t>m</a:t>
            </a:r>
            <a:r>
              <a:rPr lang="zh-CN" altLang="zh-CN" kern="100" dirty="0"/>
              <a:t>加载到浮点寄存器栈中，</a:t>
            </a:r>
            <a:r>
              <a:rPr lang="en-US" altLang="zh-CN" kern="100" dirty="0"/>
              <a:t>m</a:t>
            </a:r>
            <a:r>
              <a:rPr lang="zh-CN" altLang="zh-CN" kern="100" dirty="0"/>
              <a:t>保存在内存中，以直接寻址方式访问。</a:t>
            </a:r>
          </a:p>
        </p:txBody>
      </p:sp>
    </p:spTree>
    <p:extLst>
      <p:ext uri="{BB962C8B-B14F-4D97-AF65-F5344CB8AC3E}">
        <p14:creationId xmlns:p14="http://schemas.microsoft.com/office/powerpoint/2010/main" val="3621083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564904"/>
            <a:ext cx="8239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61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733550"/>
            <a:ext cx="8296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68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5976664" cy="57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06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980728"/>
            <a:ext cx="8324850" cy="3095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051746"/>
            <a:ext cx="8136904" cy="20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087888" y="-12784"/>
            <a:ext cx="63786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sz="4000" kern="0" dirty="0" smtClean="0">
                <a:solidFill>
                  <a:srgbClr val="000066"/>
                </a:solidFill>
              </a:rPr>
              <a:t>4.1.2 </a:t>
            </a:r>
            <a:r>
              <a:rPr lang="zh-CN" altLang="en-US" sz="4000" kern="0" dirty="0" smtClean="0">
                <a:solidFill>
                  <a:srgbClr val="000066"/>
                </a:solidFill>
              </a:rPr>
              <a:t>汇编语言编程环境</a:t>
            </a:r>
            <a:endParaRPr lang="zh-CN" altLang="zh-CN" sz="4000" kern="0" dirty="0">
              <a:solidFill>
                <a:srgbClr val="000066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40704" y="730506"/>
            <a:ext cx="1087320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sz="4000" kern="0" dirty="0" smtClean="0">
                <a:solidFill>
                  <a:srgbClr val="000066"/>
                </a:solidFill>
              </a:rPr>
              <a:t>上机过程（</a:t>
            </a:r>
            <a:r>
              <a:rPr lang="zh-CN" altLang="en-US" sz="4000" kern="0" dirty="0">
                <a:solidFill>
                  <a:srgbClr val="000066"/>
                </a:solidFill>
              </a:rPr>
              <a:t>保护</a:t>
            </a:r>
            <a:r>
              <a:rPr lang="zh-CN" altLang="zh-CN" sz="4000" kern="0" dirty="0" smtClean="0">
                <a:solidFill>
                  <a:srgbClr val="000066"/>
                </a:solidFill>
              </a:rPr>
              <a:t>模式）</a:t>
            </a:r>
            <a:r>
              <a:rPr lang="en-US" altLang="zh-CN" sz="4000" kern="0" dirty="0" smtClean="0">
                <a:solidFill>
                  <a:srgbClr val="000066"/>
                </a:solidFill>
              </a:rPr>
              <a:t>;</a:t>
            </a:r>
            <a:r>
              <a:rPr lang="zh-CN" altLang="en-US" sz="4000" kern="0" dirty="0" smtClean="0">
                <a:solidFill>
                  <a:srgbClr val="000066"/>
                </a:solidFill>
              </a:rPr>
              <a:t>集成开发环境</a:t>
            </a:r>
            <a:r>
              <a:rPr lang="en-US" altLang="zh-CN" sz="4000" kern="0" dirty="0" smtClean="0">
                <a:solidFill>
                  <a:srgbClr val="000066"/>
                </a:solidFill>
              </a:rPr>
              <a:t>VS</a:t>
            </a:r>
            <a:endParaRPr lang="zh-CN" altLang="zh-CN" sz="4000" kern="0" dirty="0">
              <a:solidFill>
                <a:srgbClr val="000066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700808"/>
            <a:ext cx="1054866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tabLst>
                <a:tab pos="2511425" algn="l"/>
              </a:tabLst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tabLst>
                <a:tab pos="2511425" algn="l"/>
              </a:tabLst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tabLst>
                <a:tab pos="2511425" algn="l"/>
              </a:tabLst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kern="0" dirty="0" smtClean="0"/>
              <a:t>上机过程：m</a:t>
            </a:r>
            <a:r>
              <a:rPr lang="en-US" altLang="zh-CN" b="0" kern="0" dirty="0" smtClean="0"/>
              <a:t>l</a:t>
            </a:r>
            <a:r>
              <a:rPr lang="zh-CN" altLang="zh-CN" b="0" kern="0" dirty="0" smtClean="0"/>
              <a:t>→link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kern="0" dirty="0" smtClean="0"/>
              <a:t>	    编辑：temp.asm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kern="0" dirty="0" smtClean="0"/>
              <a:t>	    汇编：</a:t>
            </a:r>
            <a:r>
              <a:rPr lang="en-US" altLang="zh-CN" b="0" kern="0" dirty="0" smtClean="0"/>
              <a:t>ml /c /</a:t>
            </a:r>
            <a:r>
              <a:rPr lang="en-US" altLang="zh-CN" b="0" kern="0" dirty="0" err="1" smtClean="0"/>
              <a:t>coff</a:t>
            </a:r>
            <a:r>
              <a:rPr lang="en-US" altLang="zh-CN" b="0" kern="0" dirty="0" smtClean="0"/>
              <a:t> hello</a:t>
            </a:r>
            <a:r>
              <a:rPr lang="zh-CN" altLang="zh-CN" b="0" kern="0" dirty="0" smtClean="0"/>
              <a:t>.asm→</a:t>
            </a:r>
            <a:r>
              <a:rPr lang="en-US" altLang="zh-CN" b="0" kern="0" dirty="0" smtClean="0"/>
              <a:t>hello</a:t>
            </a:r>
            <a:r>
              <a:rPr lang="zh-CN" altLang="zh-CN" b="0" kern="0" dirty="0" smtClean="0"/>
              <a:t>.obj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kern="0" dirty="0" smtClean="0"/>
              <a:t>	    连接：link</a:t>
            </a:r>
            <a:r>
              <a:rPr lang="en-US" altLang="zh-CN" b="0" kern="0" dirty="0" smtClean="0"/>
              <a:t> /</a:t>
            </a:r>
            <a:r>
              <a:rPr lang="en-US" altLang="zh-CN" b="0" kern="0" dirty="0" err="1" smtClean="0"/>
              <a:t>subsystem:console</a:t>
            </a:r>
            <a:r>
              <a:rPr lang="en-US" altLang="zh-CN" b="0" kern="0" dirty="0" smtClean="0"/>
              <a:t>[windows] hello</a:t>
            </a:r>
            <a:r>
              <a:rPr lang="zh-CN" altLang="zh-CN" b="0" kern="0" dirty="0" smtClean="0"/>
              <a:t>.obj→</a:t>
            </a:r>
            <a:r>
              <a:rPr lang="en-US" altLang="zh-CN" b="0" kern="0" dirty="0" smtClean="0"/>
              <a:t>hello</a:t>
            </a:r>
            <a:r>
              <a:rPr lang="zh-CN" altLang="zh-CN" b="0" kern="0" dirty="0" smtClean="0"/>
              <a:t>.exe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0" kern="0" dirty="0" smtClean="0"/>
              <a:t>调试方式：</a:t>
            </a:r>
            <a:r>
              <a:rPr lang="en-US" altLang="zh-CN" b="0" kern="0" dirty="0" smtClean="0"/>
              <a:t>Win</a:t>
            </a:r>
            <a:r>
              <a:rPr lang="zh-CN" altLang="zh-CN" b="0" kern="0" dirty="0" smtClean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6125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1124744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196752"/>
            <a:ext cx="6531346" cy="45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26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4.</a:t>
            </a:r>
            <a:r>
              <a:rPr lang="en-US" altLang="zh-CN" kern="0" dirty="0" smtClean="0"/>
              <a:t>5.3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浮点</a:t>
            </a:r>
            <a:r>
              <a:rPr lang="zh-CN" altLang="en-US" kern="0" dirty="0" smtClean="0"/>
              <a:t>指令及其编程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368" y="847726"/>
            <a:ext cx="68407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1800" kern="100" dirty="0" smtClean="0"/>
              <a:t>; PROG0410.asm</a:t>
            </a:r>
            <a:r>
              <a:rPr lang="zh-CN" altLang="zh-CN" sz="1800" kern="100" dirty="0">
                <a:ea typeface="黑体" panose="02010609060101010101" pitchFamily="49" charset="-122"/>
              </a:rPr>
              <a:t>例</a:t>
            </a:r>
            <a:r>
              <a:rPr lang="en-US" altLang="zh-CN" sz="1800" kern="100" dirty="0">
                <a:ea typeface="黑体" panose="02010609060101010101" pitchFamily="49" charset="-122"/>
              </a:rPr>
              <a:t>4.37</a:t>
            </a:r>
            <a:r>
              <a:rPr lang="en-US" altLang="zh-CN" sz="1800" kern="100" dirty="0"/>
              <a:t>  </a:t>
            </a:r>
            <a:r>
              <a:rPr lang="zh-CN" altLang="zh-CN" sz="1800" kern="100" dirty="0"/>
              <a:t>输入圆的半径，计算圆面积</a:t>
            </a:r>
            <a:r>
              <a:rPr lang="zh-CN" altLang="zh-CN" sz="1800" kern="100" dirty="0" smtClean="0"/>
              <a:t>。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 smtClean="0"/>
              <a:t>.</a:t>
            </a:r>
            <a:r>
              <a:rPr lang="en-US" altLang="zh-CN" sz="1800" kern="100" dirty="0"/>
              <a:t>data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szMsg1	byte		"%lf", 0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szMsg2	byte		"%lf", 0ah, 0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r		real8		</a:t>
            </a:r>
            <a:r>
              <a:rPr lang="en-US" altLang="zh-CN" sz="1800" kern="100" dirty="0" smtClean="0"/>
              <a:t>?;</a:t>
            </a:r>
            <a:r>
              <a:rPr lang="zh-CN" altLang="zh-CN" sz="1800" kern="100" dirty="0"/>
              <a:t>圆半径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S		real8		</a:t>
            </a:r>
            <a:r>
              <a:rPr lang="en-US" altLang="zh-CN" sz="1800" kern="100" dirty="0" smtClean="0"/>
              <a:t>?;</a:t>
            </a:r>
            <a:r>
              <a:rPr lang="zh-CN" altLang="zh-CN" sz="1800" kern="100" dirty="0"/>
              <a:t>圆面积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.code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start: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 smtClean="0"/>
              <a:t>finit</a:t>
            </a:r>
            <a:r>
              <a:rPr lang="en-US" altLang="zh-CN" sz="1800" kern="100" dirty="0" smtClean="0"/>
              <a:t>; </a:t>
            </a:r>
            <a:r>
              <a:rPr lang="en-US" altLang="zh-CN" sz="1800" kern="100" dirty="0" err="1"/>
              <a:t>finit</a:t>
            </a:r>
            <a:r>
              <a:rPr lang="zh-CN" altLang="zh-CN" sz="1800" kern="100" dirty="0"/>
              <a:t>为</a:t>
            </a:r>
            <a:r>
              <a:rPr lang="en-US" altLang="zh-CN" sz="1800" kern="100" dirty="0"/>
              <a:t>FPU</a:t>
            </a:r>
            <a:r>
              <a:rPr lang="zh-CN" altLang="zh-CN" sz="1800" kern="100" dirty="0"/>
              <a:t>栈寄存器的初始化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invoke  </a:t>
            </a:r>
            <a:r>
              <a:rPr lang="en-US" altLang="zh-CN" sz="1800" kern="100" dirty="0" err="1"/>
              <a:t>scanf</a:t>
            </a:r>
            <a:r>
              <a:rPr lang="en-US" altLang="zh-CN" sz="1800" kern="100" dirty="0"/>
              <a:t>, offset szMsg1, offset r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fld</a:t>
            </a:r>
            <a:r>
              <a:rPr lang="en-US" altLang="zh-CN" sz="1800" kern="100" dirty="0"/>
              <a:t>	r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fld</a:t>
            </a:r>
            <a:r>
              <a:rPr lang="en-US" altLang="zh-CN" sz="1800" kern="100" dirty="0"/>
              <a:t>	r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fmulp</a:t>
            </a:r>
            <a:r>
              <a:rPr lang="en-US" altLang="zh-CN" sz="1800" kern="100" dirty="0"/>
              <a:t> </a:t>
            </a:r>
            <a:r>
              <a:rPr lang="en-US" altLang="zh-CN" sz="1800" kern="100" dirty="0" err="1"/>
              <a:t>st</a:t>
            </a:r>
            <a:r>
              <a:rPr lang="en-US" altLang="zh-CN" sz="1800" kern="100" dirty="0"/>
              <a:t>(1), </a:t>
            </a:r>
            <a:r>
              <a:rPr lang="en-US" altLang="zh-CN" sz="1800" kern="100" dirty="0" err="1"/>
              <a:t>st</a:t>
            </a:r>
            <a:r>
              <a:rPr lang="en-US" altLang="zh-CN" sz="1800" kern="100" dirty="0"/>
              <a:t>(0)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fldpi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fmulp</a:t>
            </a:r>
            <a:r>
              <a:rPr lang="en-US" altLang="zh-CN" sz="1800" kern="100" dirty="0"/>
              <a:t> </a:t>
            </a:r>
            <a:r>
              <a:rPr lang="en-US" altLang="zh-CN" sz="1800" kern="100" dirty="0" err="1"/>
              <a:t>st</a:t>
            </a:r>
            <a:r>
              <a:rPr lang="en-US" altLang="zh-CN" sz="1800" kern="100" dirty="0"/>
              <a:t>(1), </a:t>
            </a:r>
            <a:r>
              <a:rPr lang="en-US" altLang="zh-CN" sz="1800" kern="100" dirty="0" err="1"/>
              <a:t>st</a:t>
            </a:r>
            <a:r>
              <a:rPr lang="en-US" altLang="zh-CN" sz="1800" kern="100" dirty="0"/>
              <a:t>(0)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</a:t>
            </a:r>
            <a:r>
              <a:rPr lang="en-US" altLang="zh-CN" sz="1800" kern="100" dirty="0" err="1"/>
              <a:t>fst</a:t>
            </a:r>
            <a:r>
              <a:rPr lang="en-US" altLang="zh-CN" sz="1800" kern="100" dirty="0"/>
              <a:t> </a:t>
            </a:r>
            <a:r>
              <a:rPr lang="en-US" altLang="zh-CN" sz="1800" kern="100" dirty="0" err="1" smtClean="0"/>
              <a:t>S;fst</a:t>
            </a:r>
            <a:r>
              <a:rPr lang="zh-CN" altLang="zh-CN" sz="1800" kern="100" dirty="0"/>
              <a:t>将栈顶数据保存到内存单元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invoke  </a:t>
            </a:r>
            <a:r>
              <a:rPr lang="en-US" altLang="zh-CN" sz="1800" kern="100" dirty="0" err="1"/>
              <a:t>printf</a:t>
            </a:r>
            <a:r>
              <a:rPr lang="en-US" altLang="zh-CN" sz="1800" kern="100" dirty="0"/>
              <a:t>, offset szMsg2, S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	ret</a:t>
            </a:r>
            <a:endParaRPr lang="zh-CN" altLang="zh-CN" sz="1800" kern="100" dirty="0"/>
          </a:p>
          <a:p>
            <a:pPr indent="266700" algn="just">
              <a:spcAft>
                <a:spcPts val="0"/>
              </a:spcAft>
            </a:pPr>
            <a:r>
              <a:rPr lang="en-US" altLang="zh-CN" sz="1800" kern="100" dirty="0"/>
              <a:t>end		start</a:t>
            </a:r>
            <a:endParaRPr lang="zh-CN" altLang="zh-CN" sz="1800" kern="100" dirty="0"/>
          </a:p>
        </p:txBody>
      </p:sp>
    </p:spTree>
    <p:extLst>
      <p:ext uri="{BB962C8B-B14F-4D97-AF65-F5344CB8AC3E}">
        <p14:creationId xmlns:p14="http://schemas.microsoft.com/office/powerpoint/2010/main" val="9976917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</a:t>
            </a:r>
            <a:r>
              <a:rPr lang="zh-CN" altLang="zh-CN" kern="0" dirty="0" smtClean="0"/>
              <a:t>.</a:t>
            </a:r>
            <a:r>
              <a:rPr lang="en-US" altLang="zh-CN" kern="0" dirty="0" smtClean="0"/>
              <a:t>6</a:t>
            </a:r>
            <a:r>
              <a:rPr lang="zh-CN" altLang="zh-CN" kern="0" dirty="0" smtClean="0"/>
              <a:t> </a:t>
            </a:r>
            <a:r>
              <a:rPr lang="zh-CN" altLang="en-US" kern="0" dirty="0"/>
              <a:t>程序</a:t>
            </a:r>
            <a:r>
              <a:rPr lang="zh-CN" altLang="en-US" kern="0" dirty="0" smtClean="0"/>
              <a:t>优化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400" y="105273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dirty="0" smtClean="0"/>
              <a:t>4.6.1. </a:t>
            </a:r>
            <a:r>
              <a:rPr lang="zh-CN" altLang="zh-CN" dirty="0" smtClean="0"/>
              <a:t>运行时间</a:t>
            </a:r>
            <a:r>
              <a:rPr lang="zh-CN" altLang="en-US" dirty="0"/>
              <a:t>优化</a:t>
            </a:r>
            <a:endParaRPr lang="zh-CN" altLang="zh-CN" sz="1800" kern="100" dirty="0"/>
          </a:p>
        </p:txBody>
      </p:sp>
      <p:sp>
        <p:nvSpPr>
          <p:cNvPr id="4" name="矩形 3"/>
          <p:cNvSpPr/>
          <p:nvPr/>
        </p:nvSpPr>
        <p:spPr>
          <a:xfrm>
            <a:off x="1127448" y="1526456"/>
            <a:ext cx="3855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/>
              <a:t>1. </a:t>
            </a:r>
            <a:r>
              <a:rPr lang="zh-CN" altLang="zh-CN" kern="100" dirty="0"/>
              <a:t>选择执行速度快的指令</a:t>
            </a:r>
          </a:p>
        </p:txBody>
      </p:sp>
      <p:sp>
        <p:nvSpPr>
          <p:cNvPr id="5" name="矩形 4"/>
          <p:cNvSpPr/>
          <p:nvPr/>
        </p:nvSpPr>
        <p:spPr>
          <a:xfrm>
            <a:off x="1199456" y="2780928"/>
            <a:ext cx="9024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002060"/>
                </a:solidFill>
              </a:rPr>
              <a:t>00401277 B8 00 00 00 00		MOV	EAX, 0</a:t>
            </a:r>
            <a:endParaRPr lang="zh-CN" altLang="zh-CN" kern="100" dirty="0" smtClean="0">
              <a:solidFill>
                <a:srgbClr val="00206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002060"/>
                </a:solidFill>
              </a:rPr>
              <a:t>0040127C 2B C0			</a:t>
            </a:r>
            <a:r>
              <a:rPr lang="en-US" altLang="zh-CN" kern="100" dirty="0" smtClean="0">
                <a:solidFill>
                  <a:srgbClr val="FF0000"/>
                </a:solidFill>
              </a:rPr>
              <a:t>SUB	EAX, EAX</a:t>
            </a:r>
            <a:endParaRPr lang="zh-CN" altLang="zh-CN" kern="100" dirty="0" smtClean="0">
              <a:solidFill>
                <a:srgbClr val="FF00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002060"/>
                </a:solidFill>
              </a:rPr>
              <a:t>0040127E 33 C0			</a:t>
            </a:r>
            <a:r>
              <a:rPr lang="en-US" altLang="zh-CN" kern="100" dirty="0">
                <a:solidFill>
                  <a:srgbClr val="FF0000"/>
                </a:solidFill>
              </a:rPr>
              <a:t>XOR	EAX, EAX</a:t>
            </a:r>
            <a:endParaRPr lang="zh-CN" altLang="zh-CN" kern="1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2204562"/>
            <a:ext cx="2776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100" dirty="0"/>
              <a:t>（</a:t>
            </a:r>
            <a:r>
              <a:rPr lang="en-US" altLang="zh-CN" kern="100" dirty="0"/>
              <a:t>1</a:t>
            </a:r>
            <a:r>
              <a:rPr lang="zh-CN" altLang="zh-CN" kern="100" dirty="0"/>
              <a:t>）寄存器清零</a:t>
            </a:r>
          </a:p>
        </p:txBody>
      </p:sp>
      <p:sp>
        <p:nvSpPr>
          <p:cNvPr id="7" name="矩形 6"/>
          <p:cNvSpPr/>
          <p:nvPr/>
        </p:nvSpPr>
        <p:spPr>
          <a:xfrm>
            <a:off x="983432" y="4096736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kern="100" dirty="0" smtClean="0"/>
              <a:t>（</a:t>
            </a:r>
            <a:r>
              <a:rPr lang="en-US" altLang="zh-CN" kern="100" dirty="0" smtClean="0"/>
              <a:t>2</a:t>
            </a:r>
            <a:r>
              <a:rPr lang="zh-CN" altLang="zh-CN" kern="100" dirty="0" smtClean="0"/>
              <a:t>）</a:t>
            </a:r>
            <a:r>
              <a:rPr lang="zh-CN" altLang="en-US" kern="100" dirty="0" smtClean="0"/>
              <a:t>加减</a:t>
            </a:r>
            <a:endParaRPr lang="zh-CN" altLang="zh-CN" kern="100" dirty="0"/>
          </a:p>
        </p:txBody>
      </p:sp>
      <p:sp>
        <p:nvSpPr>
          <p:cNvPr id="8" name="矩形 7"/>
          <p:cNvSpPr/>
          <p:nvPr/>
        </p:nvSpPr>
        <p:spPr>
          <a:xfrm>
            <a:off x="1194173" y="4714130"/>
            <a:ext cx="8664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00401225 8B D8		</a:t>
            </a:r>
            <a:r>
              <a:rPr lang="en-US" altLang="zh-CN" kern="100" dirty="0" smtClean="0"/>
              <a:t>MOV</a:t>
            </a:r>
            <a:r>
              <a:rPr lang="en-US" altLang="zh-CN" kern="100" dirty="0"/>
              <a:t>	EBX, EAX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00401227 83 EB 1E	</a:t>
            </a:r>
            <a:r>
              <a:rPr lang="en-US" altLang="zh-CN" kern="100" dirty="0" smtClean="0"/>
              <a:t>SUB</a:t>
            </a:r>
            <a:r>
              <a:rPr lang="en-US" altLang="zh-CN" kern="100" dirty="0"/>
              <a:t>		EBX, 1EH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0040122A 8D 58 E2	</a:t>
            </a:r>
            <a:r>
              <a:rPr lang="en-US" altLang="zh-CN" kern="100" dirty="0" smtClean="0">
                <a:solidFill>
                  <a:srgbClr val="FF0000"/>
                </a:solidFill>
              </a:rPr>
              <a:t>LEA</a:t>
            </a:r>
            <a:r>
              <a:rPr lang="en-US" altLang="zh-CN" kern="100" dirty="0">
                <a:solidFill>
                  <a:srgbClr val="FF0000"/>
                </a:solidFill>
              </a:rPr>
              <a:t>		EBX, [EAX-1Eh]</a:t>
            </a:r>
            <a:endParaRPr lang="zh-CN" altLang="zh-CN" kern="1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3792" y="4082538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EBX=EAX</a:t>
            </a:r>
            <a:r>
              <a:rPr lang="en-US" altLang="zh-CN" kern="100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370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</a:t>
            </a:r>
            <a:r>
              <a:rPr lang="zh-CN" altLang="zh-CN" kern="0" dirty="0" smtClean="0"/>
              <a:t>.</a:t>
            </a:r>
            <a:r>
              <a:rPr lang="en-US" altLang="zh-CN" kern="0" dirty="0" smtClean="0"/>
              <a:t>6.1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运行时间优化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1" y="119675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/>
              <a:t>）乘除</a:t>
            </a:r>
            <a:endParaRPr lang="zh-CN" altLang="zh-CN" kern="100" dirty="0"/>
          </a:p>
        </p:txBody>
      </p:sp>
      <p:sp>
        <p:nvSpPr>
          <p:cNvPr id="10" name="矩形 9"/>
          <p:cNvSpPr/>
          <p:nvPr/>
        </p:nvSpPr>
        <p:spPr>
          <a:xfrm>
            <a:off x="1703512" y="1723684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</a:rPr>
              <a:t>SHR		EAX, 4</a:t>
            </a:r>
            <a:r>
              <a:rPr lang="zh-CN" altLang="en-US" kern="100" dirty="0"/>
              <a:t>；</a:t>
            </a:r>
            <a:r>
              <a:rPr lang="en-US" altLang="zh-CN" kern="100" dirty="0" smtClean="0"/>
              <a:t>EAX=EAX/16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SHL		EAX,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；</a:t>
            </a:r>
            <a:r>
              <a:rPr lang="en-US" altLang="zh-CN" kern="100" dirty="0" smtClean="0"/>
              <a:t>EAX=EAX</a:t>
            </a:r>
            <a:r>
              <a:rPr lang="zh-CN" altLang="en-US" kern="100" dirty="0" smtClean="0"/>
              <a:t>*</a:t>
            </a:r>
            <a:r>
              <a:rPr lang="en-US" altLang="zh-CN" kern="100" dirty="0" smtClean="0"/>
              <a:t>8</a:t>
            </a:r>
            <a:endParaRPr lang="en-US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LEA     EAX, [EBX+EBX*4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EAX=EBX*5</a:t>
            </a:r>
            <a:endParaRPr lang="zh-CN" altLang="zh-CN" dirty="0"/>
          </a:p>
          <a:p>
            <a:pPr indent="269875" algn="just">
              <a:spcAft>
                <a:spcPts val="0"/>
              </a:spcAft>
            </a:pPr>
            <a:endParaRPr lang="zh-CN" altLang="en-US" dirty="0"/>
          </a:p>
          <a:p>
            <a:pPr indent="269875" algn="just">
              <a:spcAft>
                <a:spcPts val="0"/>
              </a:spcAft>
            </a:pPr>
            <a:endParaRPr lang="zh-CN" altLang="zh-CN" kern="100" dirty="0"/>
          </a:p>
        </p:txBody>
      </p:sp>
    </p:spTree>
    <p:extLst>
      <p:ext uri="{BB962C8B-B14F-4D97-AF65-F5344CB8AC3E}">
        <p14:creationId xmlns:p14="http://schemas.microsoft.com/office/powerpoint/2010/main" val="1700321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</a:t>
            </a:r>
            <a:r>
              <a:rPr lang="zh-CN" altLang="zh-CN" kern="0" dirty="0" smtClean="0"/>
              <a:t>.</a:t>
            </a:r>
            <a:r>
              <a:rPr lang="en-US" altLang="zh-CN" kern="0" dirty="0" smtClean="0"/>
              <a:t>6.1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运行时间优化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1196752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/>
              <a:t>2.</a:t>
            </a:r>
            <a:r>
              <a:rPr lang="zh-CN" altLang="zh-CN" dirty="0"/>
              <a:t>操作的转化</a:t>
            </a:r>
            <a:endParaRPr lang="zh-CN" altLang="zh-CN" kern="100" dirty="0"/>
          </a:p>
        </p:txBody>
      </p:sp>
      <p:sp>
        <p:nvSpPr>
          <p:cNvPr id="8" name="矩形 7"/>
          <p:cNvSpPr/>
          <p:nvPr/>
        </p:nvSpPr>
        <p:spPr>
          <a:xfrm>
            <a:off x="1199456" y="1646684"/>
            <a:ext cx="8664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除法指令比乘法指令的速度慢。如果程序中的除法操作中，除数为一个常数，那么可以将除法转换为乘法来进行，以提高程序执行的速度。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1055440" y="3429000"/>
            <a:ext cx="8376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MOV     EAX, 125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MOV     ESI, 0A3D70A4H ; ESI = (100000000H + 24) / 25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MUL     ESI</a:t>
            </a:r>
            <a:endParaRPr lang="zh-CN" altLang="zh-CN" kern="100" dirty="0"/>
          </a:p>
          <a:p>
            <a:pPr indent="269875" algn="just">
              <a:spcAft>
                <a:spcPts val="0"/>
              </a:spcAft>
            </a:pPr>
            <a:r>
              <a:rPr lang="en-US" altLang="zh-CN" kern="100" dirty="0"/>
              <a:t>; EDX = 5</a:t>
            </a:r>
            <a:endParaRPr lang="zh-CN" altLang="zh-CN" kern="100" dirty="0"/>
          </a:p>
        </p:txBody>
      </p:sp>
      <p:sp>
        <p:nvSpPr>
          <p:cNvPr id="4" name="矩形 3"/>
          <p:cNvSpPr/>
          <p:nvPr/>
        </p:nvSpPr>
        <p:spPr>
          <a:xfrm>
            <a:off x="2711624" y="283528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FF0000"/>
                </a:solidFill>
              </a:rPr>
              <a:t>125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÷</a:t>
            </a:r>
            <a:r>
              <a:rPr lang="en-US" altLang="zh-CN" kern="100" dirty="0">
                <a:solidFill>
                  <a:srgbClr val="FF0000"/>
                </a:solidFill>
              </a:rPr>
              <a:t>25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209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</a:t>
            </a:r>
            <a:r>
              <a:rPr lang="zh-CN" altLang="zh-CN" kern="0" dirty="0" smtClean="0"/>
              <a:t>.</a:t>
            </a:r>
            <a:r>
              <a:rPr lang="en-US" altLang="zh-CN" kern="0" dirty="0" smtClean="0"/>
              <a:t>6.1</a:t>
            </a:r>
            <a:r>
              <a:rPr lang="zh-CN" altLang="zh-CN" kern="0" dirty="0" smtClean="0"/>
              <a:t> </a:t>
            </a:r>
            <a:r>
              <a:rPr lang="zh-CN" altLang="en-US" kern="0" dirty="0" smtClean="0"/>
              <a:t>运行时间优化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1196752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/>
              <a:t>3.</a:t>
            </a:r>
            <a:r>
              <a:rPr lang="zh-CN" altLang="en-US" dirty="0" smtClean="0"/>
              <a:t>分支</a:t>
            </a:r>
            <a:r>
              <a:rPr lang="zh-CN" altLang="zh-CN" dirty="0" smtClean="0"/>
              <a:t>的</a:t>
            </a:r>
            <a:r>
              <a:rPr lang="zh-CN" altLang="zh-CN" dirty="0"/>
              <a:t>转化</a:t>
            </a:r>
            <a:endParaRPr lang="zh-CN" altLang="zh-CN" kern="100" dirty="0"/>
          </a:p>
        </p:txBody>
      </p:sp>
      <p:sp>
        <p:nvSpPr>
          <p:cNvPr id="4" name="矩形 3"/>
          <p:cNvSpPr/>
          <p:nvPr/>
        </p:nvSpPr>
        <p:spPr>
          <a:xfrm>
            <a:off x="7104112" y="1844824"/>
            <a:ext cx="299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eax</a:t>
            </a:r>
            <a:r>
              <a:rPr lang="en-US" altLang="zh-CN" dirty="0" smtClean="0">
                <a:solidFill>
                  <a:srgbClr val="002060"/>
                </a:solidFill>
              </a:rPr>
              <a:t>=min</a:t>
            </a:r>
            <a:r>
              <a:rPr lang="zh-CN" altLang="zh-CN" dirty="0">
                <a:solidFill>
                  <a:srgbClr val="002060"/>
                </a:solidFill>
              </a:rPr>
              <a:t>（</a:t>
            </a:r>
            <a:r>
              <a:rPr lang="en-US" altLang="zh-CN" dirty="0" err="1">
                <a:solidFill>
                  <a:srgbClr val="002060"/>
                </a:solidFill>
              </a:rPr>
              <a:t>eax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dirty="0" err="1">
                <a:solidFill>
                  <a:srgbClr val="002060"/>
                </a:solidFill>
              </a:rPr>
              <a:t>ebx</a:t>
            </a:r>
            <a:r>
              <a:rPr lang="zh-CN" altLang="zh-CN" dirty="0">
                <a:solidFill>
                  <a:srgbClr val="002060"/>
                </a:solidFill>
              </a:rPr>
              <a:t>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893" y="1844824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FF0000"/>
                </a:solidFill>
              </a:rPr>
              <a:t>min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FF0000"/>
                </a:solidFill>
              </a:rPr>
              <a:t>x, y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solidFill>
                  <a:srgbClr val="FF0000"/>
                </a:solidFill>
              </a:rPr>
              <a:t>= x+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（（（</a:t>
            </a:r>
            <a:r>
              <a:rPr lang="en-US" altLang="zh-CN" kern="100" dirty="0">
                <a:solidFill>
                  <a:srgbClr val="FF0000"/>
                </a:solidFill>
              </a:rPr>
              <a:t>y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kern="100" dirty="0">
                <a:solidFill>
                  <a:srgbClr val="FF0000"/>
                </a:solidFill>
              </a:rPr>
              <a:t>x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solidFill>
                  <a:srgbClr val="FF0000"/>
                </a:solidFill>
              </a:rPr>
              <a:t>&gt;&gt;31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solidFill>
                  <a:srgbClr val="FF0000"/>
                </a:solidFill>
              </a:rPr>
              <a:t>&amp;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FF0000"/>
                </a:solidFill>
              </a:rPr>
              <a:t>y-x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376" y="2492896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/>
              <a:t>4.</a:t>
            </a:r>
            <a:r>
              <a:rPr lang="zh-CN" altLang="zh-CN" dirty="0"/>
              <a:t>提高</a:t>
            </a:r>
            <a:r>
              <a:rPr lang="en-US" altLang="zh-CN" dirty="0"/>
              <a:t>Cache</a:t>
            </a:r>
            <a:r>
              <a:rPr lang="zh-CN" altLang="zh-CN" dirty="0"/>
              <a:t>命中率</a:t>
            </a:r>
            <a:endParaRPr lang="zh-CN" altLang="zh-CN" kern="100" dirty="0"/>
          </a:p>
        </p:txBody>
      </p:sp>
      <p:sp>
        <p:nvSpPr>
          <p:cNvPr id="6" name="矩形 5"/>
          <p:cNvSpPr/>
          <p:nvPr/>
        </p:nvSpPr>
        <p:spPr>
          <a:xfrm>
            <a:off x="479376" y="36450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>
                <a:solidFill>
                  <a:srgbClr val="FF0000"/>
                </a:solidFill>
              </a:rPr>
              <a:t>for (</a:t>
            </a:r>
            <a:r>
              <a:rPr lang="en-US" altLang="zh-CN" kern="100" dirty="0" err="1">
                <a:solidFill>
                  <a:srgbClr val="FF0000"/>
                </a:solidFill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</a:rPr>
              <a:t> = 0; </a:t>
            </a:r>
            <a:r>
              <a:rPr lang="en-US" altLang="zh-CN" kern="100" dirty="0" err="1">
                <a:solidFill>
                  <a:srgbClr val="FF0000"/>
                </a:solidFill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</a:rPr>
              <a:t> &lt; m; </a:t>
            </a:r>
            <a:r>
              <a:rPr lang="en-US" altLang="zh-CN" kern="100" dirty="0" err="1">
                <a:solidFill>
                  <a:srgbClr val="FF0000"/>
                </a:solidFill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</a:rPr>
              <a:t>++)</a:t>
            </a:r>
            <a:endParaRPr lang="zh-CN" altLang="zh-CN" kern="100" dirty="0">
              <a:solidFill>
                <a:srgbClr val="FF00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</a:rPr>
              <a:t>	for (j = 0; j &lt; n; </a:t>
            </a:r>
            <a:r>
              <a:rPr lang="en-US" altLang="zh-CN" kern="100" dirty="0" err="1">
                <a:solidFill>
                  <a:srgbClr val="FF0000"/>
                </a:solidFill>
              </a:rPr>
              <a:t>j++</a:t>
            </a:r>
            <a:r>
              <a:rPr lang="en-US" altLang="zh-CN" kern="100" dirty="0">
                <a:solidFill>
                  <a:srgbClr val="FF0000"/>
                </a:solidFill>
              </a:rPr>
              <a:t>)</a:t>
            </a:r>
            <a:endParaRPr lang="zh-CN" altLang="zh-CN" kern="100" dirty="0">
              <a:solidFill>
                <a:srgbClr val="FF00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</a:rPr>
              <a:t>		A[</a:t>
            </a:r>
            <a:r>
              <a:rPr lang="en-US" altLang="zh-CN" kern="100" dirty="0" err="1">
                <a:solidFill>
                  <a:srgbClr val="FF0000"/>
                </a:solidFill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</a:rPr>
              <a:t>][j]++;</a:t>
            </a:r>
            <a:endParaRPr lang="zh-CN" altLang="zh-CN" kern="1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5733" y="36450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	for (j = 0; j &lt; m;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	A[j][</a:t>
            </a:r>
            <a:r>
              <a:rPr lang="en-US" altLang="zh-CN" dirty="0" err="1"/>
              <a:t>i</a:t>
            </a:r>
            <a:r>
              <a:rPr lang="en-US" altLang="zh-CN" dirty="0"/>
              <a:t>]++;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21834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664201" y="260351"/>
            <a:ext cx="5832399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kern="0" dirty="0" smtClean="0"/>
              <a:t>4</a:t>
            </a:r>
            <a:r>
              <a:rPr lang="zh-CN" altLang="zh-CN" kern="0" dirty="0" smtClean="0"/>
              <a:t>.</a:t>
            </a:r>
            <a:r>
              <a:rPr lang="en-US" altLang="zh-CN" kern="0" dirty="0" smtClean="0"/>
              <a:t>6.2</a:t>
            </a:r>
            <a:r>
              <a:rPr lang="zh-CN" altLang="zh-CN" kern="0" dirty="0" smtClean="0"/>
              <a:t> </a:t>
            </a:r>
            <a:r>
              <a:rPr lang="zh-CN" altLang="en-US" kern="0" dirty="0"/>
              <a:t>占用空间</a:t>
            </a:r>
            <a:r>
              <a:rPr lang="zh-CN" altLang="en-US" kern="0" dirty="0" smtClean="0"/>
              <a:t>优化</a:t>
            </a:r>
            <a:endParaRPr lang="zh-CN" altLang="en-US" kern="0" dirty="0" smtClean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763" y="1196752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/>
              <a:t>1.</a:t>
            </a:r>
            <a:r>
              <a:rPr lang="zh-CN" altLang="zh-CN" dirty="0"/>
              <a:t>短指令</a:t>
            </a:r>
            <a:endParaRPr lang="zh-CN" altLang="zh-CN" kern="100" dirty="0"/>
          </a:p>
        </p:txBody>
      </p:sp>
      <p:sp>
        <p:nvSpPr>
          <p:cNvPr id="5" name="矩形 4"/>
          <p:cNvSpPr/>
          <p:nvPr/>
        </p:nvSpPr>
        <p:spPr>
          <a:xfrm>
            <a:off x="562893" y="184482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0040127C 83 EC 04		</a:t>
            </a:r>
            <a:r>
              <a:rPr lang="en-US" altLang="zh-CN" dirty="0" smtClean="0"/>
              <a:t>SUB</a:t>
            </a:r>
            <a:r>
              <a:rPr lang="en-US" altLang="zh-CN" dirty="0"/>
              <a:t>	ESP, 4</a:t>
            </a:r>
            <a:endParaRPr lang="zh-CN" altLang="zh-CN" dirty="0"/>
          </a:p>
          <a:p>
            <a:r>
              <a:rPr lang="en-US" altLang="zh-CN" dirty="0"/>
              <a:t>0040127F </a:t>
            </a:r>
            <a:r>
              <a:rPr lang="en-US" altLang="zh-CN" dirty="0">
                <a:solidFill>
                  <a:srgbClr val="FF0000"/>
                </a:solidFill>
              </a:rPr>
              <a:t>51			</a:t>
            </a:r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en-US" altLang="zh-CN" dirty="0">
                <a:solidFill>
                  <a:srgbClr val="FF0000"/>
                </a:solidFill>
              </a:rPr>
              <a:t>	ECX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0763" y="2698756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kern="100" dirty="0" smtClean="0"/>
              <a:t>2.</a:t>
            </a:r>
            <a:r>
              <a:rPr lang="zh-CN" altLang="en-US" dirty="0" smtClean="0"/>
              <a:t>联合</a:t>
            </a:r>
            <a:endParaRPr lang="zh-CN" altLang="zh-CN" kern="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UNION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fileBuffer     	BYTE	4096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outputBuffer   	BYTE	2000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ENDS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UNION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fileBuffer     	BYTE	4096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outputBuffer   	BYTE	2000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ENDS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UNION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fileBuffer     	BYTE	4096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outputBuffer   	BYTE	2000 DUP (?)</a:t>
            </a:r>
            <a:endParaRPr kumimoji="0" lang="en-US" altLang="zh-CN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unionBuf      	ENDS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" y="3501008"/>
            <a:ext cx="57559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unionBuf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     	UNION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fileBuffer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    	BYTE	4096 DUP (?)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outputBuffer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  	BYTE	2000 DUP (?)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1200150" algn="l"/>
                <a:tab pos="1235075" algn="l"/>
                <a:tab pos="1733550" algn="l"/>
                <a:tab pos="1965325" algn="l"/>
                <a:tab pos="2266950" algn="l"/>
                <a:tab pos="2800350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unionBuf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     	ENDS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904" y="3622508"/>
            <a:ext cx="8592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marR="158750" indent="266700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666750" algn="l"/>
                <a:tab pos="1226820" algn="l"/>
                <a:tab pos="1955800" algn="l"/>
                <a:tab pos="2266950" algn="l"/>
                <a:tab pos="2800350" algn="l"/>
              </a:tabLst>
            </a:pPr>
            <a:r>
              <a:rPr lang="en-US" altLang="zh-CN" kern="100" dirty="0" err="1" smtClean="0">
                <a:cs typeface="Times New Roman" panose="02020603050405020304" pitchFamily="18" charset="0"/>
              </a:rPr>
              <a:t>fileBuffer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cs typeface="Times New Roman" panose="02020603050405020304" pitchFamily="18" charset="0"/>
              </a:rPr>
              <a:t>	BYTE	4096 DUP (?)</a:t>
            </a:r>
            <a:endParaRPr lang="zh-CN" altLang="zh-CN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marL="158750" marR="158750" indent="266700" algn="just">
              <a:spcAft>
                <a:spcPts val="0"/>
              </a:spcAft>
              <a:tabLst>
                <a:tab pos="666750" algn="l"/>
                <a:tab pos="1200150" algn="l"/>
                <a:tab pos="1733550" algn="l"/>
                <a:tab pos="2266950" algn="l"/>
                <a:tab pos="2800350" algn="l"/>
                <a:tab pos="666750" algn="l"/>
                <a:tab pos="1226820" algn="l"/>
                <a:tab pos="1733550" algn="l"/>
                <a:tab pos="1955800" algn="l"/>
                <a:tab pos="2266950" algn="l"/>
                <a:tab pos="2800350" algn="l"/>
              </a:tabLst>
            </a:pPr>
            <a:r>
              <a:rPr lang="en-US" altLang="zh-CN" kern="100" dirty="0" err="1">
                <a:cs typeface="Times New Roman" panose="02020603050405020304" pitchFamily="18" charset="0"/>
              </a:rPr>
              <a:t>outputBuffer</a:t>
            </a:r>
            <a:r>
              <a:rPr lang="en-US" altLang="zh-CN" kern="100" dirty="0"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BYTE       2000 </a:t>
            </a:r>
            <a:r>
              <a:rPr lang="en-US" altLang="zh-CN" kern="100" dirty="0">
                <a:cs typeface="Times New Roman" panose="02020603050405020304" pitchFamily="18" charset="0"/>
              </a:rPr>
              <a:t>DUP (?)</a:t>
            </a:r>
            <a:endParaRPr lang="zh-CN" altLang="zh-CN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39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4008438" y="2057400"/>
            <a:ext cx="63357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张华平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Email: </a:t>
            </a: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  <a:hlinkClick r:id="rId2"/>
              </a:rPr>
              <a:t>kevinzhang@bit.edu.cn</a:t>
            </a:r>
            <a:endParaRPr lang="en-US" altLang="zh-CN" sz="2800">
              <a:solidFill>
                <a:schemeClr val="tx1"/>
              </a:solidFill>
              <a:latin typeface="Candara" panose="020E0502030303020204" pitchFamily="34" charset="0"/>
              <a:ea typeface="Gulim" pitchFamily="2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微博：</a:t>
            </a:r>
            <a:r>
              <a:rPr lang="zh-CN" altLang="en-US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@ICTCLAS</a:t>
            </a:r>
            <a:r>
              <a:rPr lang="zh-CN" altLang="en-US" sz="2800">
                <a:solidFill>
                  <a:schemeClr val="tx1"/>
                </a:solidFill>
              </a:rPr>
              <a:t>张华平博士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实验室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官网：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http://www.nlpir.org</a:t>
            </a:r>
          </a:p>
        </p:txBody>
      </p:sp>
      <p:sp>
        <p:nvSpPr>
          <p:cNvPr id="1976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810125" y="188913"/>
            <a:ext cx="5857875" cy="706437"/>
          </a:xfrm>
        </p:spPr>
        <p:txBody>
          <a:bodyPr/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感谢关注聆听！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</p:txBody>
      </p:sp>
      <p:pic>
        <p:nvPicPr>
          <p:cNvPr id="197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2036763"/>
            <a:ext cx="173355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7" name="矩形 1"/>
          <p:cNvSpPr>
            <a:spLocks noChangeArrowheads="1"/>
          </p:cNvSpPr>
          <p:nvPr/>
        </p:nvSpPr>
        <p:spPr bwMode="auto">
          <a:xfrm>
            <a:off x="8616950" y="3794125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大数据千人会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97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16113"/>
            <a:ext cx="2181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Pages>0</Pages>
  <Words>4255</Words>
  <Characters>0</Characters>
  <Application>Microsoft Office PowerPoint</Application>
  <DocSecurity>0</DocSecurity>
  <PresentationFormat>宽屏</PresentationFormat>
  <Lines>0</Lines>
  <Paragraphs>754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1" baseType="lpstr">
      <vt:lpstr>Arial Unicode MS</vt:lpstr>
      <vt:lpstr>Gulim</vt:lpstr>
      <vt:lpstr>黑体</vt:lpstr>
      <vt:lpstr>楷体</vt:lpstr>
      <vt:lpstr>楷体_GB2312</vt:lpstr>
      <vt:lpstr>宋体</vt:lpstr>
      <vt:lpstr>幼圆</vt:lpstr>
      <vt:lpstr>Arial</vt:lpstr>
      <vt:lpstr>Candara</vt:lpstr>
      <vt:lpstr>Courier New</vt:lpstr>
      <vt:lpstr>Symbol</vt:lpstr>
      <vt:lpstr>Times New Roman</vt:lpstr>
      <vt:lpstr>Wingdings</vt:lpstr>
      <vt:lpstr>默认设计模板</vt:lpstr>
      <vt:lpstr>第四章 汇编语言程序开发</vt:lpstr>
      <vt:lpstr>PowerPoint 演示文稿</vt:lpstr>
      <vt:lpstr>4.1 汇编语言基础知识</vt:lpstr>
      <vt:lpstr>PowerPoint 演示文稿</vt:lpstr>
      <vt:lpstr>三种语言的比较</vt:lpstr>
      <vt:lpstr>汇编语言程序上机过程</vt:lpstr>
      <vt:lpstr>4.1.2 汇编语言编程环境</vt:lpstr>
      <vt:lpstr>上机过程（实模式）</vt:lpstr>
      <vt:lpstr>PowerPoint 演示文稿</vt:lpstr>
      <vt:lpstr>4.1.3  汇编语言语句格式</vt:lpstr>
      <vt:lpstr>PowerPoint 演示文稿</vt:lpstr>
      <vt:lpstr>PowerPoint 演示文稿</vt:lpstr>
      <vt:lpstr>PowerPoint 演示文稿</vt:lpstr>
      <vt:lpstr>4.2  常用伪指令</vt:lpstr>
      <vt:lpstr>4.2.1、数据定义伪指令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4.2.2、符号定义伪指令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4.2.3  操作符伪指令</vt:lpstr>
      <vt:lpstr>PowerPoint 演示文稿</vt:lpstr>
      <vt:lpstr>PowerPoint 演示文稿</vt:lpstr>
      <vt:lpstr>4、算术操作符</vt:lpstr>
      <vt:lpstr>PowerPoint 演示文稿</vt:lpstr>
      <vt:lpstr>5、逻辑操作符</vt:lpstr>
      <vt:lpstr>6、关系操作符</vt:lpstr>
      <vt:lpstr>4.2.4 框架定义伪指令</vt:lpstr>
      <vt:lpstr>PowerPoint 演示文稿</vt:lpstr>
      <vt:lpstr>PowerPoint 演示文稿</vt:lpstr>
      <vt:lpstr>二、简化段定义常用结构中的伪指令</vt:lpstr>
      <vt:lpstr>PowerPoint 演示文稿</vt:lpstr>
      <vt:lpstr>PowerPoint 演示文稿</vt:lpstr>
      <vt:lpstr>4.3 汇编语言程序格式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分支与循环程序设计</vt:lpstr>
      <vt:lpstr>PowerPoint 演示文稿</vt:lpstr>
      <vt:lpstr>PowerPoint 演示文稿</vt:lpstr>
      <vt:lpstr>PowerPoint 演示文稿</vt:lpstr>
      <vt:lpstr>例5.5 在升序数组中查找指定数。 </vt:lpstr>
      <vt:lpstr>PowerPoint 演示文稿</vt:lpstr>
      <vt:lpstr>PowerPoint 演示文稿</vt:lpstr>
      <vt:lpstr>SWITCH_CASE结构分支程序设计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单重循环程序设计</vt:lpstr>
      <vt:lpstr>PowerPoint 演示文稿</vt:lpstr>
      <vt:lpstr>多重循环程序设计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感谢关注聆听！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汇编语言课件</dc:title>
  <dc:creator>李元章</dc:creator>
  <cp:lastModifiedBy>Zhang Kevin</cp:lastModifiedBy>
  <cp:revision>635</cp:revision>
  <cp:lastPrinted>2001-08-29T12:03:53Z</cp:lastPrinted>
  <dcterms:created xsi:type="dcterms:W3CDTF">2001-05-25T01:47:20Z</dcterms:created>
  <dcterms:modified xsi:type="dcterms:W3CDTF">2019-04-07T11:00:21Z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