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8"/>
  </p:notesMasterIdLst>
  <p:sldIdLst>
    <p:sldId id="495" r:id="rId2"/>
    <p:sldId id="498" r:id="rId3"/>
    <p:sldId id="500" r:id="rId4"/>
    <p:sldId id="505" r:id="rId5"/>
    <p:sldId id="506" r:id="rId6"/>
    <p:sldId id="504" r:id="rId7"/>
    <p:sldId id="507" r:id="rId8"/>
    <p:sldId id="508" r:id="rId9"/>
    <p:sldId id="509" r:id="rId10"/>
    <p:sldId id="544" r:id="rId11"/>
    <p:sldId id="546" r:id="rId12"/>
    <p:sldId id="547" r:id="rId13"/>
    <p:sldId id="548" r:id="rId14"/>
    <p:sldId id="510" r:id="rId15"/>
    <p:sldId id="549" r:id="rId16"/>
    <p:sldId id="550" r:id="rId17"/>
    <p:sldId id="551" r:id="rId18"/>
    <p:sldId id="511" r:id="rId19"/>
    <p:sldId id="512" r:id="rId20"/>
    <p:sldId id="513" r:id="rId21"/>
    <p:sldId id="552" r:id="rId22"/>
    <p:sldId id="553" r:id="rId23"/>
    <p:sldId id="554" r:id="rId24"/>
    <p:sldId id="555" r:id="rId25"/>
    <p:sldId id="556" r:id="rId26"/>
    <p:sldId id="520" r:id="rId27"/>
    <p:sldId id="557" r:id="rId28"/>
    <p:sldId id="559" r:id="rId29"/>
    <p:sldId id="558" r:id="rId30"/>
    <p:sldId id="560" r:id="rId31"/>
    <p:sldId id="561" r:id="rId32"/>
    <p:sldId id="562" r:id="rId33"/>
    <p:sldId id="563" r:id="rId34"/>
    <p:sldId id="564" r:id="rId35"/>
    <p:sldId id="565" r:id="rId36"/>
    <p:sldId id="529" r:id="rId37"/>
    <p:sldId id="530" r:id="rId38"/>
    <p:sldId id="531" r:id="rId39"/>
    <p:sldId id="566" r:id="rId40"/>
    <p:sldId id="532" r:id="rId41"/>
    <p:sldId id="533" r:id="rId42"/>
    <p:sldId id="567" r:id="rId43"/>
    <p:sldId id="534" r:id="rId44"/>
    <p:sldId id="568" r:id="rId45"/>
    <p:sldId id="535" r:id="rId46"/>
    <p:sldId id="536" r:id="rId47"/>
    <p:sldId id="537" r:id="rId48"/>
    <p:sldId id="538" r:id="rId49"/>
    <p:sldId id="539" r:id="rId50"/>
    <p:sldId id="540" r:id="rId51"/>
    <p:sldId id="541" r:id="rId52"/>
    <p:sldId id="569" r:id="rId53"/>
    <p:sldId id="570" r:id="rId54"/>
    <p:sldId id="571" r:id="rId55"/>
    <p:sldId id="573" r:id="rId56"/>
    <p:sldId id="574" r:id="rId57"/>
    <p:sldId id="575" r:id="rId58"/>
    <p:sldId id="576" r:id="rId59"/>
    <p:sldId id="572" r:id="rId60"/>
    <p:sldId id="577" r:id="rId61"/>
    <p:sldId id="578" r:id="rId62"/>
    <p:sldId id="579" r:id="rId63"/>
    <p:sldId id="580" r:id="rId64"/>
    <p:sldId id="581" r:id="rId65"/>
    <p:sldId id="582" r:id="rId66"/>
    <p:sldId id="584" r:id="rId67"/>
    <p:sldId id="586" r:id="rId68"/>
    <p:sldId id="585" r:id="rId69"/>
    <p:sldId id="587" r:id="rId70"/>
    <p:sldId id="588" r:id="rId71"/>
    <p:sldId id="590" r:id="rId72"/>
    <p:sldId id="589" r:id="rId73"/>
    <p:sldId id="591" r:id="rId74"/>
    <p:sldId id="592" r:id="rId75"/>
    <p:sldId id="593" r:id="rId76"/>
    <p:sldId id="497" r:id="rId77"/>
  </p:sldIdLst>
  <p:sldSz cx="12192000" cy="6858000"/>
  <p:notesSz cx="7099300" cy="10234613"/>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0843"/>
    <a:srgbClr val="FF0D0D"/>
    <a:srgbClr val="CCFF66"/>
    <a:srgbClr val="FFCC66"/>
    <a:srgbClr val="3399FF"/>
    <a:srgbClr val="000066"/>
    <a:srgbClr val="8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p:cViewPr varScale="1">
        <p:scale>
          <a:sx n="89" d="100"/>
          <a:sy n="89" d="100"/>
        </p:scale>
        <p:origin x="68" y="324"/>
      </p:cViewPr>
      <p:guideLst>
        <p:guide orient="horz" pos="2160"/>
        <p:guide pos="385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2800" y="-6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60" tIns="47430" rIns="94860" bIns="47430" numCol="1" anchor="t" anchorCtr="0" compatLnSpc="1">
            <a:prstTxWarp prst="textNoShape">
              <a:avLst/>
            </a:prstTxWarp>
          </a:bodyPr>
          <a:lstStyle>
            <a:lvl1pPr algn="l" defTabSz="949325" eaLnBrk="1" hangingPunct="1">
              <a:buFont typeface="Arial" panose="020B0604020202020204" pitchFamily="34" charset="0"/>
              <a:buNone/>
              <a:defRPr sz="1200" b="0"/>
            </a:lvl1pPr>
          </a:lstStyle>
          <a:p>
            <a:pPr>
              <a:defRPr/>
            </a:pPr>
            <a:endParaRPr lang="zh-CN" altLang="en-US"/>
          </a:p>
        </p:txBody>
      </p:sp>
      <p:sp>
        <p:nvSpPr>
          <p:cNvPr id="3075"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4860" tIns="47430" rIns="94860" bIns="47430" numCol="1" anchor="t" anchorCtr="0" compatLnSpc="1">
            <a:prstTxWarp prst="textNoShape">
              <a:avLst/>
            </a:prstTxWarp>
          </a:bodyPr>
          <a:lstStyle>
            <a:lvl1pPr algn="r" defTabSz="949325" eaLnBrk="1" hangingPunct="1">
              <a:buFont typeface="Arial" panose="020B0604020202020204" pitchFamily="34" charset="0"/>
              <a:buNone/>
              <a:defRPr sz="1200" b="0"/>
            </a:lvl1pPr>
          </a:lstStyle>
          <a:p>
            <a:pPr>
              <a:defRPr/>
            </a:pPr>
            <a:fld id="{239CD35D-6AC0-48BD-A904-3CE65F1CF367}" type="datetime1">
              <a:rPr lang="zh-CN" altLang="en-US"/>
              <a:pPr>
                <a:defRPr/>
              </a:pPr>
              <a:t>2019/4/24</a:t>
            </a:fld>
            <a:endParaRPr lang="zh-CN" altLang="en-US"/>
          </a:p>
        </p:txBody>
      </p:sp>
      <p:sp>
        <p:nvSpPr>
          <p:cNvPr id="2052" name="Rectangle 4"/>
          <p:cNvSpPr>
            <a:spLocks noGrp="1" noRot="1" noChangeAspect="1" noChangeArrowheads="1"/>
          </p:cNvSpPr>
          <p:nvPr>
            <p:ph type="sldImg" idx="2"/>
          </p:nvPr>
        </p:nvSpPr>
        <p:spPr bwMode="auto">
          <a:xfrm>
            <a:off x="141288" y="768350"/>
            <a:ext cx="6818312"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square" lIns="94860" tIns="47430" rIns="94860" bIns="4743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4860" tIns="47430" rIns="94860" bIns="47430" numCol="1" anchor="b" anchorCtr="0" compatLnSpc="1">
            <a:prstTxWarp prst="textNoShape">
              <a:avLst/>
            </a:prstTxWarp>
          </a:bodyPr>
          <a:lstStyle>
            <a:lvl1pPr algn="l" defTabSz="949325" eaLnBrk="1" hangingPunct="1">
              <a:buFont typeface="Arial" panose="020B0604020202020204" pitchFamily="34" charset="0"/>
              <a:buNone/>
              <a:defRPr sz="1200" b="0"/>
            </a:lvl1pPr>
          </a:lstStyle>
          <a:p>
            <a:pPr>
              <a:defRPr/>
            </a:pPr>
            <a:endParaRPr lang="zh-CN" altLang="en-US"/>
          </a:p>
        </p:txBody>
      </p:sp>
      <p:sp>
        <p:nvSpPr>
          <p:cNvPr id="307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4860" tIns="47430" rIns="94860" bIns="47430" numCol="1" anchor="b" anchorCtr="0" compatLnSpc="1">
            <a:prstTxWarp prst="textNoShape">
              <a:avLst/>
            </a:prstTxWarp>
          </a:bodyPr>
          <a:lstStyle>
            <a:lvl1pPr algn="r" defTabSz="949325" eaLnBrk="1" hangingPunct="1">
              <a:buFont typeface="Arial" panose="020B0604020202020204" pitchFamily="34" charset="0"/>
              <a:buNone/>
              <a:defRPr sz="1200" b="0"/>
            </a:lvl1pPr>
          </a:lstStyle>
          <a:p>
            <a:pPr>
              <a:defRPr/>
            </a:pPr>
            <a:fld id="{32501C0A-F5AC-4D9A-A84D-077E383E90E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A19D82E6-B2A9-4B78-A863-BFDA5AC1B053}" type="slidenum">
              <a:rPr lang="en-US" altLang="zh-CN"/>
              <a:pPr>
                <a:defRPr/>
              </a:pPr>
              <a:t>‹#›</a:t>
            </a:fld>
            <a:endParaRPr lang="en-US" altLang="zh-CN"/>
          </a:p>
        </p:txBody>
      </p:sp>
    </p:spTree>
    <p:extLst>
      <p:ext uri="{BB962C8B-B14F-4D97-AF65-F5344CB8AC3E}">
        <p14:creationId xmlns:p14="http://schemas.microsoft.com/office/powerpoint/2010/main" val="83370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1BF4D863-E711-4AD7-A93C-FE8CFA21B13A}" type="slidenum">
              <a:rPr lang="en-US" altLang="zh-CN"/>
              <a:pPr>
                <a:defRPr/>
              </a:pPr>
              <a:t>‹#›</a:t>
            </a:fld>
            <a:endParaRPr lang="en-US" altLang="zh-CN"/>
          </a:p>
        </p:txBody>
      </p:sp>
    </p:spTree>
    <p:extLst>
      <p:ext uri="{BB962C8B-B14F-4D97-AF65-F5344CB8AC3E}">
        <p14:creationId xmlns:p14="http://schemas.microsoft.com/office/powerpoint/2010/main" val="152897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160339"/>
            <a:ext cx="2762251" cy="5965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160339"/>
            <a:ext cx="8089900" cy="5965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05338DA1-6F28-4EE5-A70E-9D2BB1ABD504}" type="slidenum">
              <a:rPr lang="en-US" altLang="zh-CN"/>
              <a:pPr>
                <a:defRPr/>
              </a:pPr>
              <a:t>‹#›</a:t>
            </a:fld>
            <a:endParaRPr lang="en-US" altLang="zh-CN"/>
          </a:p>
        </p:txBody>
      </p:sp>
    </p:spTree>
    <p:extLst>
      <p:ext uri="{BB962C8B-B14F-4D97-AF65-F5344CB8AC3E}">
        <p14:creationId xmlns:p14="http://schemas.microsoft.com/office/powerpoint/2010/main" val="124008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5C4A8795-3A78-4C52-B46E-94301B2BE2E6}" type="slidenum">
              <a:rPr lang="en-US" altLang="zh-CN"/>
              <a:pPr>
                <a:defRPr/>
              </a:pPr>
              <a:t>‹#›</a:t>
            </a:fld>
            <a:endParaRPr lang="en-US" altLang="zh-CN"/>
          </a:p>
        </p:txBody>
      </p:sp>
    </p:spTree>
    <p:extLst>
      <p:ext uri="{BB962C8B-B14F-4D97-AF65-F5344CB8AC3E}">
        <p14:creationId xmlns:p14="http://schemas.microsoft.com/office/powerpoint/2010/main" val="421325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C0C42A69-331C-4165-8CBF-6988C2FDEFA5}" type="slidenum">
              <a:rPr lang="en-US" altLang="zh-CN"/>
              <a:pPr>
                <a:defRPr/>
              </a:pPr>
              <a:t>‹#›</a:t>
            </a:fld>
            <a:endParaRPr lang="en-US" altLang="zh-CN"/>
          </a:p>
        </p:txBody>
      </p:sp>
    </p:spTree>
    <p:extLst>
      <p:ext uri="{BB962C8B-B14F-4D97-AF65-F5344CB8AC3E}">
        <p14:creationId xmlns:p14="http://schemas.microsoft.com/office/powerpoint/2010/main" val="89472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981075"/>
            <a:ext cx="53848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81075"/>
            <a:ext cx="53848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FCCB3AA7-E581-40B0-9D03-9F4B79960BA8}" type="slidenum">
              <a:rPr lang="en-US" altLang="zh-CN"/>
              <a:pPr>
                <a:defRPr/>
              </a:pPr>
              <a:t>‹#›</a:t>
            </a:fld>
            <a:endParaRPr lang="en-US" altLang="zh-CN"/>
          </a:p>
        </p:txBody>
      </p:sp>
    </p:spTree>
    <p:extLst>
      <p:ext uri="{BB962C8B-B14F-4D97-AF65-F5344CB8AC3E}">
        <p14:creationId xmlns:p14="http://schemas.microsoft.com/office/powerpoint/2010/main" val="126267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8" name="Rectangle 6"/>
          <p:cNvSpPr>
            <a:spLocks noGrp="1" noChangeArrowheads="1"/>
          </p:cNvSpPr>
          <p:nvPr>
            <p:ph type="sldNum" sz="quarter" idx="11"/>
          </p:nvPr>
        </p:nvSpPr>
        <p:spPr>
          <a:ln/>
        </p:spPr>
        <p:txBody>
          <a:bodyPr/>
          <a:lstStyle>
            <a:lvl1pPr>
              <a:defRPr/>
            </a:lvl1pPr>
          </a:lstStyle>
          <a:p>
            <a:pPr>
              <a:defRPr/>
            </a:pPr>
            <a:fld id="{B58E73B4-AC35-42C0-B0A1-00A86DDFCA24}" type="slidenum">
              <a:rPr lang="en-US" altLang="zh-CN"/>
              <a:pPr>
                <a:defRPr/>
              </a:pPr>
              <a:t>‹#›</a:t>
            </a:fld>
            <a:endParaRPr lang="en-US" altLang="zh-CN"/>
          </a:p>
        </p:txBody>
      </p:sp>
    </p:spTree>
    <p:extLst>
      <p:ext uri="{BB962C8B-B14F-4D97-AF65-F5344CB8AC3E}">
        <p14:creationId xmlns:p14="http://schemas.microsoft.com/office/powerpoint/2010/main" val="52701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4" name="Rectangle 6"/>
          <p:cNvSpPr>
            <a:spLocks noGrp="1" noChangeArrowheads="1"/>
          </p:cNvSpPr>
          <p:nvPr>
            <p:ph type="sldNum" sz="quarter" idx="11"/>
          </p:nvPr>
        </p:nvSpPr>
        <p:spPr>
          <a:ln/>
        </p:spPr>
        <p:txBody>
          <a:bodyPr/>
          <a:lstStyle>
            <a:lvl1pPr>
              <a:defRPr/>
            </a:lvl1pPr>
          </a:lstStyle>
          <a:p>
            <a:pPr>
              <a:defRPr/>
            </a:pPr>
            <a:fld id="{8CA43233-A3E8-47FF-B25F-B16FB4D6C9E3}" type="slidenum">
              <a:rPr lang="en-US" altLang="zh-CN"/>
              <a:pPr>
                <a:defRPr/>
              </a:pPr>
              <a:t>‹#›</a:t>
            </a:fld>
            <a:endParaRPr lang="en-US" altLang="zh-CN"/>
          </a:p>
        </p:txBody>
      </p:sp>
    </p:spTree>
    <p:extLst>
      <p:ext uri="{BB962C8B-B14F-4D97-AF65-F5344CB8AC3E}">
        <p14:creationId xmlns:p14="http://schemas.microsoft.com/office/powerpoint/2010/main" val="268935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3" name="Rectangle 6"/>
          <p:cNvSpPr>
            <a:spLocks noGrp="1" noChangeArrowheads="1"/>
          </p:cNvSpPr>
          <p:nvPr>
            <p:ph type="sldNum" sz="quarter" idx="11"/>
          </p:nvPr>
        </p:nvSpPr>
        <p:spPr>
          <a:ln/>
        </p:spPr>
        <p:txBody>
          <a:bodyPr/>
          <a:lstStyle>
            <a:lvl1pPr>
              <a:defRPr/>
            </a:lvl1pPr>
          </a:lstStyle>
          <a:p>
            <a:pPr>
              <a:defRPr/>
            </a:pPr>
            <a:fld id="{CD92ACAE-84E7-4BE1-B01C-CCCF3FF31F9E}" type="slidenum">
              <a:rPr lang="en-US" altLang="zh-CN"/>
              <a:pPr>
                <a:defRPr/>
              </a:pPr>
              <a:t>‹#›</a:t>
            </a:fld>
            <a:endParaRPr lang="en-US" altLang="zh-CN"/>
          </a:p>
        </p:txBody>
      </p:sp>
    </p:spTree>
    <p:extLst>
      <p:ext uri="{BB962C8B-B14F-4D97-AF65-F5344CB8AC3E}">
        <p14:creationId xmlns:p14="http://schemas.microsoft.com/office/powerpoint/2010/main" val="269571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79832031-31A3-4205-A0DD-6540F5B39209}" type="slidenum">
              <a:rPr lang="en-US" altLang="zh-CN"/>
              <a:pPr>
                <a:defRPr/>
              </a:pPr>
              <a:t>‹#›</a:t>
            </a:fld>
            <a:endParaRPr lang="en-US" altLang="zh-CN"/>
          </a:p>
        </p:txBody>
      </p:sp>
    </p:spTree>
    <p:extLst>
      <p:ext uri="{BB962C8B-B14F-4D97-AF65-F5344CB8AC3E}">
        <p14:creationId xmlns:p14="http://schemas.microsoft.com/office/powerpoint/2010/main" val="92933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0163B1A8-FAB8-448F-B67E-3D35A1A14063}" type="slidenum">
              <a:rPr lang="en-US" altLang="zh-CN"/>
              <a:pPr>
                <a:defRPr/>
              </a:pPr>
              <a:t>‹#›</a:t>
            </a:fld>
            <a:endParaRPr lang="en-US" altLang="zh-CN"/>
          </a:p>
        </p:txBody>
      </p:sp>
    </p:spTree>
    <p:extLst>
      <p:ext uri="{BB962C8B-B14F-4D97-AF65-F5344CB8AC3E}">
        <p14:creationId xmlns:p14="http://schemas.microsoft.com/office/powerpoint/2010/main" val="194789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7938"/>
            <a:ext cx="12192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790950" y="160338"/>
            <a:ext cx="7874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1028" name="Rectangle 3"/>
          <p:cNvSpPr>
            <a:spLocks noGrp="1" noChangeArrowheads="1"/>
          </p:cNvSpPr>
          <p:nvPr>
            <p:ph type="body" idx="1"/>
          </p:nvPr>
        </p:nvSpPr>
        <p:spPr bwMode="auto">
          <a:xfrm>
            <a:off x="609600" y="981075"/>
            <a:ext cx="109728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5"/>
          <p:cNvSpPr>
            <a:spLocks noGrp="1" noChangeArrowheads="1"/>
          </p:cNvSpPr>
          <p:nvPr>
            <p:ph type="ftr" sz="quarter" idx="3"/>
          </p:nvPr>
        </p:nvSpPr>
        <p:spPr bwMode="auto">
          <a:xfrm>
            <a:off x="11682413" y="6581775"/>
            <a:ext cx="527050" cy="331788"/>
          </a:xfrm>
          <a:prstGeom prst="rect">
            <a:avLst/>
          </a:prstGeom>
          <a:solidFill>
            <a:schemeClr val="bg2"/>
          </a:solidFill>
          <a:ln w="9525">
            <a:noFill/>
            <a:miter lim="800000"/>
            <a:headEnd/>
            <a:tailEnd/>
          </a:ln>
        </p:spPr>
        <p:txBody>
          <a:bodyPr vert="horz" wrap="square" lIns="18000" tIns="0" rIns="18000" bIns="0" numCol="1" anchor="ctr" anchorCtr="0" compatLnSpc="1">
            <a:prstTxWarp prst="textNoShape">
              <a:avLst/>
            </a:prstTxWarp>
          </a:bodyPr>
          <a:lstStyle>
            <a:lvl1pPr algn="ctr" eaLnBrk="1" hangingPunct="1">
              <a:spcBef>
                <a:spcPct val="30000"/>
              </a:spcBef>
              <a:buFont typeface="Arial" panose="020B0604020202020204" pitchFamily="34" charset="0"/>
              <a:buNone/>
              <a:defRPr sz="1600" b="0">
                <a:solidFill>
                  <a:schemeClr val="tx2"/>
                </a:solidFill>
              </a:defRPr>
            </a:lvl1pPr>
          </a:lstStyle>
          <a:p>
            <a:pPr>
              <a:defRPr/>
            </a:pPr>
            <a:r>
              <a:rPr lang="en-US" altLang="zh-CN"/>
              <a:t>1</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pPr>
              <a:defRPr/>
            </a:pPr>
            <a:fld id="{7FAEA29F-A3D8-4831-BC1C-24ABCE56FDE6}" type="slidenum">
              <a:rPr lang="en-US" altLang="zh-CN"/>
              <a:pPr>
                <a:defRPr/>
              </a:pPr>
              <a:t>‹#›</a:t>
            </a:fld>
            <a:endParaRPr lang="en-US" altLang="zh-CN"/>
          </a:p>
        </p:txBody>
      </p:sp>
      <p:sp>
        <p:nvSpPr>
          <p:cNvPr id="1031" name="Rectangle 8"/>
          <p:cNvSpPr>
            <a:spLocks noChangeArrowheads="1"/>
          </p:cNvSpPr>
          <p:nvPr/>
        </p:nvSpPr>
        <p:spPr bwMode="auto">
          <a:xfrm>
            <a:off x="3887788" y="836613"/>
            <a:ext cx="7872412" cy="71437"/>
          </a:xfrm>
          <a:prstGeom prst="rect">
            <a:avLst/>
          </a:prstGeom>
          <a:gradFill rotWithShape="1">
            <a:gsLst>
              <a:gs pos="0">
                <a:srgbClr val="EAEAEA"/>
              </a:gs>
              <a:gs pos="100000">
                <a:srgbClr val="4D4D4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b="0" smtClean="0"/>
          </a:p>
        </p:txBody>
      </p:sp>
      <p:sp>
        <p:nvSpPr>
          <p:cNvPr id="1032" name="Text Box 8"/>
          <p:cNvSpPr txBox="1">
            <a:spLocks noChangeArrowheads="1"/>
          </p:cNvSpPr>
          <p:nvPr userDrawn="1"/>
        </p:nvSpPr>
        <p:spPr bwMode="auto">
          <a:xfrm>
            <a:off x="1539875" y="6500813"/>
            <a:ext cx="3570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9pPr>
          </a:lstStyle>
          <a:p>
            <a:pPr algn="r" eaLnBrk="1" hangingPunct="1">
              <a:buFont typeface="Arial" panose="020B0604020202020204" pitchFamily="34" charset="0"/>
              <a:buNone/>
              <a:defRPr/>
            </a:pPr>
            <a:r>
              <a:rPr lang="en-US" altLang="zh-CN" sz="1600" b="0" dirty="0" smtClean="0">
                <a:solidFill>
                  <a:srgbClr val="CC3300"/>
                </a:solidFill>
                <a:latin typeface="楷体" pitchFamily="49" charset="-122"/>
                <a:ea typeface="楷体" pitchFamily="49" charset="-122"/>
              </a:rPr>
              <a:t>《</a:t>
            </a:r>
            <a:r>
              <a:rPr lang="zh-CN" altLang="en-US" sz="1600" b="0" dirty="0" smtClean="0">
                <a:solidFill>
                  <a:srgbClr val="CC3300"/>
                </a:solidFill>
                <a:latin typeface="楷体" pitchFamily="49" charset="-122"/>
                <a:ea typeface="楷体" pitchFamily="49" charset="-122"/>
              </a:rPr>
              <a:t>汇编语言与接口技术</a:t>
            </a:r>
            <a:r>
              <a:rPr lang="en-US" altLang="zh-CN" sz="1600" b="0" dirty="0" smtClean="0">
                <a:solidFill>
                  <a:srgbClr val="CC3300"/>
                </a:solidFill>
                <a:latin typeface="楷体" pitchFamily="49" charset="-122"/>
                <a:ea typeface="楷体" pitchFamily="49" charset="-122"/>
              </a:rPr>
              <a:t>》</a:t>
            </a:r>
            <a:r>
              <a:rPr lang="zh-CN" altLang="en-US" sz="1600" b="0" dirty="0" smtClean="0">
                <a:solidFill>
                  <a:srgbClr val="CC3300"/>
                </a:solidFill>
                <a:latin typeface="楷体" pitchFamily="49" charset="-122"/>
                <a:ea typeface="楷体" pitchFamily="49" charset="-122"/>
              </a:rPr>
              <a:t>讲义</a:t>
            </a:r>
            <a:r>
              <a:rPr lang="en-US" altLang="zh-CN" sz="1600" b="0" dirty="0" smtClean="0">
                <a:solidFill>
                  <a:srgbClr val="CC3300"/>
                </a:solidFill>
                <a:latin typeface="楷体" pitchFamily="49" charset="-122"/>
                <a:ea typeface="楷体" pitchFamily="49" charset="-122"/>
              </a:rPr>
              <a:t>/</a:t>
            </a:r>
            <a:r>
              <a:rPr lang="zh-CN" altLang="en-US" sz="1600" b="0" dirty="0" smtClean="0">
                <a:solidFill>
                  <a:srgbClr val="CC3300"/>
                </a:solidFill>
                <a:latin typeface="楷体" pitchFamily="49" charset="-122"/>
                <a:ea typeface="楷体" pitchFamily="49" charset="-122"/>
              </a:rPr>
              <a:t>张华平</a:t>
            </a:r>
            <a:endParaRPr lang="en-US" sz="1600" b="0" dirty="0" smtClean="0">
              <a:solidFill>
                <a:srgbClr val="CC3300"/>
              </a:solidFill>
              <a:latin typeface="楷体" pitchFamily="49" charset="-122"/>
              <a:ea typeface="楷体" pitchFamily="49"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rgbClr val="000066"/>
        </a:buClr>
        <a:buSzPct val="80000"/>
        <a:buFont typeface="Wingdings" panose="05000000000000000000" pitchFamily="2" charset="2"/>
        <a:buChar char="ì"/>
        <a:tabLst>
          <a:tab pos="2511425" algn="l"/>
        </a:tabLst>
        <a:defRPr sz="3200">
          <a:solidFill>
            <a:srgbClr val="000066"/>
          </a:solidFill>
          <a:latin typeface="楷体" panose="02010609060101010101" pitchFamily="49" charset="-122"/>
          <a:ea typeface="楷体" panose="02010609060101010101" pitchFamily="49" charset="-122"/>
          <a:cs typeface="+mn-cs"/>
        </a:defRPr>
      </a:lvl1pPr>
      <a:lvl2pPr marL="742950" indent="-285750" algn="l" rtl="0" eaLnBrk="0" fontAlgn="base" hangingPunct="0">
        <a:spcBef>
          <a:spcPct val="20000"/>
        </a:spcBef>
        <a:spcAft>
          <a:spcPct val="0"/>
        </a:spcAft>
        <a:buClr>
          <a:srgbClr val="CC3300"/>
        </a:buClr>
        <a:buSzPct val="80000"/>
        <a:buFont typeface="Wingdings" panose="05000000000000000000" pitchFamily="2" charset="2"/>
        <a:buChar char="n"/>
        <a:tabLst>
          <a:tab pos="2511425" algn="l"/>
        </a:tabLst>
        <a:defRPr sz="2800">
          <a:solidFill>
            <a:srgbClr val="CC0000"/>
          </a:solidFill>
          <a:latin typeface="楷体" panose="02010609060101010101" pitchFamily="49" charset="-122"/>
          <a:ea typeface="楷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tabLst>
          <a:tab pos="2511425" algn="l"/>
        </a:tabLst>
        <a:defRPr sz="2400">
          <a:solidFill>
            <a:schemeClr val="tx1"/>
          </a:solidFill>
          <a:latin typeface="楷体" panose="02010609060101010101" pitchFamily="49" charset="-122"/>
          <a:ea typeface="楷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
        <a:tabLst>
          <a:tab pos="2511425" algn="l"/>
        </a:tabLst>
        <a:defRPr sz="2000">
          <a:solidFill>
            <a:schemeClr val="tx1"/>
          </a:solidFill>
          <a:latin typeface="楷体" panose="02010609060101010101" pitchFamily="49" charset="-122"/>
          <a:ea typeface="楷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tabLst>
          <a:tab pos="2511425" algn="l"/>
        </a:tabLst>
        <a:defRPr sz="2000">
          <a:solidFill>
            <a:schemeClr val="tx1"/>
          </a:solidFill>
          <a:latin typeface="楷体" panose="02010609060101010101" pitchFamily="49" charset="-122"/>
          <a:ea typeface="楷体" panose="02010609060101010101" pitchFamily="49" charset="-122"/>
        </a:defRPr>
      </a:lvl5pPr>
      <a:lvl6pPr marL="25146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i.baidu.com/drkevinzhang/" TargetMode="External"/><Relationship Id="rId2" Type="http://schemas.openxmlformats.org/officeDocument/2006/relationships/hyperlink" Target="mailto:kevinzhang@bit.edu.c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kevinzhang@bit.edu.cn"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127125" y="981075"/>
            <a:ext cx="10118725" cy="1647825"/>
          </a:xfrm>
          <a:effectLst>
            <a:outerShdw dist="35921" dir="2700000" algn="ctr" rotWithShape="0">
              <a:srgbClr val="808080"/>
            </a:outerShdw>
          </a:effectLst>
        </p:spPr>
        <p:txBody>
          <a:bodyPr/>
          <a:lstStyle/>
          <a:p>
            <a:pPr algn="ctr"/>
            <a:r>
              <a:rPr lang="zh-CN" altLang="en-US" sz="6200" dirty="0" smtClean="0">
                <a:latin typeface="黑体" panose="02010609060101010101" pitchFamily="49" charset="-122"/>
              </a:rPr>
              <a:t>第</a:t>
            </a:r>
            <a:r>
              <a:rPr lang="zh-CN" altLang="en-US" sz="6200" dirty="0">
                <a:latin typeface="黑体" panose="02010609060101010101" pitchFamily="49" charset="-122"/>
              </a:rPr>
              <a:t>五</a:t>
            </a:r>
            <a:r>
              <a:rPr lang="zh-CN" altLang="en-US" sz="6200" dirty="0" smtClean="0">
                <a:latin typeface="黑体" panose="02010609060101010101" pitchFamily="49" charset="-122"/>
              </a:rPr>
              <a:t>章 子程序设计</a:t>
            </a:r>
          </a:p>
        </p:txBody>
      </p:sp>
      <p:sp>
        <p:nvSpPr>
          <p:cNvPr id="3075" name="Rectangle 4"/>
          <p:cNvSpPr>
            <a:spLocks noGrp="1" noChangeArrowheads="1"/>
          </p:cNvSpPr>
          <p:nvPr>
            <p:ph type="subTitle" idx="4294967295"/>
          </p:nvPr>
        </p:nvSpPr>
        <p:spPr>
          <a:xfrm>
            <a:off x="1885950" y="3429000"/>
            <a:ext cx="8782050" cy="2882900"/>
          </a:xfrm>
        </p:spPr>
        <p:txBody>
          <a:bodyPr/>
          <a:lstStyle/>
          <a:p>
            <a:pPr marL="0" indent="0" algn="ctr">
              <a:lnSpc>
                <a:spcPct val="90000"/>
              </a:lnSpc>
              <a:buFont typeface="Wingdings" panose="05000000000000000000" pitchFamily="2" charset="2"/>
              <a:buNone/>
            </a:pPr>
            <a:r>
              <a:rPr lang="zh-CN" altLang="en-US" sz="2800" b="1" smtClean="0">
                <a:solidFill>
                  <a:schemeClr val="accent2"/>
                </a:solidFill>
              </a:rPr>
              <a:t>张华平 副教授 博士</a:t>
            </a:r>
            <a:endParaRPr lang="zh-CN" altLang="en-US" b="1" smtClean="0">
              <a:solidFill>
                <a:schemeClr val="accent2"/>
              </a:solidFill>
            </a:endParaRPr>
          </a:p>
          <a:p>
            <a:pPr marL="0" indent="0" algn="ctr">
              <a:lnSpc>
                <a:spcPct val="90000"/>
              </a:lnSpc>
              <a:buFont typeface="Wingdings" panose="05000000000000000000" pitchFamily="2" charset="2"/>
              <a:buNone/>
            </a:pPr>
            <a:r>
              <a:rPr lang="en-US" altLang="zh-CN" sz="2000" smtClean="0"/>
              <a:t>Email: </a:t>
            </a:r>
            <a:r>
              <a:rPr lang="en-US" altLang="zh-CN" sz="2000" smtClean="0">
                <a:hlinkClick r:id="rId2"/>
              </a:rPr>
              <a:t>kevinzhang@bit.edu.cn</a:t>
            </a:r>
            <a:endParaRPr lang="en-US" altLang="zh-CN" sz="2400" smtClean="0">
              <a:hlinkClick r:id="rId2"/>
            </a:endParaRPr>
          </a:p>
          <a:p>
            <a:pPr marL="0" indent="0" algn="ctr" latinLnBrk="1">
              <a:lnSpc>
                <a:spcPct val="90000"/>
              </a:lnSpc>
              <a:spcBef>
                <a:spcPct val="50000"/>
              </a:spcBef>
              <a:buFont typeface="Wingdings" panose="05000000000000000000" pitchFamily="2" charset="2"/>
              <a:buNone/>
            </a:pPr>
            <a:r>
              <a:rPr lang="zh-CN" altLang="en-US" sz="2000" smtClean="0">
                <a:latin typeface="Candara" panose="020E0502030303020204" pitchFamily="34" charset="0"/>
              </a:rPr>
              <a:t>Website: </a:t>
            </a:r>
            <a:r>
              <a:rPr lang="en-US" altLang="zh-CN" sz="2000" smtClean="0">
                <a:latin typeface="Candara" panose="020E0502030303020204" pitchFamily="34" charset="0"/>
                <a:ea typeface="Gulim" pitchFamily="2" charset="-127"/>
                <a:hlinkClick r:id="rId3"/>
              </a:rPr>
              <a:t>http://</a:t>
            </a:r>
            <a:r>
              <a:rPr lang="zh-CN" altLang="en-US" sz="2000" smtClean="0">
                <a:latin typeface="Candara" panose="020E0502030303020204" pitchFamily="34" charset="0"/>
                <a:hlinkClick r:id="rId3"/>
              </a:rPr>
              <a:t>www.nlpir.org</a:t>
            </a:r>
            <a:r>
              <a:rPr lang="en-US" altLang="zh-CN" sz="2000" smtClean="0">
                <a:latin typeface="Candara" panose="020E0502030303020204" pitchFamily="34" charset="0"/>
                <a:ea typeface="Gulim" pitchFamily="2" charset="-127"/>
                <a:hlinkClick r:id="rId3"/>
              </a:rPr>
              <a:t>/</a:t>
            </a:r>
          </a:p>
          <a:p>
            <a:pPr marL="0" indent="0" algn="ctr" latinLnBrk="1">
              <a:lnSpc>
                <a:spcPct val="90000"/>
              </a:lnSpc>
              <a:spcBef>
                <a:spcPct val="50000"/>
              </a:spcBef>
              <a:buFont typeface="Wingdings" panose="05000000000000000000" pitchFamily="2" charset="2"/>
              <a:buNone/>
            </a:pPr>
            <a:r>
              <a:rPr lang="zh-CN" altLang="en-US" sz="2800" b="1" smtClean="0">
                <a:solidFill>
                  <a:schemeClr val="accent2"/>
                </a:solidFill>
                <a:cs typeface="Times New Roman" panose="02020603050405020304" pitchFamily="18" charset="0"/>
                <a:sym typeface="Arial" panose="020B0604020202020204" pitchFamily="34" charset="0"/>
              </a:rPr>
              <a:t>@ICTCLAS</a:t>
            </a:r>
            <a:r>
              <a:rPr lang="zh-CN" altLang="en-US" sz="2800" b="1" smtClean="0">
                <a:solidFill>
                  <a:schemeClr val="accent2"/>
                </a:solidFill>
                <a:sym typeface="Arial" panose="020B0604020202020204" pitchFamily="34" charset="0"/>
              </a:rPr>
              <a:t>张华平博士</a:t>
            </a:r>
          </a:p>
          <a:p>
            <a:pPr marL="0" indent="0" algn="ctr">
              <a:lnSpc>
                <a:spcPct val="90000"/>
              </a:lnSpc>
              <a:buFont typeface="Wingdings" panose="05000000000000000000" pitchFamily="2" charset="2"/>
              <a:buNone/>
            </a:pPr>
            <a:r>
              <a:rPr lang="zh-CN" altLang="en-US" sz="2800" b="1" smtClean="0">
                <a:solidFill>
                  <a:schemeClr val="accent2"/>
                </a:solidFill>
              </a:rPr>
              <a:t>大数据搜索挖掘实验室 (wSMS@BIT)</a:t>
            </a:r>
          </a:p>
        </p:txBody>
      </p:sp>
      <p:pic>
        <p:nvPicPr>
          <p:cNvPr id="30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5157788"/>
            <a:ext cx="12858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2459504"/>
            <a:ext cx="6096000" cy="1938992"/>
          </a:xfrm>
          <a:prstGeom prst="rect">
            <a:avLst/>
          </a:prstGeom>
        </p:spPr>
        <p:txBody>
          <a:bodyPr>
            <a:spAutoFit/>
          </a:bodyPr>
          <a:lstStyle/>
          <a:p>
            <a:pPr marL="158750" marR="158750" indent="266700" algn="just">
              <a:spcAft>
                <a:spcPts val="0"/>
              </a:spcAft>
              <a:tabLst>
                <a:tab pos="666750" algn="l"/>
                <a:tab pos="1200150" algn="l"/>
                <a:tab pos="1733550" algn="l"/>
                <a:tab pos="2266950" algn="l"/>
                <a:tab pos="2800350" algn="l"/>
                <a:tab pos="666750" algn="l"/>
                <a:tab pos="1040130" algn="l"/>
                <a:tab pos="1733550" algn="l"/>
                <a:tab pos="2266950" algn="l"/>
                <a:tab pos="2800350" algn="l"/>
              </a:tabLst>
            </a:pPr>
            <a:r>
              <a:rPr lang="en-US" altLang="zh-CN" kern="100" dirty="0">
                <a:cs typeface="Times New Roman" panose="02020603050405020304" pitchFamily="18" charset="0"/>
              </a:rPr>
              <a:t>PUSH  	EAX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040130" algn="l"/>
                <a:tab pos="1733550" algn="l"/>
                <a:tab pos="2266950" algn="l"/>
                <a:tab pos="2800350" algn="l"/>
              </a:tabLst>
            </a:pPr>
            <a:r>
              <a:rPr lang="en-US" altLang="zh-CN" kern="100" dirty="0">
                <a:cs typeface="Times New Roman" panose="02020603050405020304" pitchFamily="18" charset="0"/>
              </a:rPr>
              <a:t>PUSH    	EBX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040130" algn="l"/>
                <a:tab pos="1733550" algn="l"/>
                <a:tab pos="2266950" algn="l"/>
                <a:tab pos="2800350" algn="l"/>
              </a:tabLst>
            </a:pPr>
            <a:r>
              <a:rPr lang="zh-CN"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040130" algn="l"/>
                <a:tab pos="1733550" algn="l"/>
                <a:tab pos="2266950" algn="l"/>
                <a:tab pos="2800350" algn="l"/>
              </a:tabLst>
            </a:pPr>
            <a:r>
              <a:rPr lang="en-US" altLang="zh-CN" kern="100" dirty="0">
                <a:cs typeface="Times New Roman" panose="02020603050405020304" pitchFamily="18" charset="0"/>
              </a:rPr>
              <a:t>POP  		EBX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040130" algn="l"/>
                <a:tab pos="1733550" algn="l"/>
                <a:tab pos="2266950" algn="l"/>
                <a:tab pos="2800350" algn="l"/>
              </a:tabLst>
            </a:pPr>
            <a:r>
              <a:rPr lang="en-US" altLang="zh-CN" kern="100" dirty="0">
                <a:cs typeface="Times New Roman" panose="02020603050405020304" pitchFamily="18" charset="0"/>
              </a:rPr>
              <a:t>POP     	EAX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
        <p:nvSpPr>
          <p:cNvPr id="3" name="矩形 2"/>
          <p:cNvSpPr/>
          <p:nvPr/>
        </p:nvSpPr>
        <p:spPr>
          <a:xfrm>
            <a:off x="7536160" y="260648"/>
            <a:ext cx="4512774" cy="584775"/>
          </a:xfrm>
          <a:prstGeom prst="rect">
            <a:avLst/>
          </a:prstGeom>
        </p:spPr>
        <p:txBody>
          <a:bodyPr wrap="none">
            <a:spAutoFit/>
          </a:bodyPr>
          <a:lstStyle/>
          <a:p>
            <a:r>
              <a:rPr lang="zh-CN" altLang="zh-CN" sz="3200" u="sng" dirty="0">
                <a:latin typeface="黑体" panose="02010609060101010101" pitchFamily="49" charset="-122"/>
                <a:ea typeface="黑体" panose="02010609060101010101" pitchFamily="49" charset="-122"/>
              </a:rPr>
              <a:t>1. 保护和恢复调用现场</a:t>
            </a:r>
          </a:p>
        </p:txBody>
      </p:sp>
    </p:spTree>
    <p:extLst>
      <p:ext uri="{BB962C8B-B14F-4D97-AF65-F5344CB8AC3E}">
        <p14:creationId xmlns:p14="http://schemas.microsoft.com/office/powerpoint/2010/main" val="263585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7528" y="2276872"/>
            <a:ext cx="9433048" cy="2677656"/>
          </a:xfrm>
          <a:prstGeom prst="rect">
            <a:avLst/>
          </a:prstGeom>
        </p:spPr>
        <p:txBody>
          <a:bodyPr wrap="square">
            <a:spAutoFit/>
          </a:bodyPr>
          <a:lstStyle/>
          <a:p>
            <a:r>
              <a:rPr lang="en-US" altLang="zh-CN" dirty="0">
                <a:latin typeface="+mj-lt"/>
                <a:ea typeface="楷体" panose="02010609060101010101" pitchFamily="49" charset="-122"/>
              </a:rPr>
              <a:t>PUSH   	Var1</a:t>
            </a:r>
            <a:endParaRPr lang="zh-CN" altLang="zh-CN" dirty="0">
              <a:latin typeface="+mj-lt"/>
              <a:ea typeface="楷体" panose="02010609060101010101" pitchFamily="49" charset="-122"/>
            </a:endParaRPr>
          </a:p>
          <a:p>
            <a:r>
              <a:rPr lang="en-US" altLang="zh-CN" dirty="0">
                <a:latin typeface="+mj-lt"/>
                <a:ea typeface="楷体" panose="02010609060101010101" pitchFamily="49" charset="-122"/>
              </a:rPr>
              <a:t>POP   	Var2</a:t>
            </a:r>
            <a:endParaRPr lang="zh-CN" altLang="zh-CN" dirty="0">
              <a:latin typeface="+mj-lt"/>
              <a:ea typeface="楷体" panose="02010609060101010101" pitchFamily="49" charset="-122"/>
            </a:endParaRPr>
          </a:p>
          <a:p>
            <a:r>
              <a:rPr lang="zh-CN" altLang="zh-CN" dirty="0">
                <a:latin typeface="+mj-lt"/>
                <a:ea typeface="楷体" panose="02010609060101010101" pitchFamily="49" charset="-122"/>
              </a:rPr>
              <a:t>下面的两条指令交换两个变量</a:t>
            </a:r>
            <a:r>
              <a:rPr lang="en-US" altLang="zh-CN" dirty="0">
                <a:latin typeface="+mj-lt"/>
                <a:ea typeface="楷体" panose="02010609060101010101" pitchFamily="49" charset="-122"/>
              </a:rPr>
              <a:t>Var1</a:t>
            </a:r>
            <a:r>
              <a:rPr lang="zh-CN" altLang="zh-CN" dirty="0">
                <a:latin typeface="+mj-lt"/>
                <a:ea typeface="楷体" panose="02010609060101010101" pitchFamily="49" charset="-122"/>
              </a:rPr>
              <a:t>和</a:t>
            </a:r>
            <a:r>
              <a:rPr lang="en-US" altLang="zh-CN" dirty="0">
                <a:latin typeface="+mj-lt"/>
                <a:ea typeface="楷体" panose="02010609060101010101" pitchFamily="49" charset="-122"/>
              </a:rPr>
              <a:t>Var2</a:t>
            </a:r>
            <a:r>
              <a:rPr lang="zh-CN" altLang="zh-CN" dirty="0">
                <a:latin typeface="+mj-lt"/>
                <a:ea typeface="楷体" panose="02010609060101010101" pitchFamily="49" charset="-122"/>
              </a:rPr>
              <a:t>的值。</a:t>
            </a:r>
          </a:p>
          <a:p>
            <a:r>
              <a:rPr lang="en-US" altLang="zh-CN" dirty="0">
                <a:latin typeface="+mj-lt"/>
                <a:ea typeface="楷体" panose="02010609060101010101" pitchFamily="49" charset="-122"/>
              </a:rPr>
              <a:t>PUSH 	Var1</a:t>
            </a:r>
            <a:endParaRPr lang="zh-CN" altLang="zh-CN" dirty="0">
              <a:latin typeface="+mj-lt"/>
              <a:ea typeface="楷体" panose="02010609060101010101" pitchFamily="49" charset="-122"/>
            </a:endParaRPr>
          </a:p>
          <a:p>
            <a:r>
              <a:rPr lang="en-US" altLang="zh-CN" dirty="0">
                <a:latin typeface="+mj-lt"/>
                <a:ea typeface="楷体" panose="02010609060101010101" pitchFamily="49" charset="-122"/>
              </a:rPr>
              <a:t>PUSH		Var2</a:t>
            </a:r>
            <a:endParaRPr lang="zh-CN" altLang="zh-CN" dirty="0">
              <a:latin typeface="+mj-lt"/>
              <a:ea typeface="楷体" panose="02010609060101010101" pitchFamily="49" charset="-122"/>
            </a:endParaRPr>
          </a:p>
          <a:p>
            <a:r>
              <a:rPr lang="en-US" altLang="zh-CN" dirty="0">
                <a:latin typeface="+mj-lt"/>
                <a:ea typeface="楷体" panose="02010609060101010101" pitchFamily="49" charset="-122"/>
              </a:rPr>
              <a:t>POP 	Var1	;Var1</a:t>
            </a:r>
            <a:r>
              <a:rPr lang="zh-CN" altLang="zh-CN" dirty="0">
                <a:latin typeface="+mj-lt"/>
                <a:ea typeface="楷体" panose="02010609060101010101" pitchFamily="49" charset="-122"/>
              </a:rPr>
              <a:t>中现在的值是原先</a:t>
            </a:r>
            <a:r>
              <a:rPr lang="en-US" altLang="zh-CN" dirty="0">
                <a:latin typeface="+mj-lt"/>
                <a:ea typeface="楷体" panose="02010609060101010101" pitchFamily="49" charset="-122"/>
              </a:rPr>
              <a:t>Var2</a:t>
            </a:r>
            <a:r>
              <a:rPr lang="zh-CN" altLang="zh-CN" dirty="0">
                <a:latin typeface="+mj-lt"/>
                <a:ea typeface="楷体" panose="02010609060101010101" pitchFamily="49" charset="-122"/>
              </a:rPr>
              <a:t>的值</a:t>
            </a:r>
          </a:p>
          <a:p>
            <a:r>
              <a:rPr lang="en-US" altLang="zh-CN" dirty="0">
                <a:latin typeface="+mj-lt"/>
                <a:ea typeface="楷体" panose="02010609060101010101" pitchFamily="49" charset="-122"/>
              </a:rPr>
              <a:t>POP 	Var2		;Var2</a:t>
            </a:r>
            <a:r>
              <a:rPr lang="zh-CN" altLang="zh-CN" dirty="0">
                <a:latin typeface="+mj-lt"/>
                <a:ea typeface="楷体" panose="02010609060101010101" pitchFamily="49" charset="-122"/>
              </a:rPr>
              <a:t>中现在的值是原先</a:t>
            </a:r>
            <a:r>
              <a:rPr lang="en-US" altLang="zh-CN" dirty="0">
                <a:latin typeface="+mj-lt"/>
                <a:ea typeface="楷体" panose="02010609060101010101" pitchFamily="49" charset="-122"/>
              </a:rPr>
              <a:t>Var1</a:t>
            </a:r>
            <a:r>
              <a:rPr lang="zh-CN" altLang="zh-CN" dirty="0">
                <a:latin typeface="+mj-lt"/>
                <a:ea typeface="楷体" panose="02010609060101010101" pitchFamily="49" charset="-122"/>
              </a:rPr>
              <a:t>的值</a:t>
            </a:r>
          </a:p>
        </p:txBody>
      </p:sp>
      <p:sp>
        <p:nvSpPr>
          <p:cNvPr id="3" name="矩形 2"/>
          <p:cNvSpPr/>
          <p:nvPr/>
        </p:nvSpPr>
        <p:spPr>
          <a:xfrm>
            <a:off x="6384032" y="260648"/>
            <a:ext cx="5336717" cy="584775"/>
          </a:xfrm>
          <a:prstGeom prst="rect">
            <a:avLst/>
          </a:prstGeom>
        </p:spPr>
        <p:txBody>
          <a:bodyPr wrap="none">
            <a:spAutoFit/>
          </a:bodyPr>
          <a:lstStyle/>
          <a:p>
            <a:r>
              <a:rPr lang="zh-CN" altLang="zh-CN" sz="3200" u="sng" dirty="0" smtClean="0">
                <a:latin typeface="黑体" panose="02010609060101010101" pitchFamily="49" charset="-122"/>
                <a:ea typeface="黑体" panose="02010609060101010101" pitchFamily="49" charset="-122"/>
              </a:rPr>
              <a:t>2</a:t>
            </a:r>
            <a:r>
              <a:rPr lang="zh-CN" altLang="zh-CN" sz="3200" u="sng" dirty="0">
                <a:latin typeface="黑体" panose="02010609060101010101" pitchFamily="49" charset="-122"/>
                <a:ea typeface="黑体" panose="02010609060101010101" pitchFamily="49" charset="-122"/>
              </a:rPr>
              <a:t>. 用于变量之间的数据传递</a:t>
            </a:r>
          </a:p>
        </p:txBody>
      </p:sp>
    </p:spTree>
    <p:extLst>
      <p:ext uri="{BB962C8B-B14F-4D97-AF65-F5344CB8AC3E}">
        <p14:creationId xmlns:p14="http://schemas.microsoft.com/office/powerpoint/2010/main" val="213996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799257"/>
            <a:ext cx="11017224" cy="6247864"/>
          </a:xfrm>
          <a:prstGeom prst="rect">
            <a:avLst/>
          </a:prstGeom>
        </p:spPr>
        <p:txBody>
          <a:bodyPr wrap="square">
            <a:spAutoFit/>
          </a:bodyPr>
          <a:lstStyle/>
          <a:p>
            <a:r>
              <a:rPr lang="en-US" altLang="zh-CN" sz="2000" dirty="0" err="1"/>
              <a:t>szStr</a:t>
            </a:r>
            <a:r>
              <a:rPr lang="en-US" altLang="zh-CN" sz="2000" dirty="0"/>
              <a:t>           </a:t>
            </a:r>
            <a:r>
              <a:rPr lang="en-US" altLang="zh-CN" sz="2000" baseline="-25000" dirty="0"/>
              <a:t> </a:t>
            </a:r>
            <a:r>
              <a:rPr lang="en-US" altLang="zh-CN" sz="2000" dirty="0"/>
              <a:t>BYTE		10 DUP (0</a:t>
            </a:r>
            <a:r>
              <a:rPr lang="en-US" altLang="zh-CN" sz="2000" dirty="0" smtClean="0"/>
              <a:t>)</a:t>
            </a:r>
            <a:r>
              <a:rPr lang="en-US" altLang="zh-CN" sz="2000" dirty="0"/>
              <a:t> </a:t>
            </a:r>
            <a:endParaRPr lang="zh-CN" altLang="zh-CN" sz="2000" dirty="0"/>
          </a:p>
          <a:p>
            <a:r>
              <a:rPr lang="en-US" altLang="zh-CN" sz="2000" dirty="0"/>
              <a:t>                MOV 	EAX, 8192</a:t>
            </a:r>
            <a:endParaRPr lang="zh-CN" altLang="zh-CN" sz="2000" dirty="0"/>
          </a:p>
          <a:p>
            <a:r>
              <a:rPr lang="en-US" altLang="zh-CN" sz="2000" dirty="0"/>
              <a:t>                XOR 	EDX, EDX</a:t>
            </a:r>
            <a:endParaRPr lang="zh-CN" altLang="zh-CN" sz="2000" dirty="0"/>
          </a:p>
          <a:p>
            <a:r>
              <a:rPr lang="en-US" altLang="zh-CN" sz="2000" dirty="0"/>
              <a:t>                XOR 	ECX, ECX</a:t>
            </a:r>
            <a:endParaRPr lang="zh-CN" altLang="zh-CN" sz="2000" dirty="0"/>
          </a:p>
          <a:p>
            <a:r>
              <a:rPr lang="en-US" altLang="zh-CN" sz="2000" dirty="0"/>
              <a:t>                MOV 	EBX, 10</a:t>
            </a:r>
            <a:endParaRPr lang="zh-CN" altLang="zh-CN" sz="2000" dirty="0"/>
          </a:p>
          <a:p>
            <a:r>
              <a:rPr lang="en-US" altLang="zh-CN" sz="2000" dirty="0"/>
              <a:t>a10:</a:t>
            </a:r>
            <a:endParaRPr lang="zh-CN" altLang="zh-CN" sz="2000" dirty="0"/>
          </a:p>
          <a:p>
            <a:r>
              <a:rPr lang="en-US" altLang="zh-CN" sz="2000" dirty="0"/>
              <a:t>                DIV 	EBX         		;EDX:EAX</a:t>
            </a:r>
            <a:r>
              <a:rPr lang="zh-CN" altLang="zh-CN" sz="2000" dirty="0"/>
              <a:t>除以</a:t>
            </a:r>
            <a:r>
              <a:rPr lang="en-US" altLang="zh-CN" sz="2000" dirty="0"/>
              <a:t>10</a:t>
            </a:r>
            <a:endParaRPr lang="zh-CN" altLang="zh-CN" sz="2000" dirty="0"/>
          </a:p>
          <a:p>
            <a:r>
              <a:rPr lang="en-US" altLang="zh-CN" sz="2000" dirty="0"/>
              <a:t>                PUSH	EDX           	;</a:t>
            </a:r>
            <a:r>
              <a:rPr lang="zh-CN" altLang="zh-CN" sz="2000" dirty="0"/>
              <a:t>余数在</a:t>
            </a:r>
            <a:r>
              <a:rPr lang="en-US" altLang="zh-CN" sz="2000" dirty="0"/>
              <a:t>EDX</a:t>
            </a:r>
            <a:r>
              <a:rPr lang="zh-CN" altLang="zh-CN" sz="2000" dirty="0"/>
              <a:t>中</a:t>
            </a:r>
            <a:r>
              <a:rPr lang="en-US" altLang="zh-CN" sz="2000" dirty="0"/>
              <a:t>, EDX</a:t>
            </a:r>
            <a:r>
              <a:rPr lang="zh-CN" altLang="zh-CN" sz="2000" dirty="0"/>
              <a:t>压栈</a:t>
            </a:r>
          </a:p>
          <a:p>
            <a:r>
              <a:rPr lang="en-US" altLang="zh-CN" sz="2000" dirty="0"/>
              <a:t>                INC 	ECX           	;ECX</a:t>
            </a:r>
            <a:r>
              <a:rPr lang="zh-CN" altLang="zh-CN" sz="2000" dirty="0"/>
              <a:t>表示压栈的次数</a:t>
            </a:r>
          </a:p>
          <a:p>
            <a:r>
              <a:rPr lang="en-US" altLang="zh-CN" sz="2000" dirty="0"/>
              <a:t>                XOR 	EDX, EDX       	;EDX:EAX=</a:t>
            </a:r>
            <a:r>
              <a:rPr lang="zh-CN" altLang="zh-CN" sz="2000" dirty="0"/>
              <a:t>下一次除法的被除数</a:t>
            </a:r>
          </a:p>
          <a:p>
            <a:r>
              <a:rPr lang="en-US" altLang="zh-CN" sz="2000" dirty="0"/>
              <a:t>                CMP 	EAX, EDX       	;</a:t>
            </a:r>
            <a:r>
              <a:rPr lang="zh-CN" altLang="zh-CN" sz="2000" dirty="0"/>
              <a:t>被除数</a:t>
            </a:r>
            <a:r>
              <a:rPr lang="en-US" altLang="zh-CN" sz="2000" dirty="0"/>
              <a:t>=0? </a:t>
            </a:r>
            <a:endParaRPr lang="zh-CN" altLang="zh-CN" sz="2000" dirty="0"/>
          </a:p>
          <a:p>
            <a:r>
              <a:rPr lang="en-US" altLang="zh-CN" sz="2000" dirty="0"/>
              <a:t>                JNZ	a10             	;</a:t>
            </a:r>
            <a:r>
              <a:rPr lang="zh-CN" altLang="zh-CN" sz="2000" dirty="0"/>
              <a:t>如果被除数为</a:t>
            </a:r>
            <a:r>
              <a:rPr lang="en-US" altLang="zh-CN" sz="2000" dirty="0"/>
              <a:t>0</a:t>
            </a:r>
            <a:r>
              <a:rPr lang="zh-CN" altLang="zh-CN" sz="2000" dirty="0"/>
              <a:t>，不再循环</a:t>
            </a:r>
          </a:p>
          <a:p>
            <a:r>
              <a:rPr lang="en-US" altLang="zh-CN" sz="2000" dirty="0"/>
              <a:t>                MOV 	EDI, OFFSET </a:t>
            </a:r>
            <a:r>
              <a:rPr lang="en-US" altLang="zh-CN" sz="2000" dirty="0" err="1"/>
              <a:t>szStr</a:t>
            </a:r>
            <a:endParaRPr lang="zh-CN" altLang="zh-CN" sz="2000" dirty="0"/>
          </a:p>
          <a:p>
            <a:r>
              <a:rPr lang="en-US" altLang="zh-CN" sz="2000" dirty="0"/>
              <a:t>a20:</a:t>
            </a:r>
            <a:endParaRPr lang="zh-CN" altLang="zh-CN" sz="2000" dirty="0"/>
          </a:p>
          <a:p>
            <a:r>
              <a:rPr lang="en-US" altLang="zh-CN" sz="2000" dirty="0"/>
              <a:t>                POP	EAX           	;</a:t>
            </a:r>
            <a:r>
              <a:rPr lang="zh-CN" altLang="zh-CN" sz="2000" dirty="0"/>
              <a:t>从堆栈中取出商</a:t>
            </a:r>
          </a:p>
          <a:p>
            <a:r>
              <a:rPr lang="en-US" altLang="zh-CN" sz="2000" dirty="0"/>
              <a:t>                ADD 	AL, '0'         	;</a:t>
            </a:r>
            <a:r>
              <a:rPr lang="zh-CN" altLang="zh-CN" sz="2000" dirty="0"/>
              <a:t>转换为</a:t>
            </a:r>
            <a:r>
              <a:rPr lang="en-US" altLang="zh-CN" sz="2000" dirty="0"/>
              <a:t>ASCII</a:t>
            </a:r>
            <a:r>
              <a:rPr lang="zh-CN" altLang="zh-CN" sz="2000" dirty="0"/>
              <a:t>码</a:t>
            </a:r>
          </a:p>
          <a:p>
            <a:r>
              <a:rPr lang="en-US" altLang="zh-CN" sz="2000" dirty="0"/>
              <a:t>                MOV	[EDI], AL      	;</a:t>
            </a:r>
            <a:r>
              <a:rPr lang="zh-CN" altLang="zh-CN" sz="2000" dirty="0"/>
              <a:t>保存在</a:t>
            </a:r>
            <a:r>
              <a:rPr lang="en-US" altLang="zh-CN" sz="2000" dirty="0" err="1"/>
              <a:t>szStr</a:t>
            </a:r>
            <a:r>
              <a:rPr lang="zh-CN" altLang="zh-CN" sz="2000" dirty="0"/>
              <a:t>中</a:t>
            </a:r>
          </a:p>
          <a:p>
            <a:r>
              <a:rPr lang="en-US" altLang="zh-CN" sz="2000" dirty="0"/>
              <a:t>                INC 	EDI</a:t>
            </a:r>
            <a:endParaRPr lang="zh-CN" altLang="zh-CN" sz="2000" dirty="0"/>
          </a:p>
          <a:p>
            <a:r>
              <a:rPr lang="en-US" altLang="zh-CN" sz="2000" dirty="0"/>
              <a:t>                LOOP	a20       	    	;</a:t>
            </a:r>
            <a:r>
              <a:rPr lang="zh-CN" altLang="zh-CN" sz="2000" dirty="0"/>
              <a:t>循环处理</a:t>
            </a:r>
          </a:p>
          <a:p>
            <a:r>
              <a:rPr lang="en-US" altLang="zh-CN" sz="2000" dirty="0"/>
              <a:t>                MOV	BYTE PTR [EDI], 0</a:t>
            </a:r>
            <a:endParaRPr lang="zh-CN" altLang="zh-CN" sz="2000" dirty="0"/>
          </a:p>
        </p:txBody>
      </p:sp>
      <p:sp>
        <p:nvSpPr>
          <p:cNvPr id="3" name="矩形 2"/>
          <p:cNvSpPr/>
          <p:nvPr/>
        </p:nvSpPr>
        <p:spPr>
          <a:xfrm>
            <a:off x="7536160" y="260648"/>
            <a:ext cx="4100803" cy="1077218"/>
          </a:xfrm>
          <a:prstGeom prst="rect">
            <a:avLst/>
          </a:prstGeom>
        </p:spPr>
        <p:txBody>
          <a:bodyPr wrap="none">
            <a:spAutoFit/>
          </a:bodyPr>
          <a:lstStyle/>
          <a:p>
            <a:r>
              <a:rPr lang="zh-CN" altLang="zh-CN" sz="3200" u="sng" dirty="0" smtClean="0">
                <a:latin typeface="黑体" panose="02010609060101010101" pitchFamily="49" charset="-122"/>
              </a:rPr>
              <a:t>3</a:t>
            </a:r>
            <a:r>
              <a:rPr lang="zh-CN" altLang="zh-CN" sz="3200" u="sng" dirty="0">
                <a:latin typeface="黑体" panose="02010609060101010101" pitchFamily="49" charset="-122"/>
                <a:ea typeface="黑体" panose="02010609060101010101" pitchFamily="49" charset="-122"/>
              </a:rPr>
              <a:t>. 用做临时的数据区</a:t>
            </a:r>
          </a:p>
          <a:p>
            <a:endParaRPr lang="zh-CN" altLang="zh-CN" sz="3200" u="sng" dirty="0">
              <a:latin typeface="黑体" panose="02010609060101010101" pitchFamily="49" charset="-122"/>
              <a:ea typeface="黑体" panose="02010609060101010101" pitchFamily="49" charset="-122"/>
            </a:endParaRPr>
          </a:p>
        </p:txBody>
      </p:sp>
      <p:sp>
        <p:nvSpPr>
          <p:cNvPr id="4" name="矩形 3"/>
          <p:cNvSpPr/>
          <p:nvPr/>
        </p:nvSpPr>
        <p:spPr>
          <a:xfrm>
            <a:off x="5879976" y="1196752"/>
            <a:ext cx="6014788" cy="461665"/>
          </a:xfrm>
          <a:prstGeom prst="rect">
            <a:avLst/>
          </a:prstGeom>
        </p:spPr>
        <p:txBody>
          <a:bodyPr wrap="none">
            <a:spAutoFit/>
          </a:bodyPr>
          <a:lstStyle/>
          <a:p>
            <a:r>
              <a:rPr lang="zh-CN" altLang="zh-CN" kern="100" dirty="0">
                <a:solidFill>
                  <a:srgbClr val="FF0000"/>
                </a:solidFill>
                <a:ea typeface="黑体" panose="02010609060101010101" pitchFamily="49" charset="-122"/>
                <a:cs typeface="Times New Roman" panose="02020603050405020304" pitchFamily="18" charset="0"/>
              </a:rPr>
              <a:t>例</a:t>
            </a:r>
            <a:r>
              <a:rPr lang="en-US" altLang="zh-CN" kern="100" dirty="0">
                <a:solidFill>
                  <a:srgbClr val="FF0000"/>
                </a:solidFill>
                <a:ea typeface="黑体" panose="02010609060101010101" pitchFamily="49" charset="-122"/>
              </a:rPr>
              <a:t>5.1</a:t>
            </a:r>
            <a:r>
              <a:rPr lang="en-US" altLang="zh-CN" kern="100" dirty="0">
                <a:solidFill>
                  <a:srgbClr val="FF0000"/>
                </a:solidFill>
              </a:rPr>
              <a:t>  </a:t>
            </a:r>
            <a:r>
              <a:rPr lang="zh-CN" altLang="zh-CN" kern="100" dirty="0">
                <a:solidFill>
                  <a:srgbClr val="FF0000"/>
                </a:solidFill>
                <a:cs typeface="Times New Roman" panose="02020603050405020304" pitchFamily="18" charset="0"/>
              </a:rPr>
              <a:t>将</a:t>
            </a:r>
            <a:r>
              <a:rPr lang="en-US" altLang="zh-CN" kern="100" dirty="0">
                <a:solidFill>
                  <a:srgbClr val="FF0000"/>
                </a:solidFill>
              </a:rPr>
              <a:t>EAX</a:t>
            </a:r>
            <a:r>
              <a:rPr lang="zh-CN" altLang="zh-CN" kern="100" dirty="0">
                <a:solidFill>
                  <a:srgbClr val="FF0000"/>
                </a:solidFill>
                <a:cs typeface="Times New Roman" panose="02020603050405020304" pitchFamily="18" charset="0"/>
              </a:rPr>
              <a:t>中的内容转换为十进制字符串</a:t>
            </a:r>
            <a:endParaRPr lang="zh-CN" altLang="en-US" dirty="0">
              <a:solidFill>
                <a:srgbClr val="FF0000"/>
              </a:solidFill>
            </a:endParaRPr>
          </a:p>
        </p:txBody>
      </p:sp>
    </p:spTree>
    <p:extLst>
      <p:ext uri="{BB962C8B-B14F-4D97-AF65-F5344CB8AC3E}">
        <p14:creationId xmlns:p14="http://schemas.microsoft.com/office/powerpoint/2010/main" val="240473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448" y="2060848"/>
            <a:ext cx="10297144" cy="1938992"/>
          </a:xfrm>
          <a:prstGeom prst="rect">
            <a:avLst/>
          </a:prstGeom>
        </p:spPr>
        <p:txBody>
          <a:bodyPr wrap="square">
            <a:spAutoFit/>
          </a:bodyPr>
          <a:lstStyle/>
          <a:p>
            <a:r>
              <a:rPr lang="en-US" altLang="zh-CN" dirty="0" smtClean="0">
                <a:latin typeface="楷体" panose="02010609060101010101" pitchFamily="49" charset="-122"/>
                <a:ea typeface="楷体" panose="02010609060101010101" pitchFamily="49" charset="-122"/>
              </a:rPr>
              <a:t>1.</a:t>
            </a:r>
            <a:r>
              <a:rPr lang="zh-CN" altLang="zh-CN" dirty="0" smtClean="0">
                <a:latin typeface="楷体" panose="02010609060101010101" pitchFamily="49" charset="-122"/>
                <a:ea typeface="楷体" panose="02010609060101010101" pitchFamily="49" charset="-122"/>
              </a:rPr>
              <a:t>在</a:t>
            </a:r>
            <a:r>
              <a:rPr lang="zh-CN" altLang="zh-CN" dirty="0">
                <a:latin typeface="楷体" panose="02010609060101010101" pitchFamily="49" charset="-122"/>
                <a:ea typeface="楷体" panose="02010609060101010101" pitchFamily="49" charset="-122"/>
              </a:rPr>
              <a:t>调用子程序时，</a:t>
            </a:r>
            <a:r>
              <a:rPr lang="en-US" altLang="zh-CN" dirty="0">
                <a:latin typeface="楷体" panose="02010609060101010101" pitchFamily="49" charset="-122"/>
                <a:ea typeface="楷体" panose="02010609060101010101" pitchFamily="49" charset="-122"/>
              </a:rPr>
              <a:t>CALL</a:t>
            </a:r>
            <a:r>
              <a:rPr lang="zh-CN" altLang="zh-CN" dirty="0">
                <a:latin typeface="楷体" panose="02010609060101010101" pitchFamily="49" charset="-122"/>
                <a:ea typeface="楷体" panose="02010609060101010101" pitchFamily="49" charset="-122"/>
              </a:rPr>
              <a:t>指令自动在堆栈中保存其返回地址</a:t>
            </a:r>
            <a:r>
              <a:rPr lang="zh-CN" altLang="zh-CN"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2.</a:t>
            </a:r>
            <a:r>
              <a:rPr lang="zh-CN" altLang="zh-CN" dirty="0" smtClean="0">
                <a:latin typeface="楷体" panose="02010609060101010101" pitchFamily="49" charset="-122"/>
                <a:ea typeface="楷体" panose="02010609060101010101" pitchFamily="49" charset="-122"/>
              </a:rPr>
              <a:t>从</a:t>
            </a:r>
            <a:r>
              <a:rPr lang="zh-CN" altLang="zh-CN" dirty="0">
                <a:latin typeface="楷体" panose="02010609060101010101" pitchFamily="49" charset="-122"/>
                <a:ea typeface="楷体" panose="02010609060101010101" pitchFamily="49" charset="-122"/>
              </a:rPr>
              <a:t>子程序返回时，</a:t>
            </a:r>
            <a:r>
              <a:rPr lang="en-US" altLang="zh-CN" dirty="0">
                <a:latin typeface="楷体" panose="02010609060101010101" pitchFamily="49" charset="-122"/>
                <a:ea typeface="楷体" panose="02010609060101010101" pitchFamily="49" charset="-122"/>
              </a:rPr>
              <a:t>RET</a:t>
            </a:r>
            <a:r>
              <a:rPr lang="zh-CN" altLang="zh-CN" dirty="0">
                <a:latin typeface="楷体" panose="02010609060101010101" pitchFamily="49" charset="-122"/>
                <a:ea typeface="楷体" panose="02010609060101010101" pitchFamily="49" charset="-122"/>
              </a:rPr>
              <a:t>指令从堆栈中取出返回地址。</a:t>
            </a:r>
          </a:p>
          <a:p>
            <a:r>
              <a:rPr lang="en-US" altLang="zh-CN" dirty="0" smtClean="0">
                <a:latin typeface="楷体" panose="02010609060101010101" pitchFamily="49" charset="-122"/>
                <a:ea typeface="楷体" panose="02010609060101010101" pitchFamily="49" charset="-122"/>
              </a:rPr>
              <a:t>3.</a:t>
            </a:r>
            <a:r>
              <a:rPr lang="zh-CN" altLang="zh-CN" dirty="0" smtClean="0">
                <a:latin typeface="楷体" panose="02010609060101010101" pitchFamily="49" charset="-122"/>
                <a:ea typeface="楷体" panose="02010609060101010101" pitchFamily="49" charset="-122"/>
              </a:rPr>
              <a:t>子程序</a:t>
            </a:r>
            <a:r>
              <a:rPr lang="zh-CN" altLang="zh-CN" dirty="0">
                <a:latin typeface="楷体" panose="02010609060101010101" pitchFamily="49" charset="-122"/>
                <a:ea typeface="楷体" panose="02010609060101010101" pitchFamily="49" charset="-122"/>
              </a:rPr>
              <a:t>中的局部变量也放在堆栈中。子程序执行过程中，这些局部变量是可用的</a:t>
            </a:r>
            <a:r>
              <a:rPr lang="zh-CN" altLang="zh-CN"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4.</a:t>
            </a:r>
            <a:r>
              <a:rPr lang="zh-CN" altLang="zh-CN" dirty="0" smtClean="0">
                <a:latin typeface="楷体" panose="02010609060101010101" pitchFamily="49" charset="-122"/>
                <a:ea typeface="楷体" panose="02010609060101010101" pitchFamily="49" charset="-122"/>
              </a:rPr>
              <a:t>主程序</a:t>
            </a:r>
            <a:r>
              <a:rPr lang="zh-CN" altLang="zh-CN" dirty="0">
                <a:latin typeface="楷体" panose="02010609060101010101" pitchFamily="49" charset="-122"/>
                <a:ea typeface="楷体" panose="02010609060101010101" pitchFamily="49" charset="-122"/>
              </a:rPr>
              <a:t>还可以将参数压入堆栈，子程序从堆栈中取出参数。</a:t>
            </a:r>
          </a:p>
        </p:txBody>
      </p:sp>
      <p:sp>
        <p:nvSpPr>
          <p:cNvPr id="3" name="矩形 2"/>
          <p:cNvSpPr/>
          <p:nvPr/>
        </p:nvSpPr>
        <p:spPr>
          <a:xfrm>
            <a:off x="6384032" y="260648"/>
            <a:ext cx="4512774" cy="1077218"/>
          </a:xfrm>
          <a:prstGeom prst="rect">
            <a:avLst/>
          </a:prstGeom>
        </p:spPr>
        <p:txBody>
          <a:bodyPr wrap="none">
            <a:spAutoFit/>
          </a:bodyPr>
          <a:lstStyle/>
          <a:p>
            <a:r>
              <a:rPr lang="zh-CN" altLang="zh-CN" sz="3200" u="sng" dirty="0" smtClean="0">
                <a:latin typeface="黑体" panose="02010609060101010101" pitchFamily="49" charset="-122"/>
                <a:ea typeface="黑体" panose="02010609060101010101" pitchFamily="49" charset="-122"/>
              </a:rPr>
              <a:t>4</a:t>
            </a:r>
            <a:r>
              <a:rPr lang="zh-CN" altLang="zh-CN" sz="3200" u="sng" dirty="0">
                <a:latin typeface="黑体" panose="02010609060101010101" pitchFamily="49" charset="-122"/>
                <a:ea typeface="黑体" panose="02010609060101010101" pitchFamily="49" charset="-122"/>
              </a:rPr>
              <a:t>. 子程序的调用和返回</a:t>
            </a:r>
          </a:p>
          <a:p>
            <a:endParaRPr lang="zh-CN" altLang="zh-CN" sz="3200" u="sng"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3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19459"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99F51EDF-0E10-4A0A-AB37-BBC4EE3A3DDA}"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14</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19460" name="Rectangle 2"/>
          <p:cNvSpPr>
            <a:spLocks noGrp="1" noChangeArrowheads="1"/>
          </p:cNvSpPr>
          <p:nvPr>
            <p:ph type="title" idx="4294967295"/>
          </p:nvPr>
        </p:nvSpPr>
        <p:spPr>
          <a:xfrm>
            <a:off x="3287688" y="-123824"/>
            <a:ext cx="8229600" cy="1143000"/>
          </a:xfrm>
          <a:noFill/>
        </p:spPr>
        <p:txBody>
          <a:bodyPr/>
          <a:lstStyle/>
          <a:p>
            <a:r>
              <a:rPr lang="en-US" altLang="zh-CN" dirty="0" smtClean="0">
                <a:latin typeface="黑体" panose="02010609060101010101" pitchFamily="49" charset="-122"/>
              </a:rPr>
              <a:t>5.1</a:t>
            </a:r>
            <a:r>
              <a:rPr lang="zh-CN" altLang="zh-CN" dirty="0" smtClean="0">
                <a:latin typeface="黑体" panose="02010609060101010101" pitchFamily="49" charset="-122"/>
              </a:rPr>
              <a:t>.3  子程序的返回地址</a:t>
            </a:r>
            <a:r>
              <a:rPr lang="zh-CN" altLang="zh-CN" dirty="0" smtClean="0"/>
              <a:t> </a:t>
            </a:r>
          </a:p>
        </p:txBody>
      </p:sp>
      <p:sp>
        <p:nvSpPr>
          <p:cNvPr id="19461" name="Rectangle 3" descr="Rectangle: Click to edit Master text styles&#10;Second level&#10;Third level&#10;Fourth level&#10;Fifth level"/>
          <p:cNvSpPr>
            <a:spLocks noGrp="1" noChangeArrowheads="1"/>
          </p:cNvSpPr>
          <p:nvPr>
            <p:ph type="body" idx="4294967295"/>
          </p:nvPr>
        </p:nvSpPr>
        <p:spPr>
          <a:xfrm>
            <a:off x="1343472" y="1592263"/>
            <a:ext cx="10297144" cy="4114800"/>
          </a:xfrm>
        </p:spPr>
        <p:txBody>
          <a:bodyPr/>
          <a:lstStyle/>
          <a:p>
            <a:r>
              <a:rPr lang="zh-CN" altLang="zh-CN" sz="2800" b="1" dirty="0">
                <a:latin typeface="黑体" panose="02010609060101010101" pitchFamily="49" charset="-122"/>
              </a:rPr>
              <a:t>例.  段内调用和返回</a:t>
            </a:r>
          </a:p>
          <a:p>
            <a:r>
              <a:rPr lang="zh-CN" altLang="zh-CN" sz="2800" b="1" dirty="0">
                <a:latin typeface="黑体" panose="02010609060101010101" pitchFamily="49" charset="-122"/>
              </a:rPr>
              <a:t>设计两个子程序：第1个子程序AddProc1使用ESI和EDI作为加数，做完加法后把和放在EAX中；第2个子程序AddProc2使用X和Y作为加数，做完加法后把和放在Z中。主程序先后调用两个子程序，最后将结果显示出来。</a:t>
            </a:r>
          </a:p>
          <a:p>
            <a:r>
              <a:rPr lang="zh-CN" altLang="zh-CN" sz="2800" b="1" dirty="0">
                <a:latin typeface="黑体" panose="02010609060101010101" pitchFamily="49" charset="-122"/>
              </a:rPr>
              <a:t>在AddProc2中用到了EAX，所以要先将EAX保存在堆栈中，返回时再恢复EAX的值。否则EAX中的值会被破坏。 </a:t>
            </a:r>
          </a:p>
          <a:p>
            <a:r>
              <a:rPr lang="zh-CN" altLang="zh-CN" sz="2800" b="1" dirty="0">
                <a:latin typeface="黑体" panose="02010609060101010101" pitchFamily="49" charset="-122"/>
              </a:rPr>
              <a:t>见程序PROG</a:t>
            </a:r>
            <a:r>
              <a:rPr lang="zh-CN" altLang="zh-CN" sz="2800" b="1" dirty="0" smtClean="0">
                <a:latin typeface="黑体" panose="02010609060101010101" pitchFamily="49" charset="-122"/>
              </a:rPr>
              <a:t>0</a:t>
            </a:r>
            <a:r>
              <a:rPr lang="en-US" altLang="zh-CN" sz="2800" b="1" dirty="0" smtClean="0">
                <a:latin typeface="黑体" panose="02010609060101010101" pitchFamily="49" charset="-122"/>
              </a:rPr>
              <a:t>5</a:t>
            </a:r>
            <a:r>
              <a:rPr lang="zh-CN" altLang="zh-CN" sz="2800" b="1" dirty="0" smtClean="0">
                <a:latin typeface="黑体" panose="02010609060101010101" pitchFamily="49" charset="-122"/>
              </a:rPr>
              <a:t>0</a:t>
            </a:r>
            <a:r>
              <a:rPr lang="en-US" altLang="zh-CN" sz="2800" b="1" dirty="0" smtClean="0">
                <a:latin typeface="黑体" panose="02010609060101010101" pitchFamily="49" charset="-122"/>
              </a:rPr>
              <a:t>1</a:t>
            </a:r>
            <a:r>
              <a:rPr lang="zh-CN" altLang="zh-CN" sz="2800" b="1" dirty="0" smtClean="0">
                <a:latin typeface="黑体" panose="02010609060101010101" pitchFamily="49" charset="-122"/>
              </a:rPr>
              <a:t>.</a:t>
            </a:r>
            <a:r>
              <a:rPr lang="zh-CN" altLang="zh-CN" sz="2800" b="1" dirty="0">
                <a:latin typeface="黑体" panose="02010609060101010101" pitchFamily="49" charset="-122"/>
              </a:rPr>
              <a:t>ASM 。</a:t>
            </a:r>
          </a:p>
        </p:txBody>
      </p:sp>
    </p:spTree>
    <p:extLst>
      <p:ext uri="{BB962C8B-B14F-4D97-AF65-F5344CB8AC3E}">
        <p14:creationId xmlns:p14="http://schemas.microsoft.com/office/powerpoint/2010/main" val="54371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1464" y="1484784"/>
            <a:ext cx="11017224" cy="3785652"/>
          </a:xfrm>
          <a:prstGeom prst="rect">
            <a:avLst/>
          </a:prstGeom>
        </p:spPr>
        <p:txBody>
          <a:bodyPr wrap="square">
            <a:spAutoFit/>
          </a:bodyPr>
          <a:lstStyle/>
          <a:p>
            <a:r>
              <a:rPr lang="en-US" altLang="zh-CN" dirty="0" smtClean="0"/>
              <a:t>.</a:t>
            </a:r>
            <a:r>
              <a:rPr lang="en-US" altLang="zh-CN" dirty="0"/>
              <a:t>386</a:t>
            </a:r>
          </a:p>
          <a:p>
            <a:r>
              <a:rPr lang="en-US" altLang="zh-CN" dirty="0"/>
              <a:t>.model </a:t>
            </a:r>
            <a:r>
              <a:rPr lang="en-US" altLang="zh-CN" dirty="0" err="1"/>
              <a:t>flat,stdcall</a:t>
            </a:r>
            <a:endParaRPr lang="en-US" altLang="zh-CN" dirty="0"/>
          </a:p>
          <a:p>
            <a:r>
              <a:rPr lang="en-US" altLang="zh-CN" dirty="0"/>
              <a:t>option </a:t>
            </a:r>
            <a:r>
              <a:rPr lang="en-US" altLang="zh-CN" dirty="0" err="1"/>
              <a:t>casemap:none</a:t>
            </a:r>
            <a:endParaRPr lang="en-US" altLang="zh-CN" dirty="0"/>
          </a:p>
          <a:p>
            <a:r>
              <a:rPr lang="en-US" altLang="zh-CN" dirty="0" err="1"/>
              <a:t>includelib</a:t>
            </a:r>
            <a:r>
              <a:rPr lang="en-US" altLang="zh-CN" dirty="0"/>
              <a:t>	msvcrt.lib</a:t>
            </a:r>
          </a:p>
          <a:p>
            <a:r>
              <a:rPr lang="en-US" altLang="zh-CN" dirty="0" err="1"/>
              <a:t>printf</a:t>
            </a:r>
            <a:r>
              <a:rPr lang="en-US" altLang="zh-CN" dirty="0"/>
              <a:t>     	PROTO C	:</a:t>
            </a:r>
            <a:r>
              <a:rPr lang="en-US" altLang="zh-CN" dirty="0" err="1"/>
              <a:t>dword</a:t>
            </a:r>
            <a:r>
              <a:rPr lang="en-US" altLang="zh-CN" dirty="0"/>
              <a:t>,:</a:t>
            </a:r>
            <a:r>
              <a:rPr lang="en-US" altLang="zh-CN" dirty="0" err="1"/>
              <a:t>vararg</a:t>
            </a:r>
            <a:endParaRPr lang="en-US" altLang="zh-CN" dirty="0"/>
          </a:p>
          <a:p>
            <a:r>
              <a:rPr lang="en-US" altLang="zh-CN" dirty="0"/>
              <a:t>.data</a:t>
            </a:r>
          </a:p>
          <a:p>
            <a:r>
              <a:rPr lang="en-US" altLang="zh-CN" dirty="0" err="1"/>
              <a:t>szFmt</a:t>
            </a:r>
            <a:r>
              <a:rPr lang="en-US" altLang="zh-CN" dirty="0"/>
              <a:t>      	byte  		'%d + %d=%d', 0ah, 0	</a:t>
            </a:r>
            <a:r>
              <a:rPr lang="en-US" altLang="zh-CN" dirty="0" smtClean="0"/>
              <a:t>;</a:t>
            </a:r>
            <a:r>
              <a:rPr lang="zh-CN" altLang="en-US" dirty="0"/>
              <a:t>输出结果格式字符串</a:t>
            </a:r>
          </a:p>
          <a:p>
            <a:r>
              <a:rPr lang="en-US" altLang="zh-CN" dirty="0"/>
              <a:t>x           	</a:t>
            </a:r>
            <a:r>
              <a:rPr lang="en-US" altLang="zh-CN" dirty="0" err="1"/>
              <a:t>dword</a:t>
            </a:r>
            <a:r>
              <a:rPr lang="en-US" altLang="zh-CN" dirty="0"/>
              <a:t>		?</a:t>
            </a:r>
          </a:p>
          <a:p>
            <a:r>
              <a:rPr lang="en-US" altLang="zh-CN" dirty="0"/>
              <a:t>y           	</a:t>
            </a:r>
            <a:r>
              <a:rPr lang="en-US" altLang="zh-CN" dirty="0" err="1"/>
              <a:t>dword</a:t>
            </a:r>
            <a:r>
              <a:rPr lang="en-US" altLang="zh-CN" dirty="0"/>
              <a:t>		?</a:t>
            </a:r>
          </a:p>
          <a:p>
            <a:r>
              <a:rPr lang="en-US" altLang="zh-CN" dirty="0"/>
              <a:t>z           	</a:t>
            </a:r>
            <a:r>
              <a:rPr lang="en-US" altLang="zh-CN" dirty="0" err="1"/>
              <a:t>dword</a:t>
            </a:r>
            <a:r>
              <a:rPr lang="en-US" altLang="zh-CN" dirty="0"/>
              <a:t>		</a:t>
            </a:r>
            <a:r>
              <a:rPr lang="en-US" altLang="zh-CN" dirty="0" smtClean="0"/>
              <a:t>?</a:t>
            </a:r>
            <a:endParaRPr lang="en-US" altLang="zh-CN" dirty="0"/>
          </a:p>
        </p:txBody>
      </p:sp>
    </p:spTree>
    <p:extLst>
      <p:ext uri="{BB962C8B-B14F-4D97-AF65-F5344CB8AC3E}">
        <p14:creationId xmlns:p14="http://schemas.microsoft.com/office/powerpoint/2010/main" val="119127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9416" y="980728"/>
            <a:ext cx="9073008" cy="1938992"/>
          </a:xfrm>
          <a:prstGeom prst="rect">
            <a:avLst/>
          </a:prstGeom>
        </p:spPr>
        <p:txBody>
          <a:bodyPr wrap="square">
            <a:spAutoFit/>
          </a:bodyPr>
          <a:lstStyle/>
          <a:p>
            <a:r>
              <a:rPr lang="zh-CN" altLang="en-US" dirty="0"/>
              <a:t>AddProc1    	proc 	;使用寄存器作为参数</a:t>
            </a:r>
          </a:p>
          <a:p>
            <a:r>
              <a:rPr lang="zh-CN" altLang="en-US" dirty="0"/>
              <a:t>           	mov  		eax, esi              	;EAX=ESI + EDI</a:t>
            </a:r>
          </a:p>
          <a:p>
            <a:r>
              <a:rPr lang="zh-CN" altLang="en-US" dirty="0"/>
              <a:t>            	add  		eax, edi</a:t>
            </a:r>
          </a:p>
          <a:p>
            <a:r>
              <a:rPr lang="zh-CN" altLang="en-US" dirty="0"/>
              <a:t>            	ret</a:t>
            </a:r>
          </a:p>
          <a:p>
            <a:r>
              <a:rPr lang="zh-CN" altLang="en-US" dirty="0"/>
              <a:t>AddProc1     	endp</a:t>
            </a:r>
          </a:p>
        </p:txBody>
      </p:sp>
      <p:sp>
        <p:nvSpPr>
          <p:cNvPr id="4" name="矩形 3"/>
          <p:cNvSpPr/>
          <p:nvPr/>
        </p:nvSpPr>
        <p:spPr>
          <a:xfrm>
            <a:off x="767408" y="2929443"/>
            <a:ext cx="9721080" cy="3046988"/>
          </a:xfrm>
          <a:prstGeom prst="rect">
            <a:avLst/>
          </a:prstGeom>
        </p:spPr>
        <p:txBody>
          <a:bodyPr wrap="square">
            <a:spAutoFit/>
          </a:bodyPr>
          <a:lstStyle/>
          <a:p>
            <a:r>
              <a:rPr lang="zh-CN" altLang="en-US" dirty="0">
                <a:solidFill>
                  <a:srgbClr val="FF0000"/>
                </a:solidFill>
              </a:rPr>
              <a:t>AddProc2    	proc                            	; 使用变量作为参数</a:t>
            </a:r>
          </a:p>
          <a:p>
            <a:r>
              <a:rPr lang="zh-CN" altLang="en-US" dirty="0">
                <a:solidFill>
                  <a:srgbClr val="FF0000"/>
                </a:solidFill>
              </a:rPr>
              <a:t>            	push	eax                	; C=A + B</a:t>
            </a:r>
          </a:p>
          <a:p>
            <a:r>
              <a:rPr lang="zh-CN" altLang="en-US" dirty="0">
                <a:solidFill>
                  <a:srgbClr val="FF0000"/>
                </a:solidFill>
              </a:rPr>
              <a:t>            	mov 	eax, x</a:t>
            </a:r>
          </a:p>
          <a:p>
            <a:r>
              <a:rPr lang="zh-CN" altLang="en-US" dirty="0">
                <a:solidFill>
                  <a:srgbClr val="FF0000"/>
                </a:solidFill>
              </a:rPr>
              <a:t>            	add 	eax, y</a:t>
            </a:r>
          </a:p>
          <a:p>
            <a:r>
              <a:rPr lang="zh-CN" altLang="en-US" dirty="0">
                <a:solidFill>
                  <a:srgbClr val="FF0000"/>
                </a:solidFill>
              </a:rPr>
              <a:t>            	mov	z, eax</a:t>
            </a:r>
          </a:p>
          <a:p>
            <a:r>
              <a:rPr lang="zh-CN" altLang="en-US" dirty="0">
                <a:solidFill>
                  <a:srgbClr val="FF0000"/>
                </a:solidFill>
              </a:rPr>
              <a:t>          	pop 	eax            		;恢复EAX的值</a:t>
            </a:r>
          </a:p>
          <a:p>
            <a:r>
              <a:rPr lang="zh-CN" altLang="en-US" dirty="0">
                <a:solidFill>
                  <a:srgbClr val="FF0000"/>
                </a:solidFill>
              </a:rPr>
              <a:t>            	ret</a:t>
            </a:r>
          </a:p>
          <a:p>
            <a:r>
              <a:rPr lang="zh-CN" altLang="en-US" dirty="0">
                <a:solidFill>
                  <a:srgbClr val="FF0000"/>
                </a:solidFill>
              </a:rPr>
              <a:t>AddProc2   	endp</a:t>
            </a:r>
          </a:p>
        </p:txBody>
      </p:sp>
    </p:spTree>
    <p:extLst>
      <p:ext uri="{BB962C8B-B14F-4D97-AF65-F5344CB8AC3E}">
        <p14:creationId xmlns:p14="http://schemas.microsoft.com/office/powerpoint/2010/main" val="422772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392" y="1124744"/>
            <a:ext cx="11017224" cy="5632311"/>
          </a:xfrm>
          <a:prstGeom prst="rect">
            <a:avLst/>
          </a:prstGeom>
        </p:spPr>
        <p:txBody>
          <a:bodyPr wrap="square">
            <a:spAutoFit/>
          </a:bodyPr>
          <a:lstStyle/>
          <a:p>
            <a:r>
              <a:rPr lang="zh-CN" altLang="en-US" dirty="0">
                <a:latin typeface="+mn-lt"/>
                <a:ea typeface="楷体" panose="02010609060101010101" pitchFamily="49" charset="-122"/>
              </a:rPr>
              <a:t>start:          </a:t>
            </a:r>
          </a:p>
          <a:p>
            <a:r>
              <a:rPr lang="zh-CN" altLang="en-US" dirty="0">
                <a:latin typeface="+mn-lt"/>
                <a:ea typeface="楷体" panose="02010609060101010101" pitchFamily="49" charset="-122"/>
              </a:rPr>
              <a:t>          	mov 	esi, 10 </a:t>
            </a:r>
          </a:p>
          <a:p>
            <a:r>
              <a:rPr lang="zh-CN" altLang="en-US" dirty="0">
                <a:latin typeface="+mn-lt"/>
                <a:ea typeface="楷体" panose="02010609060101010101" pitchFamily="49" charset="-122"/>
              </a:rPr>
              <a:t>           	mov	edi, 20            		;为子程序准备参数</a:t>
            </a:r>
          </a:p>
          <a:p>
            <a:r>
              <a:rPr lang="zh-CN" altLang="en-US" dirty="0">
                <a:latin typeface="+mn-lt"/>
                <a:ea typeface="楷体" panose="02010609060101010101" pitchFamily="49" charset="-122"/>
              </a:rPr>
              <a:t>            	call	AddProc1          	;调用子程序</a:t>
            </a:r>
          </a:p>
          <a:p>
            <a:r>
              <a:rPr lang="zh-CN" altLang="en-US" dirty="0">
                <a:latin typeface="+mn-lt"/>
                <a:ea typeface="楷体" panose="02010609060101010101" pitchFamily="49" charset="-122"/>
              </a:rPr>
              <a:t>                                           		;结果在EAX中</a:t>
            </a:r>
          </a:p>
          <a:p>
            <a:r>
              <a:rPr lang="zh-CN" altLang="en-US" dirty="0">
                <a:latin typeface="+mn-lt"/>
                <a:ea typeface="楷体" panose="02010609060101010101" pitchFamily="49" charset="-122"/>
              </a:rPr>
              <a:t>            	mov 	x, 50               	</a:t>
            </a:r>
          </a:p>
          <a:p>
            <a:r>
              <a:rPr lang="zh-CN" altLang="en-US" dirty="0">
                <a:latin typeface="+mn-lt"/>
                <a:ea typeface="楷体" panose="02010609060101010101" pitchFamily="49" charset="-122"/>
              </a:rPr>
              <a:t>             	mov 	y, 60               	;为子程序准备参数</a:t>
            </a:r>
          </a:p>
          <a:p>
            <a:r>
              <a:rPr lang="zh-CN" altLang="en-US" dirty="0">
                <a:latin typeface="+mn-lt"/>
                <a:ea typeface="楷体" panose="02010609060101010101" pitchFamily="49" charset="-122"/>
              </a:rPr>
              <a:t>           	call	AddProc2            	;调用子程序</a:t>
            </a:r>
          </a:p>
          <a:p>
            <a:r>
              <a:rPr lang="zh-CN" altLang="en-US" dirty="0">
                <a:latin typeface="+mn-lt"/>
                <a:ea typeface="楷体" panose="02010609060101010101" pitchFamily="49" charset="-122"/>
              </a:rPr>
              <a:t>                                            	;结果在Z中</a:t>
            </a:r>
          </a:p>
          <a:p>
            <a:r>
              <a:rPr lang="zh-CN" altLang="en-US" dirty="0">
                <a:latin typeface="+mn-lt"/>
                <a:ea typeface="楷体" panose="02010609060101010101" pitchFamily="49" charset="-122"/>
              </a:rPr>
              <a:t>           	invoke	printf, offset szFmt, </a:t>
            </a:r>
            <a:endParaRPr lang="en-US" altLang="zh-CN" dirty="0" smtClean="0">
              <a:latin typeface="+mn-lt"/>
              <a:ea typeface="楷体" panose="02010609060101010101" pitchFamily="49" charset="-122"/>
            </a:endParaRPr>
          </a:p>
          <a:p>
            <a:r>
              <a:rPr lang="zh-CN" altLang="en-US" dirty="0" smtClean="0">
                <a:latin typeface="+mn-lt"/>
                <a:ea typeface="楷体" panose="02010609060101010101" pitchFamily="49" charset="-122"/>
              </a:rPr>
              <a:t>                 	esi</a:t>
            </a:r>
            <a:r>
              <a:rPr lang="zh-CN" altLang="en-US" dirty="0">
                <a:latin typeface="+mn-lt"/>
                <a:ea typeface="楷体" panose="02010609060101010101" pitchFamily="49" charset="-122"/>
              </a:rPr>
              <a:t>, edi, eax       		</a:t>
            </a:r>
            <a:r>
              <a:rPr lang="zh-CN" altLang="en-US" dirty="0" smtClean="0">
                <a:latin typeface="+mn-lt"/>
                <a:ea typeface="楷体" panose="02010609060101010101" pitchFamily="49" charset="-122"/>
              </a:rPr>
              <a:t>;</a:t>
            </a:r>
            <a:r>
              <a:rPr lang="zh-CN" altLang="en-US" dirty="0">
                <a:latin typeface="+mn-lt"/>
                <a:ea typeface="楷体" panose="02010609060101010101" pitchFamily="49" charset="-122"/>
              </a:rPr>
              <a:t>显示第1次加法结果</a:t>
            </a:r>
          </a:p>
          <a:p>
            <a:r>
              <a:rPr lang="zh-CN" altLang="en-US" dirty="0">
                <a:latin typeface="+mn-lt"/>
                <a:ea typeface="楷体" panose="02010609060101010101" pitchFamily="49" charset="-122"/>
              </a:rPr>
              <a:t>             	invoke 	printf, offset szFmt, </a:t>
            </a:r>
          </a:p>
          <a:p>
            <a:r>
              <a:rPr lang="zh-CN" altLang="en-US" dirty="0">
                <a:latin typeface="+mn-lt"/>
                <a:ea typeface="楷体" panose="02010609060101010101" pitchFamily="49" charset="-122"/>
              </a:rPr>
              <a:t>                        	x, y, z            		;显示第2次加法结果</a:t>
            </a:r>
          </a:p>
          <a:p>
            <a:r>
              <a:rPr lang="zh-CN" altLang="en-US" dirty="0">
                <a:latin typeface="+mn-lt"/>
                <a:ea typeface="楷体" panose="02010609060101010101" pitchFamily="49" charset="-122"/>
              </a:rPr>
              <a:t>          	</a:t>
            </a:r>
            <a:r>
              <a:rPr lang="zh-CN" altLang="en-US" dirty="0" smtClean="0">
                <a:latin typeface="+mn-lt"/>
                <a:ea typeface="楷体" panose="02010609060101010101" pitchFamily="49" charset="-122"/>
              </a:rPr>
              <a:t>ret</a:t>
            </a:r>
            <a:endParaRPr lang="en-US" altLang="zh-CN" dirty="0">
              <a:latin typeface="+mn-lt"/>
              <a:ea typeface="楷体" panose="02010609060101010101" pitchFamily="49" charset="-122"/>
            </a:endParaRPr>
          </a:p>
          <a:p>
            <a:r>
              <a:rPr lang="en-US" altLang="zh-CN" dirty="0" smtClean="0">
                <a:latin typeface="+mn-lt"/>
                <a:ea typeface="楷体" panose="02010609060101010101" pitchFamily="49" charset="-122"/>
              </a:rPr>
              <a:t>end</a:t>
            </a:r>
            <a:endParaRPr lang="zh-CN" altLang="en-US" dirty="0">
              <a:latin typeface="+mn-lt"/>
              <a:ea typeface="楷体" panose="02010609060101010101" pitchFamily="49" charset="-122"/>
            </a:endParaRPr>
          </a:p>
        </p:txBody>
      </p:sp>
    </p:spTree>
    <p:extLst>
      <p:ext uri="{BB962C8B-B14F-4D97-AF65-F5344CB8AC3E}">
        <p14:creationId xmlns:p14="http://schemas.microsoft.com/office/powerpoint/2010/main" val="70216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951984" y="116632"/>
            <a:ext cx="5867400" cy="685800"/>
          </a:xfrm>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2</a:t>
            </a:r>
            <a:r>
              <a:rPr lang="zh-CN" altLang="zh-CN" dirty="0" smtClean="0">
                <a:latin typeface="黑体" panose="02010609060101010101" pitchFamily="49" charset="-122"/>
              </a:rPr>
              <a:t> </a:t>
            </a:r>
            <a:r>
              <a:rPr lang="en-US" altLang="zh-CN" dirty="0" smtClean="0">
                <a:latin typeface="黑体" panose="02010609060101010101" pitchFamily="49" charset="-122"/>
              </a:rPr>
              <a:t> </a:t>
            </a:r>
            <a:r>
              <a:rPr lang="zh-CN" altLang="zh-CN" dirty="0" smtClean="0">
                <a:latin typeface="黑体" panose="02010609060101010101" pitchFamily="49" charset="-122"/>
              </a:rPr>
              <a:t>参数传递</a:t>
            </a:r>
          </a:p>
        </p:txBody>
      </p:sp>
      <p:sp>
        <p:nvSpPr>
          <p:cNvPr id="20483" name="Rectangle 3" descr="Rectangle: Click to edit Master text styles&#10;Second level&#10;Third level&#10;Fourth level&#10;Fifth level"/>
          <p:cNvSpPr>
            <a:spLocks noGrp="1" noChangeArrowheads="1"/>
          </p:cNvSpPr>
          <p:nvPr>
            <p:ph type="body" idx="4294967295"/>
          </p:nvPr>
        </p:nvSpPr>
        <p:spPr>
          <a:xfrm>
            <a:off x="1019597" y="1340768"/>
            <a:ext cx="9864774" cy="4114800"/>
          </a:xfrm>
        </p:spPr>
        <p:txBody>
          <a:bodyPr/>
          <a:lstStyle/>
          <a:p>
            <a:pPr marL="0" indent="0">
              <a:buNone/>
            </a:pPr>
            <a:r>
              <a:rPr lang="zh-CN" altLang="zh-CN" sz="2800" b="1" dirty="0">
                <a:latin typeface="黑体" panose="02010609060101010101" pitchFamily="49" charset="-122"/>
              </a:rPr>
              <a:t>可以通过给子程序传递参数使其更通用。常用的参数传递方法如下</a:t>
            </a:r>
            <a:r>
              <a:rPr lang="zh-CN" altLang="zh-CN" sz="2800" b="1" dirty="0" smtClean="0">
                <a:latin typeface="黑体" panose="02010609060101010101" pitchFamily="49" charset="-122"/>
              </a:rPr>
              <a:t>：</a:t>
            </a:r>
            <a:endParaRPr lang="en-US" altLang="zh-CN" sz="2800" b="1" dirty="0" smtClean="0">
              <a:latin typeface="黑体" panose="02010609060101010101" pitchFamily="49" charset="-122"/>
            </a:endParaRPr>
          </a:p>
          <a:p>
            <a:pPr marL="0" indent="0">
              <a:buNone/>
            </a:pPr>
            <a:r>
              <a:rPr lang="en-US" altLang="zh-CN" sz="2800" b="1" dirty="0" smtClean="0">
                <a:latin typeface="黑体" panose="02010609060101010101" pitchFamily="49" charset="-122"/>
              </a:rPr>
              <a:t>1.</a:t>
            </a:r>
            <a:r>
              <a:rPr lang="zh-CN" altLang="zh-CN" dirty="0" smtClean="0"/>
              <a:t>通过</a:t>
            </a:r>
            <a:r>
              <a:rPr lang="zh-CN" altLang="zh-CN" dirty="0"/>
              <a:t>寄存器</a:t>
            </a:r>
            <a:r>
              <a:rPr lang="zh-CN" altLang="zh-CN" dirty="0" smtClean="0"/>
              <a:t>传递</a:t>
            </a:r>
            <a:r>
              <a:rPr lang="en-US" altLang="zh-CN" dirty="0" smtClean="0"/>
              <a:t>;</a:t>
            </a:r>
          </a:p>
          <a:p>
            <a:pPr marL="0" indent="0">
              <a:buNone/>
            </a:pPr>
            <a:r>
              <a:rPr lang="en-US" altLang="zh-CN" dirty="0" smtClean="0"/>
              <a:t>2.</a:t>
            </a:r>
            <a:r>
              <a:rPr lang="zh-CN" altLang="zh-CN" dirty="0" smtClean="0"/>
              <a:t>通过</a:t>
            </a:r>
            <a:r>
              <a:rPr lang="zh-CN" altLang="zh-CN" dirty="0"/>
              <a:t>数据区的变量</a:t>
            </a:r>
            <a:r>
              <a:rPr lang="zh-CN" altLang="zh-CN" dirty="0" smtClean="0"/>
              <a:t>传递</a:t>
            </a:r>
            <a:endParaRPr lang="en-US" altLang="zh-CN" dirty="0" smtClean="0"/>
          </a:p>
          <a:p>
            <a:pPr marL="0" indent="0">
              <a:buNone/>
            </a:pPr>
            <a:r>
              <a:rPr lang="en-US" altLang="zh-CN" dirty="0" smtClean="0">
                <a:solidFill>
                  <a:srgbClr val="FF0000"/>
                </a:solidFill>
              </a:rPr>
              <a:t>3.</a:t>
            </a:r>
            <a:r>
              <a:rPr lang="zh-CN" altLang="zh-CN" dirty="0" smtClean="0">
                <a:solidFill>
                  <a:srgbClr val="FF0000"/>
                </a:solidFill>
              </a:rPr>
              <a:t>通过</a:t>
            </a:r>
            <a:r>
              <a:rPr lang="zh-CN" altLang="zh-CN" dirty="0">
                <a:solidFill>
                  <a:srgbClr val="FF0000"/>
                </a:solidFill>
              </a:rPr>
              <a:t>堆栈</a:t>
            </a:r>
            <a:r>
              <a:rPr lang="zh-CN" altLang="zh-CN" dirty="0" smtClean="0">
                <a:solidFill>
                  <a:srgbClr val="FF0000"/>
                </a:solidFill>
              </a:rPr>
              <a:t>传递</a:t>
            </a:r>
            <a:endParaRPr lang="en-US" altLang="zh-CN" dirty="0" smtClean="0">
              <a:solidFill>
                <a:srgbClr val="FF0000"/>
              </a:solidFill>
            </a:endParaRPr>
          </a:p>
        </p:txBody>
      </p:sp>
    </p:spTree>
    <p:extLst>
      <p:ext uri="{BB962C8B-B14F-4D97-AF65-F5344CB8AC3E}">
        <p14:creationId xmlns:p14="http://schemas.microsoft.com/office/powerpoint/2010/main" val="67669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21507"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918766BB-13BA-43E0-BEFB-D4C561F68877}"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19</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21508" name="Rectangle 2"/>
          <p:cNvSpPr>
            <a:spLocks noGrp="1" noChangeArrowheads="1"/>
          </p:cNvSpPr>
          <p:nvPr>
            <p:ph type="title" idx="4294967295"/>
          </p:nvPr>
        </p:nvSpPr>
        <p:spPr>
          <a:xfrm>
            <a:off x="3647728" y="-243408"/>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2</a:t>
            </a:r>
            <a:r>
              <a:rPr lang="zh-CN" altLang="zh-CN" dirty="0" smtClean="0">
                <a:latin typeface="黑体" panose="02010609060101010101" pitchFamily="49" charset="-122"/>
              </a:rPr>
              <a:t>.1  C语言函数的参数传递方式</a:t>
            </a:r>
            <a:r>
              <a:rPr lang="zh-CN" altLang="zh-CN" dirty="0" smtClean="0"/>
              <a:t> </a:t>
            </a:r>
          </a:p>
        </p:txBody>
      </p:sp>
      <p:sp>
        <p:nvSpPr>
          <p:cNvPr id="21509" name="Rectangle 3" descr="Rectangle: Click to edit Master text styles&#10;Second level&#10;Third level&#10;Fourth level&#10;Fifth level"/>
          <p:cNvSpPr>
            <a:spLocks noGrp="1" noChangeArrowheads="1"/>
          </p:cNvSpPr>
          <p:nvPr>
            <p:ph type="body" idx="4294967295"/>
          </p:nvPr>
        </p:nvSpPr>
        <p:spPr>
          <a:xfrm>
            <a:off x="1055440" y="1268760"/>
            <a:ext cx="9311308" cy="4114800"/>
          </a:xfrm>
        </p:spPr>
        <p:txBody>
          <a:bodyPr/>
          <a:lstStyle/>
          <a:p>
            <a:r>
              <a:rPr lang="zh-CN" altLang="zh-CN" b="1" dirty="0" smtClean="0">
                <a:latin typeface="黑体" panose="02010609060101010101" pitchFamily="49" charset="-122"/>
              </a:rPr>
              <a:t>在C/C++以及其他高级语言中，函数的参数是通过堆栈来传递的。C语言中的库函数，以及Windows API等也都使用堆栈方式来传递参数。</a:t>
            </a:r>
            <a:endParaRPr lang="zh-CN" altLang="zh-CN" dirty="0" smtClean="0"/>
          </a:p>
        </p:txBody>
      </p:sp>
    </p:spTree>
    <p:extLst>
      <p:ext uri="{BB962C8B-B14F-4D97-AF65-F5344CB8AC3E}">
        <p14:creationId xmlns:p14="http://schemas.microsoft.com/office/powerpoint/2010/main" val="33777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472" y="1988840"/>
            <a:ext cx="9937104" cy="1200329"/>
          </a:xfrm>
          <a:prstGeom prst="rect">
            <a:avLst/>
          </a:prstGeom>
        </p:spPr>
        <p:txBody>
          <a:bodyPr wrap="square">
            <a:spAutoFit/>
          </a:bodyPr>
          <a:lstStyle/>
          <a:p>
            <a:pPr marL="457200" algn="just">
              <a:spcAft>
                <a:spcPts val="0"/>
              </a:spcAft>
            </a:pPr>
            <a:r>
              <a:rPr lang="zh-CN" altLang="zh-CN" kern="100" dirty="0">
                <a:latin typeface="楷体" panose="02010609060101010101" pitchFamily="49" charset="-122"/>
                <a:ea typeface="楷体" panose="02010609060101010101" pitchFamily="49" charset="-122"/>
              </a:rPr>
              <a:t>（</a:t>
            </a:r>
            <a:r>
              <a:rPr lang="en-US" altLang="zh-CN" kern="100" dirty="0">
                <a:latin typeface="楷体" panose="02010609060101010101" pitchFamily="49" charset="-122"/>
                <a:ea typeface="楷体" panose="02010609060101010101" pitchFamily="49" charset="-122"/>
              </a:rPr>
              <a:t>1</a:t>
            </a:r>
            <a:r>
              <a:rPr lang="zh-CN" altLang="zh-CN" kern="100" dirty="0">
                <a:latin typeface="楷体" panose="02010609060101010101" pitchFamily="49" charset="-122"/>
                <a:ea typeface="楷体" panose="02010609060101010101" pitchFamily="49" charset="-122"/>
              </a:rPr>
              <a:t>）【重点讲解】子程序基本知识、参数传递</a:t>
            </a:r>
          </a:p>
          <a:p>
            <a:pPr marL="457200" algn="just">
              <a:spcAft>
                <a:spcPts val="0"/>
              </a:spcAft>
            </a:pPr>
            <a:r>
              <a:rPr lang="zh-CN" altLang="zh-CN" kern="100" dirty="0">
                <a:latin typeface="楷体" panose="02010609060101010101" pitchFamily="49" charset="-122"/>
                <a:ea typeface="楷体" panose="02010609060101010101" pitchFamily="49" charset="-122"/>
              </a:rPr>
              <a:t>（</a:t>
            </a:r>
            <a:r>
              <a:rPr lang="en-US" altLang="zh-CN" kern="100" dirty="0">
                <a:latin typeface="楷体" panose="02010609060101010101" pitchFamily="49" charset="-122"/>
                <a:ea typeface="楷体" panose="02010609060101010101" pitchFamily="49" charset="-122"/>
              </a:rPr>
              <a:t>2</a:t>
            </a:r>
            <a:r>
              <a:rPr lang="zh-CN" altLang="zh-CN" kern="100" dirty="0">
                <a:latin typeface="楷体" panose="02010609060101010101" pitchFamily="49" charset="-122"/>
                <a:ea typeface="楷体" panose="02010609060101010101" pitchFamily="49" charset="-122"/>
              </a:rPr>
              <a:t>）【重点讲解】</a:t>
            </a:r>
            <a:r>
              <a:rPr lang="en-US" altLang="zh-CN" kern="100" dirty="0">
                <a:latin typeface="楷体" panose="02010609060101010101" pitchFamily="49" charset="-122"/>
                <a:ea typeface="楷体" panose="02010609060101010101" pitchFamily="49" charset="-122"/>
              </a:rPr>
              <a:t>C</a:t>
            </a:r>
            <a:r>
              <a:rPr lang="zh-CN" altLang="zh-CN" kern="100" dirty="0">
                <a:latin typeface="楷体" panose="02010609060101010101" pitchFamily="49" charset="-122"/>
                <a:ea typeface="楷体" panose="02010609060101010101" pitchFamily="49" charset="-122"/>
              </a:rPr>
              <a:t>语言程序的反汇编</a:t>
            </a:r>
          </a:p>
          <a:p>
            <a:pPr marL="457200" algn="just">
              <a:spcAft>
                <a:spcPts val="0"/>
              </a:spcAft>
            </a:pPr>
            <a:r>
              <a:rPr lang="zh-CN" altLang="zh-CN" kern="100" dirty="0">
                <a:latin typeface="楷体" panose="02010609060101010101" pitchFamily="49" charset="-122"/>
                <a:ea typeface="楷体" panose="02010609060101010101" pitchFamily="49" charset="-122"/>
              </a:rPr>
              <a:t>（</a:t>
            </a:r>
            <a:r>
              <a:rPr lang="en-US" altLang="zh-CN" kern="100" dirty="0">
                <a:latin typeface="楷体" panose="02010609060101010101" pitchFamily="49" charset="-122"/>
                <a:ea typeface="楷体" panose="02010609060101010101" pitchFamily="49" charset="-122"/>
              </a:rPr>
              <a:t>3</a:t>
            </a:r>
            <a:r>
              <a:rPr lang="zh-CN" altLang="zh-CN" kern="100" dirty="0">
                <a:latin typeface="楷体" panose="02010609060101010101" pitchFamily="49" charset="-122"/>
                <a:ea typeface="楷体" panose="02010609060101010101" pitchFamily="49" charset="-122"/>
              </a:rPr>
              <a:t>）【一般性讲解】子程序特殊应用、模块化程序设计、混合编程</a:t>
            </a:r>
          </a:p>
        </p:txBody>
      </p:sp>
    </p:spTree>
    <p:extLst>
      <p:ext uri="{BB962C8B-B14F-4D97-AF65-F5344CB8AC3E}">
        <p14:creationId xmlns:p14="http://schemas.microsoft.com/office/powerpoint/2010/main" val="63229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2245CE78-F97E-4172-A313-E02A6011BE62}"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20</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22531" name="Rectangle 2" descr="Rectangle: Click to edit Master text styles&#10;Second level&#10;Third level&#10;Fourth level&#10;Fifth level"/>
          <p:cNvSpPr>
            <a:spLocks noGrp="1" noChangeArrowheads="1"/>
          </p:cNvSpPr>
          <p:nvPr>
            <p:ph type="body" sz="half" idx="4294967295"/>
          </p:nvPr>
        </p:nvSpPr>
        <p:spPr>
          <a:xfrm>
            <a:off x="1919288" y="908050"/>
            <a:ext cx="8748712" cy="1416050"/>
          </a:xfrm>
        </p:spPr>
        <p:txBody>
          <a:bodyPr/>
          <a:lstStyle/>
          <a:p>
            <a:r>
              <a:rPr lang="zh-CN" altLang="zh-CN" sz="2400" b="1">
                <a:latin typeface="黑体" panose="02010609060101010101" pitchFamily="49" charset="-122"/>
              </a:rPr>
              <a:t>C函数常见的有5种参数传递方式（调用规则）见下表。</a:t>
            </a:r>
            <a:r>
              <a:rPr lang="zh-CN" altLang="zh-CN" sz="2400"/>
              <a:t> </a:t>
            </a:r>
          </a:p>
        </p:txBody>
      </p:sp>
      <p:graphicFrame>
        <p:nvGraphicFramePr>
          <p:cNvPr id="30724" name="Group 4"/>
          <p:cNvGraphicFramePr>
            <a:graphicFrameLocks noGrp="1"/>
          </p:cNvGraphicFramePr>
          <p:nvPr>
            <p:ph sz="half" idx="4294967295"/>
          </p:nvPr>
        </p:nvGraphicFramePr>
        <p:xfrm>
          <a:off x="1919289" y="1449388"/>
          <a:ext cx="8497887" cy="4392614"/>
        </p:xfrm>
        <a:graphic>
          <a:graphicData uri="http://schemas.openxmlformats.org/drawingml/2006/table">
            <a:tbl>
              <a:tblPr/>
              <a:tblGrid>
                <a:gridCol w="1336675">
                  <a:extLst>
                    <a:ext uri="{9D8B030D-6E8A-4147-A177-3AD203B41FA5}">
                      <a16:colId xmlns:a16="http://schemas.microsoft.com/office/drawing/2014/main" val="20000"/>
                    </a:ext>
                  </a:extLst>
                </a:gridCol>
                <a:gridCol w="3917950">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gridCol w="2084387">
                  <a:extLst>
                    <a:ext uri="{9D8B030D-6E8A-4147-A177-3AD203B41FA5}">
                      <a16:colId xmlns:a16="http://schemas.microsoft.com/office/drawing/2014/main" val="20003"/>
                    </a:ext>
                  </a:extLst>
                </a:gridCol>
              </a:tblGrid>
              <a:tr h="731838">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调用规则</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参数入栈顺序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参数出栈</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说  明</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1838">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dirty="0" smtClean="0">
                          <a:ln>
                            <a:noFill/>
                          </a:ln>
                          <a:solidFill>
                            <a:schemeClr val="tx1"/>
                          </a:solidFill>
                          <a:effectLst/>
                          <a:latin typeface="黑体" pitchFamily="49" charset="-122"/>
                          <a:ea typeface="宋体" pitchFamily="2" charset="-122"/>
                        </a:rPr>
                        <a:t>cdecl</a:t>
                      </a:r>
                      <a:r>
                        <a:rPr kumimoji="0" lang="zh-CN" sz="1800" b="1" i="0" u="none" strike="noStrike" cap="none" normalizeH="0" baseline="0" dirty="0" smtClean="0">
                          <a:ln>
                            <a:noFill/>
                          </a:ln>
                          <a:solidFill>
                            <a:schemeClr val="tx1"/>
                          </a:solidFill>
                          <a:effectLst/>
                          <a:latin typeface="黑体" pitchFamily="49" charset="-122"/>
                          <a:ea typeface="宋体" pitchFamily="2" charset="-122"/>
                        </a:rPr>
                        <a:t>方式</a:t>
                      </a:r>
                      <a:endParaRPr kumimoji="0" 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从右至左</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主程序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参数个数可动态变化</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342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stdcall</a:t>
                      </a:r>
                      <a:r>
                        <a:rPr kumimoji="0" lang="zh-CN" sz="1800" b="1" i="0" u="none" strike="noStrike" cap="none" normalizeH="0" baseline="0" smtClean="0">
                          <a:ln>
                            <a:noFill/>
                          </a:ln>
                          <a:solidFill>
                            <a:schemeClr val="tx1"/>
                          </a:solidFill>
                          <a:effectLst/>
                          <a:latin typeface="黑体" pitchFamily="49" charset="-122"/>
                          <a:ea typeface="宋体" pitchFamily="2" charset="-122"/>
                        </a:rPr>
                        <a:t>方式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从右至左</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子程序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Windows API</a:t>
                      </a:r>
                      <a:r>
                        <a:rPr kumimoji="0" lang="zh-CN" sz="1800" b="1" i="0" u="none" strike="noStrike" cap="none" normalizeH="0" baseline="0" smtClean="0">
                          <a:ln>
                            <a:noFill/>
                          </a:ln>
                          <a:solidFill>
                            <a:schemeClr val="tx1"/>
                          </a:solidFill>
                          <a:effectLst/>
                          <a:latin typeface="黑体" pitchFamily="49" charset="-122"/>
                          <a:ea typeface="宋体" pitchFamily="2" charset="-122"/>
                        </a:rPr>
                        <a:t>常使用</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0250">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fastcall</a:t>
                      </a:r>
                      <a:r>
                        <a:rPr kumimoji="0" lang="zh-CN" sz="1800" b="1" i="0" u="none" strike="noStrike" cap="none" normalizeH="0" baseline="0" smtClean="0">
                          <a:ln>
                            <a:noFill/>
                          </a:ln>
                          <a:solidFill>
                            <a:schemeClr val="tx1"/>
                          </a:solidFill>
                          <a:effectLst/>
                          <a:latin typeface="黑体" pitchFamily="49" charset="-122"/>
                          <a:ea typeface="宋体" pitchFamily="2" charset="-122"/>
                        </a:rPr>
                        <a:t>方式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用</a:t>
                      </a:r>
                      <a:r>
                        <a:rPr kumimoji="0" lang="zh-CN" altLang="zh-CN" sz="1800" b="1" i="0" u="none" strike="noStrike" cap="none" normalizeH="0" baseline="0" smtClean="0">
                          <a:ln>
                            <a:noFill/>
                          </a:ln>
                          <a:solidFill>
                            <a:schemeClr val="tx1"/>
                          </a:solidFill>
                          <a:effectLst/>
                          <a:latin typeface="黑体" pitchFamily="49" charset="-122"/>
                          <a:ea typeface="宋体" pitchFamily="2" charset="-122"/>
                        </a:rPr>
                        <a:t>ECX</a:t>
                      </a:r>
                      <a:r>
                        <a:rPr kumimoji="0" lang="zh-CN" sz="1800" b="1" i="0" u="none" strike="noStrike" cap="none" normalizeH="0" baseline="0" smtClean="0">
                          <a:ln>
                            <a:noFill/>
                          </a:ln>
                          <a:solidFill>
                            <a:schemeClr val="tx1"/>
                          </a:solidFill>
                          <a:effectLst/>
                          <a:latin typeface="黑体" pitchFamily="49" charset="-122"/>
                          <a:ea typeface="宋体" pitchFamily="2" charset="-122"/>
                        </a:rPr>
                        <a:t>、</a:t>
                      </a:r>
                      <a:r>
                        <a:rPr kumimoji="0" lang="zh-CN" altLang="zh-CN" sz="1800" b="1" i="0" u="none" strike="noStrike" cap="none" normalizeH="0" baseline="0" smtClean="0">
                          <a:ln>
                            <a:noFill/>
                          </a:ln>
                          <a:solidFill>
                            <a:schemeClr val="tx1"/>
                          </a:solidFill>
                          <a:effectLst/>
                          <a:latin typeface="黑体" pitchFamily="49" charset="-122"/>
                          <a:ea typeface="宋体" pitchFamily="2" charset="-122"/>
                        </a:rPr>
                        <a:t>EDX</a:t>
                      </a:r>
                      <a:r>
                        <a:rPr kumimoji="0" lang="zh-CN" sz="1800" b="1" i="0" u="none" strike="noStrike" cap="none" normalizeH="0" baseline="0" smtClean="0">
                          <a:ln>
                            <a:noFill/>
                          </a:ln>
                          <a:solidFill>
                            <a:schemeClr val="tx1"/>
                          </a:solidFill>
                          <a:effectLst/>
                          <a:latin typeface="黑体" pitchFamily="49" charset="-122"/>
                          <a:ea typeface="宋体" pitchFamily="2" charset="-122"/>
                        </a:rPr>
                        <a:t>传递第</a:t>
                      </a:r>
                      <a:r>
                        <a:rPr kumimoji="0" lang="zh-CN" altLang="zh-CN" sz="1800" b="1" i="0" u="none" strike="noStrike" cap="none" normalizeH="0" baseline="0" smtClean="0">
                          <a:ln>
                            <a:noFill/>
                          </a:ln>
                          <a:solidFill>
                            <a:schemeClr val="tx1"/>
                          </a:solidFill>
                          <a:effectLst/>
                          <a:latin typeface="黑体" pitchFamily="49" charset="-122"/>
                          <a:ea typeface="宋体" pitchFamily="2" charset="-122"/>
                        </a:rPr>
                        <a:t>1</a:t>
                      </a:r>
                      <a:r>
                        <a:rPr kumimoji="0" lang="zh-CN" sz="1800" b="1" i="0" u="none" strike="noStrike" cap="none" normalizeH="0" baseline="0" smtClean="0">
                          <a:ln>
                            <a:noFill/>
                          </a:ln>
                          <a:solidFill>
                            <a:schemeClr val="tx1"/>
                          </a:solidFill>
                          <a:effectLst/>
                          <a:latin typeface="黑体" pitchFamily="49" charset="-122"/>
                          <a:ea typeface="宋体" pitchFamily="2" charset="-122"/>
                        </a:rPr>
                        <a:t>、</a:t>
                      </a:r>
                      <a:r>
                        <a:rPr kumimoji="0" lang="zh-CN" altLang="zh-CN" sz="1800" b="1" i="0" u="none" strike="noStrike" cap="none" normalizeH="0" baseline="0" smtClean="0">
                          <a:ln>
                            <a:noFill/>
                          </a:ln>
                          <a:solidFill>
                            <a:schemeClr val="tx1"/>
                          </a:solidFill>
                          <a:effectLst/>
                          <a:latin typeface="黑体" pitchFamily="49" charset="-122"/>
                          <a:ea typeface="宋体" pitchFamily="2" charset="-122"/>
                        </a:rPr>
                        <a:t>2</a:t>
                      </a:r>
                      <a:r>
                        <a:rPr kumimoji="0" lang="zh-CN" sz="1800" b="1" i="0" u="none" strike="noStrike" cap="none" normalizeH="0" baseline="0" smtClean="0">
                          <a:ln>
                            <a:noFill/>
                          </a:ln>
                          <a:solidFill>
                            <a:schemeClr val="tx1"/>
                          </a:solidFill>
                          <a:effectLst/>
                          <a:latin typeface="黑体" pitchFamily="49" charset="-122"/>
                          <a:ea typeface="宋体" pitchFamily="2" charset="-122"/>
                        </a:rPr>
                        <a:t>个参数，其余的参数同</a:t>
                      </a:r>
                      <a:r>
                        <a:rPr kumimoji="0" lang="zh-CN" altLang="zh-CN" sz="1800" b="1" i="0" u="none" strike="noStrike" cap="none" normalizeH="0" baseline="0" smtClean="0">
                          <a:ln>
                            <a:noFill/>
                          </a:ln>
                          <a:solidFill>
                            <a:schemeClr val="tx1"/>
                          </a:solidFill>
                          <a:effectLst/>
                          <a:latin typeface="黑体" pitchFamily="49" charset="-122"/>
                          <a:ea typeface="宋体" pitchFamily="2" charset="-122"/>
                        </a:rPr>
                        <a:t>stdcall</a:t>
                      </a:r>
                      <a:r>
                        <a:rPr kumimoji="0" lang="zh-CN" sz="1800" b="1" i="0" u="none" strike="noStrike" cap="none" normalizeH="0" baseline="0" smtClean="0">
                          <a:ln>
                            <a:noFill/>
                          </a:ln>
                          <a:solidFill>
                            <a:schemeClr val="tx1"/>
                          </a:solidFill>
                          <a:effectLst/>
                          <a:latin typeface="黑体" pitchFamily="49" charset="-122"/>
                          <a:ea typeface="宋体" pitchFamily="2" charset="-122"/>
                        </a:rPr>
                        <a:t>，从右至左  </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子程序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常用于内核程序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42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this</a:t>
                      </a:r>
                      <a:r>
                        <a:rPr kumimoji="0" lang="zh-CN" sz="1800" b="1" i="0" u="none" strike="noStrike" cap="none" normalizeH="0" baseline="0" smtClean="0">
                          <a:ln>
                            <a:noFill/>
                          </a:ln>
                          <a:solidFill>
                            <a:schemeClr val="tx1"/>
                          </a:solidFill>
                          <a:effectLst/>
                          <a:latin typeface="黑体" pitchFamily="49" charset="-122"/>
                          <a:ea typeface="宋体" pitchFamily="2" charset="-122"/>
                        </a:rPr>
                        <a:t>方式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ECX</a:t>
                      </a:r>
                      <a:r>
                        <a:rPr kumimoji="0" lang="zh-CN" sz="1800" b="1" i="0" u="none" strike="noStrike" cap="none" normalizeH="0" baseline="0" smtClean="0">
                          <a:ln>
                            <a:noFill/>
                          </a:ln>
                          <a:solidFill>
                            <a:schemeClr val="tx1"/>
                          </a:solidFill>
                          <a:effectLst/>
                          <a:latin typeface="黑体" pitchFamily="49" charset="-122"/>
                          <a:ea typeface="宋体" pitchFamily="2" charset="-122"/>
                        </a:rPr>
                        <a:t>等于</a:t>
                      </a:r>
                      <a:r>
                        <a:rPr kumimoji="0" lang="zh-CN" altLang="zh-CN" sz="1800" b="1" i="0" u="none" strike="noStrike" cap="none" normalizeH="0" baseline="0" smtClean="0">
                          <a:ln>
                            <a:noFill/>
                          </a:ln>
                          <a:solidFill>
                            <a:schemeClr val="tx1"/>
                          </a:solidFill>
                          <a:effectLst/>
                          <a:latin typeface="黑体" pitchFamily="49" charset="-122"/>
                          <a:ea typeface="宋体" pitchFamily="2" charset="-122"/>
                        </a:rPr>
                        <a:t>this</a:t>
                      </a:r>
                      <a:r>
                        <a:rPr kumimoji="0" lang="zh-CN" sz="1800" b="1" i="0" u="none" strike="noStrike" cap="none" normalizeH="0" baseline="0" smtClean="0">
                          <a:ln>
                            <a:noFill/>
                          </a:ln>
                          <a:solidFill>
                            <a:schemeClr val="tx1"/>
                          </a:solidFill>
                          <a:effectLst/>
                          <a:latin typeface="黑体" pitchFamily="49" charset="-122"/>
                          <a:ea typeface="宋体" pitchFamily="2" charset="-122"/>
                        </a:rPr>
                        <a:t>，从右至左</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子程序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C++</a:t>
                      </a:r>
                      <a:r>
                        <a:rPr kumimoji="0" lang="zh-CN" sz="1800" b="1" i="0" u="none" strike="noStrike" cap="none" normalizeH="0" baseline="0" smtClean="0">
                          <a:ln>
                            <a:noFill/>
                          </a:ln>
                          <a:solidFill>
                            <a:schemeClr val="tx1"/>
                          </a:solidFill>
                          <a:effectLst/>
                          <a:latin typeface="黑体" pitchFamily="49" charset="-122"/>
                          <a:ea typeface="宋体" pitchFamily="2" charset="-122"/>
                        </a:rPr>
                        <a:t>成员函数使用</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838">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altLang="zh-CN" sz="1800" b="1" i="0" u="none" strike="noStrike" cap="none" normalizeH="0" baseline="0" smtClean="0">
                          <a:ln>
                            <a:noFill/>
                          </a:ln>
                          <a:solidFill>
                            <a:schemeClr val="tx1"/>
                          </a:solidFill>
                          <a:effectLst/>
                          <a:latin typeface="黑体" pitchFamily="49" charset="-122"/>
                          <a:ea typeface="宋体" pitchFamily="2" charset="-122"/>
                        </a:rPr>
                        <a:t>naked</a:t>
                      </a:r>
                      <a:r>
                        <a:rPr kumimoji="0" lang="zh-CN" sz="1800" b="1" i="0" u="none" strike="noStrike" cap="none" normalizeH="0" baseline="0" smtClean="0">
                          <a:ln>
                            <a:noFill/>
                          </a:ln>
                          <a:solidFill>
                            <a:schemeClr val="tx1"/>
                          </a:solidFill>
                          <a:effectLst/>
                          <a:latin typeface="黑体" pitchFamily="49" charset="-122"/>
                          <a:ea typeface="宋体" pitchFamily="2" charset="-122"/>
                        </a:rPr>
                        <a:t>方式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从右至左</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smtClean="0">
                          <a:ln>
                            <a:noFill/>
                          </a:ln>
                          <a:solidFill>
                            <a:schemeClr val="tx1"/>
                          </a:solidFill>
                          <a:effectLst/>
                          <a:latin typeface="黑体" pitchFamily="49" charset="-122"/>
                          <a:ea typeface="宋体" pitchFamily="2" charset="-122"/>
                        </a:rPr>
                        <a:t>子程序</a:t>
                      </a:r>
                      <a:endParaRPr kumimoji="0" lang="zh-CN"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tab pos="2511425" algn="l"/>
                        </a:tabLst>
                      </a:pPr>
                      <a:r>
                        <a:rPr kumimoji="0" lang="zh-CN" sz="1800" b="1" i="0" u="none" strike="noStrike" cap="none" normalizeH="0" baseline="0" dirty="0" smtClean="0">
                          <a:ln>
                            <a:noFill/>
                          </a:ln>
                          <a:solidFill>
                            <a:schemeClr val="tx1"/>
                          </a:solidFill>
                          <a:effectLst/>
                          <a:latin typeface="黑体" pitchFamily="49" charset="-122"/>
                          <a:ea typeface="宋体" pitchFamily="2" charset="-122"/>
                        </a:rPr>
                        <a:t>自行编写进入</a:t>
                      </a:r>
                      <a:r>
                        <a:rPr kumimoji="0" lang="zh-CN" altLang="zh-CN" sz="1800" b="1" i="0" u="none" strike="noStrike" cap="none" normalizeH="0" baseline="0" dirty="0" smtClean="0">
                          <a:ln>
                            <a:noFill/>
                          </a:ln>
                          <a:solidFill>
                            <a:schemeClr val="tx1"/>
                          </a:solidFill>
                          <a:effectLst/>
                          <a:latin typeface="黑体" pitchFamily="49" charset="-122"/>
                          <a:ea typeface="宋体" pitchFamily="2" charset="-122"/>
                        </a:rPr>
                        <a:t>/</a:t>
                      </a:r>
                      <a:r>
                        <a:rPr kumimoji="0" lang="zh-CN" sz="1800" b="1" i="0" u="none" strike="noStrike" cap="none" normalizeH="0" baseline="0" dirty="0" smtClean="0">
                          <a:ln>
                            <a:noFill/>
                          </a:ln>
                          <a:solidFill>
                            <a:schemeClr val="tx1"/>
                          </a:solidFill>
                          <a:effectLst/>
                          <a:latin typeface="黑体" pitchFamily="49" charset="-122"/>
                          <a:ea typeface="宋体" pitchFamily="2" charset="-122"/>
                        </a:rPr>
                        <a:t>退出代码</a:t>
                      </a:r>
                      <a:endParaRPr kumimoji="0" 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38696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5480" y="1268760"/>
            <a:ext cx="6096000" cy="4154984"/>
          </a:xfrm>
          <a:prstGeom prst="rect">
            <a:avLst/>
          </a:prstGeom>
        </p:spPr>
        <p:txBody>
          <a:bodyPr>
            <a:spAutoFit/>
          </a:bodyPr>
          <a:lstStyle/>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//PROG0502.c</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err="1">
                <a:cs typeface="Times New Roman" panose="02020603050405020304" pitchFamily="18" charset="0"/>
              </a:rPr>
              <a:t>int</a:t>
            </a:r>
            <a:r>
              <a:rPr lang="en-US" altLang="zh-CN" kern="100" dirty="0">
                <a:cs typeface="Times New Roman" panose="02020603050405020304" pitchFamily="18" charset="0"/>
              </a:rPr>
              <a:t> </a:t>
            </a:r>
            <a:r>
              <a:rPr lang="en-US" altLang="zh-CN" kern="100" dirty="0" err="1">
                <a:cs typeface="Times New Roman" panose="02020603050405020304" pitchFamily="18" charset="0"/>
              </a:rPr>
              <a:t>subproc</a:t>
            </a:r>
            <a:r>
              <a:rPr lang="en-US" altLang="zh-CN" kern="100" dirty="0">
                <a:cs typeface="Times New Roman" panose="02020603050405020304" pitchFamily="18" charset="0"/>
              </a:rPr>
              <a:t>(</a:t>
            </a:r>
            <a:r>
              <a:rPr lang="en-US" altLang="zh-CN" kern="100" dirty="0" err="1">
                <a:cs typeface="Times New Roman" panose="02020603050405020304" pitchFamily="18" charset="0"/>
              </a:rPr>
              <a:t>int</a:t>
            </a:r>
            <a:r>
              <a:rPr lang="en-US" altLang="zh-CN" kern="100" dirty="0">
                <a:cs typeface="Times New Roman" panose="02020603050405020304" pitchFamily="18" charset="0"/>
              </a:rPr>
              <a:t> a, </a:t>
            </a:r>
            <a:r>
              <a:rPr lang="en-US" altLang="zh-CN" kern="100" dirty="0" err="1">
                <a:cs typeface="Times New Roman" panose="02020603050405020304" pitchFamily="18" charset="0"/>
              </a:rPr>
              <a:t>int</a:t>
            </a:r>
            <a:r>
              <a:rPr lang="en-US" altLang="zh-CN" kern="100" dirty="0">
                <a:cs typeface="Times New Roman" panose="02020603050405020304" pitchFamily="18" charset="0"/>
              </a:rPr>
              <a:t> b)</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	return a-b;</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err="1">
                <a:cs typeface="Times New Roman" panose="02020603050405020304" pitchFamily="18" charset="0"/>
              </a:rPr>
              <a:t>int</a:t>
            </a:r>
            <a:r>
              <a:rPr lang="en-US" altLang="zh-CN" kern="100" dirty="0">
                <a:cs typeface="Times New Roman" panose="02020603050405020304" pitchFamily="18" charset="0"/>
              </a:rPr>
              <a:t> </a:t>
            </a:r>
            <a:r>
              <a:rPr lang="en-US" altLang="zh-CN" kern="100" dirty="0" err="1">
                <a:cs typeface="Times New Roman" panose="02020603050405020304" pitchFamily="18" charset="0"/>
              </a:rPr>
              <a:t>r,s</a:t>
            </a: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err="1">
                <a:cs typeface="Times New Roman" panose="02020603050405020304" pitchFamily="18" charset="0"/>
              </a:rPr>
              <a:t>int</a:t>
            </a:r>
            <a:r>
              <a:rPr lang="en-US" altLang="zh-CN" kern="100" dirty="0">
                <a:cs typeface="Times New Roman" panose="02020603050405020304" pitchFamily="18" charset="0"/>
              </a:rPr>
              <a:t> main(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	r=</a:t>
            </a:r>
            <a:r>
              <a:rPr lang="en-US" altLang="zh-CN" kern="100" dirty="0" err="1">
                <a:cs typeface="Times New Roman" panose="02020603050405020304" pitchFamily="18" charset="0"/>
              </a:rPr>
              <a:t>subproc</a:t>
            </a:r>
            <a:r>
              <a:rPr lang="en-US" altLang="zh-CN" kern="100" dirty="0">
                <a:cs typeface="Times New Roman" panose="02020603050405020304" pitchFamily="18" charset="0"/>
              </a:rPr>
              <a:t>(30, 20);</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	s=</a:t>
            </a:r>
            <a:r>
              <a:rPr lang="en-US" altLang="zh-CN" kern="100" dirty="0" err="1">
                <a:cs typeface="Times New Roman" panose="02020603050405020304" pitchFamily="18" charset="0"/>
              </a:rPr>
              <a:t>subproc</a:t>
            </a:r>
            <a:r>
              <a:rPr lang="en-US" altLang="zh-CN" kern="100" dirty="0">
                <a:cs typeface="Times New Roman" panose="02020603050405020304" pitchFamily="18" charset="0"/>
              </a:rPr>
              <a:t>(r, -1);</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
        <p:nvSpPr>
          <p:cNvPr id="4" name="矩形 3"/>
          <p:cNvSpPr/>
          <p:nvPr/>
        </p:nvSpPr>
        <p:spPr>
          <a:xfrm>
            <a:off x="9120336" y="116632"/>
            <a:ext cx="2273379" cy="646331"/>
          </a:xfrm>
          <a:prstGeom prst="rect">
            <a:avLst/>
          </a:prstGeom>
        </p:spPr>
        <p:txBody>
          <a:bodyPr wrap="none">
            <a:spAutoFit/>
          </a:bodyPr>
          <a:lstStyle/>
          <a:p>
            <a:pPr lvl="0" algn="ctr" eaLnBrk="1" hangingPunct="1">
              <a:buSzPct val="100000"/>
              <a:tabLst>
                <a:tab pos="2511425" algn="l"/>
              </a:tabLst>
            </a:pPr>
            <a:r>
              <a:rPr lang="zh-CN" altLang="zh-CN" sz="3600" dirty="0">
                <a:solidFill>
                  <a:srgbClr val="CC3300"/>
                </a:solidFill>
                <a:latin typeface="黑体" panose="02010609060101010101" pitchFamily="49" charset="-122"/>
                <a:ea typeface="+mj-ea"/>
                <a:cs typeface="+mj-cs"/>
              </a:rPr>
              <a:t>cdecl方式</a:t>
            </a:r>
          </a:p>
        </p:txBody>
      </p:sp>
    </p:spTree>
    <p:extLst>
      <p:ext uri="{BB962C8B-B14F-4D97-AF65-F5344CB8AC3E}">
        <p14:creationId xmlns:p14="http://schemas.microsoft.com/office/powerpoint/2010/main" val="383309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772816"/>
            <a:ext cx="62119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tabLst>
                <a:tab pos="666750" algn="l"/>
                <a:tab pos="1200150" algn="l"/>
                <a:tab pos="1733550" algn="l"/>
                <a:tab pos="2266950" algn="l"/>
                <a:tab pos="2800350" algn="l"/>
              </a:tabLst>
              <a:defRPr>
                <a:solidFill>
                  <a:schemeClr val="tx1"/>
                </a:solidFill>
                <a:latin typeface="Arial" panose="020B0604020202020204" pitchFamily="34" charset="0"/>
              </a:defRPr>
            </a:lvl1pPr>
            <a:lvl2pPr>
              <a:tabLst>
                <a:tab pos="666750" algn="l"/>
                <a:tab pos="1200150" algn="l"/>
                <a:tab pos="1733550" algn="l"/>
                <a:tab pos="2266950" algn="l"/>
                <a:tab pos="2800350" algn="l"/>
              </a:tabLst>
              <a:defRPr>
                <a:solidFill>
                  <a:schemeClr val="tx1"/>
                </a:solidFill>
                <a:latin typeface="Arial" panose="020B0604020202020204" pitchFamily="34" charset="0"/>
              </a:defRPr>
            </a:lvl2pPr>
            <a:lvl3pPr>
              <a:tabLst>
                <a:tab pos="666750" algn="l"/>
                <a:tab pos="1200150" algn="l"/>
                <a:tab pos="1733550" algn="l"/>
                <a:tab pos="2266950" algn="l"/>
                <a:tab pos="2800350" algn="l"/>
              </a:tabLst>
              <a:defRPr>
                <a:solidFill>
                  <a:schemeClr val="tx1"/>
                </a:solidFill>
                <a:latin typeface="Arial" panose="020B0604020202020204" pitchFamily="34" charset="0"/>
              </a:defRPr>
            </a:lvl3pPr>
            <a:lvl4pPr>
              <a:tabLst>
                <a:tab pos="666750" algn="l"/>
                <a:tab pos="1200150" algn="l"/>
                <a:tab pos="1733550" algn="l"/>
                <a:tab pos="2266950" algn="l"/>
                <a:tab pos="2800350" algn="l"/>
              </a:tabLst>
              <a:defRPr>
                <a:solidFill>
                  <a:schemeClr val="tx1"/>
                </a:solidFill>
                <a:latin typeface="Arial" panose="020B0604020202020204" pitchFamily="34" charset="0"/>
              </a:defRPr>
            </a:lvl4pPr>
            <a:lvl5pPr>
              <a:tabLst>
                <a:tab pos="666750" algn="l"/>
                <a:tab pos="1200150" algn="l"/>
                <a:tab pos="1733550" algn="l"/>
                <a:tab pos="2266950" algn="l"/>
                <a:tab pos="2800350" algn="l"/>
              </a:tabLst>
              <a:defRPr>
                <a:solidFill>
                  <a:schemeClr val="tx1"/>
                </a:solidFill>
                <a:latin typeface="Arial" panose="020B0604020202020204" pitchFamily="34" charset="0"/>
              </a:defRPr>
            </a:lvl5pPr>
            <a:lvl6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6pPr>
            <a:lvl7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7pPr>
            <a:lvl8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8pPr>
            <a:lvl9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00401000	PUSH 	EBP</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00401001 	MOV 	EBP,ESP</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00401003  	MOV   	EAX,DWORD PTR [EBP+8]</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00401006	SUB  	EAX,DWORD PTR [EBP+0CH]</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00401009 	POP    	EBP</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0040100A 	RET</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3" name="矩形 2"/>
          <p:cNvSpPr/>
          <p:nvPr/>
        </p:nvSpPr>
        <p:spPr>
          <a:xfrm>
            <a:off x="5807968" y="980728"/>
            <a:ext cx="6082655" cy="4832092"/>
          </a:xfrm>
          <a:prstGeom prst="rect">
            <a:avLst/>
          </a:prstGeom>
        </p:spPr>
        <p:txBody>
          <a:bodyPr wrap="square">
            <a:spAutoFit/>
          </a:bodyPr>
          <a:lstStyle/>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0040100B  	PUSH        	EBP</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0040100C 	MOV         	EBP,ESP</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0040100E  	PUSH        	14H</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00401010   	PUSH        	1EH</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00401012  	CALL        	00401000</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solidFill>
                  <a:srgbClr val="FF0000"/>
                </a:solidFill>
                <a:latin typeface="Arial" panose="020B0604020202020204" pitchFamily="34" charset="0"/>
                <a:cs typeface="Times New Roman" panose="02020603050405020304" pitchFamily="18" charset="0"/>
              </a:rPr>
              <a:t>00401017   	ADD         	ESP,8</a:t>
            </a:r>
            <a:endParaRPr lang="en-US" altLang="zh-CN" sz="1400" b="0" dirty="0">
              <a:solidFill>
                <a:srgbClr val="FF0000"/>
              </a:solidFill>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0040101A   	MOV        	[00405428],EAX</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0040101F   	PUSH        	0FFFFFFFFH</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00401021  	MOV         	EAX,[00405428]</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00401026   	PUSH        	EAX</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00401027   	CALL        	00401000</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solidFill>
                  <a:srgbClr val="FF0000"/>
                </a:solidFill>
                <a:latin typeface="Arial" panose="020B0604020202020204" pitchFamily="34" charset="0"/>
                <a:cs typeface="Times New Roman" panose="02020603050405020304" pitchFamily="18" charset="0"/>
              </a:rPr>
              <a:t>0040102C   	ADD         	ESP,8</a:t>
            </a:r>
            <a:endParaRPr lang="en-US" altLang="zh-CN" sz="1400" b="0" dirty="0">
              <a:solidFill>
                <a:srgbClr val="FF0000"/>
              </a:solidFill>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0040102F   	MOV         	[0040542C],EAX</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00401034   	POP        	EBP</a:t>
            </a:r>
            <a:endParaRPr lang="en-US" altLang="zh-CN" sz="1400" b="0" dirty="0">
              <a:latin typeface="Arial" panose="020B0604020202020204" pitchFamily="34" charset="0"/>
            </a:endParaRPr>
          </a:p>
          <a:p>
            <a:pPr lvl="0" indent="266700">
              <a:tabLst>
                <a:tab pos="666750" algn="l"/>
                <a:tab pos="1200150" algn="l"/>
                <a:tab pos="1733550" algn="l"/>
                <a:tab pos="2266950" algn="l"/>
                <a:tab pos="2800350" algn="l"/>
              </a:tabLst>
            </a:pPr>
            <a:r>
              <a:rPr lang="en-US" altLang="zh-CN" sz="2000" b="0" dirty="0">
                <a:latin typeface="Arial" panose="020B0604020202020204" pitchFamily="34" charset="0"/>
                <a:cs typeface="Times New Roman" panose="02020603050405020304" pitchFamily="18" charset="0"/>
              </a:rPr>
              <a:t>00401035	RET</a:t>
            </a:r>
            <a:endParaRPr lang="en-US" altLang="zh-CN" sz="4400" b="0" dirty="0">
              <a:latin typeface="Arial" panose="020B0604020202020204" pitchFamily="34" charset="0"/>
            </a:endParaRPr>
          </a:p>
        </p:txBody>
      </p:sp>
      <p:sp>
        <p:nvSpPr>
          <p:cNvPr id="4" name="矩形 3"/>
          <p:cNvSpPr/>
          <p:nvPr/>
        </p:nvSpPr>
        <p:spPr>
          <a:xfrm>
            <a:off x="9120336" y="188640"/>
            <a:ext cx="2273379" cy="646331"/>
          </a:xfrm>
          <a:prstGeom prst="rect">
            <a:avLst/>
          </a:prstGeom>
        </p:spPr>
        <p:txBody>
          <a:bodyPr wrap="none">
            <a:spAutoFit/>
          </a:bodyPr>
          <a:lstStyle/>
          <a:p>
            <a:pPr lvl="0" algn="ctr" eaLnBrk="1" hangingPunct="1">
              <a:buSzPct val="100000"/>
              <a:tabLst>
                <a:tab pos="2511425" algn="l"/>
              </a:tabLst>
            </a:pPr>
            <a:r>
              <a:rPr lang="zh-CN" altLang="zh-CN" sz="3600" dirty="0">
                <a:solidFill>
                  <a:srgbClr val="CC3300"/>
                </a:solidFill>
                <a:latin typeface="黑体" panose="02010609060101010101" pitchFamily="49" charset="-122"/>
                <a:ea typeface="+mj-ea"/>
                <a:cs typeface="+mj-cs"/>
              </a:rPr>
              <a:t>cdecl方式</a:t>
            </a:r>
          </a:p>
        </p:txBody>
      </p:sp>
    </p:spTree>
    <p:extLst>
      <p:ext uri="{BB962C8B-B14F-4D97-AF65-F5344CB8AC3E}">
        <p14:creationId xmlns:p14="http://schemas.microsoft.com/office/powerpoint/2010/main" val="2406441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352" y="980728"/>
            <a:ext cx="11665296" cy="3970318"/>
          </a:xfrm>
          <a:prstGeom prst="rect">
            <a:avLst/>
          </a:prstGeom>
        </p:spPr>
        <p:txBody>
          <a:bodyPr wrap="square">
            <a:spAutoFit/>
          </a:bodyPr>
          <a:lstStyle/>
          <a:p>
            <a:pPr indent="266700">
              <a:lnSpc>
                <a:spcPct val="150000"/>
              </a:lnSpc>
              <a:spcAft>
                <a:spcPts val="0"/>
              </a:spcAft>
            </a:pPr>
            <a:r>
              <a:rPr lang="en-US" altLang="zh-CN" kern="100" dirty="0">
                <a:latin typeface="+mn-lt"/>
                <a:ea typeface="楷体" panose="02010609060101010101" pitchFamily="49" charset="-122"/>
              </a:rPr>
              <a:t>2. </a:t>
            </a:r>
            <a:r>
              <a:rPr lang="en-US" altLang="zh-CN" kern="100" dirty="0" err="1">
                <a:latin typeface="+mn-lt"/>
                <a:ea typeface="楷体" panose="02010609060101010101" pitchFamily="49" charset="-122"/>
              </a:rPr>
              <a:t>stdcall</a:t>
            </a:r>
            <a:r>
              <a:rPr lang="zh-CN" altLang="zh-CN" kern="100" dirty="0">
                <a:latin typeface="+mn-lt"/>
                <a:ea typeface="楷体" panose="02010609060101010101" pitchFamily="49" charset="-122"/>
              </a:rPr>
              <a:t>方式</a:t>
            </a:r>
          </a:p>
          <a:p>
            <a:pPr indent="266700" algn="just">
              <a:spcAft>
                <a:spcPts val="0"/>
              </a:spcAft>
            </a:pPr>
            <a:r>
              <a:rPr lang="zh-CN" altLang="zh-CN" kern="100" dirty="0" smtClean="0">
                <a:latin typeface="+mn-lt"/>
                <a:ea typeface="楷体" panose="02010609060101010101" pitchFamily="49" charset="-122"/>
              </a:rPr>
              <a:t>堆栈</a:t>
            </a:r>
            <a:r>
              <a:rPr lang="zh-CN" altLang="zh-CN" kern="100" dirty="0">
                <a:latin typeface="+mn-lt"/>
                <a:ea typeface="楷体" panose="02010609060101010101" pitchFamily="49" charset="-122"/>
              </a:rPr>
              <a:t>的平衡是由子程序来完成</a:t>
            </a:r>
            <a:r>
              <a:rPr lang="zh-CN" altLang="zh-CN" kern="100" dirty="0" smtClean="0">
                <a:latin typeface="+mn-lt"/>
                <a:ea typeface="楷体" panose="02010609060101010101" pitchFamily="49" charset="-122"/>
              </a:rPr>
              <a:t>的</a:t>
            </a:r>
            <a:r>
              <a:rPr lang="zh-CN" altLang="en-US" kern="100" dirty="0" smtClean="0">
                <a:latin typeface="+mn-lt"/>
                <a:ea typeface="楷体" panose="02010609060101010101" pitchFamily="49" charset="-122"/>
              </a:rPr>
              <a:t>，</a:t>
            </a:r>
            <a:r>
              <a:rPr lang="zh-CN" altLang="zh-CN" kern="100" dirty="0" smtClean="0">
                <a:latin typeface="+mn-lt"/>
                <a:ea typeface="楷体" panose="02010609060101010101" pitchFamily="49" charset="-122"/>
              </a:rPr>
              <a:t>子程序</a:t>
            </a:r>
            <a:r>
              <a:rPr lang="zh-CN" altLang="zh-CN" kern="100" dirty="0">
                <a:latin typeface="+mn-lt"/>
                <a:ea typeface="楷体" panose="02010609060101010101" pitchFamily="49" charset="-122"/>
              </a:rPr>
              <a:t>使用“</a:t>
            </a:r>
            <a:r>
              <a:rPr lang="en-US" altLang="zh-CN" kern="100" dirty="0">
                <a:solidFill>
                  <a:srgbClr val="FF0000"/>
                </a:solidFill>
                <a:latin typeface="+mn-lt"/>
                <a:ea typeface="楷体" panose="02010609060101010101" pitchFamily="49" charset="-122"/>
              </a:rPr>
              <a:t>RET n</a:t>
            </a:r>
            <a:r>
              <a:rPr lang="zh-CN" altLang="zh-CN" kern="100" dirty="0">
                <a:latin typeface="+mn-lt"/>
                <a:ea typeface="楷体" panose="02010609060101010101" pitchFamily="49" charset="-122"/>
              </a:rPr>
              <a:t>”</a:t>
            </a:r>
            <a:r>
              <a:rPr lang="zh-CN" altLang="zh-CN" kern="100" dirty="0" smtClean="0">
                <a:latin typeface="+mn-lt"/>
                <a:ea typeface="楷体" panose="02010609060101010101" pitchFamily="49" charset="-122"/>
              </a:rPr>
              <a:t>指令</a:t>
            </a:r>
            <a:endParaRPr lang="en-US" altLang="zh-CN" kern="100" dirty="0" smtClean="0">
              <a:latin typeface="+mn-lt"/>
              <a:ea typeface="楷体" panose="02010609060101010101" pitchFamily="49" charset="-122"/>
            </a:endParaRPr>
          </a:p>
          <a:p>
            <a:pPr indent="266700" algn="just">
              <a:spcAft>
                <a:spcPts val="0"/>
              </a:spcAft>
            </a:pPr>
            <a:endParaRPr lang="zh-CN" altLang="zh-CN" kern="100" dirty="0">
              <a:latin typeface="+mn-lt"/>
              <a:ea typeface="楷体" panose="02010609060101010101" pitchFamily="49" charset="-122"/>
            </a:endParaRPr>
          </a:p>
          <a:p>
            <a:pPr indent="269875" algn="just">
              <a:spcAft>
                <a:spcPts val="0"/>
              </a:spcAft>
            </a:pPr>
            <a:r>
              <a:rPr lang="en-US" altLang="zh-CN" kern="100" dirty="0">
                <a:latin typeface="+mn-lt"/>
                <a:ea typeface="楷体" panose="02010609060101010101" pitchFamily="49" charset="-122"/>
              </a:rPr>
              <a:t>Windows API</a:t>
            </a:r>
            <a:r>
              <a:rPr lang="zh-CN" altLang="zh-CN" kern="100" dirty="0">
                <a:latin typeface="+mn-lt"/>
                <a:ea typeface="楷体" panose="02010609060101010101" pitchFamily="49" charset="-122"/>
              </a:rPr>
              <a:t>采用的调用规则就是</a:t>
            </a:r>
            <a:r>
              <a:rPr lang="en-US" altLang="zh-CN" kern="100" dirty="0" err="1">
                <a:latin typeface="+mn-lt"/>
                <a:ea typeface="楷体" panose="02010609060101010101" pitchFamily="49" charset="-122"/>
              </a:rPr>
              <a:t>stdcall</a:t>
            </a:r>
            <a:r>
              <a:rPr lang="zh-CN" altLang="zh-CN" kern="100" dirty="0">
                <a:latin typeface="+mn-lt"/>
                <a:ea typeface="楷体" panose="02010609060101010101" pitchFamily="49" charset="-122"/>
              </a:rPr>
              <a:t>方式</a:t>
            </a:r>
            <a:r>
              <a:rPr lang="zh-CN" altLang="zh-CN" kern="100" dirty="0" smtClean="0">
                <a:latin typeface="+mn-lt"/>
                <a:ea typeface="楷体" panose="02010609060101010101" pitchFamily="49" charset="-122"/>
              </a:rPr>
              <a:t>。</a:t>
            </a:r>
            <a:endParaRPr lang="zh-CN" altLang="zh-CN" kern="100" dirty="0">
              <a:latin typeface="+mn-lt"/>
              <a:ea typeface="楷体" panose="02010609060101010101" pitchFamily="49" charset="-122"/>
            </a:endParaRPr>
          </a:p>
          <a:p>
            <a:pPr marL="158750" marR="158750" indent="266700" algn="just">
              <a:spcAft>
                <a:spcPts val="0"/>
              </a:spcAft>
              <a:tabLst>
                <a:tab pos="666750" algn="l"/>
                <a:tab pos="1200150" algn="l"/>
                <a:tab pos="1733550" algn="l"/>
                <a:tab pos="2266950" algn="l"/>
                <a:tab pos="2800350" algn="l"/>
              </a:tabLst>
            </a:pPr>
            <a:r>
              <a:rPr lang="en-US" altLang="zh-CN" kern="100" dirty="0">
                <a:latin typeface="+mn-lt"/>
                <a:ea typeface="楷体" panose="02010609060101010101" pitchFamily="49" charset="-122"/>
                <a:cs typeface="Times New Roman" panose="02020603050405020304" pitchFamily="18" charset="0"/>
              </a:rPr>
              <a:t>WINBASEAPI </a:t>
            </a:r>
            <a:r>
              <a:rPr lang="en-US" altLang="zh-CN" kern="100" dirty="0" err="1">
                <a:latin typeface="+mn-lt"/>
                <a:ea typeface="楷体" panose="02010609060101010101" pitchFamily="49" charset="-122"/>
                <a:cs typeface="Times New Roman" panose="02020603050405020304" pitchFamily="18" charset="0"/>
              </a:rPr>
              <a:t>int</a:t>
            </a:r>
            <a:r>
              <a:rPr lang="en-US" altLang="zh-CN" kern="100" dirty="0">
                <a:latin typeface="+mn-lt"/>
                <a:ea typeface="楷体" panose="02010609060101010101" pitchFamily="49" charset="-122"/>
                <a:cs typeface="Times New Roman" panose="02020603050405020304" pitchFamily="18" charset="0"/>
              </a:rPr>
              <a:t> WINAPI </a:t>
            </a:r>
            <a:r>
              <a:rPr lang="en-US" altLang="zh-CN" kern="100" dirty="0" err="1">
                <a:latin typeface="+mn-lt"/>
                <a:ea typeface="楷体" panose="02010609060101010101" pitchFamily="49" charset="-122"/>
                <a:cs typeface="Times New Roman" panose="02020603050405020304" pitchFamily="18" charset="0"/>
              </a:rPr>
              <a:t>lstrcmpA</a:t>
            </a:r>
            <a:r>
              <a:rPr lang="en-US" altLang="zh-CN" kern="100" dirty="0">
                <a:latin typeface="+mn-lt"/>
                <a:ea typeface="楷体" panose="02010609060101010101" pitchFamily="49" charset="-122"/>
                <a:cs typeface="Times New Roman" panose="02020603050405020304" pitchFamily="18" charset="0"/>
              </a:rPr>
              <a:t>(LPCSTR lpStr1, LPCSTR lpStr2);</a:t>
            </a:r>
            <a:endParaRPr lang="zh-CN" altLang="zh-CN" dirty="0">
              <a:latin typeface="+mn-lt"/>
              <a:ea typeface="楷体" panose="02010609060101010101" pitchFamily="49" charset="-122"/>
              <a:cs typeface="Times New Roman" panose="02020603050405020304" pitchFamily="18" charset="0"/>
            </a:endParaRPr>
          </a:p>
          <a:p>
            <a:pPr indent="269875" algn="just">
              <a:spcAft>
                <a:spcPts val="0"/>
              </a:spcAft>
            </a:pPr>
            <a:r>
              <a:rPr lang="zh-CN" altLang="zh-CN" kern="100" dirty="0">
                <a:latin typeface="+mn-lt"/>
                <a:ea typeface="楷体" panose="02010609060101010101" pitchFamily="49" charset="-122"/>
              </a:rPr>
              <a:t>其中的</a:t>
            </a:r>
            <a:r>
              <a:rPr lang="en-US" altLang="zh-CN" kern="100" dirty="0">
                <a:latin typeface="+mn-lt"/>
                <a:ea typeface="楷体" panose="02010609060101010101" pitchFamily="49" charset="-122"/>
              </a:rPr>
              <a:t>WINAPI</a:t>
            </a:r>
            <a:r>
              <a:rPr lang="zh-CN" altLang="zh-CN" kern="100" dirty="0">
                <a:latin typeface="+mn-lt"/>
                <a:ea typeface="楷体" panose="02010609060101010101" pitchFamily="49" charset="-122"/>
              </a:rPr>
              <a:t>定义为：</a:t>
            </a:r>
          </a:p>
          <a:p>
            <a:pPr marL="158750" marR="158750" indent="266700" algn="just">
              <a:spcAft>
                <a:spcPts val="0"/>
              </a:spcAft>
              <a:tabLst>
                <a:tab pos="666750" algn="l"/>
                <a:tab pos="1200150" algn="l"/>
                <a:tab pos="1733550" algn="l"/>
                <a:tab pos="2266950" algn="l"/>
                <a:tab pos="2800350" algn="l"/>
              </a:tabLst>
            </a:pPr>
            <a:r>
              <a:rPr lang="en-US" altLang="zh-CN" kern="100" dirty="0">
                <a:latin typeface="+mn-lt"/>
                <a:ea typeface="楷体" panose="02010609060101010101" pitchFamily="49" charset="-122"/>
                <a:cs typeface="Times New Roman" panose="02020603050405020304" pitchFamily="18" charset="0"/>
              </a:rPr>
              <a:t>#define WINAPI   __</a:t>
            </a:r>
            <a:r>
              <a:rPr lang="en-US" altLang="zh-CN" kern="100" dirty="0" err="1">
                <a:latin typeface="+mn-lt"/>
                <a:ea typeface="楷体" panose="02010609060101010101" pitchFamily="49" charset="-122"/>
                <a:cs typeface="Times New Roman" panose="02020603050405020304" pitchFamily="18" charset="0"/>
              </a:rPr>
              <a:t>stdcall</a:t>
            </a:r>
            <a:endParaRPr lang="zh-CN" altLang="zh-CN" dirty="0">
              <a:latin typeface="+mn-lt"/>
              <a:ea typeface="楷体" panose="02010609060101010101" pitchFamily="49" charset="-122"/>
              <a:cs typeface="Times New Roman" panose="02020603050405020304" pitchFamily="18" charset="0"/>
            </a:endParaRPr>
          </a:p>
          <a:p>
            <a:pPr indent="269875" algn="just">
              <a:spcAft>
                <a:spcPts val="0"/>
              </a:spcAft>
            </a:pPr>
            <a:endParaRPr lang="en-US" altLang="zh-CN" kern="100" dirty="0" smtClean="0">
              <a:latin typeface="+mn-lt"/>
              <a:ea typeface="楷体" panose="02010609060101010101" pitchFamily="49" charset="-122"/>
            </a:endParaRPr>
          </a:p>
          <a:p>
            <a:pPr indent="269875" algn="just">
              <a:spcAft>
                <a:spcPts val="0"/>
              </a:spcAft>
            </a:pPr>
            <a:r>
              <a:rPr lang="zh-CN" altLang="zh-CN" kern="100" dirty="0" smtClean="0">
                <a:latin typeface="+mn-lt"/>
                <a:ea typeface="楷体" panose="02010609060101010101" pitchFamily="49" charset="-122"/>
              </a:rPr>
              <a:t>将</a:t>
            </a:r>
            <a:r>
              <a:rPr lang="en-US" altLang="zh-CN" kern="100" dirty="0" err="1">
                <a:latin typeface="+mn-lt"/>
                <a:ea typeface="楷体" panose="02010609060101010101" pitchFamily="49" charset="-122"/>
              </a:rPr>
              <a:t>subproc</a:t>
            </a:r>
            <a:r>
              <a:rPr lang="zh-CN" altLang="zh-CN" kern="100" dirty="0">
                <a:latin typeface="+mn-lt"/>
                <a:ea typeface="楷体" panose="02010609060101010101" pitchFamily="49" charset="-122"/>
              </a:rPr>
              <a:t>（ ）设置为使用</a:t>
            </a:r>
            <a:r>
              <a:rPr lang="en-US" altLang="zh-CN" kern="100" dirty="0">
                <a:latin typeface="+mn-lt"/>
                <a:ea typeface="楷体" panose="02010609060101010101" pitchFamily="49" charset="-122"/>
              </a:rPr>
              <a:t>__</a:t>
            </a:r>
            <a:r>
              <a:rPr lang="en-US" altLang="zh-CN" kern="100" dirty="0" err="1">
                <a:latin typeface="+mn-lt"/>
                <a:ea typeface="楷体" panose="02010609060101010101" pitchFamily="49" charset="-122"/>
              </a:rPr>
              <a:t>stdcall</a:t>
            </a:r>
            <a:r>
              <a:rPr lang="zh-CN" altLang="zh-CN" kern="100" dirty="0">
                <a:latin typeface="+mn-lt"/>
                <a:ea typeface="楷体" panose="02010609060101010101" pitchFamily="49" charset="-122"/>
              </a:rPr>
              <a:t>调用</a:t>
            </a:r>
            <a:r>
              <a:rPr lang="zh-CN" altLang="zh-CN" kern="100" dirty="0" smtClean="0">
                <a:latin typeface="+mn-lt"/>
                <a:ea typeface="楷体" panose="02010609060101010101" pitchFamily="49" charset="-122"/>
              </a:rPr>
              <a:t>规则：</a:t>
            </a:r>
            <a:endParaRPr lang="zh-CN" altLang="zh-CN" kern="100" dirty="0">
              <a:latin typeface="+mn-lt"/>
              <a:ea typeface="楷体" panose="02010609060101010101" pitchFamily="49" charset="-122"/>
            </a:endParaRPr>
          </a:p>
          <a:p>
            <a:pPr marL="158750" marR="158750" indent="266700" algn="just">
              <a:spcAft>
                <a:spcPts val="0"/>
              </a:spcAft>
              <a:tabLst>
                <a:tab pos="666750" algn="l"/>
                <a:tab pos="1200150" algn="l"/>
                <a:tab pos="1733550" algn="l"/>
                <a:tab pos="2266950" algn="l"/>
                <a:tab pos="2800350" algn="l"/>
              </a:tabLst>
            </a:pPr>
            <a:r>
              <a:rPr lang="en-US" altLang="zh-CN" kern="100" dirty="0" err="1">
                <a:latin typeface="+mn-lt"/>
                <a:ea typeface="楷体" panose="02010609060101010101" pitchFamily="49" charset="-122"/>
                <a:cs typeface="Times New Roman" panose="02020603050405020304" pitchFamily="18" charset="0"/>
              </a:rPr>
              <a:t>int</a:t>
            </a:r>
            <a:r>
              <a:rPr lang="en-US" altLang="zh-CN" kern="100" dirty="0">
                <a:latin typeface="+mn-lt"/>
                <a:ea typeface="楷体" panose="02010609060101010101" pitchFamily="49" charset="-122"/>
                <a:cs typeface="Times New Roman" panose="02020603050405020304" pitchFamily="18" charset="0"/>
              </a:rPr>
              <a:t> _</a:t>
            </a:r>
            <a:r>
              <a:rPr lang="en-US" altLang="zh-CN" kern="100" dirty="0" err="1">
                <a:latin typeface="+mn-lt"/>
                <a:ea typeface="楷体" panose="02010609060101010101" pitchFamily="49" charset="-122"/>
                <a:cs typeface="Times New Roman" panose="02020603050405020304" pitchFamily="18" charset="0"/>
              </a:rPr>
              <a:t>stdcall</a:t>
            </a:r>
            <a:r>
              <a:rPr lang="en-US" altLang="zh-CN" kern="100" dirty="0">
                <a:latin typeface="+mn-lt"/>
                <a:ea typeface="楷体" panose="02010609060101010101" pitchFamily="49" charset="-122"/>
                <a:cs typeface="Times New Roman" panose="02020603050405020304" pitchFamily="18" charset="0"/>
              </a:rPr>
              <a:t> </a:t>
            </a:r>
            <a:r>
              <a:rPr lang="en-US" altLang="zh-CN" dirty="0" err="1">
                <a:latin typeface="+mn-lt"/>
                <a:ea typeface="楷体" panose="02010609060101010101" pitchFamily="49" charset="-122"/>
                <a:cs typeface="Times New Roman" panose="02020603050405020304" pitchFamily="18" charset="0"/>
              </a:rPr>
              <a:t>sub</a:t>
            </a:r>
            <a:r>
              <a:rPr lang="en-US" altLang="zh-CN" kern="100" dirty="0" err="1">
                <a:latin typeface="+mn-lt"/>
                <a:ea typeface="楷体" panose="02010609060101010101" pitchFamily="49" charset="-122"/>
                <a:cs typeface="Times New Roman" panose="02020603050405020304" pitchFamily="18" charset="0"/>
              </a:rPr>
              <a:t>proc</a:t>
            </a:r>
            <a:r>
              <a:rPr lang="en-US" altLang="zh-CN" kern="100" dirty="0">
                <a:latin typeface="+mn-lt"/>
                <a:ea typeface="楷体" panose="02010609060101010101" pitchFamily="49" charset="-122"/>
                <a:cs typeface="Times New Roman" panose="02020603050405020304" pitchFamily="18" charset="0"/>
              </a:rPr>
              <a:t>(</a:t>
            </a:r>
            <a:r>
              <a:rPr lang="en-US" altLang="zh-CN" kern="100" dirty="0" err="1">
                <a:latin typeface="+mn-lt"/>
                <a:ea typeface="楷体" panose="02010609060101010101" pitchFamily="49" charset="-122"/>
                <a:cs typeface="Times New Roman" panose="02020603050405020304" pitchFamily="18" charset="0"/>
              </a:rPr>
              <a:t>int</a:t>
            </a:r>
            <a:r>
              <a:rPr lang="en-US" altLang="zh-CN" kern="100" dirty="0">
                <a:latin typeface="+mn-lt"/>
                <a:ea typeface="楷体" panose="02010609060101010101" pitchFamily="49" charset="-122"/>
                <a:cs typeface="Times New Roman" panose="02020603050405020304" pitchFamily="18" charset="0"/>
              </a:rPr>
              <a:t> a, </a:t>
            </a:r>
            <a:r>
              <a:rPr lang="en-US" altLang="zh-CN" kern="100" dirty="0" err="1">
                <a:latin typeface="+mn-lt"/>
                <a:ea typeface="楷体" panose="02010609060101010101" pitchFamily="49" charset="-122"/>
                <a:cs typeface="Times New Roman" panose="02020603050405020304" pitchFamily="18" charset="0"/>
              </a:rPr>
              <a:t>int</a:t>
            </a:r>
            <a:r>
              <a:rPr lang="en-US" altLang="zh-CN" kern="100" dirty="0">
                <a:latin typeface="+mn-lt"/>
                <a:ea typeface="楷体" panose="02010609060101010101" pitchFamily="49" charset="-122"/>
                <a:cs typeface="Times New Roman" panose="02020603050405020304" pitchFamily="18" charset="0"/>
              </a:rPr>
              <a:t> b)</a:t>
            </a:r>
            <a:endParaRPr lang="zh-CN" altLang="zh-CN" dirty="0">
              <a:latin typeface="+mn-lt"/>
              <a:ea typeface="楷体" panose="02010609060101010101" pitchFamily="49" charset="-122"/>
              <a:cs typeface="Times New Roman" panose="02020603050405020304" pitchFamily="18" charset="0"/>
            </a:endParaRPr>
          </a:p>
        </p:txBody>
      </p:sp>
      <p:sp>
        <p:nvSpPr>
          <p:cNvPr id="3" name="矩形 2"/>
          <p:cNvSpPr/>
          <p:nvPr/>
        </p:nvSpPr>
        <p:spPr>
          <a:xfrm>
            <a:off x="8887902" y="188640"/>
            <a:ext cx="2738249" cy="646331"/>
          </a:xfrm>
          <a:prstGeom prst="rect">
            <a:avLst/>
          </a:prstGeom>
        </p:spPr>
        <p:txBody>
          <a:bodyPr wrap="none">
            <a:spAutoFit/>
          </a:bodyPr>
          <a:lstStyle/>
          <a:p>
            <a:pPr lvl="0" algn="ctr" eaLnBrk="1" hangingPunct="1">
              <a:buSzPct val="100000"/>
              <a:tabLst>
                <a:tab pos="2511425" algn="l"/>
              </a:tabLst>
            </a:pPr>
            <a:r>
              <a:rPr lang="en-US" altLang="zh-CN" sz="3600" dirty="0" err="1" smtClean="0">
                <a:solidFill>
                  <a:srgbClr val="CC3300"/>
                </a:solidFill>
                <a:latin typeface="黑体" panose="02010609060101010101" pitchFamily="49" charset="-122"/>
                <a:ea typeface="+mj-ea"/>
                <a:cs typeface="+mj-cs"/>
              </a:rPr>
              <a:t>stdcall</a:t>
            </a:r>
            <a:r>
              <a:rPr lang="zh-CN" altLang="zh-CN" sz="3600" dirty="0" smtClean="0">
                <a:solidFill>
                  <a:srgbClr val="CC3300"/>
                </a:solidFill>
                <a:latin typeface="黑体" panose="02010609060101010101" pitchFamily="49" charset="-122"/>
                <a:ea typeface="+mj-ea"/>
                <a:cs typeface="+mj-cs"/>
              </a:rPr>
              <a:t>方式</a:t>
            </a:r>
            <a:endParaRPr lang="zh-CN" altLang="zh-CN" sz="3600" dirty="0">
              <a:solidFill>
                <a:srgbClr val="CC3300"/>
              </a:solidFill>
              <a:latin typeface="黑体" panose="02010609060101010101" pitchFamily="49" charset="-122"/>
              <a:ea typeface="+mj-ea"/>
              <a:cs typeface="+mj-cs"/>
            </a:endParaRPr>
          </a:p>
        </p:txBody>
      </p:sp>
    </p:spTree>
    <p:extLst>
      <p:ext uri="{BB962C8B-B14F-4D97-AF65-F5344CB8AC3E}">
        <p14:creationId xmlns:p14="http://schemas.microsoft.com/office/powerpoint/2010/main" val="295962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1412776"/>
            <a:ext cx="10729192" cy="3785652"/>
          </a:xfrm>
          <a:prstGeom prst="rect">
            <a:avLst/>
          </a:prstGeom>
        </p:spPr>
        <p:txBody>
          <a:bodyPr wrap="square">
            <a:spAutoFit/>
          </a:bodyPr>
          <a:lstStyle/>
          <a:p>
            <a:pPr indent="266700">
              <a:lnSpc>
                <a:spcPct val="150000"/>
              </a:lnSpc>
              <a:spcAft>
                <a:spcPts val="0"/>
              </a:spcAft>
            </a:pPr>
            <a:r>
              <a:rPr lang="en-US" altLang="zh-CN" kern="100" dirty="0">
                <a:latin typeface="楷体" panose="02010609060101010101" pitchFamily="49" charset="-122"/>
                <a:ea typeface="楷体" panose="02010609060101010101" pitchFamily="49" charset="-122"/>
              </a:rPr>
              <a:t>3. </a:t>
            </a:r>
            <a:r>
              <a:rPr lang="en-US" altLang="zh-CN" kern="100" dirty="0" err="1">
                <a:latin typeface="楷体" panose="02010609060101010101" pitchFamily="49" charset="-122"/>
                <a:ea typeface="楷体" panose="02010609060101010101" pitchFamily="49" charset="-122"/>
              </a:rPr>
              <a:t>fastcall</a:t>
            </a:r>
            <a:r>
              <a:rPr lang="zh-CN" altLang="zh-CN" kern="100" dirty="0">
                <a:latin typeface="楷体" panose="02010609060101010101" pitchFamily="49" charset="-122"/>
                <a:ea typeface="楷体" panose="02010609060101010101" pitchFamily="49" charset="-122"/>
              </a:rPr>
              <a:t>方式</a:t>
            </a:r>
          </a:p>
          <a:p>
            <a:pPr indent="269875" algn="just">
              <a:spcAft>
                <a:spcPts val="0"/>
              </a:spcAft>
            </a:pPr>
            <a:r>
              <a:rPr lang="zh-CN" altLang="zh-CN" kern="100" dirty="0">
                <a:latin typeface="楷体" panose="02010609060101010101" pitchFamily="49" charset="-122"/>
                <a:ea typeface="楷体" panose="02010609060101010101" pitchFamily="49" charset="-122"/>
              </a:rPr>
              <a:t>这种方式和</a:t>
            </a:r>
            <a:r>
              <a:rPr lang="en-US" altLang="zh-CN" kern="100" dirty="0" err="1">
                <a:latin typeface="楷体" panose="02010609060101010101" pitchFamily="49" charset="-122"/>
                <a:ea typeface="楷体" panose="02010609060101010101" pitchFamily="49" charset="-122"/>
              </a:rPr>
              <a:t>stdcall</a:t>
            </a:r>
            <a:r>
              <a:rPr lang="zh-CN" altLang="zh-CN" kern="100" dirty="0">
                <a:latin typeface="楷体" panose="02010609060101010101" pitchFamily="49" charset="-122"/>
                <a:ea typeface="楷体" panose="02010609060101010101" pitchFamily="49" charset="-122"/>
              </a:rPr>
              <a:t>类似。区别是它使用</a:t>
            </a:r>
            <a:r>
              <a:rPr lang="en-US" altLang="zh-CN" kern="100" dirty="0">
                <a:solidFill>
                  <a:srgbClr val="FF0000"/>
                </a:solidFill>
                <a:latin typeface="楷体" panose="02010609060101010101" pitchFamily="49" charset="-122"/>
                <a:ea typeface="楷体" panose="02010609060101010101" pitchFamily="49" charset="-122"/>
              </a:rPr>
              <a:t>ECX</a:t>
            </a:r>
            <a:r>
              <a:rPr lang="zh-CN" altLang="zh-CN" kern="100" dirty="0">
                <a:solidFill>
                  <a:srgbClr val="FF0000"/>
                </a:solidFill>
                <a:latin typeface="楷体" panose="02010609060101010101" pitchFamily="49" charset="-122"/>
                <a:ea typeface="楷体" panose="02010609060101010101" pitchFamily="49" charset="-122"/>
              </a:rPr>
              <a:t>传递第</a:t>
            </a:r>
            <a:r>
              <a:rPr lang="en-US" altLang="zh-CN" kern="100" dirty="0">
                <a:solidFill>
                  <a:srgbClr val="FF0000"/>
                </a:solidFill>
                <a:latin typeface="楷体" panose="02010609060101010101" pitchFamily="49" charset="-122"/>
                <a:ea typeface="楷体" panose="02010609060101010101" pitchFamily="49" charset="-122"/>
              </a:rPr>
              <a:t>1</a:t>
            </a:r>
            <a:r>
              <a:rPr lang="zh-CN" altLang="zh-CN" kern="100" dirty="0">
                <a:solidFill>
                  <a:srgbClr val="FF0000"/>
                </a:solidFill>
                <a:latin typeface="楷体" panose="02010609060101010101" pitchFamily="49" charset="-122"/>
                <a:ea typeface="楷体" panose="02010609060101010101" pitchFamily="49" charset="-122"/>
              </a:rPr>
              <a:t>个参数</a:t>
            </a:r>
            <a:r>
              <a:rPr lang="zh-CN" altLang="zh-CN" kern="100" dirty="0">
                <a:latin typeface="楷体" panose="02010609060101010101" pitchFamily="49" charset="-122"/>
                <a:ea typeface="楷体" panose="02010609060101010101" pitchFamily="49" charset="-122"/>
              </a:rPr>
              <a:t>，</a:t>
            </a:r>
            <a:r>
              <a:rPr lang="en-US" altLang="zh-CN" kern="100" dirty="0">
                <a:latin typeface="楷体" panose="02010609060101010101" pitchFamily="49" charset="-122"/>
                <a:ea typeface="楷体" panose="02010609060101010101" pitchFamily="49" charset="-122"/>
              </a:rPr>
              <a:t>EDX</a:t>
            </a:r>
            <a:r>
              <a:rPr lang="zh-CN" altLang="zh-CN" kern="100" dirty="0">
                <a:latin typeface="楷体" panose="02010609060101010101" pitchFamily="49" charset="-122"/>
                <a:ea typeface="楷体" panose="02010609060101010101" pitchFamily="49" charset="-122"/>
              </a:rPr>
              <a:t>传递第</a:t>
            </a:r>
            <a:r>
              <a:rPr lang="en-US" altLang="zh-CN" kern="100" dirty="0">
                <a:latin typeface="楷体" panose="02010609060101010101" pitchFamily="49" charset="-122"/>
                <a:ea typeface="楷体" panose="02010609060101010101" pitchFamily="49" charset="-122"/>
              </a:rPr>
              <a:t>2</a:t>
            </a:r>
            <a:r>
              <a:rPr lang="zh-CN" altLang="zh-CN" kern="100" dirty="0">
                <a:latin typeface="楷体" panose="02010609060101010101" pitchFamily="49" charset="-122"/>
                <a:ea typeface="楷体" panose="02010609060101010101" pitchFamily="49" charset="-122"/>
              </a:rPr>
              <a:t>个参数。其余的参数采用从右至左的顺序入栈，由子程序在返回时平衡堆栈。例如：</a:t>
            </a:r>
          </a:p>
          <a:p>
            <a:pPr marL="158750" marR="158750" indent="266700" algn="just">
              <a:spcAft>
                <a:spcPts val="0"/>
              </a:spcAft>
              <a:tabLst>
                <a:tab pos="666750" algn="l"/>
                <a:tab pos="1200150" algn="l"/>
                <a:tab pos="1733550" algn="l"/>
                <a:tab pos="2266950" algn="l"/>
                <a:tab pos="2800350" algn="l"/>
              </a:tabLst>
            </a:pP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int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_</a:t>
            </a: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fastcall</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a:t>
            </a: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addproc</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a:t>
            </a: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int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a, </a:t>
            </a: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int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b, </a:t>
            </a: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int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c, </a:t>
            </a:r>
            <a:r>
              <a:rPr lang="en-US" altLang="zh-CN" kern="100" dirty="0" err="1">
                <a:latin typeface="楷体" panose="02010609060101010101" pitchFamily="49" charset="-122"/>
                <a:ea typeface="楷体" panose="02010609060101010101" pitchFamily="49" charset="-122"/>
                <a:cs typeface="Times New Roman" panose="02020603050405020304" pitchFamily="18" charset="0"/>
              </a:rPr>
              <a:t>int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d</a:t>
            </a:r>
            <a:r>
              <a:rPr lang="en-US" altLang="zh-CN" kern="100" dirty="0" smtClean="0">
                <a:latin typeface="楷体" panose="02010609060101010101" pitchFamily="49" charset="-122"/>
                <a:ea typeface="楷体" panose="02010609060101010101" pitchFamily="49" charset="-122"/>
                <a:cs typeface="Times New Roman" panose="02020603050405020304" pitchFamily="18" charset="0"/>
              </a:rPr>
              <a:t>)</a:t>
            </a:r>
          </a:p>
          <a:p>
            <a:pPr marL="158750" marR="158750" indent="266700" algn="just">
              <a:spcAft>
                <a:spcPts val="0"/>
              </a:spcAft>
              <a:tabLst>
                <a:tab pos="666750" algn="l"/>
                <a:tab pos="1200150" algn="l"/>
                <a:tab pos="1733550" algn="l"/>
                <a:tab pos="2266950" algn="l"/>
                <a:tab pos="2800350" algn="l"/>
              </a:tabLst>
            </a:pP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indent="266700">
              <a:lnSpc>
                <a:spcPct val="150000"/>
              </a:lnSpc>
              <a:spcAft>
                <a:spcPts val="0"/>
              </a:spcAft>
            </a:pPr>
            <a:r>
              <a:rPr lang="en-US" altLang="zh-CN" kern="100" dirty="0">
                <a:latin typeface="楷体" panose="02010609060101010101" pitchFamily="49" charset="-122"/>
                <a:ea typeface="楷体" panose="02010609060101010101" pitchFamily="49" charset="-122"/>
              </a:rPr>
              <a:t>4. this</a:t>
            </a:r>
            <a:r>
              <a:rPr lang="zh-CN" altLang="zh-CN" kern="100" dirty="0">
                <a:latin typeface="楷体" panose="02010609060101010101" pitchFamily="49" charset="-122"/>
                <a:ea typeface="楷体" panose="02010609060101010101" pitchFamily="49" charset="-122"/>
              </a:rPr>
              <a:t>方式</a:t>
            </a:r>
          </a:p>
          <a:p>
            <a:pPr indent="269875" algn="just">
              <a:spcAft>
                <a:spcPts val="0"/>
              </a:spcAft>
            </a:pPr>
            <a:r>
              <a:rPr lang="zh-CN" altLang="zh-CN" kern="100" dirty="0">
                <a:latin typeface="楷体" panose="02010609060101010101" pitchFamily="49" charset="-122"/>
                <a:ea typeface="楷体" panose="02010609060101010101" pitchFamily="49" charset="-122"/>
              </a:rPr>
              <a:t>这种方式和</a:t>
            </a:r>
            <a:r>
              <a:rPr lang="en-US" altLang="zh-CN" kern="100" dirty="0" err="1">
                <a:latin typeface="楷体" panose="02010609060101010101" pitchFamily="49" charset="-122"/>
                <a:ea typeface="楷体" panose="02010609060101010101" pitchFamily="49" charset="-122"/>
              </a:rPr>
              <a:t>stdcall</a:t>
            </a:r>
            <a:r>
              <a:rPr lang="zh-CN" altLang="zh-CN" kern="100" dirty="0">
                <a:latin typeface="楷体" panose="02010609060101010101" pitchFamily="49" charset="-122"/>
                <a:ea typeface="楷体" panose="02010609060101010101" pitchFamily="49" charset="-122"/>
              </a:rPr>
              <a:t>类似，在</a:t>
            </a:r>
            <a:r>
              <a:rPr lang="en-US" altLang="zh-CN" kern="100" dirty="0">
                <a:latin typeface="楷体" panose="02010609060101010101" pitchFamily="49" charset="-122"/>
                <a:ea typeface="楷体" panose="02010609060101010101" pitchFamily="49" charset="-122"/>
              </a:rPr>
              <a:t>C++</a:t>
            </a:r>
            <a:r>
              <a:rPr lang="zh-CN" altLang="zh-CN" kern="100" dirty="0">
                <a:latin typeface="楷体" panose="02010609060101010101" pitchFamily="49" charset="-122"/>
                <a:ea typeface="楷体" panose="02010609060101010101" pitchFamily="49" charset="-122"/>
              </a:rPr>
              <a:t>类的成员函数中使用。它使用</a:t>
            </a:r>
            <a:r>
              <a:rPr lang="en-US" altLang="zh-CN" kern="100" dirty="0">
                <a:solidFill>
                  <a:srgbClr val="FF0000"/>
                </a:solidFill>
                <a:latin typeface="楷体" panose="02010609060101010101" pitchFamily="49" charset="-122"/>
                <a:ea typeface="楷体" panose="02010609060101010101" pitchFamily="49" charset="-122"/>
              </a:rPr>
              <a:t>ECX</a:t>
            </a:r>
            <a:r>
              <a:rPr lang="zh-CN" altLang="zh-CN" kern="100" dirty="0">
                <a:solidFill>
                  <a:srgbClr val="FF0000"/>
                </a:solidFill>
                <a:latin typeface="楷体" panose="02010609060101010101" pitchFamily="49" charset="-122"/>
                <a:ea typeface="楷体" panose="02010609060101010101" pitchFamily="49" charset="-122"/>
              </a:rPr>
              <a:t>传递</a:t>
            </a:r>
            <a:r>
              <a:rPr lang="en-US" altLang="zh-CN" kern="100" dirty="0">
                <a:solidFill>
                  <a:srgbClr val="FF0000"/>
                </a:solidFill>
                <a:latin typeface="楷体" panose="02010609060101010101" pitchFamily="49" charset="-122"/>
                <a:ea typeface="楷体" panose="02010609060101010101" pitchFamily="49" charset="-122"/>
              </a:rPr>
              <a:t>this</a:t>
            </a:r>
            <a:r>
              <a:rPr lang="zh-CN" altLang="zh-CN" kern="100" dirty="0">
                <a:latin typeface="楷体" panose="02010609060101010101" pitchFamily="49" charset="-122"/>
                <a:ea typeface="楷体" panose="02010609060101010101" pitchFamily="49" charset="-122"/>
              </a:rPr>
              <a:t>指针，即指向对象。</a:t>
            </a:r>
          </a:p>
        </p:txBody>
      </p:sp>
      <p:sp>
        <p:nvSpPr>
          <p:cNvPr id="4" name="矩形 3"/>
          <p:cNvSpPr/>
          <p:nvPr/>
        </p:nvSpPr>
        <p:spPr>
          <a:xfrm>
            <a:off x="6672064" y="188640"/>
            <a:ext cx="5290231" cy="646331"/>
          </a:xfrm>
          <a:prstGeom prst="rect">
            <a:avLst/>
          </a:prstGeom>
        </p:spPr>
        <p:txBody>
          <a:bodyPr wrap="none">
            <a:spAutoFit/>
          </a:bodyPr>
          <a:lstStyle/>
          <a:p>
            <a:pPr lvl="0" algn="ctr" eaLnBrk="1" hangingPunct="1">
              <a:buSzPct val="100000"/>
              <a:tabLst>
                <a:tab pos="2511425" algn="l"/>
              </a:tabLst>
            </a:pPr>
            <a:r>
              <a:rPr lang="en-US" altLang="zh-CN" sz="3600" dirty="0" err="1" smtClean="0">
                <a:solidFill>
                  <a:srgbClr val="CC3300"/>
                </a:solidFill>
                <a:latin typeface="黑体" panose="02010609060101010101" pitchFamily="49" charset="-122"/>
                <a:ea typeface="+mj-ea"/>
                <a:cs typeface="+mj-cs"/>
              </a:rPr>
              <a:t>fastcall</a:t>
            </a:r>
            <a:r>
              <a:rPr lang="zh-CN" altLang="zh-CN" sz="3600" dirty="0" smtClean="0">
                <a:solidFill>
                  <a:srgbClr val="CC3300"/>
                </a:solidFill>
                <a:latin typeface="黑体" panose="02010609060101010101" pitchFamily="49" charset="-122"/>
                <a:ea typeface="+mj-ea"/>
                <a:cs typeface="+mj-cs"/>
              </a:rPr>
              <a:t>方式</a:t>
            </a:r>
            <a:r>
              <a:rPr lang="zh-CN" altLang="en-US" sz="3600" dirty="0" smtClean="0">
                <a:solidFill>
                  <a:srgbClr val="CC3300"/>
                </a:solidFill>
                <a:latin typeface="黑体" panose="02010609060101010101" pitchFamily="49" charset="-122"/>
                <a:ea typeface="+mj-ea"/>
                <a:cs typeface="+mj-cs"/>
              </a:rPr>
              <a:t>与</a:t>
            </a:r>
            <a:r>
              <a:rPr lang="en-US" altLang="zh-CN" sz="3600" dirty="0" smtClean="0">
                <a:solidFill>
                  <a:srgbClr val="CC3300"/>
                </a:solidFill>
                <a:latin typeface="黑体" panose="02010609060101010101" pitchFamily="49" charset="-122"/>
                <a:ea typeface="+mj-ea"/>
                <a:cs typeface="+mj-cs"/>
              </a:rPr>
              <a:t>this</a:t>
            </a:r>
            <a:r>
              <a:rPr lang="zh-CN" altLang="en-US" sz="3600" dirty="0" smtClean="0">
                <a:solidFill>
                  <a:srgbClr val="CC3300"/>
                </a:solidFill>
                <a:latin typeface="黑体" panose="02010609060101010101" pitchFamily="49" charset="-122"/>
                <a:ea typeface="+mj-ea"/>
                <a:cs typeface="+mj-cs"/>
              </a:rPr>
              <a:t>方式</a:t>
            </a:r>
            <a:endParaRPr lang="zh-CN" altLang="zh-CN" sz="3600" dirty="0">
              <a:solidFill>
                <a:srgbClr val="CC3300"/>
              </a:solidFill>
              <a:latin typeface="黑体" panose="02010609060101010101" pitchFamily="49" charset="-122"/>
              <a:ea typeface="+mj-ea"/>
              <a:cs typeface="+mj-cs"/>
            </a:endParaRPr>
          </a:p>
        </p:txBody>
      </p:sp>
    </p:spTree>
    <p:extLst>
      <p:ext uri="{BB962C8B-B14F-4D97-AF65-F5344CB8AC3E}">
        <p14:creationId xmlns:p14="http://schemas.microsoft.com/office/powerpoint/2010/main" val="288624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95400" y="3861048"/>
            <a:ext cx="91149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tabLst>
                <a:tab pos="666750" algn="l"/>
                <a:tab pos="1200150" algn="l"/>
                <a:tab pos="1733550" algn="l"/>
                <a:tab pos="2266950" algn="l"/>
                <a:tab pos="2800350" algn="l"/>
              </a:tabLst>
              <a:defRPr>
                <a:solidFill>
                  <a:schemeClr val="tx1"/>
                </a:solidFill>
                <a:latin typeface="Arial" panose="020B0604020202020204" pitchFamily="34" charset="0"/>
              </a:defRPr>
            </a:lvl1pPr>
            <a:lvl2pPr>
              <a:tabLst>
                <a:tab pos="666750" algn="l"/>
                <a:tab pos="1200150" algn="l"/>
                <a:tab pos="1733550" algn="l"/>
                <a:tab pos="2266950" algn="l"/>
                <a:tab pos="2800350" algn="l"/>
              </a:tabLst>
              <a:defRPr>
                <a:solidFill>
                  <a:schemeClr val="tx1"/>
                </a:solidFill>
                <a:latin typeface="Arial" panose="020B0604020202020204" pitchFamily="34" charset="0"/>
              </a:defRPr>
            </a:lvl2pPr>
            <a:lvl3pPr>
              <a:tabLst>
                <a:tab pos="666750" algn="l"/>
                <a:tab pos="1200150" algn="l"/>
                <a:tab pos="1733550" algn="l"/>
                <a:tab pos="2266950" algn="l"/>
                <a:tab pos="2800350" algn="l"/>
              </a:tabLst>
              <a:defRPr>
                <a:solidFill>
                  <a:schemeClr val="tx1"/>
                </a:solidFill>
                <a:latin typeface="Arial" panose="020B0604020202020204" pitchFamily="34" charset="0"/>
              </a:defRPr>
            </a:lvl3pPr>
            <a:lvl4pPr>
              <a:tabLst>
                <a:tab pos="666750" algn="l"/>
                <a:tab pos="1200150" algn="l"/>
                <a:tab pos="1733550" algn="l"/>
                <a:tab pos="2266950" algn="l"/>
                <a:tab pos="2800350" algn="l"/>
              </a:tabLst>
              <a:defRPr>
                <a:solidFill>
                  <a:schemeClr val="tx1"/>
                </a:solidFill>
                <a:latin typeface="Arial" panose="020B0604020202020204" pitchFamily="34" charset="0"/>
              </a:defRPr>
            </a:lvl4pPr>
            <a:lvl5pPr>
              <a:tabLst>
                <a:tab pos="666750" algn="l"/>
                <a:tab pos="1200150" algn="l"/>
                <a:tab pos="1733550" algn="l"/>
                <a:tab pos="2266950" algn="l"/>
                <a:tab pos="2800350" algn="l"/>
              </a:tabLst>
              <a:defRPr>
                <a:solidFill>
                  <a:schemeClr val="tx1"/>
                </a:solidFill>
                <a:latin typeface="Arial" panose="020B0604020202020204" pitchFamily="34" charset="0"/>
              </a:defRPr>
            </a:lvl5pPr>
            <a:lvl6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6pPr>
            <a:lvl7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7pPr>
            <a:lvl8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8pPr>
            <a:lvl9pPr eaLnBrk="0" fontAlgn="base" hangingPunct="0">
              <a:spcBef>
                <a:spcPct val="0"/>
              </a:spcBef>
              <a:spcAft>
                <a:spcPct val="0"/>
              </a:spcAft>
              <a:tabLst>
                <a:tab pos="666750" algn="l"/>
                <a:tab pos="1200150" algn="l"/>
                <a:tab pos="1733550" algn="l"/>
                <a:tab pos="2266950" algn="l"/>
                <a:tab pos="280035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由编程者自行编写函数内的所有代码</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可以使用</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naked</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调用规则。</a:t>
            </a:r>
            <a:endParaRPr kumimoji="0" lang="zh-CN" altLang="en-US"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例</a:t>
            </a:r>
            <a:r>
              <a:rPr kumimoji="0" lang="en-US" altLang="zh-CN" sz="1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5.4</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使用</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naked</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调用规则，使编译器不会为函数</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subproc</a:t>
            </a:r>
            <a:r>
              <a:rPr kumimoji="0" lang="zh-CN" altLang="en-US"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生成进入代码和退出代码。</a:t>
            </a:r>
            <a:endParaRPr kumimoji="0" lang="zh-CN" altLang="en-US"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//PROG0503.c</a:t>
            </a:r>
            <a:endParaRPr kumimoji="0" lang="en-US" altLang="zh-CN"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__</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declspec</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(naked)  </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int</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subproc</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int</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 </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int</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b)</a:t>
            </a:r>
            <a:endParaRPr kumimoji="0" lang="en-US" altLang="zh-CN"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_</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asm</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mov</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eax</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[esp+4]</a:t>
            </a:r>
            <a:endParaRPr kumimoji="0" lang="en-US" altLang="zh-CN"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_</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asm</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sub </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eax</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[esp+8]</a:t>
            </a:r>
            <a:endParaRPr kumimoji="0" lang="en-US" altLang="zh-CN"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_</a:t>
            </a:r>
            <a:r>
              <a:rPr kumimoji="0" lang="en-US" altLang="zh-CN" sz="18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asm</a:t>
            </a: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ret</a:t>
            </a:r>
            <a:endParaRPr kumimoji="0" lang="en-US" altLang="zh-CN" sz="12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666750" algn="l"/>
                <a:tab pos="1200150" algn="l"/>
                <a:tab pos="1733550" algn="l"/>
                <a:tab pos="2266950" algn="l"/>
                <a:tab pos="2800350" algn="l"/>
              </a:tabLst>
            </a:pPr>
            <a:r>
              <a:rPr kumimoji="0" lang="en-US" altLang="zh-CN" sz="1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4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3" name="矩形 2"/>
          <p:cNvSpPr/>
          <p:nvPr/>
        </p:nvSpPr>
        <p:spPr>
          <a:xfrm>
            <a:off x="3431704" y="908720"/>
            <a:ext cx="6096000" cy="2677656"/>
          </a:xfrm>
          <a:prstGeom prst="rect">
            <a:avLst/>
          </a:prstGeom>
        </p:spPr>
        <p:txBody>
          <a:bodyPr>
            <a:spAutoFit/>
          </a:bodyPr>
          <a:lstStyle/>
          <a:p>
            <a:pPr lvl="0" indent="269875">
              <a:tabLst>
                <a:tab pos="666750" algn="l"/>
                <a:tab pos="1200150" algn="l"/>
                <a:tab pos="1733550" algn="l"/>
                <a:tab pos="2266950" algn="l"/>
                <a:tab pos="2800350" algn="l"/>
              </a:tabLst>
            </a:pPr>
            <a:r>
              <a:rPr lang="zh-CN" altLang="zh-CN" b="0" dirty="0">
                <a:latin typeface="楷体" panose="02010609060101010101" pitchFamily="49" charset="-122"/>
                <a:ea typeface="楷体" panose="02010609060101010101" pitchFamily="49" charset="-122"/>
                <a:cs typeface="Times New Roman" panose="02020603050405020304" pitchFamily="18" charset="0"/>
              </a:rPr>
              <a:t>前面</a:t>
            </a:r>
            <a:r>
              <a:rPr lang="en-US" altLang="zh-CN" b="0" dirty="0">
                <a:latin typeface="楷体" panose="02010609060101010101" pitchFamily="49" charset="-122"/>
                <a:ea typeface="楷体" panose="02010609060101010101" pitchFamily="49" charset="-122"/>
                <a:cs typeface="Times New Roman" panose="02020603050405020304" pitchFamily="18" charset="0"/>
              </a:rPr>
              <a:t>4</a:t>
            </a:r>
            <a:r>
              <a:rPr lang="zh-CN" altLang="en-US" b="0" dirty="0">
                <a:latin typeface="楷体" panose="02010609060101010101" pitchFamily="49" charset="-122"/>
                <a:ea typeface="楷体" panose="02010609060101010101" pitchFamily="49" charset="-122"/>
                <a:cs typeface="Times New Roman" panose="02020603050405020304" pitchFamily="18" charset="0"/>
              </a:rPr>
              <a:t>种方式中，编译器自动为函数生成进入代码和退出代码。进入代码的形式为：</a:t>
            </a:r>
            <a:endParaRPr lang="zh-CN" altLang="en-US" sz="1600" b="0" dirty="0">
              <a:latin typeface="楷体" panose="02010609060101010101" pitchFamily="49" charset="-122"/>
              <a:ea typeface="楷体" panose="02010609060101010101" pitchFamily="49" charset="-122"/>
            </a:endParaRPr>
          </a:p>
          <a:p>
            <a:pPr lvl="0" indent="266700">
              <a:tabLst>
                <a:tab pos="666750" algn="l"/>
                <a:tab pos="1200150" algn="l"/>
                <a:tab pos="1733550" algn="l"/>
                <a:tab pos="2266950" algn="l"/>
                <a:tab pos="2800350" algn="l"/>
              </a:tabLst>
            </a:pPr>
            <a:r>
              <a:rPr lang="en-US" altLang="zh-CN" b="0" dirty="0">
                <a:latin typeface="楷体" panose="02010609060101010101" pitchFamily="49" charset="-122"/>
                <a:ea typeface="楷体" panose="02010609060101010101" pitchFamily="49" charset="-122"/>
                <a:cs typeface="Times New Roman" panose="02020603050405020304" pitchFamily="18" charset="0"/>
              </a:rPr>
              <a:t>00401000   PUSH    	EBP</a:t>
            </a:r>
            <a:endParaRPr lang="en-US" altLang="zh-CN" sz="1600" b="0" dirty="0">
              <a:latin typeface="楷体" panose="02010609060101010101" pitchFamily="49" charset="-122"/>
              <a:ea typeface="楷体" panose="02010609060101010101" pitchFamily="49" charset="-122"/>
            </a:endParaRPr>
          </a:p>
          <a:p>
            <a:pPr lvl="0" indent="266700">
              <a:tabLst>
                <a:tab pos="666750" algn="l"/>
                <a:tab pos="1200150" algn="l"/>
                <a:tab pos="1733550" algn="l"/>
                <a:tab pos="2266950" algn="l"/>
                <a:tab pos="2800350" algn="l"/>
              </a:tabLst>
            </a:pPr>
            <a:r>
              <a:rPr lang="en-US" altLang="zh-CN" b="0" dirty="0">
                <a:latin typeface="楷体" panose="02010609060101010101" pitchFamily="49" charset="-122"/>
                <a:ea typeface="楷体" panose="02010609060101010101" pitchFamily="49" charset="-122"/>
                <a:cs typeface="Times New Roman" panose="02020603050405020304" pitchFamily="18" charset="0"/>
              </a:rPr>
              <a:t>00401001   MOV    	EBP, ESP</a:t>
            </a:r>
            <a:endParaRPr lang="en-US" altLang="zh-CN" sz="1600" b="0" dirty="0">
              <a:latin typeface="楷体" panose="02010609060101010101" pitchFamily="49" charset="-122"/>
              <a:ea typeface="楷体" panose="02010609060101010101" pitchFamily="49" charset="-122"/>
            </a:endParaRPr>
          </a:p>
          <a:p>
            <a:pPr lvl="0" indent="266700">
              <a:tabLst>
                <a:tab pos="666750" algn="l"/>
                <a:tab pos="1200150" algn="l"/>
                <a:tab pos="1733550" algn="l"/>
                <a:tab pos="2266950" algn="l"/>
                <a:tab pos="2800350" algn="l"/>
              </a:tabLst>
            </a:pPr>
            <a:r>
              <a:rPr lang="zh-CN" altLang="en-US" b="0" dirty="0">
                <a:latin typeface="楷体" panose="02010609060101010101" pitchFamily="49" charset="-122"/>
                <a:ea typeface="楷体" panose="02010609060101010101" pitchFamily="49" charset="-122"/>
                <a:cs typeface="Times New Roman" panose="02020603050405020304" pitchFamily="18" charset="0"/>
              </a:rPr>
              <a:t>退出代码的形式为：</a:t>
            </a:r>
            <a:endParaRPr lang="zh-CN" altLang="en-US" sz="1600" b="0" dirty="0">
              <a:latin typeface="楷体" panose="02010609060101010101" pitchFamily="49" charset="-122"/>
              <a:ea typeface="楷体" panose="02010609060101010101" pitchFamily="49" charset="-122"/>
            </a:endParaRPr>
          </a:p>
          <a:p>
            <a:pPr lvl="0" indent="266700">
              <a:tabLst>
                <a:tab pos="666750" algn="l"/>
                <a:tab pos="1200150" algn="l"/>
                <a:tab pos="1733550" algn="l"/>
                <a:tab pos="2266950" algn="l"/>
                <a:tab pos="2800350" algn="l"/>
              </a:tabLst>
            </a:pPr>
            <a:r>
              <a:rPr lang="en-US" altLang="zh-CN" b="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00401009   POP      	EBP</a:t>
            </a:r>
            <a:endParaRPr lang="en-US" altLang="zh-CN" sz="1600" b="0" dirty="0">
              <a:solidFill>
                <a:srgbClr val="FF0000"/>
              </a:solidFill>
              <a:latin typeface="楷体" panose="02010609060101010101" pitchFamily="49" charset="-122"/>
              <a:ea typeface="楷体" panose="02010609060101010101" pitchFamily="49" charset="-122"/>
            </a:endParaRPr>
          </a:p>
          <a:p>
            <a:pPr lvl="0" indent="266700">
              <a:tabLst>
                <a:tab pos="666750" algn="l"/>
                <a:tab pos="1200150" algn="l"/>
                <a:tab pos="1733550" algn="l"/>
                <a:tab pos="2266950" algn="l"/>
                <a:tab pos="2800350" algn="l"/>
              </a:tabLst>
            </a:pPr>
            <a:r>
              <a:rPr lang="en-US" altLang="zh-CN" b="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0040100A   RET     	8</a:t>
            </a:r>
            <a:endParaRPr lang="en-US" altLang="zh-CN" sz="1600" b="0" dirty="0">
              <a:solidFill>
                <a:srgbClr val="FF0000"/>
              </a:solidFill>
              <a:latin typeface="楷体" panose="02010609060101010101" pitchFamily="49" charset="-122"/>
              <a:ea typeface="楷体" panose="02010609060101010101" pitchFamily="49" charset="-122"/>
            </a:endParaRPr>
          </a:p>
        </p:txBody>
      </p:sp>
      <p:sp>
        <p:nvSpPr>
          <p:cNvPr id="4" name="矩形 3"/>
          <p:cNvSpPr/>
          <p:nvPr/>
        </p:nvSpPr>
        <p:spPr>
          <a:xfrm>
            <a:off x="9120337" y="188640"/>
            <a:ext cx="2273379" cy="646331"/>
          </a:xfrm>
          <a:prstGeom prst="rect">
            <a:avLst/>
          </a:prstGeom>
        </p:spPr>
        <p:txBody>
          <a:bodyPr wrap="none">
            <a:spAutoFit/>
          </a:bodyPr>
          <a:lstStyle/>
          <a:p>
            <a:pPr lvl="0" algn="ctr" eaLnBrk="1" hangingPunct="1">
              <a:buSzPct val="100000"/>
              <a:tabLst>
                <a:tab pos="2511425" algn="l"/>
              </a:tabLst>
            </a:pPr>
            <a:r>
              <a:rPr lang="en-US" altLang="zh-CN" sz="3600" dirty="0" smtClean="0">
                <a:solidFill>
                  <a:srgbClr val="CC3300"/>
                </a:solidFill>
                <a:latin typeface="黑体" panose="02010609060101010101" pitchFamily="49" charset="-122"/>
                <a:ea typeface="+mj-ea"/>
                <a:cs typeface="+mj-cs"/>
              </a:rPr>
              <a:t>naked</a:t>
            </a:r>
            <a:r>
              <a:rPr lang="zh-CN" altLang="zh-CN" sz="3600" dirty="0" smtClean="0">
                <a:solidFill>
                  <a:srgbClr val="CC3300"/>
                </a:solidFill>
                <a:latin typeface="黑体" panose="02010609060101010101" pitchFamily="49" charset="-122"/>
                <a:ea typeface="+mj-ea"/>
                <a:cs typeface="+mj-cs"/>
              </a:rPr>
              <a:t>方式</a:t>
            </a:r>
            <a:endParaRPr lang="zh-CN" altLang="zh-CN" sz="3600" dirty="0">
              <a:solidFill>
                <a:srgbClr val="CC3300"/>
              </a:solidFill>
              <a:latin typeface="黑体" panose="02010609060101010101" pitchFamily="49" charset="-122"/>
              <a:ea typeface="+mj-ea"/>
              <a:cs typeface="+mj-cs"/>
            </a:endParaRPr>
          </a:p>
        </p:txBody>
      </p:sp>
    </p:spTree>
    <p:extLst>
      <p:ext uri="{BB962C8B-B14F-4D97-AF65-F5344CB8AC3E}">
        <p14:creationId xmlns:p14="http://schemas.microsoft.com/office/powerpoint/2010/main" val="144229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1704" y="45819"/>
            <a:ext cx="8065028" cy="646331"/>
          </a:xfrm>
          <a:prstGeom prst="rect">
            <a:avLst/>
          </a:prstGeom>
        </p:spPr>
        <p:txBody>
          <a:bodyPr wrap="none">
            <a:spAutoFit/>
          </a:bodyPr>
          <a:lstStyle/>
          <a:p>
            <a:r>
              <a:rPr lang="en-US" altLang="zh-CN" sz="3600" dirty="0">
                <a:solidFill>
                  <a:srgbClr val="CC3300"/>
                </a:solidFill>
                <a:latin typeface="黑体" panose="02010609060101010101" pitchFamily="49" charset="-122"/>
                <a:ea typeface="+mj-ea"/>
                <a:cs typeface="+mj-cs"/>
              </a:rPr>
              <a:t>5.2.2 </a:t>
            </a:r>
            <a:r>
              <a:rPr lang="zh-CN" altLang="zh-CN" sz="3600" dirty="0">
                <a:solidFill>
                  <a:srgbClr val="CC3300"/>
                </a:solidFill>
                <a:latin typeface="黑体" panose="02010609060101010101" pitchFamily="49" charset="-122"/>
                <a:ea typeface="+mj-ea"/>
                <a:cs typeface="+mj-cs"/>
              </a:rPr>
              <a:t>汇编语言子程序的参数传递方式</a:t>
            </a:r>
            <a:endParaRPr lang="zh-CN" altLang="en-US" sz="3600" dirty="0">
              <a:solidFill>
                <a:srgbClr val="CC3300"/>
              </a:solidFill>
              <a:latin typeface="黑体" panose="02010609060101010101" pitchFamily="49" charset="-122"/>
              <a:ea typeface="+mj-ea"/>
              <a:cs typeface="+mj-cs"/>
            </a:endParaRPr>
          </a:p>
        </p:txBody>
      </p:sp>
      <p:sp>
        <p:nvSpPr>
          <p:cNvPr id="3" name="矩形 2"/>
          <p:cNvSpPr/>
          <p:nvPr/>
        </p:nvSpPr>
        <p:spPr>
          <a:xfrm>
            <a:off x="839416" y="1556792"/>
            <a:ext cx="8952656" cy="3046988"/>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cs typeface="Times New Roman" panose="02020603050405020304" pitchFamily="18" charset="0"/>
              </a:rPr>
              <a:t>SubProc1        </a:t>
            </a:r>
            <a:r>
              <a:rPr lang="en-US" altLang="zh-CN" kern="100" dirty="0" err="1">
                <a:cs typeface="Times New Roman" panose="02020603050405020304" pitchFamily="18" charset="0"/>
              </a:rPr>
              <a:t>proc</a:t>
            </a:r>
            <a:r>
              <a:rPr lang="en-US" altLang="zh-CN" kern="100" dirty="0">
                <a:cs typeface="Times New Roman" panose="02020603050405020304" pitchFamily="18" charset="0"/>
              </a:rPr>
              <a:t>                    	;</a:t>
            </a:r>
            <a:r>
              <a:rPr lang="zh-CN" altLang="zh-CN" kern="100" dirty="0">
                <a:cs typeface="Times New Roman" panose="02020603050405020304" pitchFamily="18" charset="0"/>
              </a:rPr>
              <a:t>使用堆栈传递参数</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cs typeface="Times New Roman" panose="02020603050405020304" pitchFamily="18" charset="0"/>
              </a:rPr>
              <a:t>                push 	</a:t>
            </a:r>
            <a:r>
              <a:rPr lang="en-US" altLang="zh-CN" kern="100" dirty="0" err="1">
                <a:cs typeface="Times New Roman" panose="02020603050405020304" pitchFamily="18" charset="0"/>
              </a:rPr>
              <a:t>ebp</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mov</a:t>
            </a:r>
            <a:r>
              <a:rPr lang="en-US" altLang="zh-CN" kern="100" dirty="0">
                <a:cs typeface="Times New Roman" panose="02020603050405020304" pitchFamily="18" charset="0"/>
              </a:rPr>
              <a:t>  	</a:t>
            </a:r>
            <a:r>
              <a:rPr lang="en-US" altLang="zh-CN" kern="100" dirty="0" err="1">
                <a:cs typeface="Times New Roman" panose="02020603050405020304" pitchFamily="18" charset="0"/>
              </a:rPr>
              <a:t>ebp,esp</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mov</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eax,dword</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ptr</a:t>
            </a:r>
            <a:r>
              <a:rPr lang="en-US" altLang="zh-CN" kern="100" dirty="0">
                <a:solidFill>
                  <a:srgbClr val="FF0000"/>
                </a:solidFill>
                <a:cs typeface="Times New Roman" panose="02020603050405020304" pitchFamily="18" charset="0"/>
              </a:rPr>
              <a:t> [ebp+8] 	;</a:t>
            </a:r>
            <a:r>
              <a:rPr lang="zh-CN" altLang="zh-CN" kern="100" dirty="0">
                <a:solidFill>
                  <a:srgbClr val="FF0000"/>
                </a:solidFill>
                <a:cs typeface="Times New Roman" panose="02020603050405020304" pitchFamily="18" charset="0"/>
              </a:rPr>
              <a:t>取出第</a:t>
            </a:r>
            <a:r>
              <a:rPr lang="en-US" altLang="zh-CN" kern="100" dirty="0">
                <a:solidFill>
                  <a:srgbClr val="FF0000"/>
                </a:solidFill>
                <a:cs typeface="Times New Roman" panose="02020603050405020304" pitchFamily="18" charset="0"/>
              </a:rPr>
              <a:t>1</a:t>
            </a:r>
            <a:r>
              <a:rPr lang="zh-CN" altLang="zh-CN" kern="100" dirty="0">
                <a:solidFill>
                  <a:srgbClr val="FF0000"/>
                </a:solidFill>
                <a:cs typeface="Times New Roman" panose="02020603050405020304" pitchFamily="18" charset="0"/>
              </a:rPr>
              <a:t>个参数</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solidFill>
                  <a:srgbClr val="FF0000"/>
                </a:solidFill>
                <a:cs typeface="Times New Roman" panose="02020603050405020304" pitchFamily="18" charset="0"/>
              </a:rPr>
              <a:t>                sub     	</a:t>
            </a:r>
            <a:r>
              <a:rPr lang="en-US" altLang="zh-CN" kern="100" dirty="0" err="1">
                <a:solidFill>
                  <a:srgbClr val="FF0000"/>
                </a:solidFill>
                <a:cs typeface="Times New Roman" panose="02020603050405020304" pitchFamily="18" charset="0"/>
              </a:rPr>
              <a:t>eax,dword</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ptr</a:t>
            </a:r>
            <a:r>
              <a:rPr lang="en-US" altLang="zh-CN" kern="100" dirty="0">
                <a:solidFill>
                  <a:srgbClr val="FF0000"/>
                </a:solidFill>
                <a:cs typeface="Times New Roman" panose="02020603050405020304" pitchFamily="18" charset="0"/>
              </a:rPr>
              <a:t> [ebp+12]	;</a:t>
            </a:r>
            <a:r>
              <a:rPr lang="zh-CN" altLang="zh-CN" kern="100" dirty="0">
                <a:solidFill>
                  <a:srgbClr val="FF0000"/>
                </a:solidFill>
                <a:cs typeface="Times New Roman" panose="02020603050405020304" pitchFamily="18" charset="0"/>
              </a:rPr>
              <a:t>取出第</a:t>
            </a:r>
            <a:r>
              <a:rPr lang="en-US" altLang="zh-CN" kern="100" dirty="0">
                <a:solidFill>
                  <a:srgbClr val="FF0000"/>
                </a:solidFill>
                <a:cs typeface="Times New Roman" panose="02020603050405020304" pitchFamily="18" charset="0"/>
              </a:rPr>
              <a:t>2</a:t>
            </a:r>
            <a:r>
              <a:rPr lang="zh-CN" altLang="zh-CN" kern="100" dirty="0">
                <a:solidFill>
                  <a:srgbClr val="FF0000"/>
                </a:solidFill>
                <a:cs typeface="Times New Roman" panose="02020603050405020304" pitchFamily="18" charset="0"/>
              </a:rPr>
              <a:t>个参数</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cs typeface="Times New Roman" panose="02020603050405020304" pitchFamily="18" charset="0"/>
              </a:rPr>
              <a:t>                pop     	</a:t>
            </a:r>
            <a:r>
              <a:rPr lang="en-US" altLang="zh-CN" kern="100" dirty="0" err="1">
                <a:cs typeface="Times New Roman" panose="02020603050405020304" pitchFamily="18" charset="0"/>
              </a:rPr>
              <a:t>ebp</a:t>
            </a:r>
            <a:r>
              <a:rPr lang="en-US" altLang="zh-CN" kern="100" dirty="0">
                <a:cs typeface="Times New Roman" panose="02020603050405020304" pitchFamily="18" charset="0"/>
              </a:rPr>
              <a:t>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cs typeface="Times New Roman" panose="02020603050405020304" pitchFamily="18" charset="0"/>
              </a:rPr>
              <a:t>                ret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2052320" algn="l"/>
                <a:tab pos="3780790" algn="l"/>
              </a:tabLst>
            </a:pPr>
            <a:r>
              <a:rPr lang="en-US" altLang="zh-CN" kern="100" dirty="0">
                <a:cs typeface="Times New Roman" panose="02020603050405020304" pitchFamily="18" charset="0"/>
              </a:rPr>
              <a:t>SubProc1        </a:t>
            </a:r>
            <a:r>
              <a:rPr lang="en-US" altLang="zh-CN" kern="100" dirty="0" err="1">
                <a:cs typeface="Times New Roman" panose="02020603050405020304" pitchFamily="18" charset="0"/>
              </a:rPr>
              <a:t>endp</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4056470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1704" y="45819"/>
            <a:ext cx="8065028" cy="646331"/>
          </a:xfrm>
          <a:prstGeom prst="rect">
            <a:avLst/>
          </a:prstGeom>
        </p:spPr>
        <p:txBody>
          <a:bodyPr wrap="none">
            <a:spAutoFit/>
          </a:bodyPr>
          <a:lstStyle/>
          <a:p>
            <a:r>
              <a:rPr lang="en-US" altLang="zh-CN" sz="3600" dirty="0">
                <a:solidFill>
                  <a:srgbClr val="CC3300"/>
                </a:solidFill>
                <a:latin typeface="黑体" panose="02010609060101010101" pitchFamily="49" charset="-122"/>
                <a:ea typeface="+mj-ea"/>
                <a:cs typeface="+mj-cs"/>
              </a:rPr>
              <a:t>5.2.2 </a:t>
            </a:r>
            <a:r>
              <a:rPr lang="zh-CN" altLang="zh-CN" sz="3600" dirty="0">
                <a:solidFill>
                  <a:srgbClr val="CC3300"/>
                </a:solidFill>
                <a:latin typeface="黑体" panose="02010609060101010101" pitchFamily="49" charset="-122"/>
                <a:ea typeface="+mj-ea"/>
                <a:cs typeface="+mj-cs"/>
              </a:rPr>
              <a:t>汇编语言子程序的参数传递方式</a:t>
            </a:r>
            <a:endParaRPr lang="zh-CN" altLang="en-US" sz="3600" dirty="0">
              <a:solidFill>
                <a:srgbClr val="CC3300"/>
              </a:solidFill>
              <a:latin typeface="黑体" panose="02010609060101010101" pitchFamily="49" charset="-122"/>
              <a:ea typeface="+mj-ea"/>
              <a:cs typeface="+mj-cs"/>
            </a:endParaRPr>
          </a:p>
        </p:txBody>
      </p:sp>
      <p:sp>
        <p:nvSpPr>
          <p:cNvPr id="3" name="矩形 2"/>
          <p:cNvSpPr/>
          <p:nvPr/>
        </p:nvSpPr>
        <p:spPr>
          <a:xfrm>
            <a:off x="839416" y="1556792"/>
            <a:ext cx="8952656" cy="3046988"/>
          </a:xfrm>
          <a:prstGeom prst="rect">
            <a:avLst/>
          </a:prstGeom>
        </p:spPr>
        <p:txBody>
          <a:bodyPr wrap="square">
            <a:spAutoFit/>
          </a:bodyPr>
          <a:lstStyle/>
          <a:p>
            <a:r>
              <a:rPr lang="en-US" altLang="zh-CN" dirty="0"/>
              <a:t>SubProc2        </a:t>
            </a:r>
            <a:r>
              <a:rPr lang="en-US" altLang="zh-CN" dirty="0" err="1"/>
              <a:t>proc</a:t>
            </a:r>
            <a:r>
              <a:rPr lang="en-US" altLang="zh-CN" dirty="0"/>
              <a:t>                            	;</a:t>
            </a:r>
            <a:r>
              <a:rPr lang="zh-CN" altLang="zh-CN" dirty="0"/>
              <a:t>使用堆栈传递参数</a:t>
            </a:r>
          </a:p>
          <a:p>
            <a:r>
              <a:rPr lang="en-US" altLang="zh-CN" dirty="0"/>
              <a:t>                push    	</a:t>
            </a:r>
            <a:r>
              <a:rPr lang="en-US" altLang="zh-CN" dirty="0" err="1"/>
              <a:t>ebp</a:t>
            </a:r>
            <a:endParaRPr lang="zh-CN" altLang="zh-CN" dirty="0"/>
          </a:p>
          <a:p>
            <a:r>
              <a:rPr lang="en-US" altLang="zh-CN" dirty="0"/>
              <a:t>                </a:t>
            </a:r>
            <a:r>
              <a:rPr lang="en-US" altLang="zh-CN" dirty="0" err="1"/>
              <a:t>mov</a:t>
            </a:r>
            <a:r>
              <a:rPr lang="en-US" altLang="zh-CN" dirty="0"/>
              <a:t>     	</a:t>
            </a:r>
            <a:r>
              <a:rPr lang="en-US" altLang="zh-CN" dirty="0" err="1"/>
              <a:t>ebp,esp</a:t>
            </a:r>
            <a:endParaRPr lang="zh-CN" altLang="zh-CN" dirty="0"/>
          </a:p>
          <a:p>
            <a:r>
              <a:rPr lang="en-US" altLang="zh-CN" dirty="0"/>
              <a:t>                </a:t>
            </a:r>
            <a:r>
              <a:rPr lang="en-US" altLang="zh-CN" dirty="0" err="1"/>
              <a:t>mov</a:t>
            </a:r>
            <a:r>
              <a:rPr lang="en-US" altLang="zh-CN" dirty="0"/>
              <a:t>    	</a:t>
            </a:r>
            <a:r>
              <a:rPr lang="en-US" altLang="zh-CN" dirty="0" err="1"/>
              <a:t>eax,dword</a:t>
            </a:r>
            <a:r>
              <a:rPr lang="en-US" altLang="zh-CN" dirty="0"/>
              <a:t> </a:t>
            </a:r>
            <a:r>
              <a:rPr lang="en-US" altLang="zh-CN" dirty="0" err="1"/>
              <a:t>ptr</a:t>
            </a:r>
            <a:r>
              <a:rPr lang="en-US" altLang="zh-CN" dirty="0"/>
              <a:t> [ebp+8]	;</a:t>
            </a:r>
            <a:r>
              <a:rPr lang="zh-CN" altLang="zh-CN" dirty="0"/>
              <a:t>取出第</a:t>
            </a:r>
            <a:r>
              <a:rPr lang="en-US" altLang="zh-CN" dirty="0"/>
              <a:t>1</a:t>
            </a:r>
            <a:r>
              <a:rPr lang="zh-CN" altLang="zh-CN" dirty="0"/>
              <a:t>个参数</a:t>
            </a:r>
          </a:p>
          <a:p>
            <a:r>
              <a:rPr lang="en-US" altLang="zh-CN" dirty="0"/>
              <a:t>                sub     	</a:t>
            </a:r>
            <a:r>
              <a:rPr lang="en-US" altLang="zh-CN" dirty="0" err="1"/>
              <a:t>eax,dword</a:t>
            </a:r>
            <a:r>
              <a:rPr lang="en-US" altLang="zh-CN" dirty="0"/>
              <a:t> </a:t>
            </a:r>
            <a:r>
              <a:rPr lang="en-US" altLang="zh-CN" dirty="0" err="1"/>
              <a:t>ptr</a:t>
            </a:r>
            <a:r>
              <a:rPr lang="en-US" altLang="zh-CN" dirty="0"/>
              <a:t> [ebp+12]	;</a:t>
            </a:r>
            <a:r>
              <a:rPr lang="zh-CN" altLang="zh-CN" dirty="0"/>
              <a:t>取出第</a:t>
            </a:r>
            <a:r>
              <a:rPr lang="en-US" altLang="zh-CN" dirty="0"/>
              <a:t>2</a:t>
            </a:r>
            <a:r>
              <a:rPr lang="zh-CN" altLang="zh-CN" dirty="0"/>
              <a:t>个参数</a:t>
            </a:r>
          </a:p>
          <a:p>
            <a:r>
              <a:rPr lang="en-US" altLang="zh-CN" dirty="0"/>
              <a:t>                pop     	</a:t>
            </a:r>
            <a:r>
              <a:rPr lang="en-US" altLang="zh-CN" dirty="0" err="1"/>
              <a:t>ebp</a:t>
            </a:r>
            <a:r>
              <a:rPr lang="en-US" altLang="zh-CN" dirty="0"/>
              <a:t>                     	 </a:t>
            </a:r>
            <a:endParaRPr lang="zh-CN" altLang="zh-CN" dirty="0"/>
          </a:p>
          <a:p>
            <a:r>
              <a:rPr lang="en-US" altLang="zh-CN" dirty="0"/>
              <a:t>                </a:t>
            </a:r>
            <a:r>
              <a:rPr lang="en-US" altLang="zh-CN" dirty="0">
                <a:solidFill>
                  <a:srgbClr val="FF0000"/>
                </a:solidFill>
              </a:rPr>
              <a:t>ret     	8                       	;</a:t>
            </a:r>
            <a:r>
              <a:rPr lang="zh-CN" altLang="zh-CN" dirty="0">
                <a:solidFill>
                  <a:srgbClr val="FF0000"/>
                </a:solidFill>
              </a:rPr>
              <a:t>平衡主程序的堆栈</a:t>
            </a:r>
          </a:p>
          <a:p>
            <a:r>
              <a:rPr lang="en-US" altLang="zh-CN" dirty="0"/>
              <a:t>SubProc2        </a:t>
            </a:r>
            <a:r>
              <a:rPr lang="en-US" altLang="zh-CN" dirty="0" err="1"/>
              <a:t>endp</a:t>
            </a:r>
            <a:endParaRPr lang="zh-CN" altLang="zh-CN" dirty="0"/>
          </a:p>
        </p:txBody>
      </p:sp>
    </p:spTree>
    <p:extLst>
      <p:ext uri="{BB962C8B-B14F-4D97-AF65-F5344CB8AC3E}">
        <p14:creationId xmlns:p14="http://schemas.microsoft.com/office/powerpoint/2010/main" val="1874775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1704" y="45819"/>
            <a:ext cx="8065028" cy="646331"/>
          </a:xfrm>
          <a:prstGeom prst="rect">
            <a:avLst/>
          </a:prstGeom>
        </p:spPr>
        <p:txBody>
          <a:bodyPr wrap="none">
            <a:spAutoFit/>
          </a:bodyPr>
          <a:lstStyle/>
          <a:p>
            <a:r>
              <a:rPr lang="en-US" altLang="zh-CN" sz="3600" dirty="0">
                <a:solidFill>
                  <a:srgbClr val="CC3300"/>
                </a:solidFill>
                <a:latin typeface="黑体" panose="02010609060101010101" pitchFamily="49" charset="-122"/>
                <a:ea typeface="+mj-ea"/>
                <a:cs typeface="+mj-cs"/>
              </a:rPr>
              <a:t>5.2.2 </a:t>
            </a:r>
            <a:r>
              <a:rPr lang="zh-CN" altLang="zh-CN" sz="3600" dirty="0">
                <a:solidFill>
                  <a:srgbClr val="CC3300"/>
                </a:solidFill>
                <a:latin typeface="黑体" panose="02010609060101010101" pitchFamily="49" charset="-122"/>
                <a:ea typeface="+mj-ea"/>
                <a:cs typeface="+mj-cs"/>
              </a:rPr>
              <a:t>汇编语言子程序的参数传递方式</a:t>
            </a:r>
            <a:endParaRPr lang="zh-CN" altLang="en-US" sz="3600" dirty="0">
              <a:solidFill>
                <a:srgbClr val="CC3300"/>
              </a:solidFill>
              <a:latin typeface="黑体" panose="02010609060101010101" pitchFamily="49" charset="-122"/>
              <a:ea typeface="+mj-ea"/>
              <a:cs typeface="+mj-cs"/>
            </a:endParaRPr>
          </a:p>
        </p:txBody>
      </p:sp>
      <p:sp>
        <p:nvSpPr>
          <p:cNvPr id="3" name="矩形 2"/>
          <p:cNvSpPr/>
          <p:nvPr/>
        </p:nvSpPr>
        <p:spPr>
          <a:xfrm>
            <a:off x="839416" y="1556792"/>
            <a:ext cx="8952656" cy="3785652"/>
          </a:xfrm>
          <a:prstGeom prst="rect">
            <a:avLst/>
          </a:prstGeom>
        </p:spPr>
        <p:txBody>
          <a:bodyPr wrap="square">
            <a:spAutoFit/>
          </a:bodyPr>
          <a:lstStyle/>
          <a:p>
            <a:r>
              <a:rPr lang="en-US" altLang="zh-CN" dirty="0"/>
              <a:t>start:          </a:t>
            </a:r>
            <a:endParaRPr lang="zh-CN" altLang="zh-CN" dirty="0"/>
          </a:p>
          <a:p>
            <a:r>
              <a:rPr lang="en-US" altLang="zh-CN" dirty="0"/>
              <a:t>                push    	10                      	;</a:t>
            </a:r>
            <a:r>
              <a:rPr lang="zh-CN" altLang="zh-CN" dirty="0"/>
              <a:t>第</a:t>
            </a:r>
            <a:r>
              <a:rPr lang="en-US" altLang="zh-CN" dirty="0"/>
              <a:t>2</a:t>
            </a:r>
            <a:r>
              <a:rPr lang="zh-CN" altLang="zh-CN" dirty="0"/>
              <a:t>个参数入栈</a:t>
            </a:r>
          </a:p>
          <a:p>
            <a:r>
              <a:rPr lang="en-US" altLang="zh-CN" dirty="0"/>
              <a:t>                push    	20                      	;</a:t>
            </a:r>
            <a:r>
              <a:rPr lang="zh-CN" altLang="zh-CN" dirty="0"/>
              <a:t>第</a:t>
            </a:r>
            <a:r>
              <a:rPr lang="en-US" altLang="zh-CN" dirty="0"/>
              <a:t>1</a:t>
            </a:r>
            <a:r>
              <a:rPr lang="zh-CN" altLang="zh-CN" dirty="0"/>
              <a:t>个参数入栈</a:t>
            </a:r>
          </a:p>
          <a:p>
            <a:r>
              <a:rPr lang="en-US" altLang="zh-CN" dirty="0"/>
              <a:t>                call    	SubProc1                	;</a:t>
            </a:r>
            <a:r>
              <a:rPr lang="zh-CN" altLang="zh-CN" dirty="0"/>
              <a:t>调用子程序</a:t>
            </a:r>
          </a:p>
          <a:p>
            <a:r>
              <a:rPr lang="en-US" altLang="zh-CN" dirty="0"/>
              <a:t>                add     	</a:t>
            </a:r>
            <a:r>
              <a:rPr lang="en-US" altLang="zh-CN" dirty="0" err="1"/>
              <a:t>esp</a:t>
            </a:r>
            <a:r>
              <a:rPr lang="en-US" altLang="zh-CN" dirty="0"/>
              <a:t>, 8</a:t>
            </a:r>
            <a:endParaRPr lang="zh-CN" altLang="zh-CN" dirty="0"/>
          </a:p>
          <a:p>
            <a:r>
              <a:rPr lang="en-US" altLang="zh-CN" dirty="0"/>
              <a:t>                push    	100                     	;</a:t>
            </a:r>
            <a:r>
              <a:rPr lang="zh-CN" altLang="zh-CN" dirty="0"/>
              <a:t>第</a:t>
            </a:r>
            <a:r>
              <a:rPr lang="en-US" altLang="zh-CN" dirty="0"/>
              <a:t>2</a:t>
            </a:r>
            <a:r>
              <a:rPr lang="zh-CN" altLang="zh-CN" dirty="0"/>
              <a:t>个参数入栈</a:t>
            </a:r>
          </a:p>
          <a:p>
            <a:r>
              <a:rPr lang="en-US" altLang="zh-CN" dirty="0"/>
              <a:t>                push    	200                     	;</a:t>
            </a:r>
            <a:r>
              <a:rPr lang="zh-CN" altLang="zh-CN" dirty="0"/>
              <a:t>第</a:t>
            </a:r>
            <a:r>
              <a:rPr lang="en-US" altLang="zh-CN" dirty="0"/>
              <a:t>1</a:t>
            </a:r>
            <a:r>
              <a:rPr lang="zh-CN" altLang="zh-CN" dirty="0"/>
              <a:t>个参数入栈</a:t>
            </a:r>
          </a:p>
          <a:p>
            <a:r>
              <a:rPr lang="en-US" altLang="zh-CN" dirty="0"/>
              <a:t>                call    	SubProc2                	;</a:t>
            </a:r>
            <a:r>
              <a:rPr lang="zh-CN" altLang="zh-CN" dirty="0"/>
              <a:t>调用子程序</a:t>
            </a:r>
          </a:p>
          <a:p>
            <a:r>
              <a:rPr lang="en-US" altLang="zh-CN" dirty="0"/>
              <a:t>                ret</a:t>
            </a:r>
            <a:endParaRPr lang="zh-CN" altLang="zh-CN" dirty="0"/>
          </a:p>
          <a:p>
            <a:r>
              <a:rPr lang="en-US" altLang="zh-CN" dirty="0"/>
              <a:t>end             start</a:t>
            </a:r>
            <a:endParaRPr lang="zh-CN" altLang="zh-CN" dirty="0"/>
          </a:p>
        </p:txBody>
      </p:sp>
    </p:spTree>
    <p:extLst>
      <p:ext uri="{BB962C8B-B14F-4D97-AF65-F5344CB8AC3E}">
        <p14:creationId xmlns:p14="http://schemas.microsoft.com/office/powerpoint/2010/main" val="3286770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760" y="260648"/>
            <a:ext cx="8065028" cy="646331"/>
          </a:xfrm>
          <a:prstGeom prst="rect">
            <a:avLst/>
          </a:prstGeom>
        </p:spPr>
        <p:txBody>
          <a:bodyPr wrap="none">
            <a:spAutoFit/>
          </a:bodyPr>
          <a:lstStyle/>
          <a:p>
            <a:r>
              <a:rPr lang="en-US" altLang="zh-CN" sz="3600" dirty="0">
                <a:solidFill>
                  <a:srgbClr val="CC3300"/>
                </a:solidFill>
                <a:latin typeface="黑体" panose="02010609060101010101" pitchFamily="49" charset="-122"/>
                <a:ea typeface="+mj-ea"/>
                <a:cs typeface="+mj-cs"/>
              </a:rPr>
              <a:t>5.2.2 </a:t>
            </a:r>
            <a:r>
              <a:rPr lang="zh-CN" altLang="zh-CN" sz="3600" dirty="0">
                <a:solidFill>
                  <a:srgbClr val="CC3300"/>
                </a:solidFill>
                <a:latin typeface="黑体" panose="02010609060101010101" pitchFamily="49" charset="-122"/>
                <a:ea typeface="+mj-ea"/>
                <a:cs typeface="+mj-cs"/>
              </a:rPr>
              <a:t>汇编语言子程序的参数传递方式</a:t>
            </a:r>
            <a:endParaRPr lang="zh-CN" altLang="en-US" sz="3600" dirty="0">
              <a:solidFill>
                <a:srgbClr val="CC3300"/>
              </a:solidFill>
              <a:latin typeface="黑体" panose="02010609060101010101" pitchFamily="49" charset="-122"/>
              <a:ea typeface="+mj-ea"/>
              <a:cs typeface="+mj-cs"/>
            </a:endParaRPr>
          </a:p>
        </p:txBody>
      </p:sp>
      <p:pic>
        <p:nvPicPr>
          <p:cNvPr id="46082" name="Picture 2" descr="6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1700808"/>
            <a:ext cx="10091029"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235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655840" y="44624"/>
            <a:ext cx="6934200" cy="762000"/>
          </a:xfrm>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.1 子程序</a:t>
            </a:r>
            <a:r>
              <a:rPr lang="zh-CN" altLang="en-US" dirty="0" smtClean="0">
                <a:latin typeface="黑体" panose="02010609060101010101" pitchFamily="49" charset="-122"/>
              </a:rPr>
              <a:t>基本知识</a:t>
            </a:r>
            <a:endParaRPr lang="zh-CN" altLang="zh-CN" dirty="0" smtClean="0">
              <a:latin typeface="黑体" panose="02010609060101010101" pitchFamily="49" charset="-122"/>
            </a:endParaRPr>
          </a:p>
        </p:txBody>
      </p:sp>
      <p:sp>
        <p:nvSpPr>
          <p:cNvPr id="9219" name="Rectangle 3" descr="Rectangle: Click to edit Master text styles&#10;Second level&#10;Third level&#10;Fourth level&#10;Fifth level"/>
          <p:cNvSpPr>
            <a:spLocks noGrp="1" noChangeArrowheads="1"/>
          </p:cNvSpPr>
          <p:nvPr>
            <p:ph type="body" idx="4294967295"/>
          </p:nvPr>
        </p:nvSpPr>
        <p:spPr>
          <a:xfrm>
            <a:off x="479376" y="1340768"/>
            <a:ext cx="11593288" cy="4896544"/>
          </a:xfrm>
        </p:spPr>
        <p:txBody>
          <a:bodyPr/>
          <a:lstStyle/>
          <a:p>
            <a:pPr marL="0" indent="0">
              <a:lnSpc>
                <a:spcPct val="90000"/>
              </a:lnSpc>
              <a:buNone/>
            </a:pPr>
            <a:r>
              <a:rPr lang="en-US" altLang="zh-CN" b="1" dirty="0" smtClean="0">
                <a:latin typeface="黑体" panose="02010609060101010101" pitchFamily="49" charset="-122"/>
              </a:rPr>
              <a:t>5.1.1</a:t>
            </a:r>
            <a:r>
              <a:rPr lang="zh-CN" altLang="zh-CN" b="1" dirty="0" smtClean="0">
                <a:latin typeface="黑体" panose="02010609060101010101" pitchFamily="49" charset="-122"/>
              </a:rPr>
              <a:t>、子程序</a:t>
            </a:r>
            <a:r>
              <a:rPr lang="zh-CN" altLang="en-US" b="1" dirty="0" smtClean="0">
                <a:latin typeface="黑体" panose="02010609060101010101" pitchFamily="49" charset="-122"/>
              </a:rPr>
              <a:t>定义</a:t>
            </a:r>
            <a:endParaRPr lang="zh-CN" altLang="zh-CN" b="1" dirty="0" smtClean="0">
              <a:latin typeface="黑体" panose="02010609060101010101" pitchFamily="49" charset="-122"/>
            </a:endParaRPr>
          </a:p>
          <a:p>
            <a:pPr marL="0" indent="0">
              <a:lnSpc>
                <a:spcPct val="90000"/>
              </a:lnSpc>
              <a:buNone/>
            </a:pPr>
            <a:r>
              <a:rPr lang="zh-CN" altLang="zh-CN" b="1" dirty="0" smtClean="0">
                <a:latin typeface="黑体" panose="02010609060101010101" pitchFamily="49" charset="-122"/>
              </a:rPr>
              <a:t>	在汇编语言中用过程定义伪指令定义子程序。过程定义伪指令格式：</a:t>
            </a:r>
          </a:p>
          <a:p>
            <a:pPr marL="0" indent="0">
              <a:lnSpc>
                <a:spcPct val="90000"/>
              </a:lnSpc>
              <a:buNone/>
            </a:pPr>
            <a:r>
              <a:rPr lang="zh-CN" altLang="zh-CN" b="1" dirty="0" smtClean="0">
                <a:solidFill>
                  <a:srgbClr val="FF0000"/>
                </a:solidFill>
                <a:latin typeface="黑体" panose="02010609060101010101" pitchFamily="49" charset="-122"/>
              </a:rPr>
              <a:t>	过程名	PROC  属型</a:t>
            </a:r>
          </a:p>
          <a:p>
            <a:pPr marL="0" indent="0">
              <a:lnSpc>
                <a:spcPct val="90000"/>
              </a:lnSpc>
              <a:buNone/>
            </a:pPr>
            <a:r>
              <a:rPr lang="zh-CN" altLang="zh-CN" b="1" dirty="0" smtClean="0">
                <a:solidFill>
                  <a:srgbClr val="FF0000"/>
                </a:solidFill>
                <a:latin typeface="黑体" panose="02010609060101010101" pitchFamily="49" charset="-122"/>
              </a:rPr>
              <a:t>	</a:t>
            </a:r>
            <a:r>
              <a:rPr lang="zh-CN" altLang="zh-CN" b="1" dirty="0" smtClean="0">
                <a:solidFill>
                  <a:srgbClr val="FF0000"/>
                </a:solidFill>
                <a:latin typeface="Times New Roman" panose="02020603050405020304" pitchFamily="18" charset="0"/>
              </a:rPr>
              <a:t>…</a:t>
            </a:r>
            <a:endParaRPr lang="zh-CN" altLang="zh-CN" b="1" dirty="0" smtClean="0">
              <a:solidFill>
                <a:srgbClr val="FF0000"/>
              </a:solidFill>
              <a:latin typeface="黑体" panose="02010609060101010101" pitchFamily="49" charset="-122"/>
            </a:endParaRPr>
          </a:p>
          <a:p>
            <a:pPr marL="0" indent="0">
              <a:lnSpc>
                <a:spcPct val="90000"/>
              </a:lnSpc>
              <a:buNone/>
            </a:pPr>
            <a:r>
              <a:rPr lang="zh-CN" altLang="zh-CN" b="1" dirty="0" smtClean="0">
                <a:solidFill>
                  <a:srgbClr val="FF0000"/>
                </a:solidFill>
                <a:latin typeface="黑体" panose="02010609060101010101" pitchFamily="49" charset="-122"/>
              </a:rPr>
              <a:t/>
            </a:r>
            <a:br>
              <a:rPr lang="zh-CN" altLang="zh-CN" b="1" dirty="0" smtClean="0">
                <a:solidFill>
                  <a:srgbClr val="FF0000"/>
                </a:solidFill>
                <a:latin typeface="黑体" panose="02010609060101010101" pitchFamily="49" charset="-122"/>
              </a:rPr>
            </a:br>
            <a:r>
              <a:rPr lang="zh-CN" altLang="zh-CN" b="1" dirty="0" smtClean="0">
                <a:solidFill>
                  <a:srgbClr val="FF0000"/>
                </a:solidFill>
                <a:latin typeface="黑体" panose="02010609060101010101" pitchFamily="49" charset="-122"/>
              </a:rPr>
              <a:t>	过程名	ENDP</a:t>
            </a:r>
          </a:p>
        </p:txBody>
      </p:sp>
    </p:spTree>
    <p:extLst>
      <p:ext uri="{BB962C8B-B14F-4D97-AF65-F5344CB8AC3E}">
        <p14:creationId xmlns:p14="http://schemas.microsoft.com/office/powerpoint/2010/main" val="1173886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91944" y="44624"/>
            <a:ext cx="5748690" cy="646331"/>
          </a:xfrm>
          <a:prstGeom prst="rect">
            <a:avLst/>
          </a:prstGeom>
        </p:spPr>
        <p:txBody>
          <a:bodyPr wrap="none">
            <a:spAutoFit/>
          </a:bodyPr>
          <a:lstStyle/>
          <a:p>
            <a:r>
              <a:rPr lang="en-US" altLang="zh-CN" sz="3600" dirty="0" smtClean="0">
                <a:solidFill>
                  <a:srgbClr val="CC3300"/>
                </a:solidFill>
                <a:latin typeface="黑体" panose="02010609060101010101" pitchFamily="49" charset="-122"/>
                <a:ea typeface="+mj-ea"/>
                <a:cs typeface="+mj-cs"/>
              </a:rPr>
              <a:t>5.2.3 </a:t>
            </a:r>
            <a:r>
              <a:rPr lang="zh-CN" altLang="zh-CN" sz="3600" dirty="0" smtClean="0">
                <a:solidFill>
                  <a:srgbClr val="CC3300"/>
                </a:solidFill>
                <a:latin typeface="黑体" panose="02010609060101010101" pitchFamily="49" charset="-122"/>
                <a:ea typeface="+mj-ea"/>
                <a:cs typeface="+mj-cs"/>
              </a:rPr>
              <a:t>带</a:t>
            </a:r>
            <a:r>
              <a:rPr lang="zh-CN" altLang="zh-CN" sz="3600" dirty="0">
                <a:solidFill>
                  <a:srgbClr val="CC3300"/>
                </a:solidFill>
                <a:latin typeface="黑体" panose="02010609060101010101" pitchFamily="49" charset="-122"/>
                <a:ea typeface="+mj-ea"/>
                <a:cs typeface="+mj-cs"/>
              </a:rPr>
              <a:t>参数子程序的调用</a:t>
            </a:r>
            <a:endParaRPr lang="zh-CN" altLang="en-US" sz="3600" dirty="0">
              <a:solidFill>
                <a:srgbClr val="CC3300"/>
              </a:solidFill>
              <a:latin typeface="黑体" panose="02010609060101010101" pitchFamily="49" charset="-122"/>
              <a:ea typeface="+mj-ea"/>
              <a:cs typeface="+mj-cs"/>
            </a:endParaRPr>
          </a:p>
        </p:txBody>
      </p:sp>
      <p:sp>
        <p:nvSpPr>
          <p:cNvPr id="3" name="矩形 2"/>
          <p:cNvSpPr/>
          <p:nvPr/>
        </p:nvSpPr>
        <p:spPr>
          <a:xfrm>
            <a:off x="911424" y="1412776"/>
            <a:ext cx="10657184" cy="3785652"/>
          </a:xfrm>
          <a:prstGeom prst="rect">
            <a:avLst/>
          </a:prstGeom>
        </p:spPr>
        <p:txBody>
          <a:bodyPr wrap="square">
            <a:spAutoFit/>
          </a:bodyPr>
          <a:lstStyle/>
          <a:p>
            <a:r>
              <a:rPr lang="en-US" altLang="zh-CN" dirty="0"/>
              <a:t>SubProc1   	</a:t>
            </a:r>
            <a:r>
              <a:rPr lang="en-US" altLang="zh-CN" dirty="0" err="1"/>
              <a:t>proc</a:t>
            </a:r>
            <a:r>
              <a:rPr lang="en-US" altLang="zh-CN" dirty="0"/>
              <a:t>   	C  a:dword, b:dword 		; </a:t>
            </a:r>
            <a:r>
              <a:rPr lang="zh-CN" altLang="zh-CN" dirty="0"/>
              <a:t>使用</a:t>
            </a:r>
            <a:r>
              <a:rPr lang="en-US" altLang="zh-CN" dirty="0"/>
              <a:t>C</a:t>
            </a:r>
            <a:r>
              <a:rPr lang="zh-CN" altLang="zh-CN" dirty="0"/>
              <a:t>规则</a:t>
            </a:r>
          </a:p>
          <a:p>
            <a:r>
              <a:rPr lang="en-US" altLang="zh-CN" dirty="0"/>
              <a:t>          	</a:t>
            </a:r>
            <a:r>
              <a:rPr lang="en-US" altLang="zh-CN" dirty="0" err="1"/>
              <a:t>mov</a:t>
            </a:r>
            <a:r>
              <a:rPr lang="en-US" altLang="zh-CN" dirty="0"/>
              <a:t> 		</a:t>
            </a:r>
            <a:r>
              <a:rPr lang="en-US" altLang="zh-CN" dirty="0" err="1"/>
              <a:t>eax</a:t>
            </a:r>
            <a:r>
              <a:rPr lang="en-US" altLang="zh-CN" dirty="0"/>
              <a:t>, a               		; </a:t>
            </a:r>
            <a:r>
              <a:rPr lang="zh-CN" altLang="zh-CN" dirty="0"/>
              <a:t>取出第</a:t>
            </a:r>
            <a:r>
              <a:rPr lang="en-US" altLang="zh-CN" dirty="0"/>
              <a:t>1</a:t>
            </a:r>
            <a:r>
              <a:rPr lang="zh-CN" altLang="zh-CN" dirty="0"/>
              <a:t>个参数</a:t>
            </a:r>
          </a:p>
          <a:p>
            <a:r>
              <a:rPr lang="en-US" altLang="zh-CN" dirty="0" smtClean="0"/>
              <a:t>            sub  </a:t>
            </a:r>
            <a:r>
              <a:rPr lang="en-US" altLang="zh-CN" dirty="0"/>
              <a:t>		</a:t>
            </a:r>
            <a:r>
              <a:rPr lang="en-US" altLang="zh-CN" dirty="0" err="1"/>
              <a:t>eax</a:t>
            </a:r>
            <a:r>
              <a:rPr lang="en-US" altLang="zh-CN" dirty="0"/>
              <a:t>, b               		; </a:t>
            </a:r>
            <a:r>
              <a:rPr lang="zh-CN" altLang="zh-CN" dirty="0"/>
              <a:t>取出第</a:t>
            </a:r>
            <a:r>
              <a:rPr lang="en-US" altLang="zh-CN" dirty="0"/>
              <a:t>2</a:t>
            </a:r>
            <a:r>
              <a:rPr lang="zh-CN" altLang="zh-CN" dirty="0"/>
              <a:t>个参数</a:t>
            </a:r>
          </a:p>
          <a:p>
            <a:r>
              <a:rPr lang="en-US" altLang="zh-CN" dirty="0"/>
              <a:t>          	ret                             		; </a:t>
            </a:r>
            <a:r>
              <a:rPr lang="zh-CN" altLang="zh-CN" dirty="0"/>
              <a:t>返回值</a:t>
            </a:r>
            <a:r>
              <a:rPr lang="en-US" altLang="zh-CN" dirty="0"/>
              <a:t>=a-b</a:t>
            </a:r>
            <a:endParaRPr lang="zh-CN" altLang="zh-CN" dirty="0"/>
          </a:p>
          <a:p>
            <a:r>
              <a:rPr lang="en-US" altLang="zh-CN" dirty="0"/>
              <a:t>SubProc1   	</a:t>
            </a:r>
            <a:r>
              <a:rPr lang="en-US" altLang="zh-CN" dirty="0" err="1"/>
              <a:t>endp</a:t>
            </a:r>
            <a:endParaRPr lang="zh-CN" altLang="zh-CN" dirty="0"/>
          </a:p>
          <a:p>
            <a:r>
              <a:rPr lang="en-US" altLang="zh-CN" dirty="0"/>
              <a:t>SubProc2   	</a:t>
            </a:r>
            <a:r>
              <a:rPr lang="en-US" altLang="zh-CN" dirty="0" err="1"/>
              <a:t>proc</a:t>
            </a:r>
            <a:r>
              <a:rPr lang="en-US" altLang="zh-CN" dirty="0"/>
              <a:t>    	</a:t>
            </a:r>
            <a:r>
              <a:rPr lang="en-US" altLang="zh-CN" dirty="0" err="1"/>
              <a:t>stdcall</a:t>
            </a:r>
            <a:r>
              <a:rPr lang="en-US" altLang="zh-CN" dirty="0"/>
              <a:t> a:dword, b:dword		; </a:t>
            </a:r>
            <a:r>
              <a:rPr lang="zh-CN" altLang="zh-CN" dirty="0"/>
              <a:t>使用</a:t>
            </a:r>
            <a:r>
              <a:rPr lang="en-US" altLang="zh-CN" dirty="0" err="1"/>
              <a:t>stdcall</a:t>
            </a:r>
            <a:r>
              <a:rPr lang="zh-CN" altLang="zh-CN" dirty="0"/>
              <a:t>规则</a:t>
            </a:r>
          </a:p>
          <a:p>
            <a:r>
              <a:rPr lang="en-US" altLang="zh-CN" dirty="0"/>
              <a:t>           	</a:t>
            </a:r>
            <a:r>
              <a:rPr lang="en-US" altLang="zh-CN" dirty="0" err="1"/>
              <a:t>mov</a:t>
            </a:r>
            <a:r>
              <a:rPr lang="en-US" altLang="zh-CN" dirty="0"/>
              <a:t>     	</a:t>
            </a:r>
            <a:r>
              <a:rPr lang="en-US" altLang="zh-CN" dirty="0" err="1"/>
              <a:t>eax</a:t>
            </a:r>
            <a:r>
              <a:rPr lang="en-US" altLang="zh-CN" dirty="0"/>
              <a:t>, a                		; </a:t>
            </a:r>
            <a:r>
              <a:rPr lang="zh-CN" altLang="zh-CN" dirty="0"/>
              <a:t>取出第</a:t>
            </a:r>
            <a:r>
              <a:rPr lang="en-US" altLang="zh-CN" dirty="0"/>
              <a:t>1</a:t>
            </a:r>
            <a:r>
              <a:rPr lang="zh-CN" altLang="zh-CN" dirty="0"/>
              <a:t>个参数</a:t>
            </a:r>
          </a:p>
          <a:p>
            <a:r>
              <a:rPr lang="en-US" altLang="zh-CN" dirty="0"/>
              <a:t>          	sub     	</a:t>
            </a:r>
            <a:r>
              <a:rPr lang="en-US" altLang="zh-CN" dirty="0" err="1"/>
              <a:t>eax</a:t>
            </a:r>
            <a:r>
              <a:rPr lang="en-US" altLang="zh-CN" dirty="0"/>
              <a:t>, b              		; </a:t>
            </a:r>
            <a:r>
              <a:rPr lang="zh-CN" altLang="zh-CN" dirty="0"/>
              <a:t>取出第</a:t>
            </a:r>
            <a:r>
              <a:rPr lang="en-US" altLang="zh-CN" dirty="0"/>
              <a:t>2</a:t>
            </a:r>
            <a:r>
              <a:rPr lang="zh-CN" altLang="zh-CN" dirty="0"/>
              <a:t>个参数</a:t>
            </a:r>
          </a:p>
          <a:p>
            <a:r>
              <a:rPr lang="en-US" altLang="zh-CN" dirty="0"/>
              <a:t>           	ret                           		; </a:t>
            </a:r>
            <a:r>
              <a:rPr lang="zh-CN" altLang="zh-CN" dirty="0"/>
              <a:t>返回值</a:t>
            </a:r>
            <a:r>
              <a:rPr lang="en-US" altLang="zh-CN" dirty="0"/>
              <a:t>=a-b</a:t>
            </a:r>
            <a:endParaRPr lang="zh-CN" altLang="zh-CN" dirty="0"/>
          </a:p>
          <a:p>
            <a:r>
              <a:rPr lang="en-US" altLang="zh-CN" dirty="0"/>
              <a:t>SubProc2  	</a:t>
            </a:r>
            <a:r>
              <a:rPr lang="en-US" altLang="zh-CN" dirty="0" err="1"/>
              <a:t>endp</a:t>
            </a:r>
            <a:endParaRPr lang="zh-CN" altLang="zh-CN" dirty="0"/>
          </a:p>
        </p:txBody>
      </p:sp>
    </p:spTree>
    <p:extLst>
      <p:ext uri="{BB962C8B-B14F-4D97-AF65-F5344CB8AC3E}">
        <p14:creationId xmlns:p14="http://schemas.microsoft.com/office/powerpoint/2010/main" val="361737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472" y="1772816"/>
            <a:ext cx="9793088" cy="3046988"/>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start: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          	invoke  	SubProc1, 20, 10</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           </a:t>
            </a:r>
            <a:r>
              <a:rPr lang="en-US" altLang="zh-CN" kern="100" dirty="0" smtClean="0">
                <a:cs typeface="Times New Roman" panose="02020603050405020304" pitchFamily="18" charset="0"/>
              </a:rPr>
              <a:t>invoke  </a:t>
            </a:r>
            <a:r>
              <a:rPr lang="en-US" altLang="zh-CN" kern="100" dirty="0">
                <a:cs typeface="Times New Roman" panose="02020603050405020304" pitchFamily="18" charset="0"/>
              </a:rPr>
              <a:t>	</a:t>
            </a:r>
            <a:r>
              <a:rPr lang="en-US" altLang="zh-CN" kern="100" dirty="0" err="1">
                <a:cs typeface="Times New Roman" panose="02020603050405020304" pitchFamily="18" charset="0"/>
              </a:rPr>
              <a:t>printf</a:t>
            </a:r>
            <a:r>
              <a:rPr lang="en-US" altLang="zh-CN" kern="100" dirty="0">
                <a:cs typeface="Times New Roman" panose="02020603050405020304" pitchFamily="18" charset="0"/>
              </a:rPr>
              <a:t>, offset </a:t>
            </a:r>
            <a:r>
              <a:rPr lang="en-US" altLang="zh-CN" kern="100" dirty="0" err="1">
                <a:cs typeface="Times New Roman" panose="02020603050405020304" pitchFamily="18" charset="0"/>
              </a:rPr>
              <a:t>szMsgOut</a:t>
            </a:r>
            <a:r>
              <a:rPr lang="en-US" altLang="zh-CN" kern="100" dirty="0">
                <a:cs typeface="Times New Roman" panose="02020603050405020304" pitchFamily="18" charset="0"/>
              </a:rPr>
              <a:t>, 20, 10, </a:t>
            </a:r>
            <a:r>
              <a:rPr lang="en-US" altLang="zh-CN" kern="100" dirty="0" err="1">
                <a:cs typeface="Times New Roman" panose="02020603050405020304" pitchFamily="18" charset="0"/>
              </a:rPr>
              <a:t>eax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smtClean="0">
                <a:cs typeface="Times New Roman" panose="02020603050405020304" pitchFamily="18" charset="0"/>
              </a:rPr>
              <a:t>		invoke  </a:t>
            </a:r>
            <a:r>
              <a:rPr lang="en-US" altLang="zh-CN" kern="100" dirty="0">
                <a:cs typeface="Times New Roman" panose="02020603050405020304" pitchFamily="18" charset="0"/>
              </a:rPr>
              <a:t>	SubProc2, 200, 100</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          	invoke  	</a:t>
            </a:r>
            <a:r>
              <a:rPr lang="en-US" altLang="zh-CN" kern="100" dirty="0" err="1">
                <a:cs typeface="Times New Roman" panose="02020603050405020304" pitchFamily="18" charset="0"/>
              </a:rPr>
              <a:t>printf</a:t>
            </a:r>
            <a:r>
              <a:rPr lang="en-US" altLang="zh-CN" kern="100" dirty="0">
                <a:cs typeface="Times New Roman" panose="02020603050405020304" pitchFamily="18" charset="0"/>
              </a:rPr>
              <a:t>, offset </a:t>
            </a:r>
            <a:r>
              <a:rPr lang="en-US" altLang="zh-CN" kern="100" dirty="0" err="1">
                <a:cs typeface="Times New Roman" panose="02020603050405020304" pitchFamily="18" charset="0"/>
              </a:rPr>
              <a:t>szMsgOut</a:t>
            </a:r>
            <a:r>
              <a:rPr lang="en-US" altLang="zh-CN" kern="100" dirty="0">
                <a:cs typeface="Times New Roman" panose="02020603050405020304" pitchFamily="18" charset="0"/>
              </a:rPr>
              <a:t>, 200, 100, </a:t>
            </a:r>
            <a:r>
              <a:rPr lang="en-US" altLang="zh-CN" kern="100" dirty="0" err="1">
                <a:cs typeface="Times New Roman" panose="02020603050405020304" pitchFamily="18" charset="0"/>
              </a:rPr>
              <a:t>eax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          	ret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306830" algn="l"/>
                <a:tab pos="1733550" algn="l"/>
                <a:tab pos="1973580" algn="l"/>
                <a:tab pos="2800350" algn="l"/>
              </a:tabLst>
            </a:pPr>
            <a:r>
              <a:rPr lang="en-US" altLang="zh-CN" kern="100" dirty="0">
                <a:cs typeface="Times New Roman" panose="02020603050405020304" pitchFamily="18" charset="0"/>
              </a:rPr>
              <a:t>		end		start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
        <p:nvSpPr>
          <p:cNvPr id="3" name="矩形 2"/>
          <p:cNvSpPr/>
          <p:nvPr/>
        </p:nvSpPr>
        <p:spPr>
          <a:xfrm>
            <a:off x="5591944" y="44624"/>
            <a:ext cx="5748690" cy="646331"/>
          </a:xfrm>
          <a:prstGeom prst="rect">
            <a:avLst/>
          </a:prstGeom>
        </p:spPr>
        <p:txBody>
          <a:bodyPr wrap="none">
            <a:spAutoFit/>
          </a:bodyPr>
          <a:lstStyle/>
          <a:p>
            <a:r>
              <a:rPr lang="en-US" altLang="zh-CN" sz="3600" dirty="0" smtClean="0">
                <a:solidFill>
                  <a:srgbClr val="CC3300"/>
                </a:solidFill>
                <a:latin typeface="黑体" panose="02010609060101010101" pitchFamily="49" charset="-122"/>
                <a:ea typeface="+mj-ea"/>
                <a:cs typeface="+mj-cs"/>
              </a:rPr>
              <a:t>5.2.3 </a:t>
            </a:r>
            <a:r>
              <a:rPr lang="zh-CN" altLang="zh-CN" sz="3600" dirty="0" smtClean="0">
                <a:solidFill>
                  <a:srgbClr val="CC3300"/>
                </a:solidFill>
                <a:latin typeface="黑体" panose="02010609060101010101" pitchFamily="49" charset="-122"/>
                <a:ea typeface="+mj-ea"/>
                <a:cs typeface="+mj-cs"/>
              </a:rPr>
              <a:t>带</a:t>
            </a:r>
            <a:r>
              <a:rPr lang="zh-CN" altLang="zh-CN" sz="3600" dirty="0">
                <a:solidFill>
                  <a:srgbClr val="CC3300"/>
                </a:solidFill>
                <a:latin typeface="黑体" panose="02010609060101010101" pitchFamily="49" charset="-122"/>
                <a:ea typeface="+mj-ea"/>
                <a:cs typeface="+mj-cs"/>
              </a:rPr>
              <a:t>参数子程序的调用</a:t>
            </a:r>
            <a:endParaRPr lang="zh-CN" altLang="en-US" sz="3600" dirty="0">
              <a:solidFill>
                <a:srgbClr val="CC3300"/>
              </a:solidFill>
              <a:latin typeface="黑体" panose="02010609060101010101" pitchFamily="49" charset="-122"/>
              <a:ea typeface="+mj-ea"/>
              <a:cs typeface="+mj-cs"/>
            </a:endParaRPr>
          </a:p>
        </p:txBody>
      </p:sp>
      <p:sp>
        <p:nvSpPr>
          <p:cNvPr id="5" name="矩形 4"/>
          <p:cNvSpPr/>
          <p:nvPr/>
        </p:nvSpPr>
        <p:spPr>
          <a:xfrm>
            <a:off x="2567608" y="5440000"/>
            <a:ext cx="4444678" cy="461665"/>
          </a:xfrm>
          <a:prstGeom prst="rect">
            <a:avLst/>
          </a:prstGeom>
        </p:spPr>
        <p:txBody>
          <a:bodyPr wrap="none">
            <a:spAutoFit/>
          </a:bodyPr>
          <a:lstStyle/>
          <a:p>
            <a:pPr marL="158750" marR="158750" indent="266700" algn="just">
              <a:spcAft>
                <a:spcPts val="0"/>
              </a:spcAft>
              <a:tabLst>
                <a:tab pos="666750" algn="l"/>
                <a:tab pos="1200150" algn="l"/>
                <a:tab pos="1733550" algn="l"/>
                <a:tab pos="2266950" algn="l"/>
                <a:tab pos="2800350" algn="l"/>
              </a:tabLst>
            </a:pPr>
            <a:r>
              <a:rPr lang="en-US" altLang="zh-CN" strike="sngStrike" kern="100" dirty="0">
                <a:solidFill>
                  <a:srgbClr val="FF0000"/>
                </a:solidFill>
                <a:cs typeface="Times New Roman" panose="02020603050405020304" pitchFamily="18" charset="0"/>
              </a:rPr>
              <a:t>invoke      SubProc1, r*2, 30</a:t>
            </a:r>
            <a:endParaRPr lang="zh-CN" altLang="zh-CN" strike="sngStrike"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28788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1464" y="1244953"/>
            <a:ext cx="9937104" cy="3785652"/>
          </a:xfrm>
          <a:prstGeom prst="rect">
            <a:avLst/>
          </a:prstGeom>
        </p:spPr>
        <p:txBody>
          <a:bodyPr wrap="square">
            <a:spAutoFit/>
          </a:bodyPr>
          <a:lstStyle/>
          <a:p>
            <a:r>
              <a:rPr lang="zh-CN" altLang="zh-CN" dirty="0" smtClean="0">
                <a:latin typeface="楷体" panose="02010609060101010101" pitchFamily="49" charset="-122"/>
                <a:ea typeface="楷体" panose="02010609060101010101" pitchFamily="49" charset="-122"/>
              </a:rPr>
              <a:t>局部变量</a:t>
            </a:r>
            <a:r>
              <a:rPr lang="zh-CN" altLang="zh-CN" dirty="0">
                <a:latin typeface="楷体" panose="02010609060101010101" pitchFamily="49" charset="-122"/>
                <a:ea typeface="楷体" panose="02010609060101010101" pitchFamily="49" charset="-122"/>
              </a:rPr>
              <a:t>只供子程序内部使用，使用局部变量能提高程序的模块化程度，节约内存空间。局部变量也被称为自动变量</a:t>
            </a:r>
            <a:r>
              <a:rPr lang="zh-CN" altLang="zh-CN"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zh-CN" altLang="zh-CN" dirty="0">
              <a:latin typeface="楷体" panose="02010609060101010101" pitchFamily="49" charset="-122"/>
              <a:ea typeface="楷体" panose="02010609060101010101" pitchFamily="49" charset="-122"/>
            </a:endParaRPr>
          </a:p>
          <a:p>
            <a:r>
              <a:rPr lang="zh-CN" altLang="zh-CN" dirty="0">
                <a:latin typeface="楷体" panose="02010609060101010101" pitchFamily="49" charset="-122"/>
                <a:ea typeface="楷体" panose="02010609060101010101" pitchFamily="49" charset="-122"/>
              </a:rPr>
              <a:t>在高级语言中，局部变量的实现原理如下。</a:t>
            </a:r>
          </a:p>
          <a:p>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）在进入子程序的时候，通过修改堆栈指针</a:t>
            </a:r>
            <a:r>
              <a:rPr lang="en-US" altLang="zh-CN" dirty="0">
                <a:latin typeface="楷体" panose="02010609060101010101" pitchFamily="49" charset="-122"/>
                <a:ea typeface="楷体" panose="02010609060101010101" pitchFamily="49" charset="-122"/>
              </a:rPr>
              <a:t>ESP</a:t>
            </a:r>
            <a:r>
              <a:rPr lang="zh-CN" altLang="zh-CN" dirty="0">
                <a:latin typeface="楷体" panose="02010609060101010101" pitchFamily="49" charset="-122"/>
                <a:ea typeface="楷体" panose="02010609060101010101" pitchFamily="49" charset="-122"/>
              </a:rPr>
              <a:t>来预留出需要的空间。用</a:t>
            </a:r>
            <a:r>
              <a:rPr lang="en-US" altLang="zh-CN" dirty="0">
                <a:latin typeface="楷体" panose="02010609060101010101" pitchFamily="49" charset="-122"/>
                <a:ea typeface="楷体" panose="02010609060101010101" pitchFamily="49" charset="-122"/>
              </a:rPr>
              <a:t>SUB ESP, x</a:t>
            </a:r>
            <a:r>
              <a:rPr lang="zh-CN" altLang="zh-CN" dirty="0">
                <a:latin typeface="楷体" panose="02010609060101010101" pitchFamily="49" charset="-122"/>
                <a:ea typeface="楷体" panose="02010609060101010101" pitchFamily="49" charset="-122"/>
              </a:rPr>
              <a:t>指令预留空间，</a:t>
            </a:r>
            <a:r>
              <a:rPr lang="en-US" altLang="zh-CN" dirty="0">
                <a:latin typeface="楷体" panose="02010609060101010101" pitchFamily="49" charset="-122"/>
                <a:ea typeface="楷体" panose="02010609060101010101" pitchFamily="49" charset="-122"/>
              </a:rPr>
              <a:t>x</a:t>
            </a:r>
            <a:r>
              <a:rPr lang="zh-CN" altLang="zh-CN" dirty="0">
                <a:latin typeface="楷体" panose="02010609060101010101" pitchFamily="49" charset="-122"/>
                <a:ea typeface="楷体" panose="02010609060101010101" pitchFamily="49" charset="-122"/>
              </a:rPr>
              <a:t>为该子程序中所有局部变量使用的空间。</a:t>
            </a:r>
          </a:p>
          <a:p>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）在返回主程序之前，通过恢复</a:t>
            </a:r>
            <a:r>
              <a:rPr lang="en-US" altLang="zh-CN" dirty="0">
                <a:latin typeface="楷体" panose="02010609060101010101" pitchFamily="49" charset="-122"/>
                <a:ea typeface="楷体" panose="02010609060101010101" pitchFamily="49" charset="-122"/>
              </a:rPr>
              <a:t>ESP</a:t>
            </a:r>
            <a:r>
              <a:rPr lang="zh-CN" altLang="zh-CN" dirty="0">
                <a:latin typeface="楷体" panose="02010609060101010101" pitchFamily="49" charset="-122"/>
                <a:ea typeface="楷体" panose="02010609060101010101" pitchFamily="49" charset="-122"/>
              </a:rPr>
              <a:t>来释放这些空间，在堆栈中不再为子程序的局部变量保留空间。</a:t>
            </a:r>
          </a:p>
        </p:txBody>
      </p:sp>
      <p:sp>
        <p:nvSpPr>
          <p:cNvPr id="3" name="矩形 2"/>
          <p:cNvSpPr/>
          <p:nvPr/>
        </p:nvSpPr>
        <p:spPr>
          <a:xfrm>
            <a:off x="5591944" y="44624"/>
            <a:ext cx="5748690" cy="1200329"/>
          </a:xfrm>
          <a:prstGeom prst="rect">
            <a:avLst/>
          </a:prstGeom>
        </p:spPr>
        <p:txBody>
          <a:bodyPr wrap="none">
            <a:spAutoFit/>
          </a:bodyPr>
          <a:lstStyle/>
          <a:p>
            <a:r>
              <a:rPr lang="en-US" altLang="zh-CN" sz="3600" dirty="0" smtClean="0">
                <a:solidFill>
                  <a:srgbClr val="CC3300"/>
                </a:solidFill>
                <a:latin typeface="黑体" panose="02010609060101010101" pitchFamily="49" charset="-122"/>
                <a:ea typeface="+mj-ea"/>
                <a:cs typeface="+mj-cs"/>
              </a:rPr>
              <a:t>5.2.4 </a:t>
            </a:r>
            <a:r>
              <a:rPr lang="zh-CN" altLang="zh-CN" sz="3600" dirty="0">
                <a:solidFill>
                  <a:srgbClr val="CC3300"/>
                </a:solidFill>
                <a:latin typeface="黑体" panose="02010609060101010101" pitchFamily="49" charset="-122"/>
                <a:ea typeface="+mj-ea"/>
                <a:cs typeface="+mj-cs"/>
              </a:rPr>
              <a:t>子程序中的局部变量</a:t>
            </a:r>
          </a:p>
          <a:p>
            <a:endParaRPr lang="zh-CN" altLang="en-US" sz="3600" dirty="0">
              <a:solidFill>
                <a:srgbClr val="CC3300"/>
              </a:solidFill>
              <a:latin typeface="黑体" panose="02010609060101010101" pitchFamily="49" charset="-122"/>
              <a:ea typeface="+mj-ea"/>
              <a:cs typeface="+mj-cs"/>
            </a:endParaRPr>
          </a:p>
        </p:txBody>
      </p:sp>
    </p:spTree>
    <p:extLst>
      <p:ext uri="{BB962C8B-B14F-4D97-AF65-F5344CB8AC3E}">
        <p14:creationId xmlns:p14="http://schemas.microsoft.com/office/powerpoint/2010/main" val="3665085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1464" y="1244953"/>
            <a:ext cx="10297144" cy="1938992"/>
          </a:xfrm>
          <a:prstGeom prst="rect">
            <a:avLst/>
          </a:prstGeom>
        </p:spPr>
        <p:txBody>
          <a:bodyPr wrap="square">
            <a:spAutoFit/>
          </a:bodyPr>
          <a:lstStyle/>
          <a:p>
            <a:r>
              <a:rPr lang="en-US" altLang="zh-CN" dirty="0">
                <a:latin typeface="楷体" panose="02010609060101010101" pitchFamily="49" charset="-122"/>
                <a:ea typeface="楷体" panose="02010609060101010101" pitchFamily="49" charset="-122"/>
              </a:rPr>
              <a:t>LOCAL</a:t>
            </a:r>
            <a:r>
              <a:rPr lang="zh-CN" altLang="zh-CN" dirty="0">
                <a:latin typeface="楷体" panose="02010609060101010101" pitchFamily="49" charset="-122"/>
                <a:ea typeface="楷体" panose="02010609060101010101" pitchFamily="49" charset="-122"/>
              </a:rPr>
              <a:t>伪指令的格式为：</a:t>
            </a:r>
          </a:p>
          <a:p>
            <a:r>
              <a:rPr lang="en-US" altLang="zh-CN"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LOCAL</a:t>
            </a:r>
            <a:r>
              <a:rPr lang="zh-CN" altLang="zh-CN" dirty="0">
                <a:solidFill>
                  <a:srgbClr val="FF0000"/>
                </a:solidFill>
                <a:latin typeface="楷体" panose="02010609060101010101" pitchFamily="49" charset="-122"/>
                <a:ea typeface="楷体" panose="02010609060101010101" pitchFamily="49" charset="-122"/>
              </a:rPr>
              <a:t>变量名</a:t>
            </a:r>
            <a:r>
              <a:rPr lang="en-US" altLang="zh-CN" dirty="0">
                <a:solidFill>
                  <a:srgbClr val="FF0000"/>
                </a:solidFill>
                <a:latin typeface="楷体" panose="02010609060101010101" pitchFamily="49" charset="-122"/>
                <a:ea typeface="楷体" panose="02010609060101010101" pitchFamily="49" charset="-122"/>
              </a:rPr>
              <a:t>1[</a:t>
            </a:r>
            <a:r>
              <a:rPr lang="zh-CN" altLang="zh-CN" dirty="0">
                <a:solidFill>
                  <a:srgbClr val="FF0000"/>
                </a:solidFill>
                <a:latin typeface="楷体" panose="02010609060101010101" pitchFamily="49" charset="-122"/>
                <a:ea typeface="楷体" panose="02010609060101010101" pitchFamily="49" charset="-122"/>
              </a:rPr>
              <a:t>重复数量</a:t>
            </a:r>
            <a:r>
              <a:rPr lang="en-US" altLang="zh-CN" dirty="0">
                <a:solidFill>
                  <a:srgbClr val="FF0000"/>
                </a:solidFill>
                <a:latin typeface="楷体" panose="02010609060101010101" pitchFamily="49" charset="-122"/>
                <a:ea typeface="楷体" panose="02010609060101010101" pitchFamily="49" charset="-122"/>
              </a:rPr>
              <a:t>][:</a:t>
            </a:r>
            <a:r>
              <a:rPr lang="zh-CN" altLang="zh-CN" dirty="0">
                <a:solidFill>
                  <a:srgbClr val="FF0000"/>
                </a:solidFill>
                <a:latin typeface="楷体" panose="02010609060101010101" pitchFamily="49" charset="-122"/>
                <a:ea typeface="楷体" panose="02010609060101010101" pitchFamily="49" charset="-122"/>
              </a:rPr>
              <a:t>类型</a:t>
            </a:r>
            <a:r>
              <a:rPr lang="en-US" altLang="zh-CN" dirty="0">
                <a:solidFill>
                  <a:srgbClr val="FF0000"/>
                </a:solidFill>
                <a:latin typeface="楷体" panose="02010609060101010101" pitchFamily="49" charset="-122"/>
                <a:ea typeface="楷体" panose="02010609060101010101" pitchFamily="49" charset="-122"/>
              </a:rPr>
              <a:t>], </a:t>
            </a:r>
            <a:r>
              <a:rPr lang="zh-CN" altLang="zh-CN" dirty="0">
                <a:solidFill>
                  <a:srgbClr val="FF0000"/>
                </a:solidFill>
                <a:latin typeface="楷体" panose="02010609060101010101" pitchFamily="49" charset="-122"/>
                <a:ea typeface="楷体" panose="02010609060101010101" pitchFamily="49" charset="-122"/>
              </a:rPr>
              <a:t>变量名</a:t>
            </a:r>
            <a:r>
              <a:rPr lang="en-US" altLang="zh-CN" dirty="0">
                <a:solidFill>
                  <a:srgbClr val="FF0000"/>
                </a:solidFill>
                <a:latin typeface="楷体" panose="02010609060101010101" pitchFamily="49" charset="-122"/>
                <a:ea typeface="楷体" panose="02010609060101010101" pitchFamily="49" charset="-122"/>
              </a:rPr>
              <a:t>2[</a:t>
            </a:r>
            <a:r>
              <a:rPr lang="zh-CN" altLang="zh-CN" dirty="0">
                <a:solidFill>
                  <a:srgbClr val="FF0000"/>
                </a:solidFill>
                <a:latin typeface="楷体" panose="02010609060101010101" pitchFamily="49" charset="-122"/>
                <a:ea typeface="楷体" panose="02010609060101010101" pitchFamily="49" charset="-122"/>
              </a:rPr>
              <a:t>重复数量</a:t>
            </a:r>
            <a:r>
              <a:rPr lang="en-US" altLang="zh-CN" dirty="0">
                <a:solidFill>
                  <a:srgbClr val="FF0000"/>
                </a:solidFill>
                <a:latin typeface="楷体" panose="02010609060101010101" pitchFamily="49" charset="-122"/>
                <a:ea typeface="楷体" panose="02010609060101010101" pitchFamily="49" charset="-122"/>
              </a:rPr>
              <a:t>][:</a:t>
            </a:r>
            <a:r>
              <a:rPr lang="zh-CN" altLang="zh-CN" dirty="0">
                <a:solidFill>
                  <a:srgbClr val="FF0000"/>
                </a:solidFill>
                <a:latin typeface="楷体" panose="02010609060101010101" pitchFamily="49" charset="-122"/>
                <a:ea typeface="楷体" panose="02010609060101010101" pitchFamily="49" charset="-122"/>
              </a:rPr>
              <a:t>类型</a:t>
            </a:r>
            <a:r>
              <a:rPr lang="en-US" altLang="zh-CN" dirty="0">
                <a:solidFill>
                  <a:srgbClr val="FF0000"/>
                </a:solidFill>
                <a:latin typeface="楷体" panose="02010609060101010101" pitchFamily="49" charset="-122"/>
                <a:ea typeface="楷体" panose="02010609060101010101" pitchFamily="49" charset="-122"/>
              </a:rPr>
              <a:t>]</a:t>
            </a:r>
            <a:r>
              <a:rPr lang="zh-CN" altLang="zh-CN" dirty="0">
                <a:solidFill>
                  <a:srgbClr val="FF0000"/>
                </a:solidFill>
                <a:latin typeface="楷体" panose="02010609060101010101" pitchFamily="49" charset="-122"/>
                <a:ea typeface="楷体" panose="02010609060101010101" pitchFamily="49" charset="-122"/>
              </a:rPr>
              <a:t>……</a:t>
            </a:r>
          </a:p>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LOCAL</a:t>
            </a:r>
            <a:r>
              <a:rPr lang="zh-CN" altLang="zh-CN" dirty="0">
                <a:latin typeface="楷体" panose="02010609060101010101" pitchFamily="49" charset="-122"/>
                <a:ea typeface="楷体" panose="02010609060101010101" pitchFamily="49" charset="-122"/>
              </a:rPr>
              <a:t>伪指令必须紧接在子程序定义的伪指令</a:t>
            </a:r>
            <a:r>
              <a:rPr lang="en-US" altLang="zh-CN" dirty="0">
                <a:latin typeface="楷体" panose="02010609060101010101" pitchFamily="49" charset="-122"/>
                <a:ea typeface="楷体" panose="02010609060101010101" pitchFamily="49" charset="-122"/>
              </a:rPr>
              <a:t>PROC</a:t>
            </a:r>
            <a:r>
              <a:rPr lang="zh-CN" altLang="zh-CN" dirty="0">
                <a:latin typeface="楷体" panose="02010609060101010101" pitchFamily="49" charset="-122"/>
                <a:ea typeface="楷体" panose="02010609060101010101" pitchFamily="49" charset="-122"/>
              </a:rPr>
              <a:t>之后</a:t>
            </a:r>
          </a:p>
        </p:txBody>
      </p:sp>
      <p:sp>
        <p:nvSpPr>
          <p:cNvPr id="3" name="矩形 2"/>
          <p:cNvSpPr/>
          <p:nvPr/>
        </p:nvSpPr>
        <p:spPr>
          <a:xfrm>
            <a:off x="5591944" y="44624"/>
            <a:ext cx="5748690" cy="1200329"/>
          </a:xfrm>
          <a:prstGeom prst="rect">
            <a:avLst/>
          </a:prstGeom>
        </p:spPr>
        <p:txBody>
          <a:bodyPr wrap="none">
            <a:spAutoFit/>
          </a:bodyPr>
          <a:lstStyle/>
          <a:p>
            <a:r>
              <a:rPr lang="en-US" altLang="zh-CN" sz="3600" dirty="0" smtClean="0">
                <a:solidFill>
                  <a:srgbClr val="CC3300"/>
                </a:solidFill>
                <a:latin typeface="黑体" panose="02010609060101010101" pitchFamily="49" charset="-122"/>
                <a:ea typeface="+mj-ea"/>
                <a:cs typeface="+mj-cs"/>
              </a:rPr>
              <a:t>5.2.4 </a:t>
            </a:r>
            <a:r>
              <a:rPr lang="zh-CN" altLang="zh-CN" sz="3600" dirty="0">
                <a:solidFill>
                  <a:srgbClr val="CC3300"/>
                </a:solidFill>
                <a:latin typeface="黑体" panose="02010609060101010101" pitchFamily="49" charset="-122"/>
                <a:ea typeface="+mj-ea"/>
                <a:cs typeface="+mj-cs"/>
              </a:rPr>
              <a:t>子程序中的局部变量</a:t>
            </a:r>
          </a:p>
          <a:p>
            <a:endParaRPr lang="zh-CN" altLang="en-US" sz="3600" dirty="0">
              <a:solidFill>
                <a:srgbClr val="CC3300"/>
              </a:solidFill>
              <a:latin typeface="黑体" panose="02010609060101010101" pitchFamily="49" charset="-122"/>
              <a:ea typeface="+mj-ea"/>
              <a:cs typeface="+mj-cs"/>
            </a:endParaRPr>
          </a:p>
        </p:txBody>
      </p:sp>
      <p:sp>
        <p:nvSpPr>
          <p:cNvPr id="4" name="矩形 3"/>
          <p:cNvSpPr/>
          <p:nvPr/>
        </p:nvSpPr>
        <p:spPr>
          <a:xfrm>
            <a:off x="2279576" y="3922609"/>
            <a:ext cx="4052584" cy="461665"/>
          </a:xfrm>
          <a:prstGeom prst="rect">
            <a:avLst/>
          </a:prstGeom>
        </p:spPr>
        <p:txBody>
          <a:bodyPr wrap="none">
            <a:spAutoFit/>
          </a:bodyPr>
          <a:lstStyle/>
          <a:p>
            <a:r>
              <a:rPr lang="en-US" altLang="zh-CN" kern="100" smtClean="0"/>
              <a:t>LOCAL   TEMP[3]:DWORD</a:t>
            </a:r>
            <a:endParaRPr lang="zh-CN" altLang="en-US" dirty="0"/>
          </a:p>
        </p:txBody>
      </p:sp>
      <p:sp>
        <p:nvSpPr>
          <p:cNvPr id="5" name="矩形 4"/>
          <p:cNvSpPr/>
          <p:nvPr/>
        </p:nvSpPr>
        <p:spPr>
          <a:xfrm>
            <a:off x="1919536" y="4509120"/>
            <a:ext cx="5627566" cy="461665"/>
          </a:xfrm>
          <a:prstGeom prst="rect">
            <a:avLst/>
          </a:prstGeom>
        </p:spPr>
        <p:txBody>
          <a:bodyPr wrap="none">
            <a:spAutoFit/>
          </a:bodyPr>
          <a:lstStyle/>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LOCAL   TEMP1, TEMP2:DWORD</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400466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1424" y="856357"/>
            <a:ext cx="10297144" cy="6001643"/>
          </a:xfrm>
          <a:prstGeom prst="rect">
            <a:avLst/>
          </a:prstGeom>
        </p:spPr>
        <p:txBody>
          <a:bodyPr wrap="square">
            <a:spAutoFit/>
          </a:bodyPr>
          <a:lstStyle/>
          <a:p>
            <a:r>
              <a:rPr lang="en-US" altLang="zh-CN" dirty="0"/>
              <a:t>swap      	</a:t>
            </a:r>
            <a:r>
              <a:rPr lang="en-US" altLang="zh-CN" dirty="0" err="1"/>
              <a:t>proc</a:t>
            </a:r>
            <a:r>
              <a:rPr lang="en-US" altLang="zh-CN" dirty="0"/>
              <a:t>	C  a:ptr </a:t>
            </a:r>
            <a:r>
              <a:rPr lang="en-US" altLang="zh-CN" dirty="0" err="1"/>
              <a:t>dword</a:t>
            </a:r>
            <a:r>
              <a:rPr lang="en-US" altLang="zh-CN" dirty="0"/>
              <a:t>, b:ptr </a:t>
            </a:r>
            <a:r>
              <a:rPr lang="en-US" altLang="zh-CN" dirty="0" err="1"/>
              <a:t>dword</a:t>
            </a:r>
            <a:r>
              <a:rPr lang="en-US" altLang="zh-CN" dirty="0"/>
              <a:t>	;</a:t>
            </a:r>
            <a:r>
              <a:rPr lang="zh-CN" altLang="zh-CN" dirty="0"/>
              <a:t>使用堆栈传递参数</a:t>
            </a:r>
          </a:p>
          <a:p>
            <a:r>
              <a:rPr lang="en-US" altLang="zh-CN" dirty="0"/>
              <a:t>		</a:t>
            </a:r>
            <a:r>
              <a:rPr lang="en-US" altLang="zh-CN" dirty="0">
                <a:solidFill>
                  <a:srgbClr val="FF0000"/>
                </a:solidFill>
              </a:rPr>
              <a:t>local	temp1,temp2:dword</a:t>
            </a:r>
            <a:endParaRPr lang="zh-CN" altLang="zh-CN" dirty="0">
              <a:solidFill>
                <a:srgbClr val="FF0000"/>
              </a:solidFill>
            </a:endParaRPr>
          </a:p>
          <a:p>
            <a:r>
              <a:rPr lang="en-US" altLang="zh-CN" dirty="0"/>
              <a:t>		</a:t>
            </a:r>
            <a:r>
              <a:rPr lang="en-US" altLang="zh-CN" dirty="0" err="1"/>
              <a:t>mov</a:t>
            </a:r>
            <a:r>
              <a:rPr lang="en-US" altLang="zh-CN" dirty="0"/>
              <a:t>	</a:t>
            </a:r>
            <a:r>
              <a:rPr lang="en-US" altLang="zh-CN" dirty="0" err="1"/>
              <a:t>eax</a:t>
            </a:r>
            <a:r>
              <a:rPr lang="en-US" altLang="zh-CN" dirty="0"/>
              <a:t>, a                   </a:t>
            </a:r>
            <a:endParaRPr lang="zh-CN" altLang="zh-CN" dirty="0"/>
          </a:p>
          <a:p>
            <a:r>
              <a:rPr lang="en-US" altLang="zh-CN" dirty="0"/>
              <a:t>		</a:t>
            </a:r>
            <a:r>
              <a:rPr lang="en-US" altLang="zh-CN" dirty="0" err="1"/>
              <a:t>mov</a:t>
            </a:r>
            <a:r>
              <a:rPr lang="en-US" altLang="zh-CN" dirty="0"/>
              <a:t>	</a:t>
            </a:r>
            <a:r>
              <a:rPr lang="en-US" altLang="zh-CN" dirty="0" err="1"/>
              <a:t>ecx</a:t>
            </a:r>
            <a:r>
              <a:rPr lang="en-US" altLang="zh-CN" dirty="0"/>
              <a:t>, [</a:t>
            </a:r>
            <a:r>
              <a:rPr lang="en-US" altLang="zh-CN" dirty="0" err="1"/>
              <a:t>eax</a:t>
            </a:r>
            <a:r>
              <a:rPr lang="en-US" altLang="zh-CN" dirty="0"/>
              <a:t>]</a:t>
            </a:r>
            <a:endParaRPr lang="zh-CN" altLang="zh-CN" dirty="0"/>
          </a:p>
          <a:p>
            <a:r>
              <a:rPr lang="en-US" altLang="zh-CN" dirty="0"/>
              <a:t>		</a:t>
            </a:r>
            <a:r>
              <a:rPr lang="en-US" altLang="zh-CN" dirty="0" err="1"/>
              <a:t>mov</a:t>
            </a:r>
            <a:r>
              <a:rPr lang="en-US" altLang="zh-CN" dirty="0"/>
              <a:t>	temp1, </a:t>
            </a:r>
            <a:r>
              <a:rPr lang="en-US" altLang="zh-CN" dirty="0" err="1"/>
              <a:t>ecx</a:t>
            </a:r>
            <a:r>
              <a:rPr lang="en-US" altLang="zh-CN" dirty="0"/>
              <a:t>            	;temp1=*a</a:t>
            </a:r>
            <a:endParaRPr lang="zh-CN" altLang="zh-CN" dirty="0"/>
          </a:p>
          <a:p>
            <a:r>
              <a:rPr lang="en-US" altLang="zh-CN" dirty="0"/>
              <a:t>		</a:t>
            </a:r>
            <a:r>
              <a:rPr lang="en-US" altLang="zh-CN" dirty="0" err="1"/>
              <a:t>mov</a:t>
            </a:r>
            <a:r>
              <a:rPr lang="en-US" altLang="zh-CN" dirty="0"/>
              <a:t>	</a:t>
            </a:r>
            <a:r>
              <a:rPr lang="en-US" altLang="zh-CN" dirty="0" err="1"/>
              <a:t>ebx</a:t>
            </a:r>
            <a:r>
              <a:rPr lang="en-US" altLang="zh-CN" dirty="0"/>
              <a:t>, b                  </a:t>
            </a:r>
            <a:endParaRPr lang="zh-CN" altLang="zh-CN" dirty="0"/>
          </a:p>
          <a:p>
            <a:r>
              <a:rPr lang="en-US" altLang="zh-CN" dirty="0"/>
              <a:t>		</a:t>
            </a:r>
            <a:r>
              <a:rPr lang="en-US" altLang="zh-CN" dirty="0" err="1"/>
              <a:t>mov</a:t>
            </a:r>
            <a:r>
              <a:rPr lang="en-US" altLang="zh-CN" dirty="0"/>
              <a:t>	</a:t>
            </a:r>
            <a:r>
              <a:rPr lang="en-US" altLang="zh-CN" dirty="0" err="1"/>
              <a:t>edx</a:t>
            </a:r>
            <a:r>
              <a:rPr lang="en-US" altLang="zh-CN" dirty="0"/>
              <a:t>, [</a:t>
            </a:r>
            <a:r>
              <a:rPr lang="en-US" altLang="zh-CN" dirty="0" err="1"/>
              <a:t>ebx</a:t>
            </a:r>
            <a:r>
              <a:rPr lang="en-US" altLang="zh-CN" dirty="0"/>
              <a:t>]</a:t>
            </a:r>
            <a:endParaRPr lang="zh-CN" altLang="zh-CN" dirty="0"/>
          </a:p>
          <a:p>
            <a:r>
              <a:rPr lang="en-US" altLang="zh-CN" dirty="0"/>
              <a:t>		</a:t>
            </a:r>
            <a:r>
              <a:rPr lang="en-US" altLang="zh-CN" dirty="0" err="1"/>
              <a:t>mov</a:t>
            </a:r>
            <a:r>
              <a:rPr lang="en-US" altLang="zh-CN" dirty="0"/>
              <a:t>	temp2, </a:t>
            </a:r>
            <a:r>
              <a:rPr lang="en-US" altLang="zh-CN" dirty="0" err="1"/>
              <a:t>edx</a:t>
            </a:r>
            <a:r>
              <a:rPr lang="en-US" altLang="zh-CN" dirty="0"/>
              <a:t>           	;temp2=*b</a:t>
            </a:r>
            <a:endParaRPr lang="zh-CN" altLang="zh-CN" dirty="0"/>
          </a:p>
          <a:p>
            <a:r>
              <a:rPr lang="en-US" altLang="zh-CN" dirty="0"/>
              <a:t>		</a:t>
            </a:r>
            <a:r>
              <a:rPr lang="en-US" altLang="zh-CN" dirty="0" err="1"/>
              <a:t>mov</a:t>
            </a:r>
            <a:r>
              <a:rPr lang="en-US" altLang="zh-CN" dirty="0"/>
              <a:t>	</a:t>
            </a:r>
            <a:r>
              <a:rPr lang="en-US" altLang="zh-CN" dirty="0" err="1"/>
              <a:t>ecx</a:t>
            </a:r>
            <a:r>
              <a:rPr lang="en-US" altLang="zh-CN" dirty="0"/>
              <a:t>, temp2</a:t>
            </a:r>
            <a:endParaRPr lang="zh-CN" altLang="zh-CN" dirty="0"/>
          </a:p>
          <a:p>
            <a:r>
              <a:rPr lang="en-US" altLang="zh-CN" dirty="0"/>
              <a:t>		</a:t>
            </a:r>
            <a:r>
              <a:rPr lang="en-US" altLang="zh-CN" dirty="0" err="1"/>
              <a:t>mov</a:t>
            </a:r>
            <a:r>
              <a:rPr lang="en-US" altLang="zh-CN" dirty="0"/>
              <a:t>	</a:t>
            </a:r>
            <a:r>
              <a:rPr lang="en-US" altLang="zh-CN" dirty="0" err="1"/>
              <a:t>eax</a:t>
            </a:r>
            <a:r>
              <a:rPr lang="en-US" altLang="zh-CN" dirty="0"/>
              <a:t>, a	</a:t>
            </a:r>
            <a:endParaRPr lang="zh-CN" altLang="zh-CN" dirty="0"/>
          </a:p>
          <a:p>
            <a:r>
              <a:rPr lang="en-US" altLang="zh-CN" dirty="0"/>
              <a:t>		</a:t>
            </a:r>
            <a:r>
              <a:rPr lang="en-US" altLang="zh-CN" dirty="0" err="1"/>
              <a:t>mov</a:t>
            </a:r>
            <a:r>
              <a:rPr lang="en-US" altLang="zh-CN" dirty="0"/>
              <a:t>	[</a:t>
            </a:r>
            <a:r>
              <a:rPr lang="en-US" altLang="zh-CN" dirty="0" err="1"/>
              <a:t>eax</a:t>
            </a:r>
            <a:r>
              <a:rPr lang="en-US" altLang="zh-CN" dirty="0"/>
              <a:t>], </a:t>
            </a:r>
            <a:r>
              <a:rPr lang="en-US" altLang="zh-CN" dirty="0" err="1"/>
              <a:t>ecx</a:t>
            </a:r>
            <a:r>
              <a:rPr lang="en-US" altLang="zh-CN" dirty="0"/>
              <a:t>           	;*a=temp2</a:t>
            </a:r>
            <a:endParaRPr lang="zh-CN" altLang="zh-CN" dirty="0"/>
          </a:p>
          <a:p>
            <a:r>
              <a:rPr lang="en-US" altLang="zh-CN" dirty="0"/>
              <a:t>		</a:t>
            </a:r>
            <a:r>
              <a:rPr lang="en-US" altLang="zh-CN" dirty="0" err="1"/>
              <a:t>mov</a:t>
            </a:r>
            <a:r>
              <a:rPr lang="en-US" altLang="zh-CN" dirty="0"/>
              <a:t>	</a:t>
            </a:r>
            <a:r>
              <a:rPr lang="en-US" altLang="zh-CN" dirty="0" err="1"/>
              <a:t>ebx</a:t>
            </a:r>
            <a:r>
              <a:rPr lang="en-US" altLang="zh-CN" dirty="0"/>
              <a:t>, b                  </a:t>
            </a:r>
            <a:endParaRPr lang="zh-CN" altLang="zh-CN" dirty="0"/>
          </a:p>
          <a:p>
            <a:r>
              <a:rPr lang="en-US" altLang="zh-CN" dirty="0"/>
              <a:t>		</a:t>
            </a:r>
            <a:r>
              <a:rPr lang="en-US" altLang="zh-CN" dirty="0" err="1"/>
              <a:t>mov</a:t>
            </a:r>
            <a:r>
              <a:rPr lang="en-US" altLang="zh-CN" dirty="0"/>
              <a:t>	</a:t>
            </a:r>
            <a:r>
              <a:rPr lang="en-US" altLang="zh-CN" dirty="0" err="1"/>
              <a:t>edx</a:t>
            </a:r>
            <a:r>
              <a:rPr lang="en-US" altLang="zh-CN" dirty="0"/>
              <a:t>, temp1</a:t>
            </a:r>
            <a:endParaRPr lang="zh-CN" altLang="zh-CN" dirty="0"/>
          </a:p>
          <a:p>
            <a:r>
              <a:rPr lang="en-US" altLang="zh-CN" dirty="0"/>
              <a:t>		</a:t>
            </a:r>
            <a:r>
              <a:rPr lang="en-US" altLang="zh-CN" dirty="0" err="1"/>
              <a:t>mov</a:t>
            </a:r>
            <a:r>
              <a:rPr lang="en-US" altLang="zh-CN" dirty="0"/>
              <a:t>	[</a:t>
            </a:r>
            <a:r>
              <a:rPr lang="en-US" altLang="zh-CN" dirty="0" err="1"/>
              <a:t>ebx</a:t>
            </a:r>
            <a:r>
              <a:rPr lang="en-US" altLang="zh-CN" dirty="0"/>
              <a:t>], </a:t>
            </a:r>
            <a:r>
              <a:rPr lang="en-US" altLang="zh-CN" dirty="0" err="1"/>
              <a:t>edx</a:t>
            </a:r>
            <a:r>
              <a:rPr lang="en-US" altLang="zh-CN" dirty="0"/>
              <a:t>      	;*b=temp1</a:t>
            </a:r>
            <a:endParaRPr lang="zh-CN" altLang="zh-CN" dirty="0"/>
          </a:p>
          <a:p>
            <a:r>
              <a:rPr lang="en-US" altLang="zh-CN" dirty="0"/>
              <a:t>		ret</a:t>
            </a:r>
            <a:endParaRPr lang="zh-CN" altLang="zh-CN" dirty="0"/>
          </a:p>
          <a:p>
            <a:r>
              <a:rPr lang="en-US" altLang="zh-CN" dirty="0"/>
              <a:t>swap		</a:t>
            </a:r>
            <a:r>
              <a:rPr lang="en-US" altLang="zh-CN" dirty="0" err="1"/>
              <a:t>endp</a:t>
            </a:r>
            <a:endParaRPr lang="zh-CN" altLang="zh-CN" dirty="0"/>
          </a:p>
        </p:txBody>
      </p:sp>
      <p:sp>
        <p:nvSpPr>
          <p:cNvPr id="3" name="矩形 2"/>
          <p:cNvSpPr/>
          <p:nvPr/>
        </p:nvSpPr>
        <p:spPr>
          <a:xfrm>
            <a:off x="5591944" y="44624"/>
            <a:ext cx="5748690" cy="1200329"/>
          </a:xfrm>
          <a:prstGeom prst="rect">
            <a:avLst/>
          </a:prstGeom>
        </p:spPr>
        <p:txBody>
          <a:bodyPr wrap="none">
            <a:spAutoFit/>
          </a:bodyPr>
          <a:lstStyle/>
          <a:p>
            <a:r>
              <a:rPr lang="en-US" altLang="zh-CN" sz="3600" dirty="0" smtClean="0">
                <a:solidFill>
                  <a:srgbClr val="CC3300"/>
                </a:solidFill>
                <a:latin typeface="黑体" panose="02010609060101010101" pitchFamily="49" charset="-122"/>
                <a:ea typeface="+mj-ea"/>
                <a:cs typeface="+mj-cs"/>
              </a:rPr>
              <a:t>5.2.4 </a:t>
            </a:r>
            <a:r>
              <a:rPr lang="zh-CN" altLang="zh-CN" sz="3600" dirty="0">
                <a:solidFill>
                  <a:srgbClr val="CC3300"/>
                </a:solidFill>
                <a:latin typeface="黑体" panose="02010609060101010101" pitchFamily="49" charset="-122"/>
                <a:ea typeface="+mj-ea"/>
                <a:cs typeface="+mj-cs"/>
              </a:rPr>
              <a:t>子程序中的局部变量</a:t>
            </a:r>
          </a:p>
          <a:p>
            <a:endParaRPr lang="zh-CN" altLang="en-US" sz="3600" dirty="0">
              <a:solidFill>
                <a:srgbClr val="CC3300"/>
              </a:solidFill>
              <a:latin typeface="黑体" panose="02010609060101010101" pitchFamily="49" charset="-122"/>
              <a:ea typeface="+mj-ea"/>
              <a:cs typeface="+mj-cs"/>
            </a:endParaRPr>
          </a:p>
        </p:txBody>
      </p:sp>
    </p:spTree>
    <p:extLst>
      <p:ext uri="{BB962C8B-B14F-4D97-AF65-F5344CB8AC3E}">
        <p14:creationId xmlns:p14="http://schemas.microsoft.com/office/powerpoint/2010/main" val="254965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1624" y="1916832"/>
            <a:ext cx="10297144" cy="2677656"/>
          </a:xfrm>
          <a:prstGeom prst="rect">
            <a:avLst/>
          </a:prstGeom>
        </p:spPr>
        <p:txBody>
          <a:bodyPr wrap="square">
            <a:spAutoFit/>
          </a:bodyPr>
          <a:lstStyle/>
          <a:p>
            <a:r>
              <a:rPr lang="en-US" altLang="zh-CN" dirty="0"/>
              <a:t>start		</a:t>
            </a:r>
            <a:r>
              <a:rPr lang="en-US" altLang="zh-CN" dirty="0" err="1"/>
              <a:t>proc</a:t>
            </a:r>
            <a:endParaRPr lang="zh-CN" altLang="zh-CN" dirty="0"/>
          </a:p>
          <a:p>
            <a:r>
              <a:rPr lang="en-US" altLang="zh-CN" dirty="0"/>
              <a:t>		invoke	</a:t>
            </a:r>
            <a:r>
              <a:rPr lang="en-US" altLang="zh-CN" dirty="0" err="1"/>
              <a:t>printf</a:t>
            </a:r>
            <a:r>
              <a:rPr lang="en-US" altLang="zh-CN" dirty="0"/>
              <a:t>, offset </a:t>
            </a:r>
            <a:r>
              <a:rPr lang="en-US" altLang="zh-CN" dirty="0" err="1"/>
              <a:t>szMsgOut</a:t>
            </a:r>
            <a:r>
              <a:rPr lang="en-US" altLang="zh-CN" dirty="0"/>
              <a:t>, r, s</a:t>
            </a:r>
            <a:endParaRPr lang="zh-CN" altLang="zh-CN" dirty="0"/>
          </a:p>
          <a:p>
            <a:r>
              <a:rPr lang="en-US" altLang="zh-CN" dirty="0"/>
              <a:t>		</a:t>
            </a:r>
            <a:r>
              <a:rPr lang="en-US" altLang="zh-CN" dirty="0">
                <a:solidFill>
                  <a:srgbClr val="FF0000"/>
                </a:solidFill>
              </a:rPr>
              <a:t>invoke	swap, offset r, offset s  </a:t>
            </a:r>
            <a:endParaRPr lang="zh-CN" altLang="zh-CN" dirty="0">
              <a:solidFill>
                <a:srgbClr val="FF0000"/>
              </a:solidFill>
            </a:endParaRPr>
          </a:p>
          <a:p>
            <a:r>
              <a:rPr lang="en-US" altLang="zh-CN" dirty="0"/>
              <a:t>		invoke	</a:t>
            </a:r>
            <a:r>
              <a:rPr lang="en-US" altLang="zh-CN" dirty="0" err="1"/>
              <a:t>printf</a:t>
            </a:r>
            <a:r>
              <a:rPr lang="en-US" altLang="zh-CN" dirty="0"/>
              <a:t>, offset </a:t>
            </a:r>
            <a:r>
              <a:rPr lang="en-US" altLang="zh-CN" dirty="0" err="1"/>
              <a:t>szMsgOut</a:t>
            </a:r>
            <a:r>
              <a:rPr lang="en-US" altLang="zh-CN" dirty="0"/>
              <a:t>, r, s</a:t>
            </a:r>
            <a:endParaRPr lang="zh-CN" altLang="zh-CN" dirty="0"/>
          </a:p>
          <a:p>
            <a:r>
              <a:rPr lang="en-US" altLang="zh-CN" dirty="0"/>
              <a:t>		ret</a:t>
            </a:r>
            <a:endParaRPr lang="zh-CN" altLang="zh-CN" dirty="0"/>
          </a:p>
          <a:p>
            <a:r>
              <a:rPr lang="en-US" altLang="zh-CN" dirty="0"/>
              <a:t>start		</a:t>
            </a:r>
            <a:r>
              <a:rPr lang="en-US" altLang="zh-CN" dirty="0" err="1"/>
              <a:t>endp</a:t>
            </a:r>
            <a:endParaRPr lang="zh-CN" altLang="zh-CN" dirty="0"/>
          </a:p>
          <a:p>
            <a:r>
              <a:rPr lang="en-US" altLang="zh-CN" dirty="0"/>
              <a:t>end		start</a:t>
            </a:r>
            <a:endParaRPr lang="zh-CN" altLang="zh-CN" dirty="0"/>
          </a:p>
        </p:txBody>
      </p:sp>
      <p:sp>
        <p:nvSpPr>
          <p:cNvPr id="3" name="矩形 2"/>
          <p:cNvSpPr/>
          <p:nvPr/>
        </p:nvSpPr>
        <p:spPr>
          <a:xfrm>
            <a:off x="5591944" y="44624"/>
            <a:ext cx="5748690" cy="1200329"/>
          </a:xfrm>
          <a:prstGeom prst="rect">
            <a:avLst/>
          </a:prstGeom>
        </p:spPr>
        <p:txBody>
          <a:bodyPr wrap="none">
            <a:spAutoFit/>
          </a:bodyPr>
          <a:lstStyle/>
          <a:p>
            <a:r>
              <a:rPr lang="en-US" altLang="zh-CN" sz="3600" dirty="0" smtClean="0">
                <a:solidFill>
                  <a:srgbClr val="CC3300"/>
                </a:solidFill>
                <a:latin typeface="黑体" panose="02010609060101010101" pitchFamily="49" charset="-122"/>
                <a:ea typeface="+mj-ea"/>
                <a:cs typeface="+mj-cs"/>
              </a:rPr>
              <a:t>5.2.4 </a:t>
            </a:r>
            <a:r>
              <a:rPr lang="zh-CN" altLang="zh-CN" sz="3600" dirty="0">
                <a:solidFill>
                  <a:srgbClr val="CC3300"/>
                </a:solidFill>
                <a:latin typeface="黑体" panose="02010609060101010101" pitchFamily="49" charset="-122"/>
                <a:ea typeface="+mj-ea"/>
                <a:cs typeface="+mj-cs"/>
              </a:rPr>
              <a:t>子程序中的局部变量</a:t>
            </a:r>
          </a:p>
          <a:p>
            <a:endParaRPr lang="zh-CN" altLang="en-US" sz="3600" dirty="0">
              <a:solidFill>
                <a:srgbClr val="CC3300"/>
              </a:solidFill>
              <a:latin typeface="黑体" panose="02010609060101010101" pitchFamily="49" charset="-122"/>
              <a:ea typeface="+mj-ea"/>
              <a:cs typeface="+mj-cs"/>
            </a:endParaRPr>
          </a:p>
        </p:txBody>
      </p:sp>
    </p:spTree>
    <p:extLst>
      <p:ext uri="{BB962C8B-B14F-4D97-AF65-F5344CB8AC3E}">
        <p14:creationId xmlns:p14="http://schemas.microsoft.com/office/powerpoint/2010/main" val="1209564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35960" y="116632"/>
            <a:ext cx="5867400" cy="611187"/>
          </a:xfrm>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3</a:t>
            </a:r>
            <a:r>
              <a:rPr lang="zh-CN" altLang="zh-CN" dirty="0" smtClean="0">
                <a:latin typeface="黑体" panose="02010609060101010101" pitchFamily="49" charset="-122"/>
              </a:rPr>
              <a:t> </a:t>
            </a:r>
            <a:r>
              <a:rPr lang="zh-CN" altLang="zh-CN" dirty="0" smtClean="0"/>
              <a:t>子程序</a:t>
            </a:r>
            <a:r>
              <a:rPr lang="zh-CN" altLang="zh-CN" dirty="0"/>
              <a:t>的特殊应用</a:t>
            </a:r>
            <a:endParaRPr lang="zh-CN" altLang="zh-CN" dirty="0" smtClean="0">
              <a:latin typeface="黑体" panose="02010609060101010101" pitchFamily="49" charset="-122"/>
            </a:endParaRPr>
          </a:p>
        </p:txBody>
      </p:sp>
      <p:sp>
        <p:nvSpPr>
          <p:cNvPr id="38915" name="Rectangle 3" descr="Rectangle: Click to edit Master text styles&#10;Second level&#10;Third level&#10;Fourth level&#10;Fifth level"/>
          <p:cNvSpPr>
            <a:spLocks noGrp="1" noChangeArrowheads="1"/>
          </p:cNvSpPr>
          <p:nvPr>
            <p:ph type="body" idx="4294967295"/>
          </p:nvPr>
        </p:nvSpPr>
        <p:spPr>
          <a:xfrm>
            <a:off x="911424" y="1340768"/>
            <a:ext cx="9840912" cy="4419600"/>
          </a:xfrm>
        </p:spPr>
        <p:txBody>
          <a:bodyPr/>
          <a:lstStyle/>
          <a:p>
            <a:pPr marL="0" indent="0">
              <a:lnSpc>
                <a:spcPct val="90000"/>
              </a:lnSpc>
              <a:buNone/>
            </a:pPr>
            <a:r>
              <a:rPr lang="en-US" altLang="zh-CN" b="1" dirty="0" smtClean="0">
                <a:latin typeface="黑体" panose="02010609060101010101" pitchFamily="49" charset="-122"/>
              </a:rPr>
              <a:t>5.3.1</a:t>
            </a:r>
            <a:r>
              <a:rPr lang="zh-CN" altLang="zh-CN" b="1" dirty="0" smtClean="0">
                <a:latin typeface="黑体" panose="02010609060101010101" pitchFamily="49" charset="-122"/>
              </a:rPr>
              <a:t>、子程序嵌套</a:t>
            </a:r>
          </a:p>
          <a:p>
            <a:pPr marL="0" indent="0">
              <a:lnSpc>
                <a:spcPct val="90000"/>
              </a:lnSpc>
              <a:buNone/>
            </a:pPr>
            <a:r>
              <a:rPr lang="en-US" altLang="zh-CN" b="1" dirty="0">
                <a:latin typeface="黑体" panose="02010609060101010101" pitchFamily="49" charset="-122"/>
              </a:rPr>
              <a:t> </a:t>
            </a:r>
            <a:r>
              <a:rPr lang="en-US" altLang="zh-CN" b="1" dirty="0" smtClean="0">
                <a:latin typeface="黑体" panose="02010609060101010101" pitchFamily="49" charset="-122"/>
              </a:rPr>
              <a:t> </a:t>
            </a:r>
            <a:r>
              <a:rPr lang="zh-CN" altLang="zh-CN" b="1" dirty="0" smtClean="0">
                <a:latin typeface="黑体" panose="02010609060101010101" pitchFamily="49" charset="-122"/>
              </a:rPr>
              <a:t>在汇编语言中，允许子程序作为调用程序去调用另一子程序，把这种关系称为子程序嵌套。</a:t>
            </a:r>
          </a:p>
          <a:p>
            <a:pPr marL="0" indent="0">
              <a:lnSpc>
                <a:spcPct val="90000"/>
              </a:lnSpc>
              <a:buNone/>
            </a:pPr>
            <a:r>
              <a:rPr lang="en-US" altLang="zh-CN" b="1" dirty="0" smtClean="0">
                <a:latin typeface="黑体" panose="02010609060101010101" pitchFamily="49" charset="-122"/>
              </a:rPr>
              <a:t>3</a:t>
            </a:r>
            <a:r>
              <a:rPr lang="zh-CN" altLang="en-US" b="1" dirty="0" smtClean="0">
                <a:latin typeface="黑体" panose="02010609060101010101" pitchFamily="49" charset="-122"/>
              </a:rPr>
              <a:t>层</a:t>
            </a:r>
            <a:r>
              <a:rPr lang="zh-CN" altLang="zh-CN" b="1" dirty="0" smtClean="0">
                <a:latin typeface="黑体" panose="02010609060101010101" pitchFamily="49" charset="-122"/>
              </a:rPr>
              <a:t>子程序嵌套示意图。嵌套的层数没什么限制，其层数称为嵌套深度。</a:t>
            </a:r>
          </a:p>
        </p:txBody>
      </p:sp>
      <p:pic>
        <p:nvPicPr>
          <p:cNvPr id="16385" name="Picture 1" descr="6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92" y="3933056"/>
            <a:ext cx="8784976" cy="1882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690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3000375" y="1125539"/>
            <a:ext cx="6705600" cy="4625975"/>
            <a:chOff x="0" y="0"/>
            <a:chExt cx="4224" cy="2914"/>
          </a:xfrm>
        </p:grpSpPr>
        <p:sp>
          <p:nvSpPr>
            <p:cNvPr id="39940" name="Text Box 3"/>
            <p:cNvSpPr txBox="1">
              <a:spLocks noChangeArrowheads="1"/>
            </p:cNvSpPr>
            <p:nvPr/>
          </p:nvSpPr>
          <p:spPr bwMode="auto">
            <a:xfrm>
              <a:off x="0" y="0"/>
              <a:ext cx="97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3000">
                  <a:solidFill>
                    <a:schemeClr val="tx2"/>
                  </a:solidFill>
                  <a:latin typeface="Times New Roman" panose="02020603050405020304" pitchFamily="18" charset="0"/>
                  <a:ea typeface="黑体" panose="02010609060101010101" pitchFamily="49" charset="-122"/>
                </a:rPr>
                <a:t>主程序</a:t>
              </a:r>
            </a:p>
          </p:txBody>
        </p:sp>
        <p:sp>
          <p:nvSpPr>
            <p:cNvPr id="39941" name="Text Box 4"/>
            <p:cNvSpPr txBox="1">
              <a:spLocks noChangeArrowheads="1"/>
            </p:cNvSpPr>
            <p:nvPr/>
          </p:nvSpPr>
          <p:spPr bwMode="auto">
            <a:xfrm>
              <a:off x="1616" y="14"/>
              <a:ext cx="97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3000">
                  <a:solidFill>
                    <a:schemeClr val="tx2"/>
                  </a:solidFill>
                  <a:latin typeface="黑体" panose="02010609060101010101" pitchFamily="49" charset="-122"/>
                  <a:ea typeface="黑体" panose="02010609060101010101" pitchFamily="49" charset="-122"/>
                </a:rPr>
                <a:t>SUB1</a:t>
              </a:r>
            </a:p>
          </p:txBody>
        </p:sp>
        <p:sp>
          <p:nvSpPr>
            <p:cNvPr id="39942" name="Text Box 5"/>
            <p:cNvSpPr txBox="1">
              <a:spLocks noChangeArrowheads="1"/>
            </p:cNvSpPr>
            <p:nvPr/>
          </p:nvSpPr>
          <p:spPr bwMode="auto">
            <a:xfrm>
              <a:off x="3197" y="14"/>
              <a:ext cx="97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3000">
                  <a:solidFill>
                    <a:schemeClr val="tx2"/>
                  </a:solidFill>
                  <a:latin typeface="黑体" panose="02010609060101010101" pitchFamily="49" charset="-122"/>
                  <a:ea typeface="黑体" panose="02010609060101010101" pitchFamily="49" charset="-122"/>
                </a:rPr>
                <a:t>SUB2</a:t>
              </a:r>
            </a:p>
          </p:txBody>
        </p:sp>
        <p:sp>
          <p:nvSpPr>
            <p:cNvPr id="39943" name="Text Box 6"/>
            <p:cNvSpPr txBox="1">
              <a:spLocks noChangeArrowheads="1"/>
            </p:cNvSpPr>
            <p:nvPr/>
          </p:nvSpPr>
          <p:spPr bwMode="auto">
            <a:xfrm>
              <a:off x="336" y="435"/>
              <a:ext cx="351"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a:solidFill>
                    <a:schemeClr val="tx2"/>
                  </a:solidFill>
                  <a:latin typeface="Times New Roman" panose="02020603050405020304" pitchFamily="18" charset="0"/>
                  <a:ea typeface="黑体" panose="02010609060101010101" pitchFamily="49" charset="-122"/>
                </a:rPr>
                <a:t>……</a:t>
              </a:r>
            </a:p>
          </p:txBody>
        </p:sp>
        <p:sp>
          <p:nvSpPr>
            <p:cNvPr id="39944" name="Text Box 7"/>
            <p:cNvSpPr txBox="1">
              <a:spLocks noChangeArrowheads="1"/>
            </p:cNvSpPr>
            <p:nvPr/>
          </p:nvSpPr>
          <p:spPr bwMode="auto">
            <a:xfrm>
              <a:off x="1909" y="432"/>
              <a:ext cx="395"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a:solidFill>
                    <a:schemeClr val="tx2"/>
                  </a:solidFill>
                  <a:latin typeface="Times New Roman" panose="02020603050405020304" pitchFamily="18" charset="0"/>
                  <a:ea typeface="黑体" panose="02010609060101010101" pitchFamily="49" charset="-122"/>
                </a:rPr>
                <a:t>……</a:t>
              </a:r>
            </a:p>
          </p:txBody>
        </p:sp>
        <p:sp>
          <p:nvSpPr>
            <p:cNvPr id="39945" name="Text Box 8"/>
            <p:cNvSpPr txBox="1">
              <a:spLocks noChangeArrowheads="1"/>
            </p:cNvSpPr>
            <p:nvPr/>
          </p:nvSpPr>
          <p:spPr bwMode="auto">
            <a:xfrm>
              <a:off x="3504" y="642"/>
              <a:ext cx="361"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a:solidFill>
                    <a:schemeClr val="tx2"/>
                  </a:solidFill>
                  <a:latin typeface="Times New Roman" panose="02020603050405020304" pitchFamily="18" charset="0"/>
                  <a:ea typeface="黑体" panose="02010609060101010101" pitchFamily="49" charset="-122"/>
                </a:rPr>
                <a:t>…………</a:t>
              </a:r>
              <a:endParaRPr lang="zh-CN" altLang="zh-CN" sz="3000">
                <a:solidFill>
                  <a:schemeClr val="tx2"/>
                </a:solidFill>
                <a:latin typeface="黑体" panose="02010609060101010101" pitchFamily="49" charset="-122"/>
                <a:ea typeface="黑体" panose="02010609060101010101" pitchFamily="49" charset="-122"/>
              </a:endParaRPr>
            </a:p>
          </p:txBody>
        </p:sp>
        <p:sp>
          <p:nvSpPr>
            <p:cNvPr id="39946" name="Text Box 9"/>
            <p:cNvSpPr txBox="1">
              <a:spLocks noChangeArrowheads="1"/>
            </p:cNvSpPr>
            <p:nvPr/>
          </p:nvSpPr>
          <p:spPr bwMode="auto">
            <a:xfrm>
              <a:off x="0" y="1075"/>
              <a:ext cx="110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dirty="0">
                  <a:solidFill>
                    <a:schemeClr val="tx2"/>
                  </a:solidFill>
                  <a:latin typeface="黑体" panose="02010609060101010101" pitchFamily="49" charset="-122"/>
                  <a:ea typeface="黑体" panose="02010609060101010101" pitchFamily="49" charset="-122"/>
                </a:rPr>
                <a:t>CALL SUB1</a:t>
              </a:r>
            </a:p>
          </p:txBody>
        </p:sp>
        <p:sp>
          <p:nvSpPr>
            <p:cNvPr id="39947" name="Text Box 10"/>
            <p:cNvSpPr txBox="1">
              <a:spLocks noChangeArrowheads="1"/>
            </p:cNvSpPr>
            <p:nvPr/>
          </p:nvSpPr>
          <p:spPr bwMode="auto">
            <a:xfrm>
              <a:off x="1584" y="1075"/>
              <a:ext cx="112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a:solidFill>
                    <a:schemeClr val="tx2"/>
                  </a:solidFill>
                  <a:latin typeface="黑体" panose="02010609060101010101" pitchFamily="49" charset="-122"/>
                  <a:ea typeface="黑体" panose="02010609060101010101" pitchFamily="49" charset="-122"/>
                </a:rPr>
                <a:t>CALL SUB2</a:t>
              </a:r>
            </a:p>
          </p:txBody>
        </p:sp>
        <p:sp>
          <p:nvSpPr>
            <p:cNvPr id="39948" name="Text Box 11"/>
            <p:cNvSpPr txBox="1">
              <a:spLocks noChangeArrowheads="1"/>
            </p:cNvSpPr>
            <p:nvPr/>
          </p:nvSpPr>
          <p:spPr bwMode="auto">
            <a:xfrm>
              <a:off x="336" y="1579"/>
              <a:ext cx="35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a:solidFill>
                    <a:schemeClr val="tx2"/>
                  </a:solidFill>
                  <a:latin typeface="Times New Roman" panose="02020603050405020304" pitchFamily="18" charset="0"/>
                  <a:ea typeface="黑体" panose="02010609060101010101" pitchFamily="49" charset="-122"/>
                </a:rPr>
                <a:t>……</a:t>
              </a:r>
            </a:p>
          </p:txBody>
        </p:sp>
        <p:sp>
          <p:nvSpPr>
            <p:cNvPr id="39949" name="Text Box 12"/>
            <p:cNvSpPr txBox="1">
              <a:spLocks noChangeArrowheads="1"/>
            </p:cNvSpPr>
            <p:nvPr/>
          </p:nvSpPr>
          <p:spPr bwMode="auto">
            <a:xfrm>
              <a:off x="1957" y="1584"/>
              <a:ext cx="347"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a:solidFill>
                    <a:schemeClr val="tx2"/>
                  </a:solidFill>
                  <a:latin typeface="Times New Roman" panose="02020603050405020304" pitchFamily="18" charset="0"/>
                  <a:ea typeface="黑体" panose="02010609060101010101" pitchFamily="49" charset="-122"/>
                </a:rPr>
                <a:t>……</a:t>
              </a:r>
            </a:p>
          </p:txBody>
        </p:sp>
        <p:sp>
          <p:nvSpPr>
            <p:cNvPr id="39950" name="Text Box 13"/>
            <p:cNvSpPr txBox="1">
              <a:spLocks noChangeArrowheads="1"/>
            </p:cNvSpPr>
            <p:nvPr/>
          </p:nvSpPr>
          <p:spPr bwMode="auto">
            <a:xfrm>
              <a:off x="2" y="2125"/>
              <a:ext cx="97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3000">
                  <a:solidFill>
                    <a:schemeClr val="tx2"/>
                  </a:solidFill>
                  <a:latin typeface="黑体" panose="02010609060101010101" pitchFamily="49" charset="-122"/>
                  <a:ea typeface="黑体" panose="02010609060101010101" pitchFamily="49" charset="-122"/>
                </a:rPr>
                <a:t>RET</a:t>
              </a:r>
            </a:p>
          </p:txBody>
        </p:sp>
        <p:sp>
          <p:nvSpPr>
            <p:cNvPr id="39951" name="Text Box 14"/>
            <p:cNvSpPr txBox="1">
              <a:spLocks noChangeArrowheads="1"/>
            </p:cNvSpPr>
            <p:nvPr/>
          </p:nvSpPr>
          <p:spPr bwMode="auto">
            <a:xfrm>
              <a:off x="1551" y="2128"/>
              <a:ext cx="97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3000">
                  <a:solidFill>
                    <a:schemeClr val="tx2"/>
                  </a:solidFill>
                  <a:latin typeface="黑体" panose="02010609060101010101" pitchFamily="49" charset="-122"/>
                  <a:ea typeface="黑体" panose="02010609060101010101" pitchFamily="49" charset="-122"/>
                </a:rPr>
                <a:t>RET</a:t>
              </a:r>
            </a:p>
          </p:txBody>
        </p:sp>
        <p:sp>
          <p:nvSpPr>
            <p:cNvPr id="39952" name="Text Box 15"/>
            <p:cNvSpPr txBox="1">
              <a:spLocks noChangeArrowheads="1"/>
            </p:cNvSpPr>
            <p:nvPr/>
          </p:nvSpPr>
          <p:spPr bwMode="auto">
            <a:xfrm>
              <a:off x="3246" y="1655"/>
              <a:ext cx="97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a:spcBef>
                  <a:spcPct val="0"/>
                </a:spcBef>
                <a:buClrTx/>
                <a:buSzTx/>
                <a:buFont typeface="Wingdings" panose="05000000000000000000" pitchFamily="2" charset="2"/>
                <a:buNone/>
              </a:pPr>
              <a:r>
                <a:rPr lang="zh-CN" altLang="zh-CN" sz="3000">
                  <a:solidFill>
                    <a:schemeClr val="tx2"/>
                  </a:solidFill>
                  <a:latin typeface="黑体" panose="02010609060101010101" pitchFamily="49" charset="-122"/>
                  <a:ea typeface="黑体" panose="02010609060101010101" pitchFamily="49" charset="-122"/>
                </a:rPr>
                <a:t>RET</a:t>
              </a:r>
            </a:p>
          </p:txBody>
        </p:sp>
        <p:sp>
          <p:nvSpPr>
            <p:cNvPr id="39953" name="Line 16"/>
            <p:cNvSpPr>
              <a:spLocks noChangeShapeType="1"/>
            </p:cNvSpPr>
            <p:nvPr/>
          </p:nvSpPr>
          <p:spPr bwMode="auto">
            <a:xfrm flipV="1">
              <a:off x="864" y="288"/>
              <a:ext cx="1092" cy="817"/>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9954" name="Line 17"/>
            <p:cNvSpPr>
              <a:spLocks noChangeShapeType="1"/>
            </p:cNvSpPr>
            <p:nvPr/>
          </p:nvSpPr>
          <p:spPr bwMode="auto">
            <a:xfrm flipV="1">
              <a:off x="2640" y="336"/>
              <a:ext cx="1044" cy="768"/>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9955" name="Line 18"/>
            <p:cNvSpPr>
              <a:spLocks noChangeShapeType="1"/>
            </p:cNvSpPr>
            <p:nvPr/>
          </p:nvSpPr>
          <p:spPr bwMode="auto">
            <a:xfrm flipH="1" flipV="1">
              <a:off x="2112" y="1440"/>
              <a:ext cx="1369" cy="322"/>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9956" name="Line 19"/>
            <p:cNvSpPr>
              <a:spLocks noChangeShapeType="1"/>
            </p:cNvSpPr>
            <p:nvPr/>
          </p:nvSpPr>
          <p:spPr bwMode="auto">
            <a:xfrm flipH="1" flipV="1">
              <a:off x="537" y="1482"/>
              <a:ext cx="1239" cy="774"/>
            </a:xfrm>
            <a:prstGeom prst="line">
              <a:avLst/>
            </a:prstGeom>
            <a:noFill/>
            <a:ln w="381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9957" name="Text Box 20"/>
            <p:cNvSpPr txBox="1">
              <a:spLocks noChangeArrowheads="1"/>
            </p:cNvSpPr>
            <p:nvPr/>
          </p:nvSpPr>
          <p:spPr bwMode="auto">
            <a:xfrm>
              <a:off x="480" y="2592"/>
              <a:ext cx="292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just">
                <a:spcBef>
                  <a:spcPct val="0"/>
                </a:spcBef>
                <a:buClrTx/>
                <a:buSzTx/>
                <a:buFont typeface="Wingdings" panose="05000000000000000000" pitchFamily="2" charset="2"/>
                <a:buNone/>
              </a:pPr>
              <a:r>
                <a:rPr lang="zh-CN" altLang="zh-CN" sz="3000" dirty="0" smtClean="0">
                  <a:solidFill>
                    <a:srgbClr val="003399"/>
                  </a:solidFill>
                  <a:latin typeface="黑体" panose="02010609060101010101" pitchFamily="49" charset="-122"/>
                  <a:ea typeface="黑体" panose="02010609060101010101" pitchFamily="49" charset="-122"/>
                </a:rPr>
                <a:t>子程序</a:t>
              </a:r>
              <a:r>
                <a:rPr lang="zh-CN" altLang="zh-CN" sz="3000" dirty="0">
                  <a:solidFill>
                    <a:srgbClr val="003399"/>
                  </a:solidFill>
                  <a:latin typeface="黑体" panose="02010609060101010101" pitchFamily="49" charset="-122"/>
                  <a:ea typeface="黑体" panose="02010609060101010101" pitchFamily="49" charset="-122"/>
                </a:rPr>
                <a:t>嵌套示意图</a:t>
              </a:r>
            </a:p>
          </p:txBody>
        </p:sp>
      </p:grpSp>
      <p:sp>
        <p:nvSpPr>
          <p:cNvPr id="39939" name="Text Box 21"/>
          <p:cNvSpPr txBox="1">
            <a:spLocks noChangeArrowheads="1"/>
          </p:cNvSpPr>
          <p:nvPr/>
        </p:nvSpPr>
        <p:spPr bwMode="auto">
          <a:xfrm>
            <a:off x="9220201" y="5622926"/>
            <a:ext cx="949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zh-CN" sz="3000">
                <a:solidFill>
                  <a:srgbClr val="003399"/>
                </a:solidFill>
                <a:latin typeface="黑体" panose="02010609060101010101" pitchFamily="49" charset="-122"/>
                <a:ea typeface="黑体" panose="02010609060101010101" pitchFamily="49" charset="-122"/>
                <a:hlinkClick r:id="" action="ppaction://hlinkshowjump?jump=previousslide"/>
              </a:rPr>
              <a:t>返回</a:t>
            </a:r>
            <a:endParaRPr lang="zh-CN" altLang="zh-CN" sz="3000">
              <a:solidFill>
                <a:srgbClr val="003399"/>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9892586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descr="Rectangle: Click to edit Master text styles&#10;Second level&#10;Third level&#10;Fourth level&#10;Fifth level"/>
          <p:cNvSpPr>
            <a:spLocks noGrp="1" noChangeArrowheads="1"/>
          </p:cNvSpPr>
          <p:nvPr>
            <p:ph type="body" idx="4294967295"/>
          </p:nvPr>
        </p:nvSpPr>
        <p:spPr>
          <a:xfrm>
            <a:off x="2208212" y="1484313"/>
            <a:ext cx="9432403" cy="3263900"/>
          </a:xfrm>
        </p:spPr>
        <p:txBody>
          <a:bodyPr/>
          <a:lstStyle/>
          <a:p>
            <a:pPr marL="0" indent="0" algn="just">
              <a:buNone/>
            </a:pPr>
            <a:r>
              <a:rPr lang="zh-CN" altLang="zh-CN" sz="2800" b="1" dirty="0">
                <a:latin typeface="黑体" panose="02010609060101010101" pitchFamily="49" charset="-122"/>
              </a:rPr>
              <a:t>    由于子程序嵌套对堆栈的使用很频繁，因此还要确保堆栈有足够空间，并要注意堆栈的正确状态，这包括</a:t>
            </a:r>
            <a:r>
              <a:rPr lang="zh-CN" altLang="zh-CN" sz="2800" b="1" dirty="0">
                <a:solidFill>
                  <a:srgbClr val="FF0000"/>
                </a:solidFill>
                <a:latin typeface="黑体" panose="02010609060101010101" pitchFamily="49" charset="-122"/>
              </a:rPr>
              <a:t>CALL、RET、RET N、PUSH、POP、INT、IRET</a:t>
            </a:r>
            <a:r>
              <a:rPr lang="zh-CN" altLang="zh-CN" sz="2800" b="1" dirty="0">
                <a:latin typeface="黑体" panose="02010609060101010101" pitchFamily="49" charset="-122"/>
              </a:rPr>
              <a:t>等与堆栈操作有关指令的正确使用</a:t>
            </a:r>
            <a:r>
              <a:rPr lang="zh-CN" altLang="zh-CN" sz="2800" b="1" dirty="0" smtClean="0">
                <a:latin typeface="黑体" panose="02010609060101010101" pitchFamily="49" charset="-122"/>
              </a:rPr>
              <a:t>。</a:t>
            </a:r>
            <a:endParaRPr lang="zh-CN" altLang="zh-CN" sz="2800" b="1" dirty="0">
              <a:latin typeface="黑体" panose="02010609060101010101" pitchFamily="49" charset="-122"/>
            </a:endParaRPr>
          </a:p>
        </p:txBody>
      </p:sp>
    </p:spTree>
    <p:extLst>
      <p:ext uri="{BB962C8B-B14F-4D97-AF65-F5344CB8AC3E}">
        <p14:creationId xmlns:p14="http://schemas.microsoft.com/office/powerpoint/2010/main" val="140135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35960" y="116632"/>
            <a:ext cx="5867400" cy="611187"/>
          </a:xfrm>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3</a:t>
            </a:r>
            <a:r>
              <a:rPr lang="zh-CN" altLang="zh-CN" dirty="0" smtClean="0">
                <a:latin typeface="黑体" panose="02010609060101010101" pitchFamily="49" charset="-122"/>
              </a:rPr>
              <a:t> </a:t>
            </a:r>
            <a:r>
              <a:rPr lang="zh-CN" altLang="zh-CN" dirty="0" smtClean="0"/>
              <a:t>子程序</a:t>
            </a:r>
            <a:r>
              <a:rPr lang="zh-CN" altLang="zh-CN" dirty="0"/>
              <a:t>的特殊应用</a:t>
            </a:r>
            <a:endParaRPr lang="zh-CN" altLang="zh-CN" dirty="0" smtClean="0">
              <a:latin typeface="黑体" panose="02010609060101010101" pitchFamily="49" charset="-122"/>
            </a:endParaRPr>
          </a:p>
        </p:txBody>
      </p:sp>
      <p:sp>
        <p:nvSpPr>
          <p:cNvPr id="38915" name="Rectangle 3" descr="Rectangle: Click to edit Master text styles&#10;Second level&#10;Third level&#10;Fourth level&#10;Fifth level"/>
          <p:cNvSpPr>
            <a:spLocks noGrp="1" noChangeArrowheads="1"/>
          </p:cNvSpPr>
          <p:nvPr>
            <p:ph type="body" idx="4294967295"/>
          </p:nvPr>
        </p:nvSpPr>
        <p:spPr>
          <a:xfrm>
            <a:off x="263352" y="908720"/>
            <a:ext cx="9840912" cy="4419600"/>
          </a:xfrm>
        </p:spPr>
        <p:txBody>
          <a:bodyPr/>
          <a:lstStyle/>
          <a:p>
            <a:pPr marL="0" indent="0">
              <a:lnSpc>
                <a:spcPct val="90000"/>
              </a:lnSpc>
              <a:buNone/>
            </a:pPr>
            <a:r>
              <a:rPr lang="en-US" altLang="zh-CN" b="1" dirty="0" smtClean="0">
                <a:latin typeface="黑体" panose="02010609060101010101" pitchFamily="49" charset="-122"/>
              </a:rPr>
              <a:t>5.3.2</a:t>
            </a:r>
            <a:r>
              <a:rPr lang="zh-CN" altLang="zh-CN" b="1" dirty="0" smtClean="0">
                <a:latin typeface="黑体" panose="02010609060101010101" pitchFamily="49" charset="-122"/>
              </a:rPr>
              <a:t>、子程序</a:t>
            </a:r>
            <a:r>
              <a:rPr lang="zh-CN" altLang="en-US" b="1" dirty="0" smtClean="0">
                <a:latin typeface="黑体" panose="02010609060101010101" pitchFamily="49" charset="-122"/>
              </a:rPr>
              <a:t>递归</a:t>
            </a:r>
            <a:endParaRPr lang="zh-CN" altLang="zh-CN" b="1" dirty="0" smtClean="0">
              <a:latin typeface="黑体" panose="02010609060101010101" pitchFamily="49" charset="-122"/>
            </a:endParaRPr>
          </a:p>
        </p:txBody>
      </p:sp>
      <p:sp>
        <p:nvSpPr>
          <p:cNvPr id="2" name="矩形 1"/>
          <p:cNvSpPr/>
          <p:nvPr/>
        </p:nvSpPr>
        <p:spPr>
          <a:xfrm>
            <a:off x="191344" y="1556792"/>
            <a:ext cx="8736632" cy="4524315"/>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factorial   	</a:t>
            </a:r>
            <a:r>
              <a:rPr lang="en-US" altLang="zh-CN" kern="100" dirty="0" err="1">
                <a:cs typeface="Times New Roman" panose="02020603050405020304" pitchFamily="18" charset="0"/>
              </a:rPr>
              <a:t>proc</a:t>
            </a:r>
            <a:r>
              <a:rPr lang="en-US" altLang="zh-CN" kern="100" dirty="0">
                <a:cs typeface="Times New Roman" panose="02020603050405020304" pitchFamily="18" charset="0"/>
              </a:rPr>
              <a:t> 	C  n:dword</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cmp</a:t>
            </a:r>
            <a:r>
              <a:rPr lang="en-US" altLang="zh-CN" kern="100" dirty="0">
                <a:cs typeface="Times New Roman" panose="02020603050405020304" pitchFamily="18" charset="0"/>
              </a:rPr>
              <a:t>   	n, 1</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jbe</a:t>
            </a:r>
            <a:r>
              <a:rPr lang="en-US" altLang="zh-CN" kern="100" dirty="0">
                <a:cs typeface="Times New Roman" panose="02020603050405020304" pitchFamily="18" charset="0"/>
              </a:rPr>
              <a:t>   	</a:t>
            </a:r>
            <a:r>
              <a:rPr lang="en-US" altLang="zh-CN" kern="100" dirty="0" err="1">
                <a:cs typeface="Times New Roman" panose="02020603050405020304" pitchFamily="18" charset="0"/>
              </a:rPr>
              <a:t>exitrecurse</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smtClean="0">
                <a:cs typeface="Times New Roman" panose="02020603050405020304" pitchFamily="18" charset="0"/>
              </a:rPr>
              <a:t>          </a:t>
            </a:r>
            <a:r>
              <a:rPr lang="en-US" altLang="zh-CN" kern="100" dirty="0" err="1" smtClean="0">
                <a:cs typeface="Times New Roman" panose="02020603050405020304" pitchFamily="18" charset="0"/>
              </a:rPr>
              <a:t>mov</a:t>
            </a:r>
            <a:r>
              <a:rPr lang="en-US" altLang="zh-CN" kern="100" dirty="0" smtClean="0">
                <a:cs typeface="Times New Roman" panose="02020603050405020304" pitchFamily="18" charset="0"/>
              </a:rPr>
              <a:t>  </a:t>
            </a:r>
            <a:r>
              <a:rPr lang="en-US" altLang="zh-CN" kern="100" dirty="0">
                <a:cs typeface="Times New Roman" panose="02020603050405020304" pitchFamily="18" charset="0"/>
              </a:rPr>
              <a:t>	</a:t>
            </a:r>
            <a:r>
              <a:rPr lang="en-US" altLang="zh-CN" kern="100" dirty="0" err="1">
                <a:cs typeface="Times New Roman" panose="02020603050405020304" pitchFamily="18" charset="0"/>
              </a:rPr>
              <a:t>ebx</a:t>
            </a:r>
            <a:r>
              <a:rPr lang="en-US" altLang="zh-CN" kern="100" dirty="0">
                <a:cs typeface="Times New Roman" panose="02020603050405020304" pitchFamily="18" charset="0"/>
              </a:rPr>
              <a:t>, n           	;EBX=n</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dec</a:t>
            </a:r>
            <a:r>
              <a:rPr lang="en-US" altLang="zh-CN" kern="100" dirty="0">
                <a:cs typeface="Times New Roman" panose="02020603050405020304" pitchFamily="18" charset="0"/>
              </a:rPr>
              <a:t>   	</a:t>
            </a:r>
            <a:r>
              <a:rPr lang="en-US" altLang="zh-CN" kern="100" dirty="0" err="1">
                <a:cs typeface="Times New Roman" panose="02020603050405020304" pitchFamily="18" charset="0"/>
              </a:rPr>
              <a:t>ebx</a:t>
            </a:r>
            <a:r>
              <a:rPr lang="en-US" altLang="zh-CN" kern="100" dirty="0">
                <a:cs typeface="Times New Roman" panose="02020603050405020304" pitchFamily="18" charset="0"/>
              </a:rPr>
              <a:t>            	;EBX=n</a:t>
            </a:r>
            <a:r>
              <a:rPr lang="en-US" altLang="zh-CN" kern="100" dirty="0">
                <a:latin typeface="Symbol" panose="05050102010706020507" pitchFamily="18" charset="2"/>
                <a:cs typeface="Times New Roman" panose="02020603050405020304" pitchFamily="18" charset="0"/>
              </a:rPr>
              <a:t>-</a:t>
            </a:r>
            <a:r>
              <a:rPr lang="en-US" altLang="zh-CN" kern="100" dirty="0">
                <a:cs typeface="Times New Roman" panose="02020603050405020304" pitchFamily="18" charset="0"/>
              </a:rPr>
              <a:t>1</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invoke	factorial, </a:t>
            </a:r>
            <a:r>
              <a:rPr lang="en-US" altLang="zh-CN" kern="100" dirty="0" err="1">
                <a:cs typeface="Times New Roman" panose="02020603050405020304" pitchFamily="18" charset="0"/>
              </a:rPr>
              <a:t>ebx</a:t>
            </a:r>
            <a:r>
              <a:rPr lang="en-US" altLang="zh-CN" kern="100" dirty="0">
                <a:cs typeface="Times New Roman" panose="02020603050405020304" pitchFamily="18" charset="0"/>
              </a:rPr>
              <a:t>    	;EAX=(n</a:t>
            </a:r>
            <a:r>
              <a:rPr lang="en-US" altLang="zh-CN" kern="100" dirty="0">
                <a:latin typeface="Symbol" panose="05050102010706020507" pitchFamily="18" charset="2"/>
                <a:cs typeface="Times New Roman" panose="02020603050405020304" pitchFamily="18" charset="0"/>
              </a:rPr>
              <a:t>-</a:t>
            </a:r>
            <a:r>
              <a:rPr lang="en-US" altLang="zh-CN" kern="100" dirty="0">
                <a:cs typeface="Times New Roman" panose="02020603050405020304" pitchFamily="18" charset="0"/>
              </a:rPr>
              <a:t>1)!</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imul</a:t>
            </a:r>
            <a:r>
              <a:rPr lang="en-US" altLang="zh-CN" kern="100" dirty="0">
                <a:cs typeface="Times New Roman" panose="02020603050405020304" pitchFamily="18" charset="0"/>
              </a:rPr>
              <a:t>   	n              	;EAX=EAX * n</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ret                     	;=(n</a:t>
            </a:r>
            <a:r>
              <a:rPr lang="en-US" altLang="zh-CN" kern="100" dirty="0">
                <a:latin typeface="Symbol" panose="05050102010706020507" pitchFamily="18" charset="2"/>
                <a:cs typeface="Times New Roman" panose="02020603050405020304" pitchFamily="18" charset="0"/>
              </a:rPr>
              <a:t>-</a:t>
            </a:r>
            <a:r>
              <a:rPr lang="en-US" altLang="zh-CN" kern="100" dirty="0">
                <a:cs typeface="Times New Roman" panose="02020603050405020304" pitchFamily="18" charset="0"/>
              </a:rPr>
              <a:t>1)! * n=n!</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266950" algn="l"/>
                <a:tab pos="3191510" algn="l"/>
              </a:tabLst>
            </a:pPr>
            <a:r>
              <a:rPr lang="en-US" altLang="zh-CN" kern="100" dirty="0" err="1">
                <a:cs typeface="Times New Roman" panose="02020603050405020304" pitchFamily="18" charset="0"/>
              </a:rPr>
              <a:t>exitrecurse</a:t>
            </a:r>
            <a:r>
              <a:rPr lang="en-US" altLang="zh-CN" kern="100" dirty="0">
                <a:cs typeface="Times New Roman" panose="02020603050405020304" pitchFamily="18" charset="0"/>
              </a:rPr>
              <a:t>: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mov</a:t>
            </a:r>
            <a:r>
              <a:rPr lang="en-US" altLang="zh-CN" kern="100" dirty="0">
                <a:cs typeface="Times New Roman" panose="02020603050405020304" pitchFamily="18" charset="0"/>
              </a:rPr>
              <a:t>  	</a:t>
            </a:r>
            <a:r>
              <a:rPr lang="en-US" altLang="zh-CN" kern="100" dirty="0" err="1">
                <a:cs typeface="Times New Roman" panose="02020603050405020304" pitchFamily="18" charset="0"/>
              </a:rPr>
              <a:t>eax</a:t>
            </a:r>
            <a:r>
              <a:rPr lang="en-US" altLang="zh-CN" kern="100" dirty="0">
                <a:cs typeface="Times New Roman" panose="02020603050405020304" pitchFamily="18" charset="0"/>
              </a:rPr>
              <a:t>, 1             	;n=1</a:t>
            </a:r>
            <a:r>
              <a:rPr lang="zh-CN" altLang="zh-CN" kern="100" dirty="0">
                <a:cs typeface="Times New Roman" panose="02020603050405020304" pitchFamily="18" charset="0"/>
              </a:rPr>
              <a:t>时</a:t>
            </a:r>
            <a:r>
              <a:rPr lang="en-US" altLang="zh-CN" kern="100" dirty="0">
                <a:cs typeface="Times New Roman" panose="02020603050405020304" pitchFamily="18" charset="0"/>
              </a:rPr>
              <a:t>, n!=1</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266950" algn="l"/>
                <a:tab pos="3191510" algn="l"/>
              </a:tabLst>
            </a:pPr>
            <a:r>
              <a:rPr lang="en-US" altLang="zh-CN" kern="100" dirty="0">
                <a:cs typeface="Times New Roman" panose="02020603050405020304" pitchFamily="18" charset="0"/>
              </a:rPr>
              <a:t>           	ret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266950" algn="l"/>
                <a:tab pos="3191510" algn="l"/>
              </a:tabLst>
            </a:pPr>
            <a:r>
              <a:rPr lang="en-US" altLang="zh-CN" kern="100" dirty="0">
                <a:cs typeface="Times New Roman" panose="02020603050405020304" pitchFamily="18" charset="0"/>
              </a:rPr>
              <a:t>factorial   	</a:t>
            </a:r>
            <a:r>
              <a:rPr lang="en-US" altLang="zh-CN" kern="100" dirty="0" err="1">
                <a:cs typeface="Times New Roman" panose="02020603050405020304" pitchFamily="18" charset="0"/>
              </a:rPr>
              <a:t>endp</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
        <p:nvSpPr>
          <p:cNvPr id="3" name="矩形 2"/>
          <p:cNvSpPr/>
          <p:nvPr/>
        </p:nvSpPr>
        <p:spPr>
          <a:xfrm>
            <a:off x="6023992" y="1412776"/>
            <a:ext cx="6096000" cy="2677656"/>
          </a:xfrm>
          <a:prstGeom prst="rect">
            <a:avLst/>
          </a:prstGeom>
        </p:spPr>
        <p:txBody>
          <a:bodyPr>
            <a:spAutoFit/>
          </a:bodyPr>
          <a:lstStyle/>
          <a:p>
            <a:pPr marL="158750" marR="158750" indent="266700" algn="just">
              <a:spcAft>
                <a:spcPts val="0"/>
              </a:spcAft>
              <a:tabLst>
                <a:tab pos="666750" algn="l"/>
                <a:tab pos="1200150" algn="l"/>
                <a:tab pos="1733550" algn="l"/>
                <a:tab pos="2266950" algn="l"/>
                <a:tab pos="2800350" algn="l"/>
                <a:tab pos="666750" algn="l"/>
                <a:tab pos="1164590" algn="l"/>
                <a:tab pos="1786890" algn="l"/>
                <a:tab pos="2266950" algn="l"/>
                <a:tab pos="3191510" algn="l"/>
              </a:tabLst>
            </a:pPr>
            <a:r>
              <a:rPr lang="en-US" altLang="zh-CN" kern="100" dirty="0">
                <a:cs typeface="Times New Roman" panose="02020603050405020304" pitchFamily="18" charset="0"/>
              </a:rPr>
              <a:t>start  		</a:t>
            </a:r>
            <a:r>
              <a:rPr lang="en-US" altLang="zh-CN" kern="100" dirty="0" err="1">
                <a:cs typeface="Times New Roman" panose="02020603050405020304" pitchFamily="18" charset="0"/>
              </a:rPr>
              <a:t>proc</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178050" algn="l"/>
                <a:tab pos="3191510" algn="l"/>
              </a:tabLst>
            </a:pPr>
            <a:r>
              <a:rPr lang="en-US" altLang="zh-CN" kern="100" dirty="0">
                <a:cs typeface="Times New Roman" panose="02020603050405020304" pitchFamily="18" charset="0"/>
              </a:rPr>
              <a:t>        	local  	</a:t>
            </a:r>
            <a:r>
              <a:rPr lang="en-US" altLang="zh-CN" kern="100" dirty="0" err="1">
                <a:cs typeface="Times New Roman" panose="02020603050405020304" pitchFamily="18" charset="0"/>
              </a:rPr>
              <a:t>n,f:dword</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16916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mov</a:t>
            </a:r>
            <a:r>
              <a:rPr lang="en-US" altLang="zh-CN" kern="100" dirty="0">
                <a:cs typeface="Times New Roman" panose="02020603050405020304" pitchFamily="18" charset="0"/>
              </a:rPr>
              <a:t>  	n, 5</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9875" algn="just">
              <a:spcAft>
                <a:spcPts val="0"/>
              </a:spcAft>
              <a:tabLst>
                <a:tab pos="666750" algn="l"/>
                <a:tab pos="1200150" algn="l"/>
                <a:tab pos="1733550" algn="l"/>
                <a:tab pos="2266950" algn="l"/>
                <a:tab pos="2800350" algn="l"/>
                <a:tab pos="666750" algn="l"/>
                <a:tab pos="1164590" algn="l"/>
                <a:tab pos="1786890" algn="l"/>
                <a:tab pos="2169160" algn="l"/>
                <a:tab pos="2266950" algn="l"/>
                <a:tab pos="3191510" algn="l"/>
              </a:tabLst>
            </a:pPr>
            <a:r>
              <a:rPr lang="en-US" altLang="zh-CN" kern="100" dirty="0">
                <a:cs typeface="Times New Roman" panose="02020603050405020304" pitchFamily="18" charset="0"/>
              </a:rPr>
              <a:t>         	</a:t>
            </a:r>
            <a:r>
              <a:rPr lang="en-US" altLang="zh-CN" kern="100" dirty="0">
                <a:solidFill>
                  <a:srgbClr val="FF0000"/>
                </a:solidFill>
                <a:cs typeface="Times New Roman" panose="02020603050405020304" pitchFamily="18" charset="0"/>
              </a:rPr>
              <a:t>invoke  	</a:t>
            </a:r>
            <a:r>
              <a:rPr lang="en-US" altLang="zh-CN" kern="100" dirty="0" err="1" smtClean="0">
                <a:solidFill>
                  <a:srgbClr val="FF0000"/>
                </a:solidFill>
                <a:cs typeface="Times New Roman" panose="02020603050405020304" pitchFamily="18" charset="0"/>
              </a:rPr>
              <a:t>factorial,n;EAX</a:t>
            </a:r>
            <a:r>
              <a:rPr lang="en-US" altLang="zh-CN" kern="100" dirty="0" smtClean="0">
                <a:solidFill>
                  <a:srgbClr val="FF0000"/>
                </a:solidFill>
                <a:cs typeface="Times New Roman" panose="02020603050405020304" pitchFamily="18" charset="0"/>
              </a:rPr>
              <a:t>=n</a:t>
            </a: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169160" algn="l"/>
                <a:tab pos="2266950" algn="l"/>
                <a:tab pos="3191510" algn="l"/>
              </a:tabLst>
            </a:pPr>
            <a:r>
              <a:rPr lang="en-US" altLang="zh-CN" kern="100" dirty="0">
                <a:cs typeface="Times New Roman" panose="02020603050405020304" pitchFamily="18" charset="0"/>
              </a:rPr>
              <a:t>         	</a:t>
            </a:r>
            <a:r>
              <a:rPr lang="en-US" altLang="zh-CN" kern="100" dirty="0" err="1">
                <a:cs typeface="Times New Roman" panose="02020603050405020304" pitchFamily="18" charset="0"/>
              </a:rPr>
              <a:t>mov</a:t>
            </a:r>
            <a:r>
              <a:rPr lang="en-US" altLang="zh-CN" kern="100" dirty="0">
                <a:cs typeface="Times New Roman" panose="02020603050405020304" pitchFamily="18" charset="0"/>
              </a:rPr>
              <a:t>  	f, </a:t>
            </a:r>
            <a:r>
              <a:rPr lang="en-US" altLang="zh-CN" kern="100" dirty="0" err="1">
                <a:cs typeface="Times New Roman" panose="02020603050405020304" pitchFamily="18" charset="0"/>
              </a:rPr>
              <a:t>eax</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86890" algn="l"/>
                <a:tab pos="2169160" algn="l"/>
                <a:tab pos="2266950" algn="l"/>
                <a:tab pos="3191510" algn="l"/>
              </a:tabLst>
            </a:pPr>
            <a:r>
              <a:rPr lang="en-US" altLang="zh-CN" kern="100" dirty="0">
                <a:cs typeface="Times New Roman" panose="02020603050405020304" pitchFamily="18" charset="0"/>
              </a:rPr>
              <a:t>         	invoke  	</a:t>
            </a:r>
            <a:r>
              <a:rPr lang="en-US" altLang="zh-CN" kern="100" dirty="0" err="1">
                <a:cs typeface="Times New Roman" panose="02020603050405020304" pitchFamily="18" charset="0"/>
              </a:rPr>
              <a:t>printf</a:t>
            </a:r>
            <a:r>
              <a:rPr lang="en-US" altLang="zh-CN" kern="100" dirty="0">
                <a:cs typeface="Times New Roman" panose="02020603050405020304" pitchFamily="18" charset="0"/>
              </a:rPr>
              <a:t>, offset </a:t>
            </a:r>
            <a:r>
              <a:rPr lang="en-US" altLang="zh-CN" kern="100" dirty="0" err="1">
                <a:cs typeface="Times New Roman" panose="02020603050405020304" pitchFamily="18" charset="0"/>
              </a:rPr>
              <a:t>szOut</a:t>
            </a:r>
            <a:r>
              <a:rPr lang="en-US" altLang="zh-CN" kern="100" dirty="0">
                <a:cs typeface="Times New Roman" panose="02020603050405020304" pitchFamily="18" charset="0"/>
              </a:rPr>
              <a:t>, n, f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666750" algn="l"/>
                <a:tab pos="1164590" algn="l"/>
                <a:tab pos="1733550" algn="l"/>
                <a:tab pos="2266950" algn="l"/>
                <a:tab pos="2800350" algn="l"/>
              </a:tabLst>
            </a:pPr>
            <a:r>
              <a:rPr lang="en-US" altLang="zh-CN" kern="100" dirty="0">
                <a:cs typeface="Times New Roman" panose="02020603050405020304" pitchFamily="18" charset="0"/>
              </a:rPr>
              <a:t>          	ret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2440122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Rectangle: Click to edit Master text styles&#10;Second level&#10;Third level&#10;Fourth level&#10;Fifth level"/>
          <p:cNvSpPr>
            <a:spLocks noGrp="1" noChangeArrowheads="1"/>
          </p:cNvSpPr>
          <p:nvPr>
            <p:ph type="body" idx="4294967295"/>
          </p:nvPr>
        </p:nvSpPr>
        <p:spPr>
          <a:xfrm>
            <a:off x="911424" y="1268760"/>
            <a:ext cx="10369152" cy="5335587"/>
          </a:xfrm>
        </p:spPr>
        <p:txBody>
          <a:bodyPr/>
          <a:lstStyle/>
          <a:p>
            <a:pPr marL="0" indent="0">
              <a:buNone/>
            </a:pPr>
            <a:r>
              <a:rPr lang="zh-CN" altLang="zh-CN" b="1" dirty="0">
                <a:latin typeface="黑体" panose="02010609060101010101" pitchFamily="49" charset="-122"/>
              </a:rPr>
              <a:t>设计子程序时应注意的问题</a:t>
            </a:r>
            <a:endParaRPr lang="zh-CN" altLang="zh-CN" b="1" dirty="0">
              <a:solidFill>
                <a:schemeClr val="tx2"/>
              </a:solidFill>
              <a:latin typeface="黑体" panose="02010609060101010101" pitchFamily="49" charset="-122"/>
            </a:endParaRPr>
          </a:p>
          <a:p>
            <a:pPr marL="0" indent="0"/>
            <a:endParaRPr lang="en-US" altLang="zh-CN" b="1" dirty="0" smtClean="0">
              <a:solidFill>
                <a:schemeClr val="tx2"/>
              </a:solidFill>
              <a:latin typeface="黑体" panose="02010609060101010101" pitchFamily="49" charset="-122"/>
            </a:endParaRPr>
          </a:p>
          <a:p>
            <a:pPr marL="0" indent="0"/>
            <a:r>
              <a:rPr lang="en-US" altLang="zh-CN" b="1" dirty="0" smtClean="0">
                <a:solidFill>
                  <a:schemeClr val="tx2"/>
                </a:solidFill>
                <a:latin typeface="黑体" panose="02010609060101010101" pitchFamily="49" charset="-122"/>
              </a:rPr>
              <a:t>1</a:t>
            </a:r>
            <a:r>
              <a:rPr lang="zh-CN" altLang="zh-CN" b="1" dirty="0" smtClean="0">
                <a:solidFill>
                  <a:schemeClr val="tx2"/>
                </a:solidFill>
                <a:latin typeface="黑体" panose="02010609060101010101" pitchFamily="49" charset="-122"/>
              </a:rPr>
              <a:t>．寄存器的保存与恢复</a:t>
            </a:r>
          </a:p>
          <a:p>
            <a:pPr marL="0" indent="0">
              <a:buNone/>
            </a:pPr>
            <a:r>
              <a:rPr lang="zh-CN" altLang="zh-CN" b="1" dirty="0" smtClean="0">
                <a:latin typeface="黑体" panose="02010609060101010101" pitchFamily="49" charset="-122"/>
              </a:rPr>
              <a:t>为了保证调用程序的寄存器内容不被破坏，应在子程序开头保存它要用到的寄存器内容，返回前再恢复它们。</a:t>
            </a:r>
          </a:p>
        </p:txBody>
      </p:sp>
    </p:spTree>
    <p:extLst>
      <p:ext uri="{BB962C8B-B14F-4D97-AF65-F5344CB8AC3E}">
        <p14:creationId xmlns:p14="http://schemas.microsoft.com/office/powerpoint/2010/main" val="2523309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1987" name="Rectangle 2"/>
          <p:cNvSpPr>
            <a:spLocks noGrp="1" noChangeArrowheads="1"/>
          </p:cNvSpPr>
          <p:nvPr>
            <p:ph type="title" idx="4294967295"/>
          </p:nvPr>
        </p:nvSpPr>
        <p:spPr>
          <a:xfrm>
            <a:off x="2208213" y="-171450"/>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3.3</a:t>
            </a:r>
            <a:r>
              <a:rPr lang="zh-CN" altLang="zh-CN" dirty="0" smtClean="0">
                <a:latin typeface="黑体" panose="02010609060101010101" pitchFamily="49" charset="-122"/>
              </a:rPr>
              <a:t>  缓冲区溢出</a:t>
            </a:r>
            <a:endParaRPr lang="zh-CN" altLang="zh-CN" dirty="0" smtClean="0"/>
          </a:p>
        </p:txBody>
      </p:sp>
      <p:sp>
        <p:nvSpPr>
          <p:cNvPr id="41988" name="Rectangle 3" descr="Rectangle: Click to edit Master text styles&#10;Second level&#10;Third level&#10;Fourth level&#10;Fifth level"/>
          <p:cNvSpPr>
            <a:spLocks noGrp="1" noChangeArrowheads="1"/>
          </p:cNvSpPr>
          <p:nvPr>
            <p:ph type="body" idx="4294967295"/>
          </p:nvPr>
        </p:nvSpPr>
        <p:spPr>
          <a:xfrm>
            <a:off x="1055440" y="1412876"/>
            <a:ext cx="10441160" cy="3960813"/>
          </a:xfrm>
        </p:spPr>
        <p:txBody>
          <a:bodyPr/>
          <a:lstStyle/>
          <a:p>
            <a:r>
              <a:rPr lang="zh-CN" altLang="zh-CN" sz="2800" b="1" dirty="0">
                <a:latin typeface="黑体" panose="02010609060101010101" pitchFamily="49" charset="-122"/>
              </a:rPr>
              <a:t>缓冲区溢出是目前最常见的一种安全问题，操作系统以及应用程序一般都存在缓冲区溢出漏洞。缓冲区溢出是由编程错误引起的，当程序向缓冲区内写入的数据超过了缓冲区的容量，就发生了缓冲区溢出，缓冲区之外的内存单元被程序</a:t>
            </a:r>
            <a:r>
              <a:rPr lang="zh-CN" altLang="zh-CN" sz="2800" b="1" dirty="0">
                <a:latin typeface="Times New Roman" panose="02020603050405020304" pitchFamily="18" charset="0"/>
              </a:rPr>
              <a:t>“</a:t>
            </a:r>
            <a:r>
              <a:rPr lang="zh-CN" altLang="zh-CN" sz="2800" b="1" dirty="0">
                <a:latin typeface="黑体" panose="02010609060101010101" pitchFamily="49" charset="-122"/>
              </a:rPr>
              <a:t>非法</a:t>
            </a:r>
            <a:r>
              <a:rPr lang="zh-CN" altLang="zh-CN" sz="2800" b="1" dirty="0">
                <a:latin typeface="Times New Roman" panose="02020603050405020304" pitchFamily="18" charset="0"/>
              </a:rPr>
              <a:t>”</a:t>
            </a:r>
            <a:r>
              <a:rPr lang="zh-CN" altLang="zh-CN" sz="2800" b="1" dirty="0">
                <a:latin typeface="黑体" panose="02010609060101010101" pitchFamily="49" charset="-122"/>
              </a:rPr>
              <a:t>修改。</a:t>
            </a:r>
          </a:p>
          <a:p>
            <a:r>
              <a:rPr lang="zh-CN" altLang="zh-CN" sz="2800" b="1" dirty="0">
                <a:latin typeface="黑体" panose="02010609060101010101" pitchFamily="49" charset="-122"/>
              </a:rPr>
              <a:t>一般情况下，缓冲区溢出会导致应用程序的错误或者运行中止，但是，攻击者利用程序中的漏洞，精心设计出一段入侵程序代码，覆盖缓冲区之外的内存单元，这些程序代码就可以被CPU所执行，从而获取系统的控制权。 </a:t>
            </a:r>
          </a:p>
        </p:txBody>
      </p:sp>
    </p:spTree>
    <p:extLst>
      <p:ext uri="{BB962C8B-B14F-4D97-AF65-F5344CB8AC3E}">
        <p14:creationId xmlns:p14="http://schemas.microsoft.com/office/powerpoint/2010/main" val="941253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3011"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F52DD78C-8581-47AE-93A4-03F25C400C8B}"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41</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3012" name="Rectangle 2"/>
          <p:cNvSpPr>
            <a:spLocks noGrp="1" noChangeArrowheads="1"/>
          </p:cNvSpPr>
          <p:nvPr>
            <p:ph type="title" idx="4294967295"/>
          </p:nvPr>
        </p:nvSpPr>
        <p:spPr>
          <a:xfrm>
            <a:off x="2135188" y="115888"/>
            <a:ext cx="8229600" cy="1143000"/>
          </a:xfrm>
          <a:noFill/>
        </p:spPr>
        <p:txBody>
          <a:bodyPr/>
          <a:lstStyle/>
          <a:p>
            <a:r>
              <a:rPr lang="zh-CN" altLang="zh-CN" dirty="0" smtClean="0">
                <a:latin typeface="黑体" panose="02010609060101010101" pitchFamily="49" charset="-122"/>
              </a:rPr>
              <a:t>1  堆栈溢出</a:t>
            </a:r>
            <a:r>
              <a:rPr lang="zh-CN" altLang="zh-CN" dirty="0" smtClean="0"/>
              <a:t> </a:t>
            </a:r>
          </a:p>
        </p:txBody>
      </p:sp>
      <p:sp>
        <p:nvSpPr>
          <p:cNvPr id="43013" name="Rectangle 3" descr="Rectangle: Click to edit Master text styles&#10;Second level&#10;Third level&#10;Fourth level&#10;Fifth level"/>
          <p:cNvSpPr>
            <a:spLocks noGrp="1" noChangeArrowheads="1"/>
          </p:cNvSpPr>
          <p:nvPr>
            <p:ph type="body" idx="4294967295"/>
          </p:nvPr>
        </p:nvSpPr>
        <p:spPr>
          <a:xfrm>
            <a:off x="263353" y="1905000"/>
            <a:ext cx="9696624" cy="4114800"/>
          </a:xfrm>
        </p:spPr>
        <p:txBody>
          <a:bodyPr/>
          <a:lstStyle/>
          <a:p>
            <a:pPr>
              <a:buFont typeface="Wingdings" panose="05000000000000000000" pitchFamily="2" charset="2"/>
              <a:buNone/>
            </a:pPr>
            <a:r>
              <a:rPr lang="zh-CN" altLang="zh-CN" sz="2800" b="1" dirty="0">
                <a:latin typeface="黑体" panose="02010609060101010101" pitchFamily="49" charset="-122"/>
              </a:rPr>
              <a:t>     在一个程序中，会声明各种变量。静态全局变量位于数据段并且在程序开始运行时被初始化，而局部变量则在堆栈中分配，只在该函数内部有效。</a:t>
            </a:r>
          </a:p>
          <a:p>
            <a:pPr>
              <a:buFont typeface="Wingdings" panose="05000000000000000000" pitchFamily="2" charset="2"/>
              <a:buNone/>
            </a:pPr>
            <a:r>
              <a:rPr lang="zh-CN" altLang="zh-CN" sz="2800" b="1" dirty="0">
                <a:latin typeface="黑体" panose="02010609060101010101" pitchFamily="49" charset="-122"/>
              </a:rPr>
              <a:t>     如果局部变量使用不当，会造成缓冲区溢出漏洞。</a:t>
            </a:r>
          </a:p>
        </p:txBody>
      </p:sp>
    </p:spTree>
    <p:extLst>
      <p:ext uri="{BB962C8B-B14F-4D97-AF65-F5344CB8AC3E}">
        <p14:creationId xmlns:p14="http://schemas.microsoft.com/office/powerpoint/2010/main" val="13504529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720" y="834678"/>
            <a:ext cx="6408712" cy="1938992"/>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en-US" altLang="zh-CN" sz="2000" dirty="0" err="1">
                <a:latin typeface="+mn-lt"/>
                <a:ea typeface="MingLiU-ExtB" panose="02020500000000000000" pitchFamily="18" charset="-120"/>
                <a:cs typeface="Times New Roman" panose="02020603050405020304" pitchFamily="18" charset="0"/>
              </a:rPr>
              <a:t>int</a:t>
            </a:r>
            <a:r>
              <a:rPr lang="en-US" altLang="zh-CN" sz="2000" dirty="0">
                <a:latin typeface="+mn-lt"/>
                <a:ea typeface="MingLiU-ExtB" panose="02020500000000000000" pitchFamily="18" charset="-120"/>
                <a:cs typeface="Times New Roman" panose="02020603050405020304" pitchFamily="18" charset="0"/>
              </a:rPr>
              <a:t> main(</a:t>
            </a:r>
            <a:r>
              <a:rPr lang="en-US" altLang="zh-CN" sz="2000" dirty="0" err="1">
                <a:latin typeface="+mn-lt"/>
                <a:ea typeface="MingLiU-ExtB" panose="02020500000000000000" pitchFamily="18" charset="-120"/>
                <a:cs typeface="Times New Roman" panose="02020603050405020304" pitchFamily="18" charset="0"/>
              </a:rPr>
              <a:t>int</a:t>
            </a:r>
            <a:r>
              <a:rPr lang="en-US" altLang="zh-CN" sz="2000" dirty="0">
                <a:latin typeface="+mn-lt"/>
                <a:ea typeface="MingLiU-ExtB" panose="02020500000000000000" pitchFamily="18" charset="-120"/>
                <a:cs typeface="Times New Roman" panose="02020603050405020304" pitchFamily="18" charset="0"/>
              </a:rPr>
              <a:t> </a:t>
            </a:r>
            <a:r>
              <a:rPr lang="en-US" altLang="zh-CN" sz="2000" dirty="0" err="1">
                <a:latin typeface="+mn-lt"/>
                <a:ea typeface="MingLiU-ExtB" panose="02020500000000000000" pitchFamily="18" charset="-120"/>
                <a:cs typeface="Times New Roman" panose="02020603050405020304" pitchFamily="18" charset="0"/>
              </a:rPr>
              <a:t>argc</a:t>
            </a:r>
            <a:r>
              <a:rPr lang="en-US" altLang="zh-CN" sz="2000" dirty="0">
                <a:latin typeface="+mn-lt"/>
                <a:ea typeface="MingLiU-ExtB" panose="02020500000000000000" pitchFamily="18" charset="-120"/>
                <a:cs typeface="Times New Roman" panose="02020603050405020304" pitchFamily="18" charset="0"/>
              </a:rPr>
              <a:t>, char **</a:t>
            </a:r>
            <a:r>
              <a:rPr lang="en-US" altLang="zh-CN" sz="2000" dirty="0" err="1">
                <a:latin typeface="+mn-lt"/>
                <a:ea typeface="MingLiU-ExtB" panose="02020500000000000000" pitchFamily="18" charset="-120"/>
                <a:cs typeface="Times New Roman" panose="02020603050405020304" pitchFamily="18" charset="0"/>
              </a:rPr>
              <a:t>argv</a:t>
            </a:r>
            <a:r>
              <a:rPr lang="en-US" altLang="zh-CN" sz="2000" dirty="0">
                <a:latin typeface="+mn-lt"/>
                <a:ea typeface="MingLiU-ExtB" panose="02020500000000000000" pitchFamily="18" charset="-120"/>
                <a:cs typeface="Times New Roman" panose="02020603050405020304" pitchFamily="18" charset="0"/>
              </a:rPr>
              <a:t>)</a:t>
            </a:r>
          </a:p>
          <a:p>
            <a:pPr marL="158750" marR="158750" indent="266700" algn="just">
              <a:spcAft>
                <a:spcPts val="0"/>
              </a:spcAft>
              <a:tabLst>
                <a:tab pos="666750" algn="l"/>
                <a:tab pos="1200150" algn="l"/>
                <a:tab pos="1733550" algn="l"/>
                <a:tab pos="2266950" algn="l"/>
                <a:tab pos="2800350" algn="l"/>
              </a:tabLst>
            </a:pPr>
            <a:r>
              <a:rPr lang="en-US" altLang="zh-CN" sz="2000" dirty="0">
                <a:latin typeface="+mn-lt"/>
                <a:ea typeface="MingLiU-ExtB" panose="02020500000000000000" pitchFamily="18" charset="-120"/>
                <a:cs typeface="Times New Roman" panose="02020603050405020304" pitchFamily="18" charset="0"/>
              </a:rPr>
              <a:t>{</a:t>
            </a:r>
          </a:p>
          <a:p>
            <a:pPr marL="158750" marR="158750" indent="266700" algn="just">
              <a:spcAft>
                <a:spcPts val="0"/>
              </a:spcAft>
              <a:tabLst>
                <a:tab pos="666750" algn="l"/>
                <a:tab pos="1200150" algn="l"/>
                <a:tab pos="1733550" algn="l"/>
                <a:tab pos="2266950" algn="l"/>
                <a:tab pos="2800350" algn="l"/>
              </a:tabLst>
            </a:pPr>
            <a:r>
              <a:rPr lang="en-US" altLang="zh-CN" sz="2000" dirty="0">
                <a:latin typeface="+mn-lt"/>
                <a:ea typeface="MingLiU-ExtB" panose="02020500000000000000" pitchFamily="18" charset="-120"/>
                <a:cs typeface="Times New Roman" panose="02020603050405020304" pitchFamily="18" charset="0"/>
              </a:rPr>
              <a:t>	char </a:t>
            </a:r>
            <a:r>
              <a:rPr lang="en-US" altLang="zh-CN" sz="2000" dirty="0" err="1">
                <a:latin typeface="+mn-lt"/>
                <a:ea typeface="MingLiU-ExtB" panose="02020500000000000000" pitchFamily="18" charset="-120"/>
                <a:cs typeface="Times New Roman" panose="02020603050405020304" pitchFamily="18" charset="0"/>
              </a:rPr>
              <a:t>buf</a:t>
            </a:r>
            <a:r>
              <a:rPr lang="en-US" altLang="zh-CN" sz="2000" dirty="0">
                <a:latin typeface="+mn-lt"/>
                <a:ea typeface="MingLiU-ExtB" panose="02020500000000000000" pitchFamily="18" charset="-120"/>
                <a:cs typeface="Times New Roman" panose="02020603050405020304" pitchFamily="18" charset="0"/>
              </a:rPr>
              <a:t>  [80];</a:t>
            </a:r>
          </a:p>
          <a:p>
            <a:pPr marL="158750" marR="158750" indent="266700" algn="just">
              <a:spcAft>
                <a:spcPts val="0"/>
              </a:spcAft>
              <a:tabLst>
                <a:tab pos="666750" algn="l"/>
                <a:tab pos="1200150" algn="l"/>
                <a:tab pos="1733550" algn="l"/>
                <a:tab pos="2266950" algn="l"/>
                <a:tab pos="2800350" algn="l"/>
              </a:tabLst>
            </a:pPr>
            <a:r>
              <a:rPr lang="en-US" altLang="zh-CN" sz="2000" dirty="0">
                <a:latin typeface="+mn-lt"/>
                <a:ea typeface="MingLiU-ExtB" panose="02020500000000000000" pitchFamily="18" charset="-120"/>
                <a:cs typeface="Times New Roman" panose="02020603050405020304" pitchFamily="18" charset="0"/>
              </a:rPr>
              <a:t>	</a:t>
            </a:r>
            <a:r>
              <a:rPr lang="en-US" altLang="zh-CN" sz="2000" dirty="0" err="1">
                <a:latin typeface="+mn-lt"/>
                <a:ea typeface="MingLiU-ExtB" panose="02020500000000000000" pitchFamily="18" charset="-120"/>
                <a:cs typeface="Times New Roman" panose="02020603050405020304" pitchFamily="18" charset="0"/>
              </a:rPr>
              <a:t>strcpy</a:t>
            </a:r>
            <a:r>
              <a:rPr lang="en-US" altLang="zh-CN" sz="2000" dirty="0">
                <a:latin typeface="+mn-lt"/>
                <a:ea typeface="MingLiU-ExtB" panose="02020500000000000000" pitchFamily="18" charset="-120"/>
                <a:cs typeface="Times New Roman" panose="02020603050405020304" pitchFamily="18" charset="0"/>
              </a:rPr>
              <a:t>(</a:t>
            </a:r>
            <a:r>
              <a:rPr lang="en-US" altLang="zh-CN" sz="2000" dirty="0" err="1">
                <a:latin typeface="+mn-lt"/>
                <a:ea typeface="MingLiU-ExtB" panose="02020500000000000000" pitchFamily="18" charset="-120"/>
                <a:cs typeface="Times New Roman" panose="02020603050405020304" pitchFamily="18" charset="0"/>
              </a:rPr>
              <a:t>buf</a:t>
            </a:r>
            <a:r>
              <a:rPr lang="en-US" altLang="zh-CN" sz="2000" dirty="0">
                <a:latin typeface="+mn-lt"/>
                <a:ea typeface="MingLiU-ExtB" panose="02020500000000000000" pitchFamily="18" charset="-120"/>
                <a:cs typeface="Times New Roman" panose="02020603050405020304" pitchFamily="18" charset="0"/>
              </a:rPr>
              <a:t>, </a:t>
            </a:r>
            <a:r>
              <a:rPr lang="en-US" altLang="zh-CN" sz="2000" dirty="0" err="1">
                <a:latin typeface="+mn-lt"/>
                <a:ea typeface="MingLiU-ExtB" panose="02020500000000000000" pitchFamily="18" charset="-120"/>
                <a:cs typeface="Times New Roman" panose="02020603050405020304" pitchFamily="18" charset="0"/>
              </a:rPr>
              <a:t>argv</a:t>
            </a:r>
            <a:r>
              <a:rPr lang="en-US" altLang="zh-CN" sz="2000" dirty="0">
                <a:latin typeface="+mn-lt"/>
                <a:ea typeface="MingLiU-ExtB" panose="02020500000000000000" pitchFamily="18" charset="-120"/>
                <a:cs typeface="Times New Roman" panose="02020603050405020304" pitchFamily="18" charset="0"/>
              </a:rPr>
              <a:t>[1]); </a:t>
            </a:r>
          </a:p>
          <a:p>
            <a:pPr marL="158750" marR="158750" indent="266700" algn="just">
              <a:spcAft>
                <a:spcPts val="0"/>
              </a:spcAft>
              <a:tabLst>
                <a:tab pos="666750" algn="l"/>
                <a:tab pos="1200150" algn="l"/>
                <a:tab pos="1733550" algn="l"/>
                <a:tab pos="2266950" algn="l"/>
                <a:tab pos="2800350" algn="l"/>
              </a:tabLst>
            </a:pPr>
            <a:r>
              <a:rPr lang="en-US" altLang="zh-CN" sz="2000" dirty="0">
                <a:latin typeface="+mn-lt"/>
                <a:ea typeface="MingLiU-ExtB" panose="02020500000000000000" pitchFamily="18" charset="-120"/>
                <a:cs typeface="Times New Roman" panose="02020603050405020304" pitchFamily="18" charset="0"/>
              </a:rPr>
              <a:t>}</a:t>
            </a:r>
          </a:p>
          <a:p>
            <a:pPr marL="158750" marR="158750" indent="266700" algn="just">
              <a:spcAft>
                <a:spcPts val="0"/>
              </a:spcAft>
              <a:tabLst>
                <a:tab pos="666750" algn="l"/>
                <a:tab pos="1200150" algn="l"/>
                <a:tab pos="1733550" algn="l"/>
                <a:tab pos="2266950" algn="l"/>
                <a:tab pos="2800350" algn="l"/>
              </a:tabLst>
            </a:pPr>
            <a:endParaRPr lang="zh-CN" altLang="zh-CN" sz="2000" dirty="0">
              <a:latin typeface="+mn-lt"/>
              <a:ea typeface="幼圆" panose="02010509060101010101" pitchFamily="49" charset="-122"/>
              <a:cs typeface="Times New Roman" panose="02020603050405020304" pitchFamily="18" charset="0"/>
            </a:endParaRPr>
          </a:p>
        </p:txBody>
      </p:sp>
      <p:pic>
        <p:nvPicPr>
          <p:cNvPr id="47106" name="Picture 2" descr="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1700808"/>
            <a:ext cx="8280920" cy="40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720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4035"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0B5B3A07-3B52-4F7E-A09C-D3853BE909C3}"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43</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4036" name="Rectangle 2"/>
          <p:cNvSpPr>
            <a:spLocks noGrp="1" noChangeArrowheads="1"/>
          </p:cNvSpPr>
          <p:nvPr>
            <p:ph type="title" idx="4294967295"/>
          </p:nvPr>
        </p:nvSpPr>
        <p:spPr>
          <a:xfrm>
            <a:off x="2208213" y="0"/>
            <a:ext cx="8229600" cy="1143000"/>
          </a:xfrm>
          <a:noFill/>
        </p:spPr>
        <p:txBody>
          <a:bodyPr/>
          <a:lstStyle/>
          <a:p>
            <a:r>
              <a:rPr lang="zh-CN" altLang="zh-CN" dirty="0" smtClean="0">
                <a:latin typeface="黑体" panose="02010609060101010101" pitchFamily="49" charset="-122"/>
              </a:rPr>
              <a:t>2  数据区溢出</a:t>
            </a:r>
            <a:r>
              <a:rPr lang="zh-CN" altLang="zh-CN" dirty="0" smtClean="0"/>
              <a:t> </a:t>
            </a:r>
          </a:p>
        </p:txBody>
      </p:sp>
      <p:sp>
        <p:nvSpPr>
          <p:cNvPr id="44037" name="Rectangle 3" descr="Rectangle: Click to edit Master text styles&#10;Second level&#10;Third level&#10;Fourth level&#10;Fifth level"/>
          <p:cNvSpPr>
            <a:spLocks noGrp="1" noChangeArrowheads="1"/>
          </p:cNvSpPr>
          <p:nvPr>
            <p:ph type="body" idx="4294967295"/>
          </p:nvPr>
        </p:nvSpPr>
        <p:spPr>
          <a:xfrm>
            <a:off x="335360" y="1143000"/>
            <a:ext cx="10945215" cy="4114800"/>
          </a:xfrm>
        </p:spPr>
        <p:txBody>
          <a:bodyPr/>
          <a:lstStyle/>
          <a:p>
            <a:pPr>
              <a:buFont typeface="Wingdings" panose="05000000000000000000" pitchFamily="2" charset="2"/>
              <a:buNone/>
            </a:pPr>
            <a:r>
              <a:rPr lang="zh-CN" altLang="zh-CN" b="1" dirty="0" smtClean="0">
                <a:latin typeface="黑体" panose="02010609060101010101" pitchFamily="49" charset="-122"/>
              </a:rPr>
              <a:t>    当变量或数组位于数据区时，由于程序对变量、数组的过度使用而导致对其他数据单元的覆盖，也可能导致程序执行错误。</a:t>
            </a:r>
          </a:p>
        </p:txBody>
      </p:sp>
    </p:spTree>
    <p:extLst>
      <p:ext uri="{BB962C8B-B14F-4D97-AF65-F5344CB8AC3E}">
        <p14:creationId xmlns:p14="http://schemas.microsoft.com/office/powerpoint/2010/main" val="2959612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7928" y="0"/>
            <a:ext cx="11017224" cy="6924973"/>
          </a:xfrm>
          <a:prstGeom prst="rect">
            <a:avLst/>
          </a:prstGeom>
        </p:spPr>
        <p:txBody>
          <a:bodyPr wrap="square">
            <a:spAutoFit/>
          </a:bodyPr>
          <a:lstStyle/>
          <a:p>
            <a:r>
              <a:rPr lang="zh-CN" altLang="en-US" sz="2000" dirty="0"/>
              <a:t>;PROG0508.asm</a:t>
            </a:r>
          </a:p>
          <a:p>
            <a:r>
              <a:rPr lang="zh-CN" altLang="en-US" sz="2000" dirty="0"/>
              <a:t>.386</a:t>
            </a:r>
          </a:p>
          <a:p>
            <a:r>
              <a:rPr lang="zh-CN" altLang="en-US" sz="2000" dirty="0"/>
              <a:t>.model flat,stdcall</a:t>
            </a:r>
          </a:p>
          <a:p>
            <a:r>
              <a:rPr lang="zh-CN" altLang="en-US" sz="2000" dirty="0"/>
              <a:t>includelib  	msvcrt.lib</a:t>
            </a:r>
          </a:p>
          <a:p>
            <a:r>
              <a:rPr lang="zh-CN" altLang="en-US" sz="2000" dirty="0"/>
              <a:t>printf      	PROTO C:dword,:vararg</a:t>
            </a:r>
          </a:p>
          <a:p>
            <a:r>
              <a:rPr lang="zh-CN" altLang="en-US" sz="2000" dirty="0"/>
              <a:t>scanf     	PROTO C:dword,:vararg</a:t>
            </a:r>
          </a:p>
          <a:p>
            <a:r>
              <a:rPr lang="zh-CN" altLang="en-US" sz="2000" dirty="0"/>
              <a:t>.data</a:t>
            </a:r>
          </a:p>
          <a:p>
            <a:r>
              <a:rPr lang="zh-CN" altLang="en-US" sz="2000" dirty="0"/>
              <a:t>szMsg     	byte 	'f is called. buf=%s', 0ah, 0</a:t>
            </a:r>
          </a:p>
          <a:p>
            <a:r>
              <a:rPr lang="zh-CN" altLang="en-US" sz="2000" dirty="0"/>
              <a:t>szFormat   	byte 	'%s', 0</a:t>
            </a:r>
          </a:p>
          <a:p>
            <a:r>
              <a:rPr lang="zh-CN" altLang="en-US" sz="2000" dirty="0"/>
              <a:t>buf        	byte 	40 dup (0)</a:t>
            </a:r>
          </a:p>
          <a:p>
            <a:r>
              <a:rPr lang="zh-CN" altLang="en-US" sz="2000" dirty="0">
                <a:solidFill>
                  <a:srgbClr val="FF0000"/>
                </a:solidFill>
              </a:rPr>
              <a:t>fn        	dword	offset f</a:t>
            </a:r>
          </a:p>
          <a:p>
            <a:r>
              <a:rPr lang="zh-CN" altLang="en-US" sz="2000" dirty="0"/>
              <a:t>.code</a:t>
            </a:r>
          </a:p>
          <a:p>
            <a:r>
              <a:rPr lang="zh-CN" altLang="en-US" sz="2000" dirty="0"/>
              <a:t>f        	proc</a:t>
            </a:r>
          </a:p>
          <a:p>
            <a:r>
              <a:rPr lang="zh-CN" altLang="en-US" sz="2000" dirty="0"/>
              <a:t>           	invoke  	printf, offset szMsg, offset buf</a:t>
            </a:r>
          </a:p>
          <a:p>
            <a:r>
              <a:rPr lang="zh-CN" altLang="en-US" sz="2000" dirty="0"/>
              <a:t>           	ret</a:t>
            </a:r>
          </a:p>
          <a:p>
            <a:r>
              <a:rPr lang="zh-CN" altLang="en-US" sz="2000" dirty="0"/>
              <a:t>f          	endp</a:t>
            </a:r>
          </a:p>
          <a:p>
            <a:r>
              <a:rPr lang="zh-CN" altLang="en-US" sz="2000" dirty="0"/>
              <a:t>start:</a:t>
            </a:r>
          </a:p>
          <a:p>
            <a:r>
              <a:rPr lang="zh-CN" altLang="en-US" sz="2000" dirty="0"/>
              <a:t>          	invoke 	scanf, offset szFormat, offset buf</a:t>
            </a:r>
          </a:p>
          <a:p>
            <a:r>
              <a:rPr lang="zh-CN" altLang="en-US" sz="2000" dirty="0"/>
              <a:t>          	call    	dword ptr [fn]</a:t>
            </a:r>
          </a:p>
          <a:p>
            <a:r>
              <a:rPr lang="zh-CN" altLang="en-US" sz="2000" dirty="0"/>
              <a:t>invalidarg: </a:t>
            </a:r>
          </a:p>
          <a:p>
            <a:r>
              <a:rPr lang="zh-CN" altLang="en-US" sz="2000" dirty="0"/>
              <a:t>           	ret</a:t>
            </a:r>
          </a:p>
          <a:p>
            <a:r>
              <a:rPr lang="zh-CN" altLang="en-US" sz="2000" dirty="0"/>
              <a:t>end        	start</a:t>
            </a:r>
          </a:p>
        </p:txBody>
      </p:sp>
      <p:sp>
        <p:nvSpPr>
          <p:cNvPr id="4" name="矩形 3"/>
          <p:cNvSpPr/>
          <p:nvPr/>
        </p:nvSpPr>
        <p:spPr>
          <a:xfrm>
            <a:off x="47328" y="2780928"/>
            <a:ext cx="5328592" cy="1938992"/>
          </a:xfrm>
          <a:prstGeom prst="rect">
            <a:avLst/>
          </a:prstGeom>
        </p:spPr>
        <p:txBody>
          <a:bodyPr wrap="square">
            <a:spAutoFit/>
          </a:bodyPr>
          <a:lstStyle/>
          <a:p>
            <a:r>
              <a:rPr lang="zh-CN" altLang="zh-CN" kern="100" dirty="0">
                <a:solidFill>
                  <a:srgbClr val="FF0000"/>
                </a:solidFill>
                <a:cs typeface="Times New Roman" panose="02020603050405020304" pitchFamily="18" charset="0"/>
              </a:rPr>
              <a:t>当输入的字符长度超过</a:t>
            </a:r>
            <a:r>
              <a:rPr lang="en-US" altLang="zh-CN" kern="100" dirty="0">
                <a:solidFill>
                  <a:srgbClr val="FF0000"/>
                </a:solidFill>
              </a:rPr>
              <a:t>40</a:t>
            </a:r>
            <a:r>
              <a:rPr lang="zh-CN" altLang="zh-CN" kern="100" dirty="0">
                <a:solidFill>
                  <a:srgbClr val="FF0000"/>
                </a:solidFill>
                <a:cs typeface="Times New Roman" panose="02020603050405020304" pitchFamily="18" charset="0"/>
              </a:rPr>
              <a:t>个字节以后，后面的</a:t>
            </a:r>
            <a:r>
              <a:rPr lang="en-US" altLang="zh-CN" kern="100" dirty="0" err="1">
                <a:solidFill>
                  <a:srgbClr val="FF0000"/>
                </a:solidFill>
              </a:rPr>
              <a:t>fn</a:t>
            </a:r>
            <a:r>
              <a:rPr lang="zh-CN" altLang="zh-CN" kern="100" dirty="0">
                <a:solidFill>
                  <a:srgbClr val="FF0000"/>
                </a:solidFill>
                <a:cs typeface="Times New Roman" panose="02020603050405020304" pitchFamily="18" charset="0"/>
              </a:rPr>
              <a:t>就被覆盖</a:t>
            </a:r>
            <a:r>
              <a:rPr lang="zh-CN" altLang="zh-CN" kern="100" dirty="0" smtClean="0">
                <a:solidFill>
                  <a:srgbClr val="FF0000"/>
                </a:solidFill>
                <a:cs typeface="Times New Roman" panose="02020603050405020304" pitchFamily="18" charset="0"/>
              </a:rPr>
              <a:t>。</a:t>
            </a:r>
            <a:endParaRPr lang="en-US" altLang="zh-CN" kern="100" dirty="0" smtClean="0">
              <a:solidFill>
                <a:srgbClr val="FF0000"/>
              </a:solidFill>
              <a:cs typeface="Times New Roman" panose="02020603050405020304" pitchFamily="18" charset="0"/>
            </a:endParaRPr>
          </a:p>
          <a:p>
            <a:r>
              <a:rPr lang="zh-CN" altLang="zh-CN" kern="100" dirty="0" smtClean="0">
                <a:cs typeface="Times New Roman" panose="02020603050405020304" pitchFamily="18" charset="0"/>
              </a:rPr>
              <a:t>执行</a:t>
            </a:r>
            <a:r>
              <a:rPr lang="zh-CN" altLang="zh-CN" kern="100" dirty="0">
                <a:cs typeface="Times New Roman" panose="02020603050405020304" pitchFamily="18" charset="0"/>
              </a:rPr>
              <a:t>“</a:t>
            </a:r>
            <a:r>
              <a:rPr lang="en-US" altLang="zh-CN" kern="100" dirty="0"/>
              <a:t>call </a:t>
            </a:r>
            <a:r>
              <a:rPr lang="en-US" altLang="zh-CN" kern="100" dirty="0" err="1"/>
              <a:t>dword</a:t>
            </a:r>
            <a:r>
              <a:rPr lang="en-US" altLang="zh-CN" kern="100" dirty="0"/>
              <a:t> </a:t>
            </a:r>
            <a:r>
              <a:rPr lang="en-US" altLang="zh-CN" kern="100" dirty="0" err="1"/>
              <a:t>ptr</a:t>
            </a:r>
            <a:r>
              <a:rPr lang="en-US" altLang="zh-CN" kern="100" dirty="0"/>
              <a:t> [</a:t>
            </a:r>
            <a:r>
              <a:rPr lang="en-US" altLang="zh-CN" kern="100" dirty="0" err="1"/>
              <a:t>fn</a:t>
            </a:r>
            <a:r>
              <a:rPr lang="en-US" altLang="zh-CN" kern="100" dirty="0"/>
              <a:t>]</a:t>
            </a:r>
            <a:r>
              <a:rPr lang="zh-CN" altLang="zh-CN" kern="100" dirty="0">
                <a:cs typeface="Times New Roman" panose="02020603050405020304" pitchFamily="18" charset="0"/>
              </a:rPr>
              <a:t>”指令时，从</a:t>
            </a:r>
            <a:r>
              <a:rPr lang="en-US" altLang="zh-CN" kern="100" dirty="0" err="1"/>
              <a:t>fn</a:t>
            </a:r>
            <a:r>
              <a:rPr lang="zh-CN" altLang="zh-CN" kern="100" dirty="0">
                <a:cs typeface="Times New Roman" panose="02020603050405020304" pitchFamily="18" charset="0"/>
              </a:rPr>
              <a:t>单元中取出的内容就不再是子程序</a:t>
            </a:r>
            <a:r>
              <a:rPr lang="en-US" altLang="zh-CN" kern="100" dirty="0"/>
              <a:t>f</a:t>
            </a:r>
            <a:r>
              <a:rPr lang="zh-CN" altLang="zh-CN" kern="100" dirty="0">
                <a:cs typeface="Times New Roman" panose="02020603050405020304" pitchFamily="18" charset="0"/>
              </a:rPr>
              <a:t>的</a:t>
            </a:r>
            <a:r>
              <a:rPr lang="zh-CN" altLang="zh-CN" kern="100" dirty="0" smtClean="0">
                <a:cs typeface="Times New Roman" panose="02020603050405020304" pitchFamily="18" charset="0"/>
              </a:rPr>
              <a:t>地址</a:t>
            </a:r>
            <a:endParaRPr lang="zh-CN" altLang="en-US" dirty="0"/>
          </a:p>
        </p:txBody>
      </p:sp>
    </p:spTree>
    <p:extLst>
      <p:ext uri="{BB962C8B-B14F-4D97-AF65-F5344CB8AC3E}">
        <p14:creationId xmlns:p14="http://schemas.microsoft.com/office/powerpoint/2010/main" val="1739239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5059"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1928C342-A117-4713-86BE-F442F624B496}"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45</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5060" name="Rectangle 2"/>
          <p:cNvSpPr>
            <a:spLocks noGrp="1" noChangeArrowheads="1"/>
          </p:cNvSpPr>
          <p:nvPr>
            <p:ph type="title" idx="4294967295"/>
          </p:nvPr>
        </p:nvSpPr>
        <p:spPr>
          <a:xfrm>
            <a:off x="2135188" y="44450"/>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4</a:t>
            </a:r>
            <a:r>
              <a:rPr lang="zh-CN" altLang="zh-CN" dirty="0" smtClean="0">
                <a:latin typeface="黑体" panose="02010609060101010101" pitchFamily="49" charset="-122"/>
              </a:rPr>
              <a:t>  模块化程序设计</a:t>
            </a:r>
            <a:r>
              <a:rPr lang="zh-CN" altLang="zh-CN" dirty="0" smtClean="0"/>
              <a:t> </a:t>
            </a:r>
          </a:p>
        </p:txBody>
      </p:sp>
      <p:sp>
        <p:nvSpPr>
          <p:cNvPr id="45061" name="Rectangle 3" descr="Rectangle: Click to edit Master text styles&#10;Second level&#10;Third level&#10;Fourth level&#10;Fifth level"/>
          <p:cNvSpPr>
            <a:spLocks noGrp="1" noChangeArrowheads="1"/>
          </p:cNvSpPr>
          <p:nvPr>
            <p:ph type="body" idx="4294967295"/>
          </p:nvPr>
        </p:nvSpPr>
        <p:spPr>
          <a:xfrm>
            <a:off x="1981200" y="1484313"/>
            <a:ext cx="8039100" cy="4114800"/>
          </a:xfrm>
        </p:spPr>
        <p:txBody>
          <a:bodyPr/>
          <a:lstStyle/>
          <a:p>
            <a:r>
              <a:rPr lang="zh-CN" altLang="zh-CN" b="1" dirty="0" smtClean="0">
                <a:latin typeface="黑体" panose="02010609060101010101" pitchFamily="49" charset="-122"/>
              </a:rPr>
              <a:t>如果有多个源程序文件，或者需要使用C/C++、汇编等多种语言混合编程，就需要对这些源程序分别编译，最后连接构成一个可执行文件。</a:t>
            </a:r>
            <a:r>
              <a:rPr lang="zh-CN" altLang="zh-CN" dirty="0" smtClean="0"/>
              <a:t> </a:t>
            </a:r>
          </a:p>
        </p:txBody>
      </p:sp>
    </p:spTree>
    <p:extLst>
      <p:ext uri="{BB962C8B-B14F-4D97-AF65-F5344CB8AC3E}">
        <p14:creationId xmlns:p14="http://schemas.microsoft.com/office/powerpoint/2010/main" val="29146452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6083"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230E0713-F9B0-4B33-8E02-87C947DCB59C}"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46</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6084" name="Rectangle 2" descr="Rectangle: Click to edit Master text styles&#10;Second level&#10;Third level&#10;Fourth level&#10;Fifth level"/>
          <p:cNvSpPr>
            <a:spLocks noGrp="1" noChangeArrowheads="1"/>
          </p:cNvSpPr>
          <p:nvPr>
            <p:ph type="body" idx="4294967295"/>
          </p:nvPr>
        </p:nvSpPr>
        <p:spPr>
          <a:xfrm>
            <a:off x="839417" y="836614"/>
            <a:ext cx="11017224" cy="2232025"/>
          </a:xfrm>
        </p:spPr>
        <p:txBody>
          <a:bodyPr/>
          <a:lstStyle/>
          <a:p>
            <a:r>
              <a:rPr lang="zh-CN" altLang="zh-CN" b="1" dirty="0" smtClean="0">
                <a:latin typeface="黑体" panose="02010609060101010101" pitchFamily="49" charset="-122"/>
              </a:rPr>
              <a:t>		如图所示，系统由模块A、模块B、模块C组成，而模块B中的部分功能又可以进一步分解成为模块D、模块E，整个系统包括了5个模块。模块中的代码设计为子程序，能够相互进行调用。 </a:t>
            </a:r>
          </a:p>
        </p:txBody>
      </p:sp>
      <p:pic>
        <p:nvPicPr>
          <p:cNvPr id="46085" name="Picture 3" descr="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3" y="3068638"/>
            <a:ext cx="655161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405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7107"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F6CCF84D-7FED-4FFD-A1D1-D15154F5DC04}"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47</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7108" name="Rectangle 2" descr="Rectangle: Click to edit Master text styles&#10;Second level&#10;Third level&#10;Fourth level&#10;Fifth level"/>
          <p:cNvSpPr>
            <a:spLocks noGrp="1" noChangeArrowheads="1"/>
          </p:cNvSpPr>
          <p:nvPr>
            <p:ph type="body" idx="4294967295"/>
          </p:nvPr>
        </p:nvSpPr>
        <p:spPr>
          <a:xfrm>
            <a:off x="2362201" y="1905000"/>
            <a:ext cx="7421563" cy="4114800"/>
          </a:xfrm>
        </p:spPr>
        <p:txBody>
          <a:bodyPr/>
          <a:lstStyle/>
          <a:p>
            <a:r>
              <a:rPr lang="zh-CN" altLang="zh-CN" b="1" smtClean="0">
                <a:latin typeface="黑体" panose="02010609060101010101" pitchFamily="49" charset="-122"/>
              </a:rPr>
              <a:t>在子程序设计中，主程序和子程序之间可以通过全局变量、寄存器、堆栈等方式传递数据，这种技术在模块化程序设计中同样适用。 </a:t>
            </a:r>
          </a:p>
        </p:txBody>
      </p:sp>
    </p:spTree>
    <p:extLst>
      <p:ext uri="{BB962C8B-B14F-4D97-AF65-F5344CB8AC3E}">
        <p14:creationId xmlns:p14="http://schemas.microsoft.com/office/powerpoint/2010/main" val="20559637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8131"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5CFFBE0B-FB5C-412D-B418-E77A39AAEDD6}"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48</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8132" name="Rectangle 2"/>
          <p:cNvSpPr>
            <a:spLocks noGrp="1" noChangeArrowheads="1"/>
          </p:cNvSpPr>
          <p:nvPr>
            <p:ph type="title" idx="4294967295"/>
          </p:nvPr>
        </p:nvSpPr>
        <p:spPr>
          <a:xfrm>
            <a:off x="3071664" y="-171400"/>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4</a:t>
            </a:r>
            <a:r>
              <a:rPr lang="zh-CN" altLang="zh-CN" dirty="0" smtClean="0">
                <a:latin typeface="黑体" panose="02010609060101010101" pitchFamily="49" charset="-122"/>
              </a:rPr>
              <a:t>.2  模块间的通信</a:t>
            </a:r>
            <a:r>
              <a:rPr lang="zh-CN" altLang="zh-CN" dirty="0" smtClean="0"/>
              <a:t> </a:t>
            </a:r>
          </a:p>
        </p:txBody>
      </p:sp>
      <p:sp>
        <p:nvSpPr>
          <p:cNvPr id="48133" name="Rectangle 3" descr="Rectangle: Click to edit Master text styles&#10;Second level&#10;Third level&#10;Fourth level&#10;Fifth level"/>
          <p:cNvSpPr>
            <a:spLocks noGrp="1" noChangeArrowheads="1"/>
          </p:cNvSpPr>
          <p:nvPr>
            <p:ph type="body" idx="4294967295"/>
          </p:nvPr>
        </p:nvSpPr>
        <p:spPr>
          <a:xfrm>
            <a:off x="623392" y="1905000"/>
            <a:ext cx="10729191" cy="4114800"/>
          </a:xfrm>
        </p:spPr>
        <p:txBody>
          <a:bodyPr/>
          <a:lstStyle/>
          <a:p>
            <a:r>
              <a:rPr lang="zh-CN" altLang="zh-CN" b="1" dirty="0" smtClean="0">
                <a:latin typeface="黑体" panose="02010609060101010101" pitchFamily="49" charset="-122"/>
              </a:rPr>
              <a:t>由于各个模块需要单独汇编，于是就会出现当一个模块通过名字调用另一模块中的子程序或使用其数据时，这些名字对于调用者来讲是未定义的，因此在汇编过程中就会出现符号未定义错误。可以通过伪指令EXTRN、PUBLIC等来解决。</a:t>
            </a:r>
            <a:r>
              <a:rPr lang="zh-CN" altLang="zh-CN" dirty="0" smtClean="0"/>
              <a:t> </a:t>
            </a:r>
          </a:p>
        </p:txBody>
      </p:sp>
    </p:spTree>
    <p:extLst>
      <p:ext uri="{BB962C8B-B14F-4D97-AF65-F5344CB8AC3E}">
        <p14:creationId xmlns:p14="http://schemas.microsoft.com/office/powerpoint/2010/main" val="17142179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49155"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A4BCE2DE-C270-485E-BB17-57514E78536E}"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49</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49156" name="Rectangle 2" descr="Rectangle: Click to edit Master text styles&#10;Second level&#10;Third level&#10;Fourth level&#10;Fifth level"/>
          <p:cNvSpPr>
            <a:spLocks noGrp="1" noChangeArrowheads="1"/>
          </p:cNvSpPr>
          <p:nvPr>
            <p:ph type="body" idx="4294967295"/>
          </p:nvPr>
        </p:nvSpPr>
        <p:spPr>
          <a:xfrm>
            <a:off x="623393" y="1905000"/>
            <a:ext cx="9260384" cy="4114800"/>
          </a:xfrm>
        </p:spPr>
        <p:txBody>
          <a:bodyPr/>
          <a:lstStyle/>
          <a:p>
            <a:r>
              <a:rPr lang="zh-CN" altLang="zh-CN" b="1" dirty="0" smtClean="0">
                <a:latin typeface="黑体" panose="02010609060101010101" pitchFamily="49" charset="-122"/>
              </a:rPr>
              <a:t>1. 外部引用伪指令EXTRN</a:t>
            </a:r>
          </a:p>
          <a:p>
            <a:pPr lvl="1"/>
            <a:r>
              <a:rPr lang="zh-CN" altLang="zh-CN" b="1" dirty="0" smtClean="0">
                <a:solidFill>
                  <a:srgbClr val="FF0000"/>
                </a:solidFill>
                <a:latin typeface="黑体" panose="02010609060101010101" pitchFamily="49" charset="-122"/>
              </a:rPr>
              <a:t>格式：EXTRN  变量名:类型［,</a:t>
            </a:r>
            <a:r>
              <a:rPr lang="zh-CN" altLang="zh-CN" b="1" dirty="0" smtClean="0">
                <a:solidFill>
                  <a:srgbClr val="FF0000"/>
                </a:solidFill>
                <a:latin typeface="Times New Roman" panose="02020603050405020304" pitchFamily="18" charset="0"/>
              </a:rPr>
              <a:t>…</a:t>
            </a:r>
            <a:r>
              <a:rPr lang="zh-CN" altLang="zh-CN" b="1" dirty="0" smtClean="0">
                <a:solidFill>
                  <a:srgbClr val="FF0000"/>
                </a:solidFill>
                <a:latin typeface="黑体" panose="02010609060101010101" pitchFamily="49" charset="-122"/>
              </a:rPr>
              <a:t>］</a:t>
            </a:r>
          </a:p>
          <a:p>
            <a:r>
              <a:rPr lang="zh-CN" altLang="zh-CN" b="1" dirty="0" smtClean="0">
                <a:latin typeface="黑体" panose="02010609060101010101" pitchFamily="49" charset="-122"/>
              </a:rPr>
              <a:t>功能：说明在本模块中用到的变量是在另一个模块中定义的，同时指出变量的类型。</a:t>
            </a:r>
            <a:r>
              <a:rPr lang="zh-CN" altLang="zh-CN" dirty="0" smtClean="0"/>
              <a:t> </a:t>
            </a:r>
          </a:p>
        </p:txBody>
      </p:sp>
    </p:spTree>
    <p:extLst>
      <p:ext uri="{BB962C8B-B14F-4D97-AF65-F5344CB8AC3E}">
        <p14:creationId xmlns:p14="http://schemas.microsoft.com/office/powerpoint/2010/main" val="431981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Rectangle: Click to edit Master text styles&#10;Second level&#10;Third level&#10;Fourth level&#10;Fifth level"/>
          <p:cNvSpPr>
            <a:spLocks noGrp="1" noChangeArrowheads="1"/>
          </p:cNvSpPr>
          <p:nvPr>
            <p:ph type="body" idx="4294967295"/>
          </p:nvPr>
        </p:nvSpPr>
        <p:spPr>
          <a:xfrm>
            <a:off x="623392" y="1556792"/>
            <a:ext cx="11496599" cy="4959350"/>
          </a:xfrm>
        </p:spPr>
        <p:txBody>
          <a:bodyPr/>
          <a:lstStyle/>
          <a:p>
            <a:pPr marL="0" indent="0"/>
            <a:r>
              <a:rPr lang="en-US" altLang="zh-CN" b="1" dirty="0" smtClean="0">
                <a:solidFill>
                  <a:schemeClr val="tx2"/>
                </a:solidFill>
                <a:latin typeface="黑体" panose="02010609060101010101" pitchFamily="49" charset="-122"/>
              </a:rPr>
              <a:t>2</a:t>
            </a:r>
            <a:r>
              <a:rPr lang="zh-CN" altLang="zh-CN" b="1" dirty="0" smtClean="0">
                <a:solidFill>
                  <a:schemeClr val="tx2"/>
                </a:solidFill>
                <a:latin typeface="黑体" panose="02010609060101010101" pitchFamily="49" charset="-122"/>
              </a:rPr>
              <a:t>．注意堆栈状态</a:t>
            </a:r>
          </a:p>
          <a:p>
            <a:pPr marL="0" indent="0">
              <a:buNone/>
            </a:pPr>
            <a:r>
              <a:rPr lang="zh-CN" altLang="zh-CN" b="1" dirty="0" smtClean="0">
                <a:latin typeface="黑体" panose="02010609060101010101" pitchFamily="49" charset="-122"/>
              </a:rPr>
              <a:t>在设计含有子程序的程序时，要密切注意堆栈的变化。这包括要</a:t>
            </a:r>
            <a:r>
              <a:rPr lang="zh-CN" altLang="zh-CN" b="1" dirty="0" smtClean="0">
                <a:solidFill>
                  <a:srgbClr val="FF0000"/>
                </a:solidFill>
                <a:latin typeface="黑体" panose="02010609060101010101" pitchFamily="49" charset="-122"/>
              </a:rPr>
              <a:t>注意一切与堆栈有关的操作</a:t>
            </a:r>
            <a:r>
              <a:rPr lang="zh-CN" altLang="zh-CN" b="1" dirty="0" smtClean="0">
                <a:latin typeface="黑体" panose="02010609060101010101" pitchFamily="49" charset="-122"/>
              </a:rPr>
              <a:t>。例如CALL调用类型和子程序定义类型的一致性，PUSH和POP指令的匹配,通过堆栈传递参数时子程序返回使用RET n指令等,以确保堆栈平衡。</a:t>
            </a:r>
          </a:p>
        </p:txBody>
      </p:sp>
    </p:spTree>
    <p:extLst>
      <p:ext uri="{BB962C8B-B14F-4D97-AF65-F5344CB8AC3E}">
        <p14:creationId xmlns:p14="http://schemas.microsoft.com/office/powerpoint/2010/main" val="442529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50179"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C7289F74-BB02-4498-B1EE-E7234FB62B8F}"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50</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50180" name="Rectangle 2" descr="Rectangle: Click to edit Master text styles&#10;Second level&#10;Third level&#10;Fourth level&#10;Fifth level"/>
          <p:cNvSpPr>
            <a:spLocks noGrp="1" noChangeArrowheads="1"/>
          </p:cNvSpPr>
          <p:nvPr>
            <p:ph type="body" idx="4294967295"/>
          </p:nvPr>
        </p:nvSpPr>
        <p:spPr>
          <a:xfrm>
            <a:off x="1487488" y="1700808"/>
            <a:ext cx="9134400" cy="4114800"/>
          </a:xfrm>
        </p:spPr>
        <p:txBody>
          <a:bodyPr/>
          <a:lstStyle/>
          <a:p>
            <a:r>
              <a:rPr lang="zh-CN" altLang="zh-CN" b="1" dirty="0" smtClean="0">
                <a:latin typeface="黑体" panose="02010609060101010101" pitchFamily="49" charset="-122"/>
              </a:rPr>
              <a:t>2. 全局符号说明伪指令PUBLIC</a:t>
            </a:r>
          </a:p>
          <a:p>
            <a:pPr lvl="1"/>
            <a:r>
              <a:rPr lang="zh-CN" altLang="zh-CN" b="1" dirty="0" smtClean="0">
                <a:latin typeface="黑体" panose="02010609060101010101" pitchFamily="49" charset="-122"/>
              </a:rPr>
              <a:t>格式：PUBLIC  名字［,</a:t>
            </a:r>
            <a:r>
              <a:rPr lang="zh-CN" altLang="zh-CN" b="1" dirty="0" smtClean="0">
                <a:latin typeface="Times New Roman" panose="02020603050405020304" pitchFamily="18" charset="0"/>
              </a:rPr>
              <a:t>…</a:t>
            </a:r>
            <a:r>
              <a:rPr lang="zh-CN" altLang="zh-CN" b="1" dirty="0" smtClean="0">
                <a:latin typeface="黑体" panose="02010609060101010101" pitchFamily="49" charset="-122"/>
              </a:rPr>
              <a:t>］</a:t>
            </a:r>
          </a:p>
          <a:p>
            <a:r>
              <a:rPr lang="zh-CN" altLang="zh-CN" b="1" dirty="0" smtClean="0">
                <a:latin typeface="黑体" panose="02010609060101010101" pitchFamily="49" charset="-122"/>
              </a:rPr>
              <a:t>		功能：告诉汇编程序本模块中定义的名字可以被其他模块使用。这里的名字可以是变量名，也可以是子程序名。 </a:t>
            </a:r>
          </a:p>
        </p:txBody>
      </p:sp>
    </p:spTree>
    <p:extLst>
      <p:ext uri="{BB962C8B-B14F-4D97-AF65-F5344CB8AC3E}">
        <p14:creationId xmlns:p14="http://schemas.microsoft.com/office/powerpoint/2010/main" val="11748501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descr="Rectangle: Click to edit Master text styles&#10;Second level&#10;Third level&#10;Fourth level&#10;Fifth level"/>
          <p:cNvSpPr>
            <a:spLocks noGrp="1" noChangeArrowheads="1"/>
          </p:cNvSpPr>
          <p:nvPr>
            <p:ph type="body" idx="4294967295"/>
          </p:nvPr>
        </p:nvSpPr>
        <p:spPr>
          <a:xfrm>
            <a:off x="1981201" y="1268413"/>
            <a:ext cx="9083351" cy="4114800"/>
          </a:xfrm>
        </p:spPr>
        <p:txBody>
          <a:bodyPr/>
          <a:lstStyle/>
          <a:p>
            <a:r>
              <a:rPr lang="zh-CN" altLang="zh-CN" b="1" dirty="0" smtClean="0">
                <a:latin typeface="黑体" panose="02010609060101010101" pitchFamily="49" charset="-122"/>
              </a:rPr>
              <a:t>3. 子程序声明伪指令PROTO</a:t>
            </a:r>
          </a:p>
          <a:p>
            <a:pPr lvl="1"/>
            <a:r>
              <a:rPr lang="zh-CN" altLang="zh-CN" b="1" dirty="0" smtClean="0">
                <a:latin typeface="黑体" panose="02010609060101010101" pitchFamily="49" charset="-122"/>
              </a:rPr>
              <a:t>格式：子程序名  PROTO  ［C | stdcall］ :［第一个参数类型］ ［,:后续参数类型］</a:t>
            </a:r>
          </a:p>
          <a:p>
            <a:r>
              <a:rPr lang="zh-CN" altLang="zh-CN" b="1" dirty="0" smtClean="0">
                <a:latin typeface="黑体" panose="02010609060101010101" pitchFamily="49" charset="-122"/>
              </a:rPr>
              <a:t>功能：说明子程序的名字和参数类型，供主程序调用。在前面的程序中，已经多次使用这种方式调用C语言的库函数及Windows的API。 </a:t>
            </a:r>
          </a:p>
        </p:txBody>
      </p:sp>
    </p:spTree>
    <p:extLst>
      <p:ext uri="{BB962C8B-B14F-4D97-AF65-F5344CB8AC3E}">
        <p14:creationId xmlns:p14="http://schemas.microsoft.com/office/powerpoint/2010/main" val="1929735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descr="Rectangle: Click to edit Master text styles&#10;Second level&#10;Third level&#10;Fourth level&#10;Fifth level"/>
          <p:cNvSpPr>
            <a:spLocks noGrp="1" noChangeArrowheads="1"/>
          </p:cNvSpPr>
          <p:nvPr>
            <p:ph type="body" idx="4294967295"/>
          </p:nvPr>
        </p:nvSpPr>
        <p:spPr>
          <a:xfrm>
            <a:off x="767408" y="980728"/>
            <a:ext cx="10081120" cy="6019800"/>
          </a:xfrm>
        </p:spPr>
        <p:txBody>
          <a:bodyPr/>
          <a:lstStyle/>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;PROG0509.asm</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.386</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.model     	</a:t>
            </a:r>
            <a:r>
              <a:rPr lang="en-US" altLang="zh-CN" sz="2000" dirty="0" err="1">
                <a:solidFill>
                  <a:srgbClr val="002060"/>
                </a:solidFill>
                <a:latin typeface="黑体" panose="02010609060101010101" pitchFamily="49" charset="-122"/>
              </a:rPr>
              <a:t>flat,stdcall</a:t>
            </a:r>
            <a:endParaRPr lang="en-US" altLang="zh-CN" sz="2000" dirty="0">
              <a:solidFill>
                <a:srgbClr val="002060"/>
              </a:solidFill>
              <a:latin typeface="黑体" panose="02010609060101010101" pitchFamily="49" charset="-122"/>
            </a:endParaRP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option       	</a:t>
            </a:r>
            <a:r>
              <a:rPr lang="en-US" altLang="zh-CN" sz="2000" dirty="0" err="1">
                <a:solidFill>
                  <a:srgbClr val="002060"/>
                </a:solidFill>
                <a:latin typeface="黑体" panose="02010609060101010101" pitchFamily="49" charset="-122"/>
              </a:rPr>
              <a:t>casemap:none</a:t>
            </a:r>
            <a:endParaRPr lang="en-US" altLang="zh-CN" sz="2000" dirty="0">
              <a:solidFill>
                <a:srgbClr val="002060"/>
              </a:solidFill>
              <a:latin typeface="黑体" panose="02010609060101010101" pitchFamily="49" charset="-122"/>
            </a:endParaRPr>
          </a:p>
          <a:p>
            <a:pPr marL="358775" indent="-358775" algn="just" defTabSz="957263">
              <a:lnSpc>
                <a:spcPct val="80000"/>
              </a:lnSpc>
              <a:spcBef>
                <a:spcPct val="0"/>
              </a:spcBef>
              <a:buNone/>
            </a:pPr>
            <a:r>
              <a:rPr lang="en-US" altLang="zh-CN" sz="2000" dirty="0" err="1">
                <a:solidFill>
                  <a:srgbClr val="002060"/>
                </a:solidFill>
                <a:latin typeface="黑体" panose="02010609060101010101" pitchFamily="49" charset="-122"/>
              </a:rPr>
              <a:t>includelib</a:t>
            </a:r>
            <a:r>
              <a:rPr lang="en-US" altLang="zh-CN" sz="2000" dirty="0">
                <a:solidFill>
                  <a:srgbClr val="002060"/>
                </a:solidFill>
                <a:latin typeface="黑体" panose="02010609060101010101" pitchFamily="49" charset="-122"/>
              </a:rPr>
              <a:t>    	msvcrt.lib</a:t>
            </a:r>
          </a:p>
          <a:p>
            <a:pPr marL="358775" indent="-358775" algn="just" defTabSz="957263">
              <a:lnSpc>
                <a:spcPct val="80000"/>
              </a:lnSpc>
              <a:spcBef>
                <a:spcPct val="0"/>
              </a:spcBef>
              <a:buNone/>
            </a:pPr>
            <a:r>
              <a:rPr lang="en-US" altLang="zh-CN" sz="2000" dirty="0" err="1">
                <a:solidFill>
                  <a:srgbClr val="002060"/>
                </a:solidFill>
                <a:latin typeface="黑体" panose="02010609060101010101" pitchFamily="49" charset="-122"/>
              </a:rPr>
              <a:t>printf</a:t>
            </a:r>
            <a:r>
              <a:rPr lang="en-US" altLang="zh-CN" sz="2000" dirty="0">
                <a:solidFill>
                  <a:srgbClr val="002060"/>
                </a:solidFill>
                <a:latin typeface="黑体" panose="02010609060101010101" pitchFamily="49" charset="-122"/>
              </a:rPr>
              <a:t>       	PROTO C :</a:t>
            </a:r>
            <a:r>
              <a:rPr lang="en-US" altLang="zh-CN" sz="2000" dirty="0" err="1">
                <a:solidFill>
                  <a:srgbClr val="002060"/>
                </a:solidFill>
                <a:latin typeface="黑体" panose="02010609060101010101" pitchFamily="49" charset="-122"/>
              </a:rPr>
              <a:t>dword</a:t>
            </a:r>
            <a:r>
              <a:rPr lang="en-US" altLang="zh-CN" sz="2000" dirty="0">
                <a:solidFill>
                  <a:srgbClr val="002060"/>
                </a:solidFill>
                <a:latin typeface="黑体" panose="02010609060101010101" pitchFamily="49" charset="-122"/>
              </a:rPr>
              <a:t>,:</a:t>
            </a:r>
            <a:r>
              <a:rPr lang="en-US" altLang="zh-CN" sz="2000" dirty="0" err="1">
                <a:solidFill>
                  <a:srgbClr val="002060"/>
                </a:solidFill>
                <a:latin typeface="黑体" panose="02010609060101010101" pitchFamily="49" charset="-122"/>
              </a:rPr>
              <a:t>vararg</a:t>
            </a:r>
            <a:endParaRPr lang="en-US" altLang="zh-CN" sz="2000" dirty="0">
              <a:solidFill>
                <a:srgbClr val="002060"/>
              </a:solidFill>
              <a:latin typeface="黑体" panose="02010609060101010101" pitchFamily="49" charset="-122"/>
            </a:endParaRPr>
          </a:p>
          <a:p>
            <a:pPr marL="358775" indent="-358775" algn="just" defTabSz="957263">
              <a:lnSpc>
                <a:spcPct val="80000"/>
              </a:lnSpc>
              <a:spcBef>
                <a:spcPct val="0"/>
              </a:spcBef>
              <a:buNone/>
            </a:pPr>
            <a:r>
              <a:rPr lang="en-US" altLang="zh-CN" sz="2000" dirty="0" err="1">
                <a:solidFill>
                  <a:srgbClr val="FF0000"/>
                </a:solidFill>
                <a:latin typeface="黑体" panose="02010609060101010101" pitchFamily="49" charset="-122"/>
              </a:rPr>
              <a:t>SubProc</a:t>
            </a:r>
            <a:r>
              <a:rPr lang="en-US" altLang="zh-CN" sz="2000" dirty="0">
                <a:solidFill>
                  <a:srgbClr val="FF0000"/>
                </a:solidFill>
                <a:latin typeface="黑体" panose="02010609060101010101" pitchFamily="49" charset="-122"/>
              </a:rPr>
              <a:t>      	PROTO </a:t>
            </a:r>
            <a:r>
              <a:rPr lang="en-US" altLang="zh-CN" sz="2000" dirty="0" err="1">
                <a:solidFill>
                  <a:srgbClr val="FF0000"/>
                </a:solidFill>
                <a:latin typeface="黑体" panose="02010609060101010101" pitchFamily="49" charset="-122"/>
              </a:rPr>
              <a:t>stdcall</a:t>
            </a:r>
            <a:r>
              <a:rPr lang="en-US" altLang="zh-CN" sz="2000" dirty="0">
                <a:solidFill>
                  <a:srgbClr val="FF0000"/>
                </a:solidFill>
                <a:latin typeface="黑体" panose="02010609060101010101" pitchFamily="49" charset="-122"/>
              </a:rPr>
              <a:t> :</a:t>
            </a:r>
            <a:r>
              <a:rPr lang="en-US" altLang="zh-CN" sz="2000" dirty="0" err="1">
                <a:solidFill>
                  <a:srgbClr val="FF0000"/>
                </a:solidFill>
                <a:latin typeface="黑体" panose="02010609060101010101" pitchFamily="49" charset="-122"/>
              </a:rPr>
              <a:t>dword</a:t>
            </a:r>
            <a:r>
              <a:rPr lang="en-US" altLang="zh-CN" sz="2000" dirty="0">
                <a:solidFill>
                  <a:srgbClr val="FF0000"/>
                </a:solidFill>
                <a:latin typeface="黑体" panose="02010609060101010101" pitchFamily="49" charset="-122"/>
              </a:rPr>
              <a:t>, :</a:t>
            </a:r>
            <a:r>
              <a:rPr lang="en-US" altLang="zh-CN" sz="2000" dirty="0" err="1">
                <a:solidFill>
                  <a:srgbClr val="FF0000"/>
                </a:solidFill>
                <a:latin typeface="黑体" panose="02010609060101010101" pitchFamily="49" charset="-122"/>
              </a:rPr>
              <a:t>dword</a:t>
            </a:r>
            <a:r>
              <a:rPr lang="en-US" altLang="zh-CN" sz="2000" dirty="0">
                <a:solidFill>
                  <a:srgbClr val="FF0000"/>
                </a:solidFill>
                <a:latin typeface="黑体" panose="02010609060101010101" pitchFamily="49" charset="-122"/>
              </a:rPr>
              <a:t>  	; </a:t>
            </a:r>
            <a:r>
              <a:rPr lang="en-US" altLang="zh-CN" sz="2000" dirty="0" err="1">
                <a:solidFill>
                  <a:srgbClr val="FF0000"/>
                </a:solidFill>
                <a:latin typeface="黑体" panose="02010609060101010101" pitchFamily="49" charset="-122"/>
              </a:rPr>
              <a:t>SubProc</a:t>
            </a:r>
            <a:r>
              <a:rPr lang="zh-CN" altLang="en-US" sz="2000" dirty="0">
                <a:solidFill>
                  <a:srgbClr val="FF0000"/>
                </a:solidFill>
                <a:latin typeface="黑体" panose="02010609060101010101" pitchFamily="49" charset="-122"/>
              </a:rPr>
              <a:t>位于其他模块中</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public     	result                            	;</a:t>
            </a:r>
            <a:r>
              <a:rPr lang="zh-CN" altLang="en-US" sz="2000" dirty="0">
                <a:solidFill>
                  <a:srgbClr val="002060"/>
                </a:solidFill>
                <a:latin typeface="黑体" panose="02010609060101010101" pitchFamily="49" charset="-122"/>
              </a:rPr>
              <a:t>允许其他模块使用</a:t>
            </a:r>
            <a:r>
              <a:rPr lang="en-US" altLang="zh-CN" sz="2000" dirty="0">
                <a:solidFill>
                  <a:srgbClr val="002060"/>
                </a:solidFill>
                <a:latin typeface="黑体" panose="02010609060101010101" pitchFamily="49" charset="-122"/>
              </a:rPr>
              <a:t>result</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.data</a:t>
            </a:r>
          </a:p>
          <a:p>
            <a:pPr marL="358775" indent="-358775" algn="just" defTabSz="957263">
              <a:lnSpc>
                <a:spcPct val="80000"/>
              </a:lnSpc>
              <a:spcBef>
                <a:spcPct val="0"/>
              </a:spcBef>
              <a:buNone/>
            </a:pPr>
            <a:r>
              <a:rPr lang="en-US" altLang="zh-CN" sz="2000" dirty="0" err="1">
                <a:solidFill>
                  <a:srgbClr val="002060"/>
                </a:solidFill>
                <a:latin typeface="黑体" panose="02010609060101010101" pitchFamily="49" charset="-122"/>
              </a:rPr>
              <a:t>szOutputFmtStr</a:t>
            </a:r>
            <a:r>
              <a:rPr lang="en-US" altLang="zh-CN" sz="2000" dirty="0">
                <a:solidFill>
                  <a:srgbClr val="002060"/>
                </a:solidFill>
                <a:latin typeface="黑体" panose="02010609060101010101" pitchFamily="49" charset="-122"/>
              </a:rPr>
              <a:t>	byte  	'%d?%d=%d', 0ah, 0 	;</a:t>
            </a:r>
            <a:r>
              <a:rPr lang="zh-CN" altLang="en-US" sz="2000" dirty="0">
                <a:solidFill>
                  <a:srgbClr val="002060"/>
                </a:solidFill>
                <a:latin typeface="黑体" panose="02010609060101010101" pitchFamily="49" charset="-122"/>
              </a:rPr>
              <a:t>输出结果</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oprd1       	</a:t>
            </a:r>
            <a:r>
              <a:rPr lang="en-US" altLang="zh-CN" sz="2000" dirty="0" err="1">
                <a:solidFill>
                  <a:srgbClr val="002060"/>
                </a:solidFill>
                <a:latin typeface="黑体" panose="02010609060101010101" pitchFamily="49" charset="-122"/>
              </a:rPr>
              <a:t>dword</a:t>
            </a:r>
            <a:r>
              <a:rPr lang="en-US" altLang="zh-CN" sz="2000" dirty="0">
                <a:solidFill>
                  <a:srgbClr val="002060"/>
                </a:solidFill>
                <a:latin typeface="黑体" panose="02010609060101010101" pitchFamily="49" charset="-122"/>
              </a:rPr>
              <a:t> 	70                  	;</a:t>
            </a:r>
            <a:r>
              <a:rPr lang="zh-CN" altLang="en-US" sz="2000" dirty="0">
                <a:solidFill>
                  <a:srgbClr val="002060"/>
                </a:solidFill>
                <a:latin typeface="黑体" panose="02010609060101010101" pitchFamily="49" charset="-122"/>
              </a:rPr>
              <a:t>被减数</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oprd2       	</a:t>
            </a:r>
            <a:r>
              <a:rPr lang="en-US" altLang="zh-CN" sz="2000" dirty="0" err="1">
                <a:solidFill>
                  <a:srgbClr val="002060"/>
                </a:solidFill>
                <a:latin typeface="黑体" panose="02010609060101010101" pitchFamily="49" charset="-122"/>
              </a:rPr>
              <a:t>dword</a:t>
            </a:r>
            <a:r>
              <a:rPr lang="en-US" altLang="zh-CN" sz="2000" dirty="0">
                <a:solidFill>
                  <a:srgbClr val="002060"/>
                </a:solidFill>
                <a:latin typeface="黑体" panose="02010609060101010101" pitchFamily="49" charset="-122"/>
              </a:rPr>
              <a:t>   	40                  	;</a:t>
            </a:r>
            <a:r>
              <a:rPr lang="zh-CN" altLang="en-US" sz="2000" dirty="0">
                <a:solidFill>
                  <a:srgbClr val="002060"/>
                </a:solidFill>
                <a:latin typeface="黑体" panose="02010609060101010101" pitchFamily="49" charset="-122"/>
              </a:rPr>
              <a:t>减数</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result       	</a:t>
            </a:r>
            <a:r>
              <a:rPr lang="en-US" altLang="zh-CN" sz="2000" dirty="0" err="1">
                <a:solidFill>
                  <a:srgbClr val="002060"/>
                </a:solidFill>
                <a:latin typeface="黑体" panose="02010609060101010101" pitchFamily="49" charset="-122"/>
              </a:rPr>
              <a:t>dword</a:t>
            </a:r>
            <a:r>
              <a:rPr lang="en-US" altLang="zh-CN" sz="2000" dirty="0">
                <a:solidFill>
                  <a:srgbClr val="002060"/>
                </a:solidFill>
                <a:latin typeface="黑体" panose="02010609060101010101" pitchFamily="49" charset="-122"/>
              </a:rPr>
              <a:t>   	?                   	;</a:t>
            </a:r>
            <a:r>
              <a:rPr lang="zh-CN" altLang="en-US" sz="2000" dirty="0">
                <a:solidFill>
                  <a:srgbClr val="002060"/>
                </a:solidFill>
                <a:latin typeface="黑体" panose="02010609060101010101" pitchFamily="49" charset="-122"/>
              </a:rPr>
              <a:t>差</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.code</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main     	</a:t>
            </a:r>
            <a:r>
              <a:rPr lang="en-US" altLang="zh-CN" sz="2000" dirty="0" err="1">
                <a:solidFill>
                  <a:srgbClr val="002060"/>
                </a:solidFill>
                <a:latin typeface="黑体" panose="02010609060101010101" pitchFamily="49" charset="-122"/>
              </a:rPr>
              <a:t>proc</a:t>
            </a:r>
            <a:r>
              <a:rPr lang="en-US" altLang="zh-CN" sz="2000" dirty="0">
                <a:solidFill>
                  <a:srgbClr val="002060"/>
                </a:solidFill>
                <a:latin typeface="黑体" panose="02010609060101010101" pitchFamily="49" charset="-122"/>
              </a:rPr>
              <a:t>     	C </a:t>
            </a:r>
            <a:r>
              <a:rPr lang="en-US" altLang="zh-CN" sz="2000" dirty="0" err="1">
                <a:solidFill>
                  <a:srgbClr val="002060"/>
                </a:solidFill>
                <a:latin typeface="黑体" panose="02010609060101010101" pitchFamily="49" charset="-122"/>
              </a:rPr>
              <a:t>argc</a:t>
            </a:r>
            <a:r>
              <a:rPr lang="en-US" altLang="zh-CN" sz="2000" dirty="0">
                <a:solidFill>
                  <a:srgbClr val="002060"/>
                </a:solidFill>
                <a:latin typeface="黑体" panose="02010609060101010101" pitchFamily="49" charset="-122"/>
              </a:rPr>
              <a:t>, </a:t>
            </a:r>
            <a:r>
              <a:rPr lang="en-US" altLang="zh-CN" sz="2000" dirty="0" err="1">
                <a:solidFill>
                  <a:srgbClr val="002060"/>
                </a:solidFill>
                <a:latin typeface="黑体" panose="02010609060101010101" pitchFamily="49" charset="-122"/>
              </a:rPr>
              <a:t>argv</a:t>
            </a:r>
            <a:endParaRPr lang="en-US" altLang="zh-CN" sz="2000" dirty="0">
              <a:solidFill>
                <a:srgbClr val="002060"/>
              </a:solidFill>
              <a:latin typeface="黑体" panose="02010609060101010101" pitchFamily="49" charset="-122"/>
            </a:endParaRP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		</a:t>
            </a:r>
            <a:r>
              <a:rPr lang="en-US" altLang="zh-CN" sz="2000" dirty="0">
                <a:solidFill>
                  <a:srgbClr val="FF0000"/>
                </a:solidFill>
                <a:latin typeface="黑体" panose="02010609060101010101" pitchFamily="49" charset="-122"/>
              </a:rPr>
              <a:t>invoke   	</a:t>
            </a:r>
            <a:r>
              <a:rPr lang="en-US" altLang="zh-CN" sz="2000" dirty="0" err="1">
                <a:solidFill>
                  <a:srgbClr val="FF0000"/>
                </a:solidFill>
                <a:latin typeface="黑体" panose="02010609060101010101" pitchFamily="49" charset="-122"/>
              </a:rPr>
              <a:t>SubProc</a:t>
            </a:r>
            <a:r>
              <a:rPr lang="en-US" altLang="zh-CN" sz="2000" dirty="0">
                <a:solidFill>
                  <a:srgbClr val="FF0000"/>
                </a:solidFill>
                <a:latin typeface="黑体" panose="02010609060101010101" pitchFamily="49" charset="-122"/>
              </a:rPr>
              <a:t>, oprd1, oprd2  	;</a:t>
            </a:r>
            <a:r>
              <a:rPr lang="zh-CN" altLang="en-US" sz="2000" dirty="0">
                <a:solidFill>
                  <a:srgbClr val="FF0000"/>
                </a:solidFill>
                <a:latin typeface="黑体" panose="02010609060101010101" pitchFamily="49" charset="-122"/>
              </a:rPr>
              <a:t>调用其他模块中的函数</a:t>
            </a:r>
          </a:p>
          <a:p>
            <a:pPr marL="358775" indent="-358775" algn="just" defTabSz="957263">
              <a:lnSpc>
                <a:spcPct val="80000"/>
              </a:lnSpc>
              <a:spcBef>
                <a:spcPct val="0"/>
              </a:spcBef>
              <a:buNone/>
            </a:pPr>
            <a:r>
              <a:rPr lang="zh-CN" altLang="en-US" sz="2000" dirty="0">
                <a:solidFill>
                  <a:srgbClr val="002060"/>
                </a:solidFill>
                <a:latin typeface="黑体" panose="02010609060101010101" pitchFamily="49" charset="-122"/>
              </a:rPr>
              <a:t>      	</a:t>
            </a:r>
            <a:r>
              <a:rPr lang="en-US" altLang="zh-CN" sz="2000" dirty="0">
                <a:solidFill>
                  <a:srgbClr val="002060"/>
                </a:solidFill>
                <a:latin typeface="黑体" panose="02010609060101010101" pitchFamily="49" charset="-122"/>
              </a:rPr>
              <a:t>invoke   	</a:t>
            </a:r>
            <a:r>
              <a:rPr lang="en-US" altLang="zh-CN" sz="2000" dirty="0" err="1">
                <a:solidFill>
                  <a:srgbClr val="002060"/>
                </a:solidFill>
                <a:latin typeface="黑体" panose="02010609060101010101" pitchFamily="49" charset="-122"/>
              </a:rPr>
              <a:t>printf</a:t>
            </a:r>
            <a:r>
              <a:rPr lang="en-US" altLang="zh-CN" sz="2000" dirty="0">
                <a:solidFill>
                  <a:srgbClr val="002060"/>
                </a:solidFill>
                <a:latin typeface="黑体" panose="02010609060101010101" pitchFamily="49" charset="-122"/>
              </a:rPr>
              <a:t>, offset </a:t>
            </a:r>
            <a:r>
              <a:rPr lang="en-US" altLang="zh-CN" sz="2000" dirty="0" err="1">
                <a:solidFill>
                  <a:srgbClr val="002060"/>
                </a:solidFill>
                <a:latin typeface="黑体" panose="02010609060101010101" pitchFamily="49" charset="-122"/>
              </a:rPr>
              <a:t>szOutputFmtStr</a:t>
            </a:r>
            <a:r>
              <a:rPr lang="en-US" altLang="zh-CN" sz="2000" dirty="0">
                <a:solidFill>
                  <a:srgbClr val="002060"/>
                </a:solidFill>
                <a:latin typeface="黑体" panose="02010609060101010101" pitchFamily="49" charset="-122"/>
              </a:rPr>
              <a:t>, \	;</a:t>
            </a:r>
            <a:r>
              <a:rPr lang="zh-CN" altLang="en-US" sz="2000" dirty="0">
                <a:solidFill>
                  <a:srgbClr val="002060"/>
                </a:solidFill>
                <a:latin typeface="黑体" panose="02010609060101010101" pitchFamily="49" charset="-122"/>
              </a:rPr>
              <a:t>输出结果</a:t>
            </a:r>
          </a:p>
          <a:p>
            <a:pPr marL="358775" indent="-358775" algn="just" defTabSz="957263">
              <a:lnSpc>
                <a:spcPct val="80000"/>
              </a:lnSpc>
              <a:spcBef>
                <a:spcPct val="0"/>
              </a:spcBef>
              <a:buNone/>
            </a:pPr>
            <a:r>
              <a:rPr lang="zh-CN" altLang="en-US" sz="2000" dirty="0">
                <a:solidFill>
                  <a:srgbClr val="002060"/>
                </a:solidFill>
                <a:latin typeface="黑体" panose="02010609060101010101" pitchFamily="49" charset="-122"/>
              </a:rPr>
              <a:t>                     	</a:t>
            </a:r>
            <a:r>
              <a:rPr lang="en-US" altLang="zh-CN" sz="2000" dirty="0">
                <a:solidFill>
                  <a:srgbClr val="002060"/>
                </a:solidFill>
                <a:latin typeface="黑体" panose="02010609060101010101" pitchFamily="49" charset="-122"/>
              </a:rPr>
              <a:t>oprd1, \</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                      	oprd2, \</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                      	result                 	;result</a:t>
            </a:r>
            <a:r>
              <a:rPr lang="zh-CN" altLang="en-US" sz="2000" dirty="0">
                <a:solidFill>
                  <a:srgbClr val="002060"/>
                </a:solidFill>
                <a:latin typeface="黑体" panose="02010609060101010101" pitchFamily="49" charset="-122"/>
              </a:rPr>
              <a:t>由</a:t>
            </a:r>
            <a:r>
              <a:rPr lang="en-US" altLang="zh-CN" sz="2000" dirty="0" err="1">
                <a:solidFill>
                  <a:srgbClr val="002060"/>
                </a:solidFill>
                <a:latin typeface="黑体" panose="02010609060101010101" pitchFamily="49" charset="-122"/>
              </a:rPr>
              <a:t>SubProc</a:t>
            </a:r>
            <a:r>
              <a:rPr lang="zh-CN" altLang="en-US" sz="2000" dirty="0">
                <a:solidFill>
                  <a:srgbClr val="002060"/>
                </a:solidFill>
                <a:latin typeface="黑体" panose="02010609060101010101" pitchFamily="49" charset="-122"/>
              </a:rPr>
              <a:t>设置</a:t>
            </a:r>
          </a:p>
          <a:p>
            <a:pPr marL="358775" indent="-358775" algn="just" defTabSz="957263">
              <a:lnSpc>
                <a:spcPct val="80000"/>
              </a:lnSpc>
              <a:spcBef>
                <a:spcPct val="0"/>
              </a:spcBef>
              <a:buNone/>
            </a:pPr>
            <a:r>
              <a:rPr lang="zh-CN" altLang="en-US" sz="2000" dirty="0">
                <a:solidFill>
                  <a:srgbClr val="002060"/>
                </a:solidFill>
                <a:latin typeface="黑体" panose="02010609060101010101" pitchFamily="49" charset="-122"/>
              </a:rPr>
              <a:t>        	</a:t>
            </a:r>
            <a:r>
              <a:rPr lang="en-US" altLang="zh-CN" sz="2000" dirty="0">
                <a:solidFill>
                  <a:srgbClr val="002060"/>
                </a:solidFill>
                <a:latin typeface="黑体" panose="02010609060101010101" pitchFamily="49" charset="-122"/>
              </a:rPr>
              <a:t>ret</a:t>
            </a: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main   	</a:t>
            </a:r>
            <a:r>
              <a:rPr lang="en-US" altLang="zh-CN" sz="2000" dirty="0" err="1">
                <a:solidFill>
                  <a:srgbClr val="002060"/>
                </a:solidFill>
                <a:latin typeface="黑体" panose="02010609060101010101" pitchFamily="49" charset="-122"/>
              </a:rPr>
              <a:t>endp</a:t>
            </a:r>
            <a:endParaRPr lang="en-US" altLang="zh-CN" sz="2000" dirty="0">
              <a:solidFill>
                <a:srgbClr val="002060"/>
              </a:solidFill>
              <a:latin typeface="黑体" panose="02010609060101010101" pitchFamily="49" charset="-122"/>
            </a:endParaRPr>
          </a:p>
          <a:p>
            <a:pPr marL="358775" indent="-358775" algn="just" defTabSz="957263">
              <a:lnSpc>
                <a:spcPct val="80000"/>
              </a:lnSpc>
              <a:spcBef>
                <a:spcPct val="0"/>
              </a:spcBef>
              <a:buNone/>
            </a:pPr>
            <a:r>
              <a:rPr lang="en-US" altLang="zh-CN" sz="2000" dirty="0">
                <a:solidFill>
                  <a:srgbClr val="002060"/>
                </a:solidFill>
                <a:latin typeface="黑体" panose="02010609060101010101" pitchFamily="49" charset="-122"/>
              </a:rPr>
              <a:t>		end</a:t>
            </a:r>
          </a:p>
        </p:txBody>
      </p:sp>
    </p:spTree>
    <p:extLst>
      <p:ext uri="{BB962C8B-B14F-4D97-AF65-F5344CB8AC3E}">
        <p14:creationId xmlns:p14="http://schemas.microsoft.com/office/powerpoint/2010/main" val="1099126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descr="Rectangle: Click to edit Master text styles&#10;Second level&#10;Third level&#10;Fourth level&#10;Fifth level"/>
          <p:cNvSpPr>
            <a:spLocks noGrp="1" noChangeArrowheads="1"/>
          </p:cNvSpPr>
          <p:nvPr>
            <p:ph type="body" idx="4294967295"/>
          </p:nvPr>
        </p:nvSpPr>
        <p:spPr>
          <a:xfrm>
            <a:off x="767408" y="980728"/>
            <a:ext cx="10801200" cy="6019800"/>
          </a:xfrm>
        </p:spPr>
        <p:txBody>
          <a:bodyPr/>
          <a:lstStyle/>
          <a:p>
            <a:pPr marL="0" indent="0">
              <a:buNone/>
            </a:pPr>
            <a:r>
              <a:rPr lang="en-US" altLang="zh-CN" sz="2000" dirty="0"/>
              <a:t>;PROG0510.asm</a:t>
            </a:r>
          </a:p>
          <a:p>
            <a:pPr marL="0" indent="0">
              <a:buNone/>
            </a:pPr>
            <a:r>
              <a:rPr lang="en-US" altLang="zh-CN" sz="2000" dirty="0"/>
              <a:t>.386</a:t>
            </a:r>
          </a:p>
          <a:p>
            <a:pPr marL="0" indent="0">
              <a:buNone/>
            </a:pPr>
            <a:r>
              <a:rPr lang="en-US" altLang="zh-CN" sz="2000" dirty="0"/>
              <a:t>.model </a:t>
            </a:r>
            <a:r>
              <a:rPr lang="en-US" altLang="zh-CN" sz="2000" dirty="0" err="1"/>
              <a:t>flat,stdcall</a:t>
            </a:r>
            <a:endParaRPr lang="en-US" altLang="zh-CN" sz="2000" dirty="0"/>
          </a:p>
          <a:p>
            <a:pPr marL="0" indent="0">
              <a:buNone/>
            </a:pPr>
            <a:r>
              <a:rPr lang="en-US" altLang="zh-CN" sz="2000" dirty="0">
                <a:solidFill>
                  <a:srgbClr val="FF0000"/>
                </a:solidFill>
              </a:rPr>
              <a:t>public     	</a:t>
            </a:r>
            <a:r>
              <a:rPr lang="en-US" altLang="zh-CN" sz="2000" dirty="0" err="1">
                <a:solidFill>
                  <a:srgbClr val="FF0000"/>
                </a:solidFill>
              </a:rPr>
              <a:t>SubProc</a:t>
            </a:r>
            <a:r>
              <a:rPr lang="en-US" altLang="zh-CN" sz="2000" dirty="0">
                <a:solidFill>
                  <a:srgbClr val="FF0000"/>
                </a:solidFill>
              </a:rPr>
              <a:t>  				;</a:t>
            </a:r>
            <a:r>
              <a:rPr lang="zh-CN" altLang="en-US" sz="2000" dirty="0">
                <a:solidFill>
                  <a:srgbClr val="FF0000"/>
                </a:solidFill>
              </a:rPr>
              <a:t>允许其他模块调用</a:t>
            </a:r>
            <a:r>
              <a:rPr lang="en-US" altLang="zh-CN" sz="2000" dirty="0" err="1"/>
              <a:t>SubProc</a:t>
            </a:r>
            <a:endParaRPr lang="en-US" altLang="zh-CN" sz="2000" dirty="0"/>
          </a:p>
          <a:p>
            <a:pPr marL="0" indent="0">
              <a:buNone/>
            </a:pPr>
            <a:r>
              <a:rPr lang="en-US" altLang="zh-CN" sz="2000" dirty="0" err="1">
                <a:solidFill>
                  <a:srgbClr val="FF0000"/>
                </a:solidFill>
              </a:rPr>
              <a:t>extrn</a:t>
            </a:r>
            <a:r>
              <a:rPr lang="en-US" altLang="zh-CN" sz="2000" dirty="0">
                <a:solidFill>
                  <a:srgbClr val="FF0000"/>
                </a:solidFill>
              </a:rPr>
              <a:t>   	</a:t>
            </a:r>
            <a:r>
              <a:rPr lang="en-US" altLang="zh-CN" sz="2000" dirty="0" err="1" smtClean="0">
                <a:solidFill>
                  <a:srgbClr val="FF0000"/>
                </a:solidFill>
              </a:rPr>
              <a:t>result:dword</a:t>
            </a:r>
            <a:r>
              <a:rPr lang="en-US" altLang="zh-CN" sz="2000" dirty="0">
                <a:solidFill>
                  <a:srgbClr val="FF0000"/>
                </a:solidFill>
              </a:rPr>
              <a:t>			;result</a:t>
            </a:r>
            <a:r>
              <a:rPr lang="zh-CN" altLang="en-US" sz="2000" dirty="0">
                <a:solidFill>
                  <a:srgbClr val="FF0000"/>
                </a:solidFill>
              </a:rPr>
              <a:t>位于其他模块中</a:t>
            </a:r>
          </a:p>
          <a:p>
            <a:pPr marL="0" indent="0">
              <a:buNone/>
            </a:pPr>
            <a:r>
              <a:rPr lang="en-US" altLang="zh-CN" sz="2000" dirty="0"/>
              <a:t>.data</a:t>
            </a:r>
          </a:p>
          <a:p>
            <a:pPr marL="0" indent="0">
              <a:buNone/>
            </a:pPr>
            <a:r>
              <a:rPr lang="en-US" altLang="zh-CN" sz="2000" dirty="0"/>
              <a:t>.code</a:t>
            </a:r>
          </a:p>
          <a:p>
            <a:pPr marL="0" indent="0">
              <a:buNone/>
            </a:pPr>
            <a:r>
              <a:rPr lang="en-US" altLang="zh-CN" sz="2000" dirty="0" err="1"/>
              <a:t>SubProc</a:t>
            </a:r>
            <a:r>
              <a:rPr lang="en-US" altLang="zh-CN" sz="2000" dirty="0"/>
              <a:t>   	</a:t>
            </a:r>
            <a:r>
              <a:rPr lang="en-US" altLang="zh-CN" sz="2000" dirty="0" err="1"/>
              <a:t>proc</a:t>
            </a:r>
            <a:r>
              <a:rPr lang="en-US" altLang="zh-CN" sz="2000" dirty="0"/>
              <a:t> 	</a:t>
            </a:r>
            <a:r>
              <a:rPr lang="en-US" altLang="zh-CN" sz="2000" dirty="0" err="1"/>
              <a:t>stdcall</a:t>
            </a:r>
            <a:r>
              <a:rPr lang="en-US" altLang="zh-CN" sz="2000" dirty="0"/>
              <a:t> a, b    	</a:t>
            </a:r>
            <a:r>
              <a:rPr lang="en-US" altLang="zh-CN" sz="2000" dirty="0" smtClean="0"/>
              <a:t>;</a:t>
            </a:r>
            <a:r>
              <a:rPr lang="zh-CN" altLang="en-US" sz="2000" dirty="0"/>
              <a:t>减法函数</a:t>
            </a:r>
            <a:r>
              <a:rPr lang="en-US" altLang="zh-CN" sz="2000" dirty="0"/>
              <a:t>, </a:t>
            </a:r>
            <a:r>
              <a:rPr lang="en-US" altLang="zh-CN" sz="2000" dirty="0" err="1"/>
              <a:t>stdcall</a:t>
            </a:r>
            <a:r>
              <a:rPr lang="zh-CN" altLang="en-US" sz="2000" dirty="0"/>
              <a:t>调用方式</a:t>
            </a:r>
          </a:p>
          <a:p>
            <a:pPr marL="0" indent="0">
              <a:buNone/>
            </a:pPr>
            <a:r>
              <a:rPr lang="zh-CN" altLang="en-US" sz="2000" dirty="0"/>
              <a:t>           	</a:t>
            </a:r>
            <a:r>
              <a:rPr lang="en-US" altLang="zh-CN" sz="2000" dirty="0" err="1"/>
              <a:t>mov</a:t>
            </a:r>
            <a:r>
              <a:rPr lang="en-US" altLang="zh-CN" sz="2000" dirty="0"/>
              <a:t> 	</a:t>
            </a:r>
            <a:r>
              <a:rPr lang="en-US" altLang="zh-CN" sz="2000" dirty="0" err="1"/>
              <a:t>eax</a:t>
            </a:r>
            <a:r>
              <a:rPr lang="en-US" altLang="zh-CN" sz="2000" dirty="0"/>
              <a:t>, a          </a:t>
            </a:r>
            <a:r>
              <a:rPr lang="en-US" altLang="zh-CN" sz="2000" dirty="0" smtClean="0"/>
              <a:t>;</a:t>
            </a:r>
            <a:r>
              <a:rPr lang="zh-CN" altLang="en-US" sz="2000" dirty="0"/>
              <a:t>参数为</a:t>
            </a:r>
            <a:r>
              <a:rPr lang="en-US" altLang="zh-CN" sz="2000" dirty="0" err="1"/>
              <a:t>a,b</a:t>
            </a:r>
            <a:endParaRPr lang="en-US" altLang="zh-CN" sz="2000" dirty="0"/>
          </a:p>
          <a:p>
            <a:pPr marL="0" indent="0">
              <a:buNone/>
            </a:pPr>
            <a:r>
              <a:rPr lang="en-US" altLang="zh-CN" sz="2000" dirty="0"/>
              <a:t>     		sub  	</a:t>
            </a:r>
            <a:r>
              <a:rPr lang="en-US" altLang="zh-CN" sz="2000" dirty="0" err="1"/>
              <a:t>eax</a:t>
            </a:r>
            <a:r>
              <a:rPr lang="en-US" altLang="zh-CN" sz="2000" dirty="0"/>
              <a:t>, b          	;EAX=a-b</a:t>
            </a:r>
          </a:p>
          <a:p>
            <a:pPr marL="0" indent="0">
              <a:buNone/>
            </a:pPr>
            <a:r>
              <a:rPr lang="en-US" altLang="zh-CN" sz="2000" dirty="0"/>
              <a:t>           	</a:t>
            </a:r>
            <a:r>
              <a:rPr lang="en-US" altLang="zh-CN" sz="2000" dirty="0" err="1"/>
              <a:t>mov</a:t>
            </a:r>
            <a:r>
              <a:rPr lang="en-US" altLang="zh-CN" sz="2000" dirty="0"/>
              <a:t>  	result, </a:t>
            </a:r>
            <a:r>
              <a:rPr lang="en-US" altLang="zh-CN" sz="2000" dirty="0" err="1"/>
              <a:t>eax</a:t>
            </a:r>
            <a:r>
              <a:rPr lang="en-US" altLang="zh-CN" sz="2000" dirty="0"/>
              <a:t>     	;</a:t>
            </a:r>
            <a:r>
              <a:rPr lang="zh-CN" altLang="en-US" sz="2000" dirty="0"/>
              <a:t>减法的结果保存在</a:t>
            </a:r>
            <a:r>
              <a:rPr lang="en-US" altLang="zh-CN" sz="2000" dirty="0"/>
              <a:t>result</a:t>
            </a:r>
            <a:r>
              <a:rPr lang="zh-CN" altLang="en-US" sz="2000" dirty="0"/>
              <a:t>中</a:t>
            </a:r>
          </a:p>
          <a:p>
            <a:pPr marL="0" indent="0">
              <a:buNone/>
            </a:pPr>
            <a:r>
              <a:rPr lang="zh-CN" altLang="en-US" sz="2000" dirty="0"/>
              <a:t>           	</a:t>
            </a:r>
            <a:r>
              <a:rPr lang="en-US" altLang="zh-CN" sz="2000" dirty="0"/>
              <a:t>ret   	8               			;</a:t>
            </a:r>
            <a:r>
              <a:rPr lang="zh-CN" altLang="en-US" sz="2000" dirty="0"/>
              <a:t>返回</a:t>
            </a:r>
            <a:r>
              <a:rPr lang="en-US" altLang="zh-CN" sz="2000" dirty="0"/>
              <a:t>a-b</a:t>
            </a:r>
          </a:p>
          <a:p>
            <a:pPr marL="0" indent="0">
              <a:buNone/>
            </a:pPr>
            <a:r>
              <a:rPr lang="en-US" altLang="zh-CN" sz="2000" dirty="0" err="1"/>
              <a:t>SubProc</a:t>
            </a:r>
            <a:r>
              <a:rPr lang="en-US" altLang="zh-CN" sz="2000" dirty="0"/>
              <a:t>     	</a:t>
            </a:r>
            <a:r>
              <a:rPr lang="en-US" altLang="zh-CN" sz="2000" dirty="0" err="1"/>
              <a:t>endp</a:t>
            </a:r>
            <a:endParaRPr lang="en-US" altLang="zh-CN" sz="2000" dirty="0"/>
          </a:p>
          <a:p>
            <a:pPr marL="0" indent="0">
              <a:buNone/>
            </a:pPr>
            <a:r>
              <a:rPr lang="en-US" altLang="zh-CN" sz="2000" dirty="0"/>
              <a:t>		end</a:t>
            </a:r>
          </a:p>
          <a:p>
            <a:pPr marL="0" indent="0">
              <a:buNone/>
            </a:pPr>
            <a:endParaRPr lang="zh-CN" altLang="zh-CN" sz="2000" dirty="0"/>
          </a:p>
        </p:txBody>
      </p:sp>
    </p:spTree>
    <p:extLst>
      <p:ext uri="{BB962C8B-B14F-4D97-AF65-F5344CB8AC3E}">
        <p14:creationId xmlns:p14="http://schemas.microsoft.com/office/powerpoint/2010/main" val="11868925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2423592" y="1916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1847528" y="1916832"/>
            <a:ext cx="8483054" cy="1368152"/>
            <a:chOff x="1440" y="6502"/>
            <a:chExt cx="7268" cy="1257"/>
          </a:xfrm>
        </p:grpSpPr>
        <p:sp>
          <p:nvSpPr>
            <p:cNvPr id="4" name="AutoShape 13"/>
            <p:cNvSpPr>
              <a:spLocks noChangeAspect="1" noChangeArrowheads="1" noTextEdit="1"/>
            </p:cNvSpPr>
            <p:nvPr/>
          </p:nvSpPr>
          <p:spPr bwMode="auto">
            <a:xfrm>
              <a:off x="1440" y="6502"/>
              <a:ext cx="7268" cy="1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 name="Rectangle 12"/>
            <p:cNvSpPr>
              <a:spLocks noChangeArrowheads="1"/>
            </p:cNvSpPr>
            <p:nvPr/>
          </p:nvSpPr>
          <p:spPr bwMode="auto">
            <a:xfrm>
              <a:off x="1537" y="6577"/>
              <a:ext cx="1623" cy="333"/>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PROG0509.ASM</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11"/>
            <p:cNvSpPr>
              <a:spLocks noChangeArrowheads="1"/>
            </p:cNvSpPr>
            <p:nvPr/>
          </p:nvSpPr>
          <p:spPr bwMode="auto">
            <a:xfrm>
              <a:off x="1537" y="7339"/>
              <a:ext cx="1623" cy="334"/>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PROG0510.ASM</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10"/>
            <p:cNvSpPr>
              <a:spLocks noChangeArrowheads="1"/>
            </p:cNvSpPr>
            <p:nvPr/>
          </p:nvSpPr>
          <p:spPr bwMode="auto">
            <a:xfrm>
              <a:off x="4227" y="6576"/>
              <a:ext cx="1623" cy="334"/>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PROG0509.OBJ</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4227" y="7339"/>
              <a:ext cx="1623" cy="334"/>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PROG0509.OBJ</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AutoShape 8"/>
            <p:cNvSpPr>
              <a:spLocks noChangeShapeType="1"/>
            </p:cNvSpPr>
            <p:nvPr/>
          </p:nvSpPr>
          <p:spPr bwMode="auto">
            <a:xfrm flipV="1">
              <a:off x="3160" y="6743"/>
              <a:ext cx="1067" cy="1"/>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AutoShape 7"/>
            <p:cNvSpPr>
              <a:spLocks noChangeShapeType="1"/>
            </p:cNvSpPr>
            <p:nvPr/>
          </p:nvSpPr>
          <p:spPr bwMode="auto">
            <a:xfrm>
              <a:off x="3160" y="7506"/>
              <a:ext cx="1067" cy="1"/>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Rectangle 6"/>
            <p:cNvSpPr>
              <a:spLocks noChangeArrowheads="1"/>
            </p:cNvSpPr>
            <p:nvPr/>
          </p:nvSpPr>
          <p:spPr bwMode="auto">
            <a:xfrm>
              <a:off x="6931" y="6952"/>
              <a:ext cx="1695" cy="334"/>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PROG0510x.exe</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AutoShape 5"/>
            <p:cNvSpPr>
              <a:spLocks noChangeShapeType="1"/>
            </p:cNvSpPr>
            <p:nvPr/>
          </p:nvSpPr>
          <p:spPr bwMode="auto">
            <a:xfrm flipV="1">
              <a:off x="5850" y="7119"/>
              <a:ext cx="1081" cy="387"/>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AutoShape 4"/>
            <p:cNvSpPr>
              <a:spLocks noChangeShapeType="1"/>
            </p:cNvSpPr>
            <p:nvPr/>
          </p:nvSpPr>
          <p:spPr bwMode="auto">
            <a:xfrm>
              <a:off x="5850" y="6743"/>
              <a:ext cx="1081" cy="376"/>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Rectangle 3"/>
            <p:cNvSpPr>
              <a:spLocks noChangeArrowheads="1"/>
            </p:cNvSpPr>
            <p:nvPr/>
          </p:nvSpPr>
          <p:spPr bwMode="auto">
            <a:xfrm>
              <a:off x="2895" y="6953"/>
              <a:ext cx="1623" cy="3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 rIns="91440" bIns="10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cs typeface="Times New Roman" panose="02020603050405020304" pitchFamily="18" charset="0"/>
                </a:rPr>
                <a:t>编译</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4704" y="6953"/>
              <a:ext cx="1623" cy="3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 rIns="91440" bIns="1080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cs typeface="Times New Roman" panose="02020603050405020304" pitchFamily="18" charset="0"/>
                </a:rPr>
                <a:t>链接</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6" name="矩形 15"/>
          <p:cNvSpPr/>
          <p:nvPr/>
        </p:nvSpPr>
        <p:spPr>
          <a:xfrm>
            <a:off x="1343472" y="3861048"/>
            <a:ext cx="11161240" cy="1200329"/>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ml /c /</a:t>
            </a:r>
            <a:r>
              <a:rPr lang="en-US" altLang="zh-CN" kern="100" dirty="0" err="1">
                <a:cs typeface="Times New Roman" panose="02020603050405020304" pitchFamily="18" charset="0"/>
              </a:rPr>
              <a:t>coff</a:t>
            </a:r>
            <a:r>
              <a:rPr lang="en-US" altLang="zh-CN" kern="100" dirty="0">
                <a:cs typeface="Times New Roman" panose="02020603050405020304" pitchFamily="18" charset="0"/>
              </a:rPr>
              <a:t> prog0509.asm</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ml /c /</a:t>
            </a:r>
            <a:r>
              <a:rPr lang="en-US" altLang="zh-CN" kern="100" dirty="0" err="1">
                <a:cs typeface="Times New Roman" panose="02020603050405020304" pitchFamily="18" charset="0"/>
              </a:rPr>
              <a:t>coff</a:t>
            </a:r>
            <a:r>
              <a:rPr lang="en-US" altLang="zh-CN" kern="100" dirty="0">
                <a:cs typeface="Times New Roman" panose="02020603050405020304" pitchFamily="18" charset="0"/>
              </a:rPr>
              <a:t> prog0510.asm</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link prog0509.obj prog0510.obj /out:</a:t>
            </a:r>
            <a:r>
              <a:rPr lang="en-US" altLang="zh-CN" kern="100" dirty="0">
                <a:solidFill>
                  <a:srgbClr val="FF0000"/>
                </a:solidFill>
                <a:cs typeface="Courier New" panose="02070309020205020404" pitchFamily="49" charset="0"/>
              </a:rPr>
              <a:t>prog0510</a:t>
            </a:r>
            <a:r>
              <a:rPr lang="en-US" altLang="zh-CN" kern="100" dirty="0">
                <a:solidFill>
                  <a:srgbClr val="FF0000"/>
                </a:solidFill>
                <a:cs typeface="Times New Roman" panose="02020603050405020304" pitchFamily="18" charset="0"/>
              </a:rPr>
              <a:t>x.exe /</a:t>
            </a:r>
            <a:r>
              <a:rPr lang="en-US" altLang="zh-CN" kern="100" dirty="0" err="1">
                <a:solidFill>
                  <a:srgbClr val="FF0000"/>
                </a:solidFill>
                <a:cs typeface="Times New Roman" panose="02020603050405020304" pitchFamily="18" charset="0"/>
              </a:rPr>
              <a:t>subsystem:console</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804672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idx="4294967295"/>
          </p:nvPr>
        </p:nvSpPr>
        <p:spPr>
          <a:xfrm>
            <a:off x="2135188" y="44450"/>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5</a:t>
            </a:r>
            <a:r>
              <a:rPr lang="zh-CN" altLang="zh-CN" dirty="0" smtClean="0">
                <a:latin typeface="黑体" panose="02010609060101010101" pitchFamily="49" charset="-122"/>
              </a:rPr>
              <a:t>  </a:t>
            </a:r>
            <a:r>
              <a:rPr lang="zh-CN" altLang="zh-CN" dirty="0"/>
              <a:t> </a:t>
            </a:r>
            <a:r>
              <a:rPr lang="en-US" altLang="zh-CN" dirty="0"/>
              <a:t>C</a:t>
            </a:r>
            <a:r>
              <a:rPr lang="zh-CN" altLang="zh-CN" dirty="0"/>
              <a:t>语言模块的反汇编</a:t>
            </a:r>
            <a:endParaRPr lang="zh-CN" altLang="zh-CN" dirty="0" smtClean="0"/>
          </a:p>
        </p:txBody>
      </p:sp>
      <p:sp>
        <p:nvSpPr>
          <p:cNvPr id="45061" name="Rectangle 3" descr="Rectangle: Click to edit Master text styles&#10;Second level&#10;Third level&#10;Fourth level&#10;Fifth level"/>
          <p:cNvSpPr>
            <a:spLocks noGrp="1" noChangeArrowheads="1"/>
          </p:cNvSpPr>
          <p:nvPr>
            <p:ph type="body" idx="4294967295"/>
          </p:nvPr>
        </p:nvSpPr>
        <p:spPr>
          <a:xfrm>
            <a:off x="767408" y="1484313"/>
            <a:ext cx="10801200" cy="4114800"/>
          </a:xfrm>
        </p:spPr>
        <p:txBody>
          <a:bodyPr/>
          <a:lstStyle/>
          <a:p>
            <a:r>
              <a:rPr lang="zh-CN" altLang="zh-CN" dirty="0" smtClean="0"/>
              <a:t>汇编语言的一个重要应用就是程序的底层分析，学会阅读反汇编程序，通过</a:t>
            </a:r>
            <a:r>
              <a:rPr lang="zh-CN" altLang="zh-CN" dirty="0"/>
              <a:t>逆向分析将反汇编程序写成高级语言如</a:t>
            </a:r>
            <a:r>
              <a:rPr lang="en-US" altLang="zh-CN" dirty="0"/>
              <a:t>C</a:t>
            </a:r>
            <a:r>
              <a:rPr lang="zh-CN" altLang="zh-CN" dirty="0"/>
              <a:t>语言等代码格式，在实际工程应用中具有重要意义</a:t>
            </a:r>
            <a:r>
              <a:rPr lang="zh-CN" altLang="zh-CN" dirty="0" smtClean="0"/>
              <a:t>。</a:t>
            </a:r>
            <a:endParaRPr lang="en-US" altLang="zh-CN" dirty="0" smtClean="0"/>
          </a:p>
          <a:p>
            <a:endParaRPr lang="en-US" altLang="zh-CN" dirty="0" smtClean="0"/>
          </a:p>
          <a:p>
            <a:r>
              <a:rPr lang="zh-CN" altLang="zh-CN" dirty="0" smtClean="0"/>
              <a:t>对</a:t>
            </a:r>
            <a:r>
              <a:rPr lang="zh-CN" altLang="zh-CN" dirty="0"/>
              <a:t>高级语言底层实现细节的分析，能够了解程序的实现机理，对编写高效率的程序也有很大帮助</a:t>
            </a:r>
            <a:r>
              <a:rPr lang="zh-CN" altLang="zh-CN" dirty="0" smtClean="0"/>
              <a:t>。</a:t>
            </a:r>
            <a:r>
              <a:rPr lang="zh-CN" altLang="zh-CN" dirty="0" smtClean="0"/>
              <a:t> </a:t>
            </a:r>
            <a:endParaRPr lang="zh-CN" altLang="zh-CN" dirty="0" smtClean="0"/>
          </a:p>
        </p:txBody>
      </p:sp>
    </p:spTree>
    <p:extLst>
      <p:ext uri="{BB962C8B-B14F-4D97-AF65-F5344CB8AC3E}">
        <p14:creationId xmlns:p14="http://schemas.microsoft.com/office/powerpoint/2010/main" val="25679634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idx="4294967295"/>
          </p:nvPr>
        </p:nvSpPr>
        <p:spPr>
          <a:xfrm>
            <a:off x="2135188" y="44450"/>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5</a:t>
            </a:r>
            <a:r>
              <a:rPr lang="en-US" altLang="zh-CN" dirty="0" smtClean="0">
                <a:latin typeface="黑体" panose="02010609060101010101" pitchFamily="49" charset="-122"/>
              </a:rPr>
              <a:t>.1</a:t>
            </a:r>
            <a:r>
              <a:rPr lang="zh-CN" altLang="zh-CN" dirty="0" smtClean="0">
                <a:latin typeface="黑体" panose="02010609060101010101" pitchFamily="49" charset="-122"/>
              </a:rPr>
              <a:t>  </a:t>
            </a:r>
            <a:r>
              <a:rPr lang="zh-CN" altLang="zh-CN" dirty="0" smtClean="0"/>
              <a:t> 基本</a:t>
            </a:r>
            <a:r>
              <a:rPr lang="zh-CN" altLang="zh-CN" dirty="0"/>
              <a:t>框架</a:t>
            </a:r>
            <a:endParaRPr lang="zh-CN" altLang="zh-CN" dirty="0" smtClean="0"/>
          </a:p>
        </p:txBody>
      </p:sp>
      <p:sp>
        <p:nvSpPr>
          <p:cNvPr id="2" name="矩形 1"/>
          <p:cNvSpPr/>
          <p:nvPr/>
        </p:nvSpPr>
        <p:spPr>
          <a:xfrm>
            <a:off x="-168696" y="1700808"/>
            <a:ext cx="4151784" cy="2308324"/>
          </a:xfrm>
          <a:prstGeom prst="rect">
            <a:avLst/>
          </a:prstGeom>
        </p:spPr>
        <p:txBody>
          <a:bodyPr wrap="square">
            <a:spAutoFit/>
          </a:bodyPr>
          <a:lstStyle/>
          <a:p>
            <a:pPr indent="269875" algn="just">
              <a:spcAft>
                <a:spcPts val="0"/>
              </a:spcAft>
            </a:pPr>
            <a:r>
              <a:rPr lang="en-US" altLang="zh-CN" kern="100" dirty="0"/>
              <a:t>//PROG0511.c</a:t>
            </a:r>
            <a:endParaRPr lang="zh-CN" altLang="zh-CN" kern="100" dirty="0"/>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1:	#include "</a:t>
            </a:r>
            <a:r>
              <a:rPr lang="en-US" altLang="zh-CN" kern="100" dirty="0" err="1">
                <a:cs typeface="Times New Roman" panose="02020603050405020304" pitchFamily="18" charset="0"/>
              </a:rPr>
              <a:t>stdio.h</a:t>
            </a: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2:	</a:t>
            </a:r>
            <a:r>
              <a:rPr lang="en-US" altLang="zh-CN" kern="100" dirty="0" err="1">
                <a:cs typeface="Times New Roman" panose="02020603050405020304" pitchFamily="18" charset="0"/>
              </a:rPr>
              <a:t>int</a:t>
            </a:r>
            <a:r>
              <a:rPr lang="en-US" altLang="zh-CN" kern="100" dirty="0">
                <a:cs typeface="Times New Roman" panose="02020603050405020304" pitchFamily="18" charset="0"/>
              </a:rPr>
              <a:t> main(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3: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4:	</a:t>
            </a:r>
            <a:r>
              <a:rPr lang="en-US" altLang="zh-CN" kern="100" dirty="0">
                <a:solidFill>
                  <a:srgbClr val="FF0000"/>
                </a:solidFill>
                <a:cs typeface="Times New Roman" panose="02020603050405020304" pitchFamily="18" charset="0"/>
              </a:rPr>
              <a:t>return 0</a:t>
            </a: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5:	}</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
        <p:nvSpPr>
          <p:cNvPr id="3" name="矩形 2"/>
          <p:cNvSpPr/>
          <p:nvPr/>
        </p:nvSpPr>
        <p:spPr>
          <a:xfrm>
            <a:off x="3287688" y="908720"/>
            <a:ext cx="8664624" cy="5509200"/>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en-US" altLang="zh-CN" sz="2000" kern="100" dirty="0" smtClean="0">
                <a:solidFill>
                  <a:srgbClr val="00B050"/>
                </a:solidFill>
                <a:cs typeface="Times New Roman" panose="02020603050405020304" pitchFamily="18" charset="0"/>
              </a:rPr>
              <a:t>00401020</a:t>
            </a:r>
            <a:r>
              <a:rPr lang="en-US" altLang="zh-CN" sz="2000" kern="100" dirty="0">
                <a:solidFill>
                  <a:srgbClr val="00B050"/>
                </a:solidFill>
                <a:cs typeface="Times New Roman" panose="02020603050405020304" pitchFamily="18" charset="0"/>
              </a:rPr>
              <a:t>	55			push		</a:t>
            </a:r>
            <a:r>
              <a:rPr lang="en-US" altLang="zh-CN" sz="2000" kern="100" dirty="0" err="1">
                <a:solidFill>
                  <a:srgbClr val="00B050"/>
                </a:solidFill>
                <a:cs typeface="Times New Roman" panose="02020603050405020304" pitchFamily="18" charset="0"/>
              </a:rPr>
              <a:t>ebp</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00401021	8B EC		</a:t>
            </a:r>
            <a:r>
              <a:rPr lang="en-US" altLang="zh-CN" sz="2000" kern="100" dirty="0" err="1" smtClean="0">
                <a:solidFill>
                  <a:srgbClr val="00B050"/>
                </a:solidFill>
                <a:cs typeface="Times New Roman" panose="02020603050405020304" pitchFamily="18" charset="0"/>
              </a:rPr>
              <a:t>mov</a:t>
            </a:r>
            <a:r>
              <a:rPr lang="en-US" altLang="zh-CN" sz="2000" kern="100" dirty="0">
                <a:solidFill>
                  <a:srgbClr val="00B050"/>
                </a:solidFill>
                <a:cs typeface="Times New Roman" panose="02020603050405020304" pitchFamily="18" charset="0"/>
              </a:rPr>
              <a:t>		</a:t>
            </a:r>
            <a:r>
              <a:rPr lang="en-US" altLang="zh-CN" sz="2000" kern="100" dirty="0" err="1">
                <a:solidFill>
                  <a:srgbClr val="00B050"/>
                </a:solidFill>
                <a:cs typeface="Times New Roman" panose="02020603050405020304" pitchFamily="18" charset="0"/>
              </a:rPr>
              <a:t>ebp,esp</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00401023	83 EC 40	</a:t>
            </a:r>
            <a:r>
              <a:rPr lang="en-US" altLang="zh-CN" sz="2000" kern="100" dirty="0" smtClean="0">
                <a:cs typeface="Times New Roman" panose="02020603050405020304" pitchFamily="18" charset="0"/>
              </a:rPr>
              <a:t>sub</a:t>
            </a:r>
            <a:r>
              <a:rPr lang="en-US" altLang="zh-CN" sz="2000" kern="100" dirty="0">
                <a:cs typeface="Times New Roman" panose="02020603050405020304" pitchFamily="18" charset="0"/>
              </a:rPr>
              <a:t>		esp,40h</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00401026	53			push		</a:t>
            </a:r>
            <a:r>
              <a:rPr lang="en-US" altLang="zh-CN" sz="2000" kern="100" dirty="0" err="1">
                <a:cs typeface="Times New Roman" panose="02020603050405020304" pitchFamily="18" charset="0"/>
              </a:rPr>
              <a:t>ebx</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00401027	56			push		</a:t>
            </a:r>
            <a:r>
              <a:rPr lang="en-US" altLang="zh-CN" sz="2000" kern="100" dirty="0" err="1">
                <a:cs typeface="Times New Roman" panose="02020603050405020304" pitchFamily="18" charset="0"/>
              </a:rPr>
              <a:t>esi</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00401028	57			push		</a:t>
            </a:r>
            <a:r>
              <a:rPr lang="en-US" altLang="zh-CN" sz="2000" kern="100" dirty="0" err="1">
                <a:cs typeface="Times New Roman" panose="02020603050405020304" pitchFamily="18" charset="0"/>
              </a:rPr>
              <a:t>edi</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00401029	8D 7D C0	</a:t>
            </a:r>
            <a:r>
              <a:rPr lang="en-US" altLang="zh-CN" sz="2000" kern="100" dirty="0" smtClean="0">
                <a:cs typeface="Times New Roman" panose="02020603050405020304" pitchFamily="18" charset="0"/>
              </a:rPr>
              <a:t>lea</a:t>
            </a:r>
            <a:r>
              <a:rPr lang="en-US" altLang="zh-CN" sz="2000" kern="100" dirty="0">
                <a:cs typeface="Times New Roman" panose="02020603050405020304" pitchFamily="18" charset="0"/>
              </a:rPr>
              <a:t>		</a:t>
            </a:r>
            <a:r>
              <a:rPr lang="en-US" altLang="zh-CN" sz="2000" kern="100" dirty="0" err="1">
                <a:cs typeface="Times New Roman" panose="02020603050405020304" pitchFamily="18" charset="0"/>
              </a:rPr>
              <a:t>edi</a:t>
            </a:r>
            <a:r>
              <a:rPr lang="en-US" altLang="zh-CN" sz="2000" kern="100" dirty="0">
                <a:cs typeface="Times New Roman" panose="02020603050405020304" pitchFamily="18" charset="0"/>
              </a:rPr>
              <a:t>,[ebp-40h]</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0040102C	B9 10 00 00 00		</a:t>
            </a:r>
            <a:r>
              <a:rPr lang="en-US" altLang="zh-CN" sz="2000" kern="100" dirty="0" err="1">
                <a:cs typeface="Times New Roman" panose="02020603050405020304" pitchFamily="18" charset="0"/>
              </a:rPr>
              <a:t>mov</a:t>
            </a:r>
            <a:r>
              <a:rPr lang="en-US" altLang="zh-CN" sz="2000" kern="100" dirty="0">
                <a:cs typeface="Times New Roman" panose="02020603050405020304" pitchFamily="18" charset="0"/>
              </a:rPr>
              <a:t>		ecx,10h</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00401031	B8 CC </a:t>
            </a:r>
            <a:r>
              <a:rPr lang="en-US" altLang="zh-CN" sz="2000" kern="100" dirty="0" err="1">
                <a:cs typeface="Times New Roman" panose="02020603050405020304" pitchFamily="18" charset="0"/>
              </a:rPr>
              <a:t>CC</a:t>
            </a:r>
            <a:r>
              <a:rPr lang="en-US" altLang="zh-CN" sz="2000" kern="100" dirty="0">
                <a:cs typeface="Times New Roman" panose="02020603050405020304" pitchFamily="18" charset="0"/>
              </a:rPr>
              <a:t> </a:t>
            </a:r>
            <a:r>
              <a:rPr lang="en-US" altLang="zh-CN" sz="2000" kern="100" dirty="0" err="1">
                <a:cs typeface="Times New Roman" panose="02020603050405020304" pitchFamily="18" charset="0"/>
              </a:rPr>
              <a:t>CC</a:t>
            </a:r>
            <a:r>
              <a:rPr lang="en-US" altLang="zh-CN" sz="2000" kern="100" dirty="0">
                <a:cs typeface="Times New Roman" panose="02020603050405020304" pitchFamily="18" charset="0"/>
              </a:rPr>
              <a:t> </a:t>
            </a:r>
            <a:r>
              <a:rPr lang="en-US" altLang="zh-CN" sz="2000" kern="100" dirty="0" err="1" smtClean="0">
                <a:cs typeface="Times New Roman" panose="02020603050405020304" pitchFamily="18" charset="0"/>
              </a:rPr>
              <a:t>CC</a:t>
            </a:r>
            <a:r>
              <a:rPr lang="en-US" altLang="zh-CN" sz="2000" kern="100" dirty="0">
                <a:cs typeface="Times New Roman" panose="02020603050405020304" pitchFamily="18" charset="0"/>
              </a:rPr>
              <a:t>	</a:t>
            </a:r>
            <a:r>
              <a:rPr lang="en-US" altLang="zh-CN" sz="2000" kern="100" dirty="0" err="1">
                <a:cs typeface="Times New Roman" panose="02020603050405020304" pitchFamily="18" charset="0"/>
              </a:rPr>
              <a:t>mov</a:t>
            </a:r>
            <a:r>
              <a:rPr lang="en-US" altLang="zh-CN" sz="2000" kern="100" dirty="0">
                <a:cs typeface="Times New Roman" panose="02020603050405020304" pitchFamily="18" charset="0"/>
              </a:rPr>
              <a:t>	</a:t>
            </a:r>
            <a:r>
              <a:rPr lang="en-US" altLang="zh-CN" sz="2000" kern="100" dirty="0" smtClean="0">
                <a:cs typeface="Times New Roman" panose="02020603050405020304" pitchFamily="18" charset="0"/>
              </a:rPr>
              <a:t>eax,0CCCCCCCCh</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00401036	F3 AB	</a:t>
            </a:r>
            <a:r>
              <a:rPr lang="en-US" altLang="zh-CN" sz="2000" kern="100" dirty="0" smtClean="0">
                <a:cs typeface="Times New Roman" panose="02020603050405020304" pitchFamily="18" charset="0"/>
              </a:rPr>
              <a:t>rep </a:t>
            </a:r>
            <a:r>
              <a:rPr lang="en-US" altLang="zh-CN" sz="2000" kern="100" dirty="0" err="1" smtClean="0">
                <a:cs typeface="Times New Roman" panose="02020603050405020304" pitchFamily="18" charset="0"/>
              </a:rPr>
              <a:t>stos</a:t>
            </a:r>
            <a:r>
              <a:rPr lang="en-US" altLang="zh-CN" sz="2000" kern="100" dirty="0" smtClean="0">
                <a:cs typeface="Times New Roman" panose="02020603050405020304" pitchFamily="18" charset="0"/>
              </a:rPr>
              <a:t> </a:t>
            </a:r>
            <a:r>
              <a:rPr lang="en-US" altLang="zh-CN" sz="2000" kern="100" dirty="0" err="1" smtClean="0">
                <a:cs typeface="Times New Roman" panose="02020603050405020304" pitchFamily="18" charset="0"/>
              </a:rPr>
              <a:t>dword</a:t>
            </a:r>
            <a:r>
              <a:rPr lang="en-US" altLang="zh-CN" sz="2000" kern="100" dirty="0" smtClean="0">
                <a:cs typeface="Times New Roman" panose="02020603050405020304" pitchFamily="18" charset="0"/>
              </a:rPr>
              <a:t> </a:t>
            </a:r>
            <a:r>
              <a:rPr lang="en-US" altLang="zh-CN" sz="2000" kern="100" dirty="0" err="1">
                <a:cs typeface="Times New Roman" panose="02020603050405020304" pitchFamily="18" charset="0"/>
              </a:rPr>
              <a:t>ptr</a:t>
            </a:r>
            <a:r>
              <a:rPr lang="en-US" altLang="zh-CN" sz="2000" kern="100" dirty="0">
                <a:cs typeface="Times New Roman" panose="02020603050405020304" pitchFamily="18" charset="0"/>
              </a:rPr>
              <a:t> [</a:t>
            </a:r>
            <a:r>
              <a:rPr lang="en-US" altLang="zh-CN" sz="2000" kern="100" dirty="0" err="1">
                <a:cs typeface="Times New Roman" panose="02020603050405020304" pitchFamily="18" charset="0"/>
              </a:rPr>
              <a:t>edi</a:t>
            </a:r>
            <a:r>
              <a:rPr lang="en-US" altLang="zh-CN" sz="2000" kern="100" dirty="0" smtClean="0">
                <a:cs typeface="Times New Roman" panose="02020603050405020304" pitchFamily="18" charset="0"/>
              </a:rPr>
              <a:t>];</a:t>
            </a:r>
            <a:r>
              <a:rPr lang="zh-CN" altLang="zh-CN" sz="2000" kern="100" dirty="0">
                <a:cs typeface="Times New Roman" panose="02020603050405020304" pitchFamily="18" charset="0"/>
              </a:rPr>
              <a:t>以上为栈初始化过程。</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00401038	33 </a:t>
            </a:r>
            <a:r>
              <a:rPr lang="en-US" altLang="zh-CN" sz="2000" kern="100" dirty="0" smtClean="0">
                <a:cs typeface="Times New Roman" panose="02020603050405020304" pitchFamily="18" charset="0"/>
              </a:rPr>
              <a:t>C0</a:t>
            </a:r>
            <a:r>
              <a:rPr lang="en-US" altLang="zh-CN" sz="2000" kern="100" dirty="0">
                <a:cs typeface="Times New Roman" panose="02020603050405020304" pitchFamily="18" charset="0"/>
              </a:rPr>
              <a:t>	</a:t>
            </a:r>
            <a:r>
              <a:rPr lang="en-US" altLang="zh-CN" sz="2000" kern="100" dirty="0" err="1" smtClean="0">
                <a:cs typeface="Times New Roman" panose="02020603050405020304" pitchFamily="18" charset="0"/>
              </a:rPr>
              <a:t>xor</a:t>
            </a:r>
            <a:r>
              <a:rPr lang="en-US" altLang="zh-CN" sz="2000" kern="100" dirty="0">
                <a:cs typeface="Times New Roman" panose="02020603050405020304" pitchFamily="18" charset="0"/>
              </a:rPr>
              <a:t>	</a:t>
            </a:r>
            <a:r>
              <a:rPr lang="en-US" altLang="zh-CN" sz="2000" kern="100" dirty="0" err="1" smtClean="0">
                <a:cs typeface="Times New Roman" panose="02020603050405020304" pitchFamily="18" charset="0"/>
              </a:rPr>
              <a:t>eax,eax</a:t>
            </a:r>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返回</a:t>
            </a:r>
            <a:r>
              <a:rPr lang="zh-CN" altLang="zh-CN" sz="2000" kern="100" dirty="0">
                <a:cs typeface="Times New Roman" panose="02020603050405020304" pitchFamily="18" charset="0"/>
              </a:rPr>
              <a:t>值</a:t>
            </a:r>
            <a:r>
              <a:rPr lang="en-US" altLang="zh-CN" sz="2000" kern="100" dirty="0">
                <a:cs typeface="Times New Roman" panose="02020603050405020304" pitchFamily="18" charset="0"/>
              </a:rPr>
              <a:t>0</a:t>
            </a:r>
            <a:r>
              <a:rPr lang="zh-CN" altLang="zh-CN" sz="2000" kern="100" dirty="0">
                <a:cs typeface="Times New Roman" panose="02020603050405020304" pitchFamily="18" charset="0"/>
              </a:rPr>
              <a:t>保存在</a:t>
            </a:r>
            <a:r>
              <a:rPr lang="en-US" altLang="zh-CN" sz="2000" kern="100" dirty="0" err="1">
                <a:cs typeface="Times New Roman" panose="02020603050405020304" pitchFamily="18" charset="0"/>
              </a:rPr>
              <a:t>eax</a:t>
            </a:r>
            <a:r>
              <a:rPr lang="zh-CN" altLang="zh-CN" sz="2000" kern="100" dirty="0">
                <a:cs typeface="Times New Roman" panose="02020603050405020304" pitchFamily="18" charset="0"/>
              </a:rPr>
              <a:t>中。</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0040103A	5F			pop		</a:t>
            </a:r>
            <a:r>
              <a:rPr lang="en-US" altLang="zh-CN" sz="2000" kern="100" dirty="0" err="1">
                <a:cs typeface="Times New Roman" panose="02020603050405020304" pitchFamily="18" charset="0"/>
              </a:rPr>
              <a:t>edi</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0040103B	5E			pop		</a:t>
            </a:r>
            <a:r>
              <a:rPr lang="en-US" altLang="zh-CN" sz="2000" kern="100" dirty="0" err="1">
                <a:cs typeface="Times New Roman" panose="02020603050405020304" pitchFamily="18" charset="0"/>
              </a:rPr>
              <a:t>esi</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0040103C	5B			pop		</a:t>
            </a:r>
            <a:r>
              <a:rPr lang="en-US" altLang="zh-CN" sz="2000" kern="100" dirty="0" err="1">
                <a:cs typeface="Times New Roman" panose="02020603050405020304" pitchFamily="18" charset="0"/>
              </a:rPr>
              <a:t>ebx</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0040103D	8B E5		</a:t>
            </a:r>
            <a:r>
              <a:rPr lang="en-US" altLang="zh-CN" sz="2000" kern="100" dirty="0" err="1" smtClean="0">
                <a:cs typeface="Times New Roman" panose="02020603050405020304" pitchFamily="18" charset="0"/>
              </a:rPr>
              <a:t>mov</a:t>
            </a:r>
            <a:r>
              <a:rPr lang="en-US" altLang="zh-CN" sz="2000" kern="100" dirty="0">
                <a:cs typeface="Times New Roman" panose="02020603050405020304" pitchFamily="18" charset="0"/>
              </a:rPr>
              <a:t>		</a:t>
            </a:r>
            <a:r>
              <a:rPr lang="en-US" altLang="zh-CN" sz="2000" kern="100" dirty="0" err="1">
                <a:cs typeface="Times New Roman" panose="02020603050405020304" pitchFamily="18" charset="0"/>
              </a:rPr>
              <a:t>esp,ebp</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0040103F	5D			pop	</a:t>
            </a:r>
            <a:r>
              <a:rPr lang="en-US" altLang="zh-CN" sz="2000" kern="100" dirty="0" err="1" smtClean="0">
                <a:cs typeface="Times New Roman" panose="02020603050405020304" pitchFamily="18" charset="0"/>
              </a:rPr>
              <a:t>ebp</a:t>
            </a:r>
            <a:r>
              <a:rPr lang="en-US" altLang="zh-CN" sz="2000" kern="100" dirty="0" smtClean="0">
                <a:cs typeface="Times New Roman" panose="02020603050405020304" pitchFamily="18" charset="0"/>
              </a:rPr>
              <a:t>;</a:t>
            </a:r>
            <a:r>
              <a:rPr lang="zh-CN" altLang="zh-CN" sz="2000" kern="100" dirty="0">
                <a:cs typeface="Times New Roman" panose="02020603050405020304" pitchFamily="18" charset="0"/>
              </a:rPr>
              <a:t>以上为栈初恢复过程</a:t>
            </a:r>
            <a:r>
              <a:rPr lang="zh-CN" altLang="zh-CN" sz="2000" kern="100" dirty="0" smtClean="0">
                <a:cs typeface="Times New Roman" panose="02020603050405020304" pitchFamily="18" charset="0"/>
              </a:rPr>
              <a:t>。</a:t>
            </a:r>
            <a:endParaRPr lang="en-US" altLang="zh-CN" sz="2000" kern="100" dirty="0" smtClean="0">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smtClean="0">
                <a:cs typeface="Times New Roman" panose="02020603050405020304" pitchFamily="18" charset="0"/>
              </a:rPr>
              <a:t>00401040</a:t>
            </a:r>
            <a:r>
              <a:rPr lang="en-US" altLang="zh-CN" sz="2000" kern="100" dirty="0">
                <a:cs typeface="Times New Roman" panose="02020603050405020304" pitchFamily="18" charset="0"/>
              </a:rPr>
              <a:t>	C3			ret</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434903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87688" y="1628800"/>
            <a:ext cx="5093543" cy="4004015"/>
          </a:xfrm>
          <a:prstGeom prst="rect">
            <a:avLst/>
          </a:prstGeom>
        </p:spPr>
      </p:pic>
      <p:sp>
        <p:nvSpPr>
          <p:cNvPr id="3" name="Rectangle 2"/>
          <p:cNvSpPr txBox="1">
            <a:spLocks noChangeArrowheads="1"/>
          </p:cNvSpPr>
          <p:nvPr/>
        </p:nvSpPr>
        <p:spPr bwMode="auto">
          <a:xfrm>
            <a:off x="2135188"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r>
              <a:rPr lang="en-US" altLang="zh-CN" kern="0" smtClean="0">
                <a:latin typeface="黑体" panose="02010609060101010101" pitchFamily="49" charset="-122"/>
              </a:rPr>
              <a:t>5</a:t>
            </a:r>
            <a:r>
              <a:rPr lang="zh-CN" altLang="zh-CN" kern="0" smtClean="0">
                <a:latin typeface="黑体" panose="02010609060101010101" pitchFamily="49" charset="-122"/>
              </a:rPr>
              <a:t>.</a:t>
            </a:r>
            <a:r>
              <a:rPr lang="en-US" altLang="zh-CN" kern="0" smtClean="0">
                <a:latin typeface="黑体" panose="02010609060101010101" pitchFamily="49" charset="-122"/>
              </a:rPr>
              <a:t>5.1</a:t>
            </a:r>
            <a:r>
              <a:rPr lang="zh-CN" altLang="zh-CN" kern="0" smtClean="0">
                <a:latin typeface="黑体" panose="02010609060101010101" pitchFamily="49" charset="-122"/>
              </a:rPr>
              <a:t>  </a:t>
            </a:r>
            <a:r>
              <a:rPr lang="zh-CN" altLang="zh-CN" kern="0" smtClean="0"/>
              <a:t> 基本框架</a:t>
            </a:r>
            <a:endParaRPr lang="zh-CN" altLang="zh-CN" kern="0" dirty="0" smtClean="0"/>
          </a:p>
        </p:txBody>
      </p:sp>
    </p:spTree>
    <p:extLst>
      <p:ext uri="{BB962C8B-B14F-4D97-AF65-F5344CB8AC3E}">
        <p14:creationId xmlns:p14="http://schemas.microsoft.com/office/powerpoint/2010/main" val="1525392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5137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r>
              <a:rPr lang="en-US" altLang="zh-CN" kern="0" dirty="0" smtClean="0">
                <a:latin typeface="黑体" panose="02010609060101010101" pitchFamily="49" charset="-122"/>
              </a:rPr>
              <a:t>5</a:t>
            </a:r>
            <a:r>
              <a:rPr lang="zh-CN" altLang="zh-CN" kern="0" dirty="0" smtClean="0">
                <a:latin typeface="黑体" panose="02010609060101010101" pitchFamily="49" charset="-122"/>
              </a:rPr>
              <a:t>.</a:t>
            </a:r>
            <a:r>
              <a:rPr lang="en-US" altLang="zh-CN" kern="0" dirty="0" smtClean="0">
                <a:latin typeface="黑体" panose="02010609060101010101" pitchFamily="49" charset="-122"/>
              </a:rPr>
              <a:t>5.2 </a:t>
            </a:r>
            <a:r>
              <a:rPr lang="zh-CN" altLang="zh-CN" dirty="0" smtClean="0"/>
              <a:t>选择</a:t>
            </a:r>
            <a:r>
              <a:rPr lang="zh-CN" altLang="zh-CN" dirty="0"/>
              <a:t>结构</a:t>
            </a:r>
            <a:endParaRPr lang="zh-CN" altLang="zh-CN" kern="0" dirty="0" smtClean="0"/>
          </a:p>
        </p:txBody>
      </p:sp>
      <p:sp>
        <p:nvSpPr>
          <p:cNvPr id="3" name="矩形 2"/>
          <p:cNvSpPr/>
          <p:nvPr/>
        </p:nvSpPr>
        <p:spPr>
          <a:xfrm>
            <a:off x="-240704" y="4581128"/>
            <a:ext cx="5688632" cy="1938992"/>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1:	</a:t>
            </a:r>
            <a:r>
              <a:rPr lang="en-US" altLang="zh-CN" kern="100" dirty="0" err="1">
                <a:cs typeface="Times New Roman" panose="02020603050405020304" pitchFamily="18" charset="0"/>
              </a:rPr>
              <a:t>int</a:t>
            </a:r>
            <a:r>
              <a:rPr lang="en-US" altLang="zh-CN" kern="100" dirty="0">
                <a:cs typeface="Times New Roman" panose="02020603050405020304" pitchFamily="18" charset="0"/>
              </a:rPr>
              <a:t> </a:t>
            </a:r>
            <a:r>
              <a:rPr lang="en-US" altLang="zh-CN" kern="100" dirty="0" err="1">
                <a:cs typeface="Times New Roman" panose="02020603050405020304" pitchFamily="18" charset="0"/>
              </a:rPr>
              <a:t>i</a:t>
            </a:r>
            <a:r>
              <a:rPr lang="en-US" altLang="zh-CN" kern="100" dirty="0">
                <a:cs typeface="Times New Roman" panose="02020603050405020304" pitchFamily="18" charset="0"/>
              </a:rPr>
              <a: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2:	</a:t>
            </a:r>
            <a:r>
              <a:rPr lang="en-US" altLang="zh-CN" kern="100" dirty="0">
                <a:solidFill>
                  <a:srgbClr val="920843"/>
                </a:solidFill>
                <a:cs typeface="Times New Roman" panose="02020603050405020304" pitchFamily="18" charset="0"/>
              </a:rPr>
              <a:t>if(</a:t>
            </a:r>
            <a:r>
              <a:rPr lang="en-US" altLang="zh-CN" kern="100" dirty="0" err="1">
                <a:solidFill>
                  <a:srgbClr val="920843"/>
                </a:solidFill>
                <a:cs typeface="Times New Roman" panose="02020603050405020304" pitchFamily="18" charset="0"/>
              </a:rPr>
              <a:t>i</a:t>
            </a:r>
            <a:r>
              <a:rPr lang="en-US" altLang="zh-CN" kern="100" dirty="0">
                <a:solidFill>
                  <a:srgbClr val="920843"/>
                </a:solidFill>
                <a:cs typeface="Times New Roman" panose="02020603050405020304" pitchFamily="18" charset="0"/>
              </a:rPr>
              <a:t>&gt;=0)</a:t>
            </a:r>
            <a:endParaRPr lang="zh-CN" altLang="zh-CN" dirty="0">
              <a:solidFill>
                <a:srgbClr val="920843"/>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3:		</a:t>
            </a:r>
            <a:r>
              <a:rPr lang="en-US" altLang="zh-CN" kern="100" dirty="0" err="1">
                <a:solidFill>
                  <a:srgbClr val="FF0D0D"/>
                </a:solidFill>
                <a:cs typeface="Times New Roman" panose="02020603050405020304" pitchFamily="18" charset="0"/>
              </a:rPr>
              <a:t>printf</a:t>
            </a:r>
            <a:r>
              <a:rPr lang="en-US" altLang="zh-CN" kern="100" dirty="0">
                <a:solidFill>
                  <a:srgbClr val="FF0D0D"/>
                </a:solidFill>
                <a:cs typeface="Times New Roman" panose="02020603050405020304" pitchFamily="18" charset="0"/>
              </a:rPr>
              <a:t>("</a:t>
            </a:r>
            <a:r>
              <a:rPr lang="en-US" altLang="zh-CN" kern="100" dirty="0" err="1">
                <a:solidFill>
                  <a:srgbClr val="FF0D0D"/>
                </a:solidFill>
                <a:cs typeface="Times New Roman" panose="02020603050405020304" pitchFamily="18" charset="0"/>
              </a:rPr>
              <a:t>i</a:t>
            </a:r>
            <a:r>
              <a:rPr lang="en-US" altLang="zh-CN" kern="100" dirty="0">
                <a:solidFill>
                  <a:srgbClr val="FF0D0D"/>
                </a:solidFill>
                <a:cs typeface="Times New Roman" panose="02020603050405020304" pitchFamily="18" charset="0"/>
              </a:rPr>
              <a:t> is nonnegative!");</a:t>
            </a:r>
            <a:endParaRPr lang="zh-CN" altLang="zh-CN" dirty="0">
              <a:solidFill>
                <a:srgbClr val="FF0D0D"/>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4:	else</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5:		</a:t>
            </a:r>
            <a:r>
              <a:rPr lang="en-US" altLang="zh-CN" kern="100" dirty="0" err="1">
                <a:solidFill>
                  <a:srgbClr val="00B050"/>
                </a:solidFill>
                <a:cs typeface="Times New Roman" panose="02020603050405020304" pitchFamily="18" charset="0"/>
              </a:rPr>
              <a:t>printf</a:t>
            </a:r>
            <a:r>
              <a:rPr lang="en-US" altLang="zh-CN" kern="100" dirty="0">
                <a:solidFill>
                  <a:srgbClr val="00B050"/>
                </a:solidFill>
                <a:cs typeface="Times New Roman" panose="02020603050405020304" pitchFamily="18" charset="0"/>
              </a:rPr>
              <a:t>("</a:t>
            </a:r>
            <a:r>
              <a:rPr lang="en-US" altLang="zh-CN" kern="100" dirty="0" err="1">
                <a:solidFill>
                  <a:srgbClr val="00B050"/>
                </a:solidFill>
                <a:cs typeface="Times New Roman" panose="02020603050405020304" pitchFamily="18" charset="0"/>
              </a:rPr>
              <a:t>i</a:t>
            </a:r>
            <a:r>
              <a:rPr lang="en-US" altLang="zh-CN" kern="100" dirty="0">
                <a:solidFill>
                  <a:srgbClr val="00B050"/>
                </a:solidFill>
                <a:cs typeface="Times New Roman" panose="02020603050405020304" pitchFamily="18" charset="0"/>
              </a:rPr>
              <a:t> is negative!");</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p:txBody>
      </p:sp>
      <p:sp>
        <p:nvSpPr>
          <p:cNvPr id="4" name="矩形 3"/>
          <p:cNvSpPr/>
          <p:nvPr/>
        </p:nvSpPr>
        <p:spPr>
          <a:xfrm>
            <a:off x="1847528" y="1067594"/>
            <a:ext cx="10680848" cy="3416320"/>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 pos="666750" algn="l"/>
                <a:tab pos="1200150" algn="l"/>
                <a:tab pos="1733550" algn="l"/>
                <a:tab pos="2266950" algn="l"/>
                <a:tab pos="2733675" algn="l"/>
              </a:tabLst>
            </a:pPr>
            <a:r>
              <a:rPr lang="en-US" altLang="zh-CN" kern="100" dirty="0">
                <a:cs typeface="Times New Roman" panose="02020603050405020304" pitchFamily="18" charset="0"/>
              </a:rPr>
              <a:t>00401049	83 7D FC 00	</a:t>
            </a:r>
            <a:r>
              <a:rPr lang="en-US" altLang="zh-CN" kern="100" dirty="0" err="1">
                <a:cs typeface="Times New Roman" panose="02020603050405020304" pitchFamily="18" charset="0"/>
              </a:rPr>
              <a:t>cmp</a:t>
            </a:r>
            <a:r>
              <a:rPr lang="en-US" altLang="zh-CN" kern="100" dirty="0">
                <a:cs typeface="Times New Roman" panose="02020603050405020304" pitchFamily="18" charset="0"/>
              </a:rPr>
              <a:t>	</a:t>
            </a:r>
            <a:r>
              <a:rPr lang="en-US" altLang="zh-CN" kern="100" dirty="0" err="1">
                <a:cs typeface="Times New Roman" panose="02020603050405020304" pitchFamily="18" charset="0"/>
              </a:rPr>
              <a:t>dword</a:t>
            </a:r>
            <a:r>
              <a:rPr lang="en-US" altLang="zh-CN" kern="100" dirty="0">
                <a:cs typeface="Times New Roman" panose="02020603050405020304" pitchFamily="18" charset="0"/>
              </a:rPr>
              <a:t> </a:t>
            </a:r>
            <a:r>
              <a:rPr lang="en-US" altLang="zh-CN" kern="100" dirty="0" err="1">
                <a:cs typeface="Times New Roman" panose="02020603050405020304" pitchFamily="18" charset="0"/>
              </a:rPr>
              <a:t>ptr</a:t>
            </a:r>
            <a:r>
              <a:rPr lang="en-US" altLang="zh-CN" kern="100" dirty="0">
                <a:cs typeface="Times New Roman" panose="02020603050405020304" pitchFamily="18" charset="0"/>
              </a:rPr>
              <a:t> [ebp-4],0</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920843"/>
                </a:solidFill>
                <a:cs typeface="Times New Roman" panose="02020603050405020304" pitchFamily="18" charset="0"/>
              </a:rPr>
              <a:t>0040104D	7C 0F</a:t>
            </a:r>
            <a:r>
              <a:rPr lang="en-US" altLang="zh-CN" kern="100" dirty="0">
                <a:cs typeface="Times New Roman" panose="02020603050405020304" pitchFamily="18" charset="0"/>
              </a:rPr>
              <a:t>		</a:t>
            </a:r>
            <a:r>
              <a:rPr lang="en-US" altLang="zh-CN" kern="100" dirty="0" err="1">
                <a:solidFill>
                  <a:srgbClr val="920843"/>
                </a:solidFill>
                <a:cs typeface="Times New Roman" panose="02020603050405020304" pitchFamily="18" charset="0"/>
              </a:rPr>
              <a:t>jl</a:t>
            </a:r>
            <a:r>
              <a:rPr lang="en-US" altLang="zh-CN" kern="100" dirty="0">
                <a:solidFill>
                  <a:srgbClr val="920843"/>
                </a:solidFill>
                <a:cs typeface="Times New Roman" panose="02020603050405020304" pitchFamily="18" charset="0"/>
              </a:rPr>
              <a:t>	main+3Eh (0040105e)</a:t>
            </a:r>
            <a:endParaRPr lang="zh-CN" altLang="zh-CN" dirty="0">
              <a:solidFill>
                <a:srgbClr val="920843"/>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D0D"/>
                </a:solidFill>
                <a:cs typeface="Times New Roman" panose="02020603050405020304" pitchFamily="18" charset="0"/>
              </a:rPr>
              <a:t>0040104F	68 84 0F 42 00	push	offset string "</a:t>
            </a:r>
            <a:r>
              <a:rPr lang="en-US" altLang="zh-CN" kern="100" dirty="0" err="1">
                <a:solidFill>
                  <a:srgbClr val="FF0D0D"/>
                </a:solidFill>
                <a:cs typeface="Times New Roman" panose="02020603050405020304" pitchFamily="18" charset="0"/>
              </a:rPr>
              <a:t>i</a:t>
            </a:r>
            <a:r>
              <a:rPr lang="en-US" altLang="zh-CN" kern="100" dirty="0">
                <a:solidFill>
                  <a:srgbClr val="FF0D0D"/>
                </a:solidFill>
                <a:cs typeface="Times New Roman" panose="02020603050405020304" pitchFamily="18" charset="0"/>
              </a:rPr>
              <a:t> is nonnegative!" (00420f84)</a:t>
            </a:r>
            <a:endParaRPr lang="zh-CN" altLang="zh-CN" kern="100" dirty="0">
              <a:solidFill>
                <a:srgbClr val="FF0D0D"/>
              </a:solidFill>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D0D"/>
                </a:solidFill>
                <a:cs typeface="Times New Roman" panose="02020603050405020304" pitchFamily="18" charset="0"/>
              </a:rPr>
              <a:t>00401054	E8 87 00 00 00	call	</a:t>
            </a:r>
            <a:r>
              <a:rPr lang="en-US" altLang="zh-CN" kern="100" dirty="0" err="1">
                <a:solidFill>
                  <a:srgbClr val="FF0D0D"/>
                </a:solidFill>
                <a:cs typeface="Times New Roman" panose="02020603050405020304" pitchFamily="18" charset="0"/>
              </a:rPr>
              <a:t>printf</a:t>
            </a:r>
            <a:r>
              <a:rPr lang="en-US" altLang="zh-CN" kern="100" dirty="0">
                <a:solidFill>
                  <a:srgbClr val="FF0D0D"/>
                </a:solidFill>
                <a:cs typeface="Times New Roman" panose="02020603050405020304" pitchFamily="18" charset="0"/>
              </a:rPr>
              <a:t> (004010e0)</a:t>
            </a:r>
            <a:endParaRPr lang="zh-CN" altLang="zh-CN" kern="100" dirty="0">
              <a:solidFill>
                <a:srgbClr val="FF0D0D"/>
              </a:solidFill>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D0D"/>
                </a:solidFill>
                <a:cs typeface="Times New Roman" panose="02020603050405020304" pitchFamily="18" charset="0"/>
              </a:rPr>
              <a:t>00401059	83 C4 04		add	esp,4</a:t>
            </a:r>
            <a:endParaRPr lang="zh-CN" altLang="zh-CN" kern="100" dirty="0">
              <a:solidFill>
                <a:srgbClr val="FF0D0D"/>
              </a:solidFill>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D0D"/>
                </a:solidFill>
                <a:cs typeface="Times New Roman" panose="02020603050405020304" pitchFamily="18" charset="0"/>
              </a:rPr>
              <a:t>0040105C</a:t>
            </a:r>
            <a:r>
              <a:rPr lang="en-US" altLang="zh-CN" kern="100" dirty="0">
                <a:solidFill>
                  <a:srgbClr val="FF0D0D"/>
                </a:solidFill>
                <a:cs typeface="Times New Roman" panose="02020603050405020304" pitchFamily="18" charset="0"/>
              </a:rPr>
              <a:t>	EB 0D		</a:t>
            </a:r>
            <a:r>
              <a:rPr lang="en-US" altLang="zh-CN" kern="100" dirty="0" err="1">
                <a:solidFill>
                  <a:srgbClr val="FF0D0D"/>
                </a:solidFill>
                <a:cs typeface="Times New Roman" panose="02020603050405020304" pitchFamily="18" charset="0"/>
              </a:rPr>
              <a:t>jmp</a:t>
            </a:r>
            <a:r>
              <a:rPr lang="en-US" altLang="zh-CN" kern="100" dirty="0">
                <a:solidFill>
                  <a:srgbClr val="FF0D0D"/>
                </a:solidFill>
                <a:cs typeface="Times New Roman" panose="02020603050405020304" pitchFamily="18" charset="0"/>
              </a:rPr>
              <a:t>	main+4Bh (0040106b)</a:t>
            </a:r>
            <a:endParaRPr lang="zh-CN" altLang="zh-CN" kern="100" dirty="0">
              <a:solidFill>
                <a:srgbClr val="FF0D0D"/>
              </a:solidFill>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0040105E	68 74 0F 42 00	push	offset string "</a:t>
            </a:r>
            <a:r>
              <a:rPr lang="en-US" altLang="zh-CN" kern="100" dirty="0" err="1">
                <a:solidFill>
                  <a:srgbClr val="00B050"/>
                </a:solidFill>
                <a:cs typeface="Times New Roman" panose="02020603050405020304" pitchFamily="18" charset="0"/>
              </a:rPr>
              <a:t>i</a:t>
            </a:r>
            <a:r>
              <a:rPr lang="en-US" altLang="zh-CN" kern="100" dirty="0">
                <a:solidFill>
                  <a:srgbClr val="00B050"/>
                </a:solidFill>
                <a:cs typeface="Times New Roman" panose="02020603050405020304" pitchFamily="18" charset="0"/>
              </a:rPr>
              <a:t> is negative!" (00420f74)</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00401063	E8 78 00 00 00	call	</a:t>
            </a:r>
            <a:r>
              <a:rPr lang="en-US" altLang="zh-CN" kern="100" dirty="0" err="1">
                <a:solidFill>
                  <a:srgbClr val="00B050"/>
                </a:solidFill>
                <a:cs typeface="Times New Roman" panose="02020603050405020304" pitchFamily="18" charset="0"/>
              </a:rPr>
              <a:t>printf</a:t>
            </a:r>
            <a:r>
              <a:rPr lang="en-US" altLang="zh-CN" kern="100" dirty="0">
                <a:solidFill>
                  <a:srgbClr val="00B050"/>
                </a:solidFill>
                <a:cs typeface="Times New Roman" panose="02020603050405020304" pitchFamily="18" charset="0"/>
              </a:rPr>
              <a:t> (004010e0)</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00401068	83 C4 04		add	</a:t>
            </a:r>
            <a:r>
              <a:rPr lang="en-US" altLang="zh-CN" kern="100" dirty="0" smtClean="0">
                <a:solidFill>
                  <a:srgbClr val="00B050"/>
                </a:solidFill>
                <a:cs typeface="Times New Roman" panose="02020603050405020304" pitchFamily="18" charset="0"/>
              </a:rPr>
              <a:t>esp,4</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826770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5137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r>
              <a:rPr lang="en-US" altLang="zh-CN" kern="0" dirty="0" smtClean="0">
                <a:latin typeface="黑体" panose="02010609060101010101" pitchFamily="49" charset="-122"/>
              </a:rPr>
              <a:t>5</a:t>
            </a:r>
            <a:r>
              <a:rPr lang="zh-CN" altLang="zh-CN" kern="0" dirty="0" smtClean="0">
                <a:latin typeface="黑体" panose="02010609060101010101" pitchFamily="49" charset="-122"/>
              </a:rPr>
              <a:t>.</a:t>
            </a:r>
            <a:r>
              <a:rPr lang="en-US" altLang="zh-CN" kern="0" dirty="0" smtClean="0">
                <a:latin typeface="黑体" panose="02010609060101010101" pitchFamily="49" charset="-122"/>
              </a:rPr>
              <a:t>5.3 </a:t>
            </a:r>
            <a:r>
              <a:rPr lang="zh-CN" altLang="en-US" dirty="0" smtClean="0"/>
              <a:t>循环</a:t>
            </a:r>
            <a:r>
              <a:rPr lang="zh-CN" altLang="zh-CN" dirty="0" smtClean="0"/>
              <a:t>结构</a:t>
            </a:r>
            <a:endParaRPr lang="zh-CN" altLang="zh-CN" kern="0" dirty="0" smtClean="0"/>
          </a:p>
        </p:txBody>
      </p:sp>
      <p:sp>
        <p:nvSpPr>
          <p:cNvPr id="3" name="矩形 2"/>
          <p:cNvSpPr/>
          <p:nvPr/>
        </p:nvSpPr>
        <p:spPr>
          <a:xfrm>
            <a:off x="263352" y="5373216"/>
            <a:ext cx="4248472" cy="1200329"/>
          </a:xfrm>
          <a:prstGeom prst="rect">
            <a:avLst/>
          </a:prstGeom>
        </p:spPr>
        <p:txBody>
          <a:bodyPr wrap="square">
            <a:spAutoFit/>
          </a:bodyPr>
          <a:lstStyle/>
          <a:p>
            <a:r>
              <a:rPr lang="en-US" altLang="zh-CN" dirty="0"/>
              <a:t>1:	</a:t>
            </a:r>
            <a:r>
              <a:rPr lang="en-US" altLang="zh-CN" dirty="0" err="1"/>
              <a:t>int</a:t>
            </a:r>
            <a:r>
              <a:rPr lang="en-US" altLang="zh-CN" dirty="0"/>
              <a:t> </a:t>
            </a:r>
            <a:r>
              <a:rPr lang="en-US" altLang="zh-CN" dirty="0" err="1"/>
              <a:t>i</a:t>
            </a:r>
            <a:r>
              <a:rPr lang="en-US" altLang="zh-CN" dirty="0"/>
              <a:t>;</a:t>
            </a:r>
            <a:endParaRPr lang="zh-CN" altLang="zh-CN" dirty="0"/>
          </a:p>
          <a:p>
            <a:r>
              <a:rPr lang="en-US" altLang="zh-CN" dirty="0"/>
              <a:t>2:	for(</a:t>
            </a:r>
            <a:r>
              <a:rPr lang="en-US" altLang="zh-CN" dirty="0" err="1">
                <a:solidFill>
                  <a:srgbClr val="FF0000"/>
                </a:solidFill>
              </a:rPr>
              <a:t>i</a:t>
            </a:r>
            <a:r>
              <a:rPr lang="en-US" altLang="zh-CN" dirty="0">
                <a:solidFill>
                  <a:srgbClr val="FF0000"/>
                </a:solidFill>
              </a:rPr>
              <a:t>=1</a:t>
            </a:r>
            <a:r>
              <a:rPr lang="en-US" altLang="zh-CN" dirty="0"/>
              <a:t>;i&lt;=10;</a:t>
            </a:r>
            <a:r>
              <a:rPr lang="en-US" altLang="zh-CN" dirty="0">
                <a:solidFill>
                  <a:srgbClr val="00B050"/>
                </a:solidFill>
              </a:rPr>
              <a:t>i++</a:t>
            </a:r>
            <a:r>
              <a:rPr lang="en-US" altLang="zh-CN" dirty="0"/>
              <a:t>)</a:t>
            </a:r>
            <a:endParaRPr lang="zh-CN" altLang="zh-CN" dirty="0"/>
          </a:p>
          <a:p>
            <a:r>
              <a:rPr lang="en-US" altLang="zh-CN" dirty="0"/>
              <a:t>3:		;</a:t>
            </a:r>
            <a:endParaRPr lang="zh-CN" altLang="zh-CN" dirty="0"/>
          </a:p>
        </p:txBody>
      </p:sp>
      <p:sp>
        <p:nvSpPr>
          <p:cNvPr id="4" name="矩形 3"/>
          <p:cNvSpPr/>
          <p:nvPr/>
        </p:nvSpPr>
        <p:spPr>
          <a:xfrm>
            <a:off x="839416" y="1091630"/>
            <a:ext cx="10752856" cy="3416320"/>
          </a:xfrm>
          <a:prstGeom prst="rect">
            <a:avLst/>
          </a:prstGeom>
        </p:spPr>
        <p:txBody>
          <a:bodyPr wrap="square">
            <a:spAutoFit/>
          </a:bodyPr>
          <a:lstStyle/>
          <a:p>
            <a:r>
              <a:rPr lang="en-US" altLang="zh-CN" dirty="0">
                <a:solidFill>
                  <a:srgbClr val="FF0000"/>
                </a:solidFill>
              </a:rPr>
              <a:t>00401038	C7 45 FC 01 00 00 00	</a:t>
            </a:r>
            <a:r>
              <a:rPr lang="en-US" altLang="zh-CN" dirty="0" err="1">
                <a:solidFill>
                  <a:srgbClr val="FF0000"/>
                </a:solidFill>
              </a:rPr>
              <a:t>mov</a:t>
            </a:r>
            <a:r>
              <a:rPr lang="en-US" altLang="zh-CN" dirty="0">
                <a:solidFill>
                  <a:srgbClr val="FF0000"/>
                </a:solidFill>
              </a:rPr>
              <a:t>		</a:t>
            </a:r>
            <a:r>
              <a:rPr lang="en-US" altLang="zh-CN" dirty="0" err="1">
                <a:solidFill>
                  <a:srgbClr val="FF0000"/>
                </a:solidFill>
              </a:rPr>
              <a:t>dword</a:t>
            </a:r>
            <a:r>
              <a:rPr lang="en-US" altLang="zh-CN" dirty="0">
                <a:solidFill>
                  <a:srgbClr val="FF0000"/>
                </a:solidFill>
              </a:rPr>
              <a:t> </a:t>
            </a:r>
            <a:r>
              <a:rPr lang="en-US" altLang="zh-CN" dirty="0" err="1">
                <a:solidFill>
                  <a:srgbClr val="FF0000"/>
                </a:solidFill>
              </a:rPr>
              <a:t>ptr</a:t>
            </a:r>
            <a:r>
              <a:rPr lang="en-US" altLang="zh-CN" dirty="0">
                <a:solidFill>
                  <a:srgbClr val="FF0000"/>
                </a:solidFill>
              </a:rPr>
              <a:t> [ebp-4],1</a:t>
            </a:r>
            <a:endParaRPr lang="zh-CN" altLang="zh-CN" dirty="0">
              <a:solidFill>
                <a:srgbClr val="FF0000"/>
              </a:solidFill>
            </a:endParaRPr>
          </a:p>
          <a:p>
            <a:r>
              <a:rPr lang="en-US" altLang="zh-CN" dirty="0"/>
              <a:t>;</a:t>
            </a:r>
            <a:r>
              <a:rPr lang="zh-CN" altLang="zh-CN" dirty="0"/>
              <a:t>局部变量</a:t>
            </a:r>
            <a:r>
              <a:rPr lang="en-US" altLang="zh-CN" dirty="0" err="1"/>
              <a:t>i</a:t>
            </a:r>
            <a:r>
              <a:rPr lang="zh-CN" altLang="zh-CN" dirty="0"/>
              <a:t>保存在栈中，通过</a:t>
            </a:r>
            <a:r>
              <a:rPr lang="en-US" altLang="zh-CN" dirty="0"/>
              <a:t>[ebp-4]</a:t>
            </a:r>
            <a:r>
              <a:rPr lang="zh-CN" altLang="zh-CN" dirty="0"/>
              <a:t>的方式访问。</a:t>
            </a:r>
          </a:p>
          <a:p>
            <a:r>
              <a:rPr lang="en-US" altLang="zh-CN" dirty="0">
                <a:solidFill>
                  <a:srgbClr val="00B050"/>
                </a:solidFill>
              </a:rPr>
              <a:t>0040103F	EB 09			</a:t>
            </a:r>
            <a:r>
              <a:rPr lang="en-US" altLang="zh-CN" dirty="0" err="1">
                <a:solidFill>
                  <a:srgbClr val="00B050"/>
                </a:solidFill>
              </a:rPr>
              <a:t>jmp</a:t>
            </a:r>
            <a:r>
              <a:rPr lang="en-US" altLang="zh-CN" dirty="0">
                <a:solidFill>
                  <a:srgbClr val="00B050"/>
                </a:solidFill>
              </a:rPr>
              <a:t>		main+2Ah (0040104a)</a:t>
            </a:r>
            <a:endParaRPr lang="zh-CN" altLang="zh-CN" dirty="0">
              <a:solidFill>
                <a:srgbClr val="00B050"/>
              </a:solidFill>
            </a:endParaRPr>
          </a:p>
          <a:p>
            <a:r>
              <a:rPr lang="en-US" altLang="zh-CN" dirty="0">
                <a:solidFill>
                  <a:srgbClr val="00B050"/>
                </a:solidFill>
              </a:rPr>
              <a:t>00401041	8B 45 FC		</a:t>
            </a:r>
            <a:r>
              <a:rPr lang="en-US" altLang="zh-CN" dirty="0" err="1" smtClean="0">
                <a:solidFill>
                  <a:srgbClr val="00B050"/>
                </a:solidFill>
              </a:rPr>
              <a:t>mov</a:t>
            </a:r>
            <a:r>
              <a:rPr lang="en-US" altLang="zh-CN" dirty="0">
                <a:solidFill>
                  <a:srgbClr val="00B050"/>
                </a:solidFill>
              </a:rPr>
              <a:t>		</a:t>
            </a:r>
            <a:r>
              <a:rPr lang="en-US" altLang="zh-CN" dirty="0" err="1">
                <a:solidFill>
                  <a:srgbClr val="00B050"/>
                </a:solidFill>
              </a:rPr>
              <a:t>eax,dword</a:t>
            </a:r>
            <a:r>
              <a:rPr lang="en-US" altLang="zh-CN" dirty="0">
                <a:solidFill>
                  <a:srgbClr val="00B050"/>
                </a:solidFill>
              </a:rPr>
              <a:t> </a:t>
            </a:r>
            <a:r>
              <a:rPr lang="en-US" altLang="zh-CN" dirty="0" err="1">
                <a:solidFill>
                  <a:srgbClr val="00B050"/>
                </a:solidFill>
              </a:rPr>
              <a:t>ptr</a:t>
            </a:r>
            <a:r>
              <a:rPr lang="en-US" altLang="zh-CN" dirty="0">
                <a:solidFill>
                  <a:srgbClr val="00B050"/>
                </a:solidFill>
              </a:rPr>
              <a:t> [ebp-4]</a:t>
            </a:r>
            <a:endParaRPr lang="zh-CN" altLang="zh-CN" dirty="0">
              <a:solidFill>
                <a:srgbClr val="00B050"/>
              </a:solidFill>
            </a:endParaRPr>
          </a:p>
          <a:p>
            <a:r>
              <a:rPr lang="en-US" altLang="zh-CN" dirty="0">
                <a:solidFill>
                  <a:srgbClr val="00B050"/>
                </a:solidFill>
              </a:rPr>
              <a:t>00401044	83 C0 01		</a:t>
            </a:r>
            <a:r>
              <a:rPr lang="en-US" altLang="zh-CN" dirty="0" smtClean="0">
                <a:solidFill>
                  <a:srgbClr val="00B050"/>
                </a:solidFill>
              </a:rPr>
              <a:t>add</a:t>
            </a:r>
            <a:r>
              <a:rPr lang="en-US" altLang="zh-CN" dirty="0">
                <a:solidFill>
                  <a:srgbClr val="00B050"/>
                </a:solidFill>
              </a:rPr>
              <a:t>		eax,1</a:t>
            </a:r>
            <a:endParaRPr lang="zh-CN" altLang="zh-CN" dirty="0">
              <a:solidFill>
                <a:srgbClr val="00B050"/>
              </a:solidFill>
            </a:endParaRPr>
          </a:p>
          <a:p>
            <a:r>
              <a:rPr lang="en-US" altLang="zh-CN" dirty="0">
                <a:solidFill>
                  <a:srgbClr val="00B050"/>
                </a:solidFill>
              </a:rPr>
              <a:t>00401047	89 45 FC		</a:t>
            </a:r>
            <a:r>
              <a:rPr lang="en-US" altLang="zh-CN" dirty="0" err="1" smtClean="0">
                <a:solidFill>
                  <a:srgbClr val="00B050"/>
                </a:solidFill>
              </a:rPr>
              <a:t>mov</a:t>
            </a:r>
            <a:r>
              <a:rPr lang="en-US" altLang="zh-CN" dirty="0">
                <a:solidFill>
                  <a:srgbClr val="00B050"/>
                </a:solidFill>
              </a:rPr>
              <a:t>		</a:t>
            </a:r>
            <a:r>
              <a:rPr lang="en-US" altLang="zh-CN" dirty="0" err="1">
                <a:solidFill>
                  <a:srgbClr val="00B050"/>
                </a:solidFill>
              </a:rPr>
              <a:t>dword</a:t>
            </a:r>
            <a:r>
              <a:rPr lang="en-US" altLang="zh-CN" dirty="0">
                <a:solidFill>
                  <a:srgbClr val="00B050"/>
                </a:solidFill>
              </a:rPr>
              <a:t> </a:t>
            </a:r>
            <a:r>
              <a:rPr lang="en-US" altLang="zh-CN" dirty="0" err="1">
                <a:solidFill>
                  <a:srgbClr val="00B050"/>
                </a:solidFill>
              </a:rPr>
              <a:t>ptr</a:t>
            </a:r>
            <a:r>
              <a:rPr lang="en-US" altLang="zh-CN" dirty="0">
                <a:solidFill>
                  <a:srgbClr val="00B050"/>
                </a:solidFill>
              </a:rPr>
              <a:t> [ebp-4],</a:t>
            </a:r>
            <a:r>
              <a:rPr lang="en-US" altLang="zh-CN" dirty="0" err="1">
                <a:solidFill>
                  <a:srgbClr val="00B050"/>
                </a:solidFill>
              </a:rPr>
              <a:t>eax</a:t>
            </a:r>
            <a:endParaRPr lang="zh-CN" altLang="zh-CN" dirty="0">
              <a:solidFill>
                <a:srgbClr val="00B050"/>
              </a:solidFill>
            </a:endParaRPr>
          </a:p>
          <a:p>
            <a:r>
              <a:rPr lang="en-US" altLang="zh-CN" dirty="0"/>
              <a:t>0040104A	83 7D FC 0A		</a:t>
            </a:r>
            <a:r>
              <a:rPr lang="en-US" altLang="zh-CN" dirty="0" err="1"/>
              <a:t>cmp</a:t>
            </a:r>
            <a:r>
              <a:rPr lang="en-US" altLang="zh-CN" dirty="0"/>
              <a:t>		</a:t>
            </a:r>
            <a:r>
              <a:rPr lang="en-US" altLang="zh-CN" dirty="0" err="1"/>
              <a:t>dword</a:t>
            </a:r>
            <a:r>
              <a:rPr lang="en-US" altLang="zh-CN" dirty="0"/>
              <a:t> </a:t>
            </a:r>
            <a:r>
              <a:rPr lang="en-US" altLang="zh-CN" dirty="0" err="1"/>
              <a:t>ptr</a:t>
            </a:r>
            <a:r>
              <a:rPr lang="en-US" altLang="zh-CN" dirty="0"/>
              <a:t> [ebp-4],0Ah</a:t>
            </a:r>
            <a:endParaRPr lang="zh-CN" altLang="zh-CN" dirty="0"/>
          </a:p>
          <a:p>
            <a:r>
              <a:rPr lang="en-US" altLang="zh-CN" dirty="0"/>
              <a:t>0040104E	7F 02			</a:t>
            </a:r>
            <a:r>
              <a:rPr lang="en-US" altLang="zh-CN" dirty="0" err="1"/>
              <a:t>jg</a:t>
            </a:r>
            <a:r>
              <a:rPr lang="en-US" altLang="zh-CN" dirty="0"/>
              <a:t>		</a:t>
            </a:r>
            <a:r>
              <a:rPr lang="en-US" altLang="zh-CN" dirty="0" smtClean="0"/>
              <a:t>main+32h </a:t>
            </a:r>
            <a:r>
              <a:rPr lang="en-US" altLang="zh-CN" dirty="0"/>
              <a:t>(00401052)</a:t>
            </a:r>
            <a:endParaRPr lang="zh-CN" altLang="zh-CN" dirty="0"/>
          </a:p>
          <a:p>
            <a:r>
              <a:rPr lang="en-US" altLang="zh-CN" dirty="0"/>
              <a:t>00401050	EB EF 		</a:t>
            </a:r>
            <a:r>
              <a:rPr lang="en-US" altLang="zh-CN" dirty="0" err="1" smtClean="0"/>
              <a:t>jmp</a:t>
            </a:r>
            <a:r>
              <a:rPr lang="en-US" altLang="zh-CN" dirty="0"/>
              <a:t>		main+21h (00401041)</a:t>
            </a:r>
            <a:endParaRPr lang="zh-CN" altLang="zh-CN" dirty="0"/>
          </a:p>
        </p:txBody>
      </p:sp>
    </p:spTree>
    <p:extLst>
      <p:ext uri="{BB962C8B-B14F-4D97-AF65-F5344CB8AC3E}">
        <p14:creationId xmlns:p14="http://schemas.microsoft.com/office/powerpoint/2010/main" val="48176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descr="Rectangle: Click to edit Master text styles&#10;Second level&#10;Third level&#10;Fourth level&#10;Fifth level"/>
          <p:cNvSpPr>
            <a:spLocks noGrp="1" noChangeArrowheads="1"/>
          </p:cNvSpPr>
          <p:nvPr>
            <p:ph type="body" idx="4294967295"/>
          </p:nvPr>
        </p:nvSpPr>
        <p:spPr>
          <a:xfrm>
            <a:off x="983432" y="836614"/>
            <a:ext cx="10657184" cy="4878387"/>
          </a:xfrm>
        </p:spPr>
        <p:txBody>
          <a:bodyPr/>
          <a:lstStyle/>
          <a:p>
            <a:pPr marL="0" indent="0" algn="just">
              <a:buNone/>
            </a:pPr>
            <a:r>
              <a:rPr lang="en-US" altLang="zh-CN" b="1" dirty="0" smtClean="0">
                <a:latin typeface="黑体" panose="02010609060101010101" pitchFamily="49" charset="-122"/>
              </a:rPr>
              <a:t>3</a:t>
            </a:r>
            <a:r>
              <a:rPr lang="zh-CN" altLang="zh-CN" b="1" dirty="0" smtClean="0">
                <a:solidFill>
                  <a:schemeClr val="tx2"/>
                </a:solidFill>
                <a:latin typeface="黑体" panose="02010609060101010101" pitchFamily="49" charset="-122"/>
              </a:rPr>
              <a:t>．子程序说明</a:t>
            </a:r>
          </a:p>
          <a:p>
            <a:pPr marL="0" indent="0" algn="just">
              <a:buNone/>
            </a:pPr>
            <a:r>
              <a:rPr lang="en-US" altLang="zh-CN" b="1" dirty="0" smtClean="0">
                <a:latin typeface="黑体" panose="02010609060101010101" pitchFamily="49" charset="-122"/>
              </a:rPr>
              <a:t>  </a:t>
            </a:r>
            <a:r>
              <a:rPr lang="zh-CN" altLang="zh-CN" b="1" dirty="0" smtClean="0">
                <a:latin typeface="黑体" panose="02010609060101010101" pitchFamily="49" charset="-122"/>
              </a:rPr>
              <a:t>为便于引用，子程序应在开头对其</a:t>
            </a:r>
            <a:r>
              <a:rPr lang="zh-CN" altLang="zh-CN" b="1" dirty="0" smtClean="0">
                <a:solidFill>
                  <a:srgbClr val="FF0000"/>
                </a:solidFill>
                <a:latin typeface="黑体" panose="02010609060101010101" pitchFamily="49" charset="-122"/>
              </a:rPr>
              <a:t>功能</a:t>
            </a:r>
            <a:r>
              <a:rPr lang="zh-CN" altLang="zh-CN" b="1" dirty="0" smtClean="0">
                <a:latin typeface="黑体" panose="02010609060101010101" pitchFamily="49" charset="-122"/>
              </a:rPr>
              <a:t>、</a:t>
            </a:r>
            <a:r>
              <a:rPr lang="zh-CN" altLang="zh-CN" b="1" dirty="0" smtClean="0">
                <a:solidFill>
                  <a:srgbClr val="FF0000"/>
                </a:solidFill>
                <a:latin typeface="黑体" panose="02010609060101010101" pitchFamily="49" charset="-122"/>
              </a:rPr>
              <a:t>调用参数</a:t>
            </a:r>
            <a:r>
              <a:rPr lang="zh-CN" altLang="zh-CN" b="1" dirty="0" smtClean="0">
                <a:latin typeface="黑体" panose="02010609060101010101" pitchFamily="49" charset="-122"/>
              </a:rPr>
              <a:t>和</a:t>
            </a:r>
            <a:r>
              <a:rPr lang="zh-CN" altLang="zh-CN" b="1" dirty="0" smtClean="0">
                <a:solidFill>
                  <a:srgbClr val="FF0000"/>
                </a:solidFill>
                <a:latin typeface="黑体" panose="02010609060101010101" pitchFamily="49" charset="-122"/>
              </a:rPr>
              <a:t>返回参数</a:t>
            </a:r>
            <a:r>
              <a:rPr lang="zh-CN" altLang="zh-CN" b="1" dirty="0" smtClean="0">
                <a:latin typeface="黑体" panose="02010609060101010101" pitchFamily="49" charset="-122"/>
              </a:rPr>
              <a:t>等予以说明，例如参数的类型、格式及存放位置等。</a:t>
            </a:r>
          </a:p>
        </p:txBody>
      </p:sp>
    </p:spTree>
    <p:extLst>
      <p:ext uri="{BB962C8B-B14F-4D97-AF65-F5344CB8AC3E}">
        <p14:creationId xmlns:p14="http://schemas.microsoft.com/office/powerpoint/2010/main" val="367220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160823"/>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r>
              <a:rPr lang="en-US" altLang="zh-CN" kern="0" dirty="0" smtClean="0">
                <a:latin typeface="黑体" panose="02010609060101010101" pitchFamily="49" charset="-122"/>
              </a:rPr>
              <a:t>5</a:t>
            </a:r>
            <a:r>
              <a:rPr lang="zh-CN" altLang="zh-CN" kern="0" dirty="0" smtClean="0">
                <a:latin typeface="黑体" panose="02010609060101010101" pitchFamily="49" charset="-122"/>
              </a:rPr>
              <a:t>.</a:t>
            </a:r>
            <a:r>
              <a:rPr lang="en-US" altLang="zh-CN" kern="0" dirty="0" smtClean="0">
                <a:latin typeface="黑体" panose="02010609060101010101" pitchFamily="49" charset="-122"/>
              </a:rPr>
              <a:t>5.4 </a:t>
            </a:r>
            <a:r>
              <a:rPr lang="zh-CN" altLang="zh-CN" dirty="0" smtClean="0"/>
              <a:t>变量</a:t>
            </a:r>
            <a:r>
              <a:rPr lang="zh-CN" altLang="zh-CN" dirty="0"/>
              <a:t>定义</a:t>
            </a:r>
            <a:endParaRPr lang="zh-CN" altLang="zh-CN" kern="0" dirty="0" smtClean="0"/>
          </a:p>
        </p:txBody>
      </p:sp>
      <p:sp>
        <p:nvSpPr>
          <p:cNvPr id="3" name="矩形 2"/>
          <p:cNvSpPr/>
          <p:nvPr/>
        </p:nvSpPr>
        <p:spPr>
          <a:xfrm>
            <a:off x="33586" y="908720"/>
            <a:ext cx="3686150" cy="4893647"/>
          </a:xfrm>
          <a:prstGeom prst="rect">
            <a:avLst/>
          </a:prstGeom>
        </p:spPr>
        <p:txBody>
          <a:bodyPr wrap="square">
            <a:spAutoFit/>
          </a:bodyPr>
          <a:lstStyle/>
          <a:p>
            <a:r>
              <a:rPr lang="en-US" altLang="zh-CN" dirty="0"/>
              <a:t>//PROG0512.c</a:t>
            </a:r>
            <a:endParaRPr lang="zh-CN" altLang="zh-CN" dirty="0"/>
          </a:p>
          <a:p>
            <a:r>
              <a:rPr lang="en-US" altLang="zh-CN" dirty="0"/>
              <a:t>1:	#include "</a:t>
            </a:r>
            <a:r>
              <a:rPr lang="en-US" altLang="zh-CN" dirty="0" err="1"/>
              <a:t>stdio.h</a:t>
            </a:r>
            <a:r>
              <a:rPr lang="en-US" altLang="zh-CN" dirty="0"/>
              <a:t>"</a:t>
            </a:r>
            <a:endParaRPr lang="zh-CN" altLang="zh-CN" dirty="0"/>
          </a:p>
          <a:p>
            <a:r>
              <a:rPr lang="en-US" altLang="zh-CN" dirty="0"/>
              <a:t>2:	</a:t>
            </a:r>
            <a:r>
              <a:rPr lang="en-US" altLang="zh-CN" dirty="0" err="1"/>
              <a:t>int</a:t>
            </a:r>
            <a:r>
              <a:rPr lang="en-US" altLang="zh-CN" dirty="0"/>
              <a:t> i1;	</a:t>
            </a:r>
            <a:r>
              <a:rPr lang="en-US" altLang="zh-CN" dirty="0" smtClean="0"/>
              <a:t>//</a:t>
            </a:r>
            <a:r>
              <a:rPr lang="zh-CN" altLang="zh-CN" dirty="0"/>
              <a:t>全局变量</a:t>
            </a:r>
          </a:p>
          <a:p>
            <a:r>
              <a:rPr lang="en-US" altLang="zh-CN" dirty="0"/>
              <a:t>3:	static </a:t>
            </a:r>
            <a:r>
              <a:rPr lang="en-US" altLang="zh-CN" dirty="0" err="1"/>
              <a:t>int</a:t>
            </a:r>
            <a:r>
              <a:rPr lang="en-US" altLang="zh-CN" dirty="0"/>
              <a:t> i2</a:t>
            </a:r>
            <a:r>
              <a:rPr lang="en-US" altLang="zh-CN" dirty="0" smtClean="0"/>
              <a:t>;//</a:t>
            </a:r>
            <a:r>
              <a:rPr lang="zh-CN" altLang="zh-CN" dirty="0"/>
              <a:t>静态全局变量</a:t>
            </a:r>
          </a:p>
          <a:p>
            <a:r>
              <a:rPr lang="en-US" altLang="zh-CN" dirty="0"/>
              <a:t>4:	</a:t>
            </a:r>
            <a:r>
              <a:rPr lang="en-US" altLang="zh-CN" dirty="0" err="1"/>
              <a:t>int</a:t>
            </a:r>
            <a:r>
              <a:rPr lang="en-US" altLang="zh-CN" dirty="0"/>
              <a:t> main( )</a:t>
            </a:r>
            <a:endParaRPr lang="zh-CN" altLang="zh-CN" dirty="0"/>
          </a:p>
          <a:p>
            <a:r>
              <a:rPr lang="en-US" altLang="zh-CN" dirty="0"/>
              <a:t>5:	{</a:t>
            </a:r>
            <a:endParaRPr lang="zh-CN" altLang="zh-CN" dirty="0"/>
          </a:p>
          <a:p>
            <a:r>
              <a:rPr lang="en-US" altLang="zh-CN" dirty="0"/>
              <a:t>6:	</a:t>
            </a:r>
            <a:r>
              <a:rPr lang="en-US" altLang="zh-CN" dirty="0" err="1"/>
              <a:t>int</a:t>
            </a:r>
            <a:r>
              <a:rPr lang="en-US" altLang="zh-CN" dirty="0"/>
              <a:t> i3</a:t>
            </a:r>
            <a:r>
              <a:rPr lang="en-US" altLang="zh-CN" dirty="0" smtClean="0"/>
              <a:t>;//</a:t>
            </a:r>
            <a:r>
              <a:rPr lang="zh-CN" altLang="zh-CN" dirty="0"/>
              <a:t>局部变量</a:t>
            </a:r>
          </a:p>
          <a:p>
            <a:r>
              <a:rPr lang="en-US" altLang="zh-CN" dirty="0"/>
              <a:t>7:	</a:t>
            </a:r>
            <a:r>
              <a:rPr lang="en-US" altLang="zh-CN" dirty="0">
                <a:solidFill>
                  <a:srgbClr val="FF0000"/>
                </a:solidFill>
              </a:rPr>
              <a:t>i1=0;</a:t>
            </a:r>
            <a:endParaRPr lang="zh-CN" altLang="zh-CN" dirty="0">
              <a:solidFill>
                <a:srgbClr val="FF0000"/>
              </a:solidFill>
            </a:endParaRPr>
          </a:p>
          <a:p>
            <a:r>
              <a:rPr lang="en-US" altLang="zh-CN" dirty="0"/>
              <a:t>8:	</a:t>
            </a:r>
            <a:r>
              <a:rPr lang="en-US" altLang="zh-CN" dirty="0">
                <a:solidFill>
                  <a:srgbClr val="00B050"/>
                </a:solidFill>
              </a:rPr>
              <a:t>i2=0;</a:t>
            </a:r>
            <a:endParaRPr lang="zh-CN" altLang="zh-CN" dirty="0">
              <a:solidFill>
                <a:srgbClr val="00B050"/>
              </a:solidFill>
            </a:endParaRPr>
          </a:p>
          <a:p>
            <a:r>
              <a:rPr lang="en-US" altLang="zh-CN" dirty="0"/>
              <a:t>9:	i3=0;</a:t>
            </a:r>
            <a:endParaRPr lang="zh-CN" altLang="zh-CN" dirty="0"/>
          </a:p>
          <a:p>
            <a:r>
              <a:rPr lang="en-US" altLang="zh-CN" dirty="0"/>
              <a:t>10:	return 1;</a:t>
            </a:r>
            <a:endParaRPr lang="zh-CN" altLang="zh-CN" dirty="0"/>
          </a:p>
          <a:p>
            <a:r>
              <a:rPr lang="en-US" altLang="zh-CN" dirty="0"/>
              <a:t>11:	}</a:t>
            </a:r>
            <a:endParaRPr lang="zh-CN" altLang="zh-CN" dirty="0"/>
          </a:p>
        </p:txBody>
      </p:sp>
      <p:sp>
        <p:nvSpPr>
          <p:cNvPr id="5" name="矩形 4"/>
          <p:cNvSpPr/>
          <p:nvPr/>
        </p:nvSpPr>
        <p:spPr>
          <a:xfrm>
            <a:off x="3719736" y="1484784"/>
            <a:ext cx="9456712" cy="3416320"/>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00401028	C7 05 B8 27 42 00 </a:t>
            </a:r>
            <a:r>
              <a:rPr lang="en-US" altLang="zh-CN" kern="100" dirty="0" smtClean="0">
                <a:solidFill>
                  <a:srgbClr val="FF0000"/>
                </a:solidFill>
                <a:cs typeface="Times New Roman" panose="02020603050405020304" pitchFamily="18" charset="0"/>
              </a:rPr>
              <a:t>00</a:t>
            </a: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	</a:t>
            </a:r>
            <a:r>
              <a:rPr lang="en-US" altLang="zh-CN" kern="100" dirty="0" smtClean="0">
                <a:solidFill>
                  <a:srgbClr val="FF0000"/>
                </a:solidFill>
                <a:cs typeface="Times New Roman" panose="02020603050405020304" pitchFamily="18" charset="0"/>
              </a:rPr>
              <a:t>	</a:t>
            </a:r>
            <a:r>
              <a:rPr lang="en-US" altLang="zh-CN" kern="100" dirty="0" err="1" smtClean="0">
                <a:solidFill>
                  <a:srgbClr val="FF0000"/>
                </a:solidFill>
                <a:cs typeface="Times New Roman" panose="02020603050405020304" pitchFamily="18" charset="0"/>
              </a:rPr>
              <a:t>mov</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dword</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ptr</a:t>
            </a:r>
            <a:r>
              <a:rPr lang="en-US" altLang="zh-CN" kern="100" dirty="0">
                <a:solidFill>
                  <a:srgbClr val="FF0000"/>
                </a:solidFill>
                <a:cs typeface="Times New Roman" panose="02020603050405020304" pitchFamily="18" charset="0"/>
              </a:rPr>
              <a:t> [_i1 (004227b8)],</a:t>
            </a:r>
            <a:r>
              <a:rPr lang="en-US" altLang="zh-CN" kern="100" dirty="0" smtClean="0">
                <a:solidFill>
                  <a:srgbClr val="FF0000"/>
                </a:solidFill>
                <a:cs typeface="Times New Roman" panose="02020603050405020304" pitchFamily="18" charset="0"/>
              </a:rPr>
              <a:t>0;</a:t>
            </a:r>
            <a:r>
              <a:rPr lang="zh-CN" altLang="zh-CN" kern="100" dirty="0">
                <a:solidFill>
                  <a:srgbClr val="FF0000"/>
                </a:solidFill>
                <a:cs typeface="Times New Roman" panose="02020603050405020304" pitchFamily="18" charset="0"/>
              </a:rPr>
              <a:t>全局变量</a:t>
            </a:r>
            <a:r>
              <a:rPr lang="en-US" altLang="zh-CN" kern="100" dirty="0">
                <a:solidFill>
                  <a:srgbClr val="FF0000"/>
                </a:solidFill>
                <a:cs typeface="Times New Roman" panose="02020603050405020304" pitchFamily="18" charset="0"/>
              </a:rPr>
              <a:t>i1</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00401032	C7 05 D8 25 42 00 00	</a:t>
            </a:r>
            <a:endParaRPr lang="en-US" altLang="zh-CN" kern="100" dirty="0" smtClean="0">
              <a:solidFill>
                <a:srgbClr val="00B050"/>
              </a:solidFill>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	</a:t>
            </a:r>
            <a:r>
              <a:rPr lang="en-US" altLang="zh-CN" kern="100" dirty="0" smtClean="0">
                <a:solidFill>
                  <a:srgbClr val="00B050"/>
                </a:solidFill>
                <a:cs typeface="Times New Roman" panose="02020603050405020304" pitchFamily="18" charset="0"/>
              </a:rPr>
              <a:t>	</a:t>
            </a:r>
            <a:r>
              <a:rPr lang="en-US" altLang="zh-CN" kern="100" dirty="0" err="1" smtClean="0">
                <a:solidFill>
                  <a:srgbClr val="00B050"/>
                </a:solidFill>
                <a:cs typeface="Times New Roman" panose="02020603050405020304" pitchFamily="18" charset="0"/>
              </a:rPr>
              <a:t>mov</a:t>
            </a:r>
            <a:r>
              <a:rPr lang="en-US" altLang="zh-CN" kern="100" dirty="0">
                <a:solidFill>
                  <a:srgbClr val="00B050"/>
                </a:solidFill>
                <a:cs typeface="Times New Roman" panose="02020603050405020304" pitchFamily="18" charset="0"/>
              </a:rPr>
              <a:t>	</a:t>
            </a:r>
            <a:r>
              <a:rPr lang="en-US" altLang="zh-CN" kern="100" dirty="0" err="1">
                <a:solidFill>
                  <a:srgbClr val="00B050"/>
                </a:solidFill>
                <a:cs typeface="Times New Roman" panose="02020603050405020304" pitchFamily="18" charset="0"/>
              </a:rPr>
              <a:t>dword</a:t>
            </a:r>
            <a:r>
              <a:rPr lang="en-US" altLang="zh-CN" kern="100" dirty="0">
                <a:solidFill>
                  <a:srgbClr val="00B050"/>
                </a:solidFill>
                <a:cs typeface="Times New Roman" panose="02020603050405020304" pitchFamily="18" charset="0"/>
              </a:rPr>
              <a:t> </a:t>
            </a:r>
            <a:r>
              <a:rPr lang="en-US" altLang="zh-CN" kern="100" dirty="0" err="1">
                <a:solidFill>
                  <a:srgbClr val="00B050"/>
                </a:solidFill>
                <a:cs typeface="Times New Roman" panose="02020603050405020304" pitchFamily="18" charset="0"/>
              </a:rPr>
              <a:t>ptr</a:t>
            </a:r>
            <a:r>
              <a:rPr lang="en-US" altLang="zh-CN" kern="100" dirty="0">
                <a:solidFill>
                  <a:srgbClr val="00B050"/>
                </a:solidFill>
                <a:cs typeface="Times New Roman" panose="02020603050405020304" pitchFamily="18" charset="0"/>
              </a:rPr>
              <a:t> [i2 (004225d8)],</a:t>
            </a:r>
            <a:r>
              <a:rPr lang="en-US" altLang="zh-CN" kern="100" dirty="0" smtClean="0">
                <a:solidFill>
                  <a:srgbClr val="00B050"/>
                </a:solidFill>
                <a:cs typeface="Times New Roman" panose="02020603050405020304" pitchFamily="18" charset="0"/>
              </a:rPr>
              <a:t>0;</a:t>
            </a:r>
            <a:r>
              <a:rPr lang="zh-CN" altLang="zh-CN" kern="100" dirty="0">
                <a:solidFill>
                  <a:srgbClr val="00B050"/>
                </a:solidFill>
                <a:cs typeface="Times New Roman" panose="02020603050405020304" pitchFamily="18" charset="0"/>
              </a:rPr>
              <a:t>静态变量</a:t>
            </a:r>
            <a:r>
              <a:rPr lang="en-US" altLang="zh-CN" kern="100" dirty="0">
                <a:solidFill>
                  <a:srgbClr val="00B050"/>
                </a:solidFill>
                <a:cs typeface="Times New Roman" panose="02020603050405020304" pitchFamily="18" charset="0"/>
              </a:rPr>
              <a:t>i2</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0040103C	C7 45 FC 00 00 00 00	</a:t>
            </a:r>
            <a:endParaRPr lang="en-US" altLang="zh-CN" kern="100" dirty="0" smtClean="0">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	</a:t>
            </a:r>
            <a:r>
              <a:rPr lang="en-US" altLang="zh-CN" kern="100" dirty="0" smtClean="0">
                <a:cs typeface="Times New Roman" panose="02020603050405020304" pitchFamily="18" charset="0"/>
              </a:rPr>
              <a:t>	</a:t>
            </a:r>
            <a:r>
              <a:rPr lang="en-US" altLang="zh-CN" kern="100" dirty="0" err="1" smtClean="0">
                <a:cs typeface="Times New Roman" panose="02020603050405020304" pitchFamily="18" charset="0"/>
              </a:rPr>
              <a:t>mov</a:t>
            </a:r>
            <a:r>
              <a:rPr lang="en-US" altLang="zh-CN" kern="100" dirty="0">
                <a:cs typeface="Times New Roman" panose="02020603050405020304" pitchFamily="18" charset="0"/>
              </a:rPr>
              <a:t>	</a:t>
            </a:r>
            <a:r>
              <a:rPr lang="en-US" altLang="zh-CN" kern="100" dirty="0" err="1">
                <a:cs typeface="Times New Roman" panose="02020603050405020304" pitchFamily="18" charset="0"/>
              </a:rPr>
              <a:t>dword</a:t>
            </a:r>
            <a:r>
              <a:rPr lang="en-US" altLang="zh-CN" kern="100" dirty="0">
                <a:cs typeface="Times New Roman" panose="02020603050405020304" pitchFamily="18" charset="0"/>
              </a:rPr>
              <a:t> </a:t>
            </a:r>
            <a:r>
              <a:rPr lang="en-US" altLang="zh-CN" kern="100" dirty="0" err="1">
                <a:cs typeface="Times New Roman" panose="02020603050405020304" pitchFamily="18" charset="0"/>
              </a:rPr>
              <a:t>ptr</a:t>
            </a:r>
            <a:r>
              <a:rPr lang="en-US" altLang="zh-CN" kern="100" dirty="0">
                <a:cs typeface="Times New Roman" panose="02020603050405020304" pitchFamily="18" charset="0"/>
              </a:rPr>
              <a:t> [ebp-4],</a:t>
            </a:r>
            <a:r>
              <a:rPr lang="en-US" altLang="zh-CN" kern="100" dirty="0" smtClean="0">
                <a:cs typeface="Times New Roman" panose="02020603050405020304" pitchFamily="18" charset="0"/>
              </a:rPr>
              <a:t>0;</a:t>
            </a:r>
            <a:r>
              <a:rPr lang="zh-CN" altLang="zh-CN" kern="100" dirty="0">
                <a:cs typeface="Times New Roman" panose="02020603050405020304" pitchFamily="18" charset="0"/>
              </a:rPr>
              <a:t>局部变量</a:t>
            </a:r>
            <a:r>
              <a:rPr lang="en-US" altLang="zh-CN" kern="100" dirty="0">
                <a:cs typeface="Times New Roman" panose="02020603050405020304" pitchFamily="18" charset="0"/>
              </a:rPr>
              <a:t>i3</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00401043	B8 01 00 00 00		</a:t>
            </a:r>
            <a:endParaRPr lang="en-US" altLang="zh-CN" kern="100" dirty="0" smtClean="0">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smtClean="0">
                <a:cs typeface="Times New Roman" panose="02020603050405020304" pitchFamily="18" charset="0"/>
              </a:rPr>
              <a:t>	</a:t>
            </a:r>
            <a:r>
              <a:rPr lang="en-US" altLang="zh-CN" kern="100" dirty="0">
                <a:cs typeface="Times New Roman" panose="02020603050405020304" pitchFamily="18" charset="0"/>
              </a:rPr>
              <a:t>	</a:t>
            </a:r>
            <a:r>
              <a:rPr lang="en-US" altLang="zh-CN" kern="100" dirty="0" err="1" smtClean="0">
                <a:cs typeface="Times New Roman" panose="02020603050405020304" pitchFamily="18" charset="0"/>
              </a:rPr>
              <a:t>mov</a:t>
            </a:r>
            <a:r>
              <a:rPr lang="en-US" altLang="zh-CN" kern="100" dirty="0">
                <a:cs typeface="Times New Roman" panose="02020603050405020304" pitchFamily="18" charset="0"/>
              </a:rPr>
              <a:t>	</a:t>
            </a:r>
            <a:r>
              <a:rPr lang="en-US" altLang="zh-CN" kern="100" dirty="0" smtClean="0">
                <a:cs typeface="Times New Roman" panose="02020603050405020304" pitchFamily="18" charset="0"/>
              </a:rPr>
              <a:t>eax,1</a:t>
            </a:r>
            <a:r>
              <a:rPr lang="en-US" altLang="zh-CN" kern="100" dirty="0" smtClean="0"/>
              <a:t>;</a:t>
            </a:r>
            <a:r>
              <a:rPr lang="zh-CN" altLang="zh-CN" kern="100" dirty="0"/>
              <a:t>返回值保存在</a:t>
            </a:r>
            <a:r>
              <a:rPr lang="en-US" altLang="zh-CN" kern="100" dirty="0" err="1"/>
              <a:t>eax</a:t>
            </a:r>
            <a:endParaRPr lang="zh-CN" altLang="zh-CN" kern="100" dirty="0"/>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0040104E	C3			ret</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453306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160823"/>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a:t>5.5.5 </a:t>
            </a:r>
            <a:r>
              <a:rPr lang="zh-CN" altLang="zh-CN" dirty="0"/>
              <a:t>指针</a:t>
            </a:r>
          </a:p>
        </p:txBody>
      </p:sp>
      <p:sp>
        <p:nvSpPr>
          <p:cNvPr id="3" name="矩形 2"/>
          <p:cNvSpPr/>
          <p:nvPr/>
        </p:nvSpPr>
        <p:spPr>
          <a:xfrm>
            <a:off x="33586" y="908720"/>
            <a:ext cx="3686150" cy="3046988"/>
          </a:xfrm>
          <a:prstGeom prst="rect">
            <a:avLst/>
          </a:prstGeom>
        </p:spPr>
        <p:txBody>
          <a:bodyPr wrap="square">
            <a:spAutoFit/>
          </a:bodyPr>
          <a:lstStyle/>
          <a:p>
            <a:r>
              <a:rPr lang="en-US" altLang="zh-CN" dirty="0"/>
              <a:t>//PROG0513.c</a:t>
            </a:r>
            <a:endParaRPr lang="zh-CN" altLang="zh-CN" dirty="0"/>
          </a:p>
          <a:p>
            <a:r>
              <a:rPr lang="en-US" altLang="zh-CN" dirty="0"/>
              <a:t>1:	#include "</a:t>
            </a:r>
            <a:r>
              <a:rPr lang="en-US" altLang="zh-CN" dirty="0" err="1"/>
              <a:t>stdio.h</a:t>
            </a:r>
            <a:r>
              <a:rPr lang="en-US" altLang="zh-CN" dirty="0"/>
              <a:t>"</a:t>
            </a:r>
            <a:endParaRPr lang="zh-CN" altLang="zh-CN" dirty="0"/>
          </a:p>
          <a:p>
            <a:r>
              <a:rPr lang="en-US" altLang="zh-CN" dirty="0"/>
              <a:t>2:	</a:t>
            </a:r>
            <a:r>
              <a:rPr lang="en-US" altLang="zh-CN" dirty="0" err="1"/>
              <a:t>int</a:t>
            </a:r>
            <a:r>
              <a:rPr lang="en-US" altLang="zh-CN" dirty="0"/>
              <a:t> main( )</a:t>
            </a:r>
            <a:endParaRPr lang="zh-CN" altLang="zh-CN" dirty="0"/>
          </a:p>
          <a:p>
            <a:r>
              <a:rPr lang="en-US" altLang="zh-CN" dirty="0"/>
              <a:t>3:	{</a:t>
            </a:r>
            <a:endParaRPr lang="zh-CN" altLang="zh-CN" dirty="0"/>
          </a:p>
          <a:p>
            <a:r>
              <a:rPr lang="en-US" altLang="zh-CN" dirty="0"/>
              <a:t>4:	</a:t>
            </a:r>
            <a:r>
              <a:rPr lang="en-US" altLang="zh-CN" dirty="0" err="1"/>
              <a:t>int</a:t>
            </a:r>
            <a:r>
              <a:rPr lang="en-US" altLang="zh-CN" dirty="0"/>
              <a:t> *</a:t>
            </a:r>
            <a:r>
              <a:rPr lang="en-US" altLang="zh-CN" dirty="0" err="1"/>
              <a:t>p,a</a:t>
            </a:r>
            <a:r>
              <a:rPr lang="en-US" altLang="zh-CN" dirty="0"/>
              <a:t>;    </a:t>
            </a:r>
            <a:endParaRPr lang="zh-CN" altLang="zh-CN" dirty="0"/>
          </a:p>
          <a:p>
            <a:r>
              <a:rPr lang="en-US" altLang="zh-CN" dirty="0"/>
              <a:t>5:	</a:t>
            </a:r>
            <a:r>
              <a:rPr lang="en-US" altLang="zh-CN" dirty="0">
                <a:solidFill>
                  <a:srgbClr val="FF0000"/>
                </a:solidFill>
              </a:rPr>
              <a:t>a=10;</a:t>
            </a:r>
            <a:endParaRPr lang="zh-CN" altLang="zh-CN" dirty="0">
              <a:solidFill>
                <a:srgbClr val="FF0000"/>
              </a:solidFill>
            </a:endParaRPr>
          </a:p>
          <a:p>
            <a:r>
              <a:rPr lang="en-US" altLang="zh-CN" dirty="0"/>
              <a:t>6:	</a:t>
            </a:r>
            <a:r>
              <a:rPr lang="en-US" altLang="zh-CN" dirty="0">
                <a:solidFill>
                  <a:srgbClr val="00B050"/>
                </a:solidFill>
              </a:rPr>
              <a:t>p=&amp;a;</a:t>
            </a:r>
            <a:endParaRPr lang="zh-CN" altLang="zh-CN" dirty="0">
              <a:solidFill>
                <a:srgbClr val="00B050"/>
              </a:solidFill>
            </a:endParaRPr>
          </a:p>
          <a:p>
            <a:r>
              <a:rPr lang="en-US" altLang="zh-CN" dirty="0"/>
              <a:t>7:	</a:t>
            </a:r>
            <a:r>
              <a:rPr lang="en-US" altLang="zh-CN" dirty="0" smtClean="0"/>
              <a:t>}	</a:t>
            </a:r>
            <a:endParaRPr lang="zh-CN" altLang="zh-CN" dirty="0"/>
          </a:p>
        </p:txBody>
      </p:sp>
      <p:sp>
        <p:nvSpPr>
          <p:cNvPr id="5" name="矩形 4"/>
          <p:cNvSpPr/>
          <p:nvPr/>
        </p:nvSpPr>
        <p:spPr>
          <a:xfrm>
            <a:off x="3286124" y="2276872"/>
            <a:ext cx="9386267" cy="3416320"/>
          </a:xfrm>
          <a:prstGeom prst="rect">
            <a:avLst/>
          </a:prstGeom>
        </p:spPr>
        <p:txBody>
          <a:bodyPr wrap="square">
            <a:spAutoFit/>
          </a:bodyPr>
          <a:lstStyle/>
          <a:p>
            <a:r>
              <a:rPr lang="zh-CN" altLang="zh-CN" dirty="0"/>
              <a:t>反汇编码如下所示。</a:t>
            </a:r>
          </a:p>
          <a:p>
            <a:r>
              <a:rPr lang="en-US" altLang="zh-CN" dirty="0">
                <a:solidFill>
                  <a:srgbClr val="FF0000"/>
                </a:solidFill>
              </a:rPr>
              <a:t>00401028	C7 45 F8 0A 00 00 </a:t>
            </a:r>
            <a:r>
              <a:rPr lang="en-US" altLang="zh-CN" dirty="0" smtClean="0">
                <a:solidFill>
                  <a:srgbClr val="FF0000"/>
                </a:solidFill>
              </a:rPr>
              <a:t>00</a:t>
            </a:r>
          </a:p>
          <a:p>
            <a:r>
              <a:rPr lang="en-US" altLang="zh-CN" dirty="0">
                <a:solidFill>
                  <a:srgbClr val="FF0000"/>
                </a:solidFill>
              </a:rPr>
              <a:t>	</a:t>
            </a:r>
            <a:r>
              <a:rPr lang="en-US" altLang="zh-CN" dirty="0" err="1" smtClean="0">
                <a:solidFill>
                  <a:srgbClr val="FF0000"/>
                </a:solidFill>
              </a:rPr>
              <a:t>mov</a:t>
            </a:r>
            <a:r>
              <a:rPr lang="en-US" altLang="zh-CN" dirty="0">
                <a:solidFill>
                  <a:srgbClr val="FF0000"/>
                </a:solidFill>
              </a:rPr>
              <a:t>		</a:t>
            </a:r>
            <a:r>
              <a:rPr lang="en-US" altLang="zh-CN" dirty="0" err="1">
                <a:solidFill>
                  <a:srgbClr val="FF0000"/>
                </a:solidFill>
              </a:rPr>
              <a:t>dword</a:t>
            </a:r>
            <a:r>
              <a:rPr lang="en-US" altLang="zh-CN" dirty="0">
                <a:solidFill>
                  <a:srgbClr val="FF0000"/>
                </a:solidFill>
              </a:rPr>
              <a:t> </a:t>
            </a:r>
            <a:r>
              <a:rPr lang="en-US" altLang="zh-CN" dirty="0" err="1">
                <a:solidFill>
                  <a:srgbClr val="FF0000"/>
                </a:solidFill>
              </a:rPr>
              <a:t>ptr</a:t>
            </a:r>
            <a:r>
              <a:rPr lang="en-US" altLang="zh-CN" dirty="0">
                <a:solidFill>
                  <a:srgbClr val="FF0000"/>
                </a:solidFill>
              </a:rPr>
              <a:t> [ebp-8],0Ah</a:t>
            </a:r>
            <a:endParaRPr lang="zh-CN" altLang="zh-CN" dirty="0">
              <a:solidFill>
                <a:srgbClr val="FF0000"/>
              </a:solidFill>
            </a:endParaRPr>
          </a:p>
          <a:p>
            <a:r>
              <a:rPr lang="en-US" altLang="zh-CN" dirty="0" smtClean="0">
                <a:solidFill>
                  <a:srgbClr val="FF0000"/>
                </a:solidFill>
              </a:rPr>
              <a:t>	;</a:t>
            </a:r>
            <a:r>
              <a:rPr lang="en-US" altLang="zh-CN" dirty="0">
                <a:solidFill>
                  <a:srgbClr val="FF0000"/>
                </a:solidFill>
              </a:rPr>
              <a:t>a=10</a:t>
            </a:r>
            <a:r>
              <a:rPr lang="zh-CN" altLang="zh-CN" dirty="0">
                <a:solidFill>
                  <a:srgbClr val="FF0000"/>
                </a:solidFill>
              </a:rPr>
              <a:t>，</a:t>
            </a:r>
            <a:r>
              <a:rPr lang="en-US" altLang="zh-CN" dirty="0">
                <a:solidFill>
                  <a:srgbClr val="FF0000"/>
                </a:solidFill>
              </a:rPr>
              <a:t>a</a:t>
            </a:r>
            <a:r>
              <a:rPr lang="zh-CN" altLang="zh-CN" dirty="0">
                <a:solidFill>
                  <a:srgbClr val="FF0000"/>
                </a:solidFill>
              </a:rPr>
              <a:t>为局部变量，通过</a:t>
            </a:r>
            <a:r>
              <a:rPr lang="en-US" altLang="zh-CN" dirty="0">
                <a:solidFill>
                  <a:srgbClr val="FF0000"/>
                </a:solidFill>
              </a:rPr>
              <a:t>[</a:t>
            </a:r>
            <a:r>
              <a:rPr lang="en-US" altLang="zh-CN" dirty="0" err="1">
                <a:solidFill>
                  <a:srgbClr val="FF0000"/>
                </a:solidFill>
              </a:rPr>
              <a:t>ebp</a:t>
            </a:r>
            <a:r>
              <a:rPr lang="en-US" altLang="zh-CN" dirty="0">
                <a:solidFill>
                  <a:srgbClr val="FF0000"/>
                </a:solidFill>
              </a:rPr>
              <a:t>-n]</a:t>
            </a:r>
            <a:r>
              <a:rPr lang="zh-CN" altLang="zh-CN" dirty="0">
                <a:solidFill>
                  <a:srgbClr val="FF0000"/>
                </a:solidFill>
              </a:rPr>
              <a:t>的方式访问。</a:t>
            </a:r>
          </a:p>
          <a:p>
            <a:r>
              <a:rPr lang="en-US" altLang="zh-CN" dirty="0">
                <a:solidFill>
                  <a:srgbClr val="00B050"/>
                </a:solidFill>
              </a:rPr>
              <a:t>0040102F	8D 45 F8		</a:t>
            </a:r>
            <a:endParaRPr lang="en-US" altLang="zh-CN" dirty="0" smtClean="0">
              <a:solidFill>
                <a:srgbClr val="00B050"/>
              </a:solidFill>
            </a:endParaRPr>
          </a:p>
          <a:p>
            <a:r>
              <a:rPr lang="en-US" altLang="zh-CN" dirty="0">
                <a:solidFill>
                  <a:srgbClr val="00B050"/>
                </a:solidFill>
              </a:rPr>
              <a:t>	lea		</a:t>
            </a:r>
            <a:r>
              <a:rPr lang="en-US" altLang="zh-CN" dirty="0" err="1">
                <a:solidFill>
                  <a:srgbClr val="00B050"/>
                </a:solidFill>
              </a:rPr>
              <a:t>eax</a:t>
            </a:r>
            <a:r>
              <a:rPr lang="en-US" altLang="zh-CN" dirty="0">
                <a:solidFill>
                  <a:srgbClr val="00B050"/>
                </a:solidFill>
              </a:rPr>
              <a:t>,[ebp-8]</a:t>
            </a:r>
            <a:endParaRPr lang="zh-CN" altLang="zh-CN" dirty="0">
              <a:solidFill>
                <a:srgbClr val="00B050"/>
              </a:solidFill>
            </a:endParaRPr>
          </a:p>
          <a:p>
            <a:r>
              <a:rPr lang="en-US" altLang="zh-CN" dirty="0">
                <a:solidFill>
                  <a:srgbClr val="00B050"/>
                </a:solidFill>
              </a:rPr>
              <a:t>00401032	89 45 FC			</a:t>
            </a:r>
            <a:endParaRPr lang="en-US" altLang="zh-CN" dirty="0" smtClean="0">
              <a:solidFill>
                <a:srgbClr val="00B050"/>
              </a:solidFill>
            </a:endParaRPr>
          </a:p>
          <a:p>
            <a:r>
              <a:rPr lang="en-US" altLang="zh-CN" dirty="0">
                <a:solidFill>
                  <a:srgbClr val="00B050"/>
                </a:solidFill>
              </a:rPr>
              <a:t>	</a:t>
            </a:r>
            <a:r>
              <a:rPr lang="en-US" altLang="zh-CN" dirty="0" err="1" smtClean="0">
                <a:solidFill>
                  <a:srgbClr val="00B050"/>
                </a:solidFill>
              </a:rPr>
              <a:t>mov</a:t>
            </a:r>
            <a:r>
              <a:rPr lang="en-US" altLang="zh-CN" dirty="0">
                <a:solidFill>
                  <a:srgbClr val="00B050"/>
                </a:solidFill>
              </a:rPr>
              <a:t>		</a:t>
            </a:r>
            <a:r>
              <a:rPr lang="en-US" altLang="zh-CN" dirty="0" err="1">
                <a:solidFill>
                  <a:srgbClr val="00B050"/>
                </a:solidFill>
              </a:rPr>
              <a:t>dword</a:t>
            </a:r>
            <a:r>
              <a:rPr lang="en-US" altLang="zh-CN" dirty="0">
                <a:solidFill>
                  <a:srgbClr val="00B050"/>
                </a:solidFill>
              </a:rPr>
              <a:t> </a:t>
            </a:r>
            <a:r>
              <a:rPr lang="en-US" altLang="zh-CN" dirty="0" err="1">
                <a:solidFill>
                  <a:srgbClr val="00B050"/>
                </a:solidFill>
              </a:rPr>
              <a:t>ptr</a:t>
            </a:r>
            <a:r>
              <a:rPr lang="en-US" altLang="zh-CN" dirty="0">
                <a:solidFill>
                  <a:srgbClr val="00B050"/>
                </a:solidFill>
              </a:rPr>
              <a:t> [ebp-4],</a:t>
            </a:r>
            <a:r>
              <a:rPr lang="en-US" altLang="zh-CN" dirty="0" err="1">
                <a:solidFill>
                  <a:srgbClr val="00B050"/>
                </a:solidFill>
              </a:rPr>
              <a:t>eax</a:t>
            </a:r>
            <a:endParaRPr lang="zh-CN" altLang="zh-CN" dirty="0">
              <a:solidFill>
                <a:srgbClr val="00B050"/>
              </a:solidFill>
            </a:endParaRPr>
          </a:p>
          <a:p>
            <a:r>
              <a:rPr lang="en-US" altLang="zh-CN" dirty="0">
                <a:solidFill>
                  <a:srgbClr val="00B050"/>
                </a:solidFill>
              </a:rPr>
              <a:t>; p=&amp;a</a:t>
            </a:r>
            <a:r>
              <a:rPr lang="zh-CN" altLang="zh-CN" dirty="0">
                <a:solidFill>
                  <a:srgbClr val="00B050"/>
                </a:solidFill>
              </a:rPr>
              <a:t>，</a:t>
            </a:r>
            <a:r>
              <a:rPr lang="en-US" altLang="zh-CN" dirty="0">
                <a:solidFill>
                  <a:srgbClr val="00B050"/>
                </a:solidFill>
              </a:rPr>
              <a:t>p</a:t>
            </a:r>
            <a:r>
              <a:rPr lang="zh-CN" altLang="zh-CN" dirty="0">
                <a:solidFill>
                  <a:srgbClr val="00B050"/>
                </a:solidFill>
              </a:rPr>
              <a:t>为局部变量，</a:t>
            </a:r>
            <a:r>
              <a:rPr lang="en-US" altLang="zh-CN" dirty="0">
                <a:solidFill>
                  <a:srgbClr val="00B050"/>
                </a:solidFill>
              </a:rPr>
              <a:t>p</a:t>
            </a:r>
            <a:r>
              <a:rPr lang="zh-CN" altLang="zh-CN" dirty="0">
                <a:solidFill>
                  <a:srgbClr val="00B050"/>
                </a:solidFill>
              </a:rPr>
              <a:t>中保存着</a:t>
            </a:r>
            <a:r>
              <a:rPr lang="en-US" altLang="zh-CN" dirty="0">
                <a:solidFill>
                  <a:srgbClr val="00B050"/>
                </a:solidFill>
              </a:rPr>
              <a:t>a</a:t>
            </a:r>
            <a:r>
              <a:rPr lang="zh-CN" altLang="zh-CN" dirty="0">
                <a:solidFill>
                  <a:srgbClr val="00B050"/>
                </a:solidFill>
              </a:rPr>
              <a:t>的地址。</a:t>
            </a:r>
          </a:p>
        </p:txBody>
      </p:sp>
    </p:spTree>
    <p:extLst>
      <p:ext uri="{BB962C8B-B14F-4D97-AF65-F5344CB8AC3E}">
        <p14:creationId xmlns:p14="http://schemas.microsoft.com/office/powerpoint/2010/main" val="20615840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160823"/>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5.5.6 </a:t>
            </a:r>
            <a:r>
              <a:rPr lang="zh-CN" altLang="zh-CN" dirty="0" smtClean="0"/>
              <a:t>函数</a:t>
            </a:r>
            <a:endParaRPr lang="zh-CN" altLang="zh-CN" dirty="0"/>
          </a:p>
        </p:txBody>
      </p:sp>
      <p:sp>
        <p:nvSpPr>
          <p:cNvPr id="3" name="矩形 2"/>
          <p:cNvSpPr/>
          <p:nvPr/>
        </p:nvSpPr>
        <p:spPr>
          <a:xfrm>
            <a:off x="33586" y="908720"/>
            <a:ext cx="4190206" cy="2677656"/>
          </a:xfrm>
          <a:prstGeom prst="rect">
            <a:avLst/>
          </a:prstGeom>
        </p:spPr>
        <p:txBody>
          <a:bodyPr wrap="square">
            <a:spAutoFit/>
          </a:bodyPr>
          <a:lstStyle/>
          <a:p>
            <a:r>
              <a:rPr lang="en-US" altLang="zh-CN" dirty="0" smtClean="0"/>
              <a:t>//</a:t>
            </a:r>
            <a:r>
              <a:rPr lang="en-US" altLang="zh-CN" dirty="0"/>
              <a:t>PROG0514.c</a:t>
            </a:r>
            <a:endParaRPr lang="zh-CN" altLang="zh-CN" dirty="0"/>
          </a:p>
          <a:p>
            <a:r>
              <a:rPr lang="en-US" altLang="zh-CN" dirty="0"/>
              <a:t>1:	#include "</a:t>
            </a:r>
            <a:r>
              <a:rPr lang="en-US" altLang="zh-CN" dirty="0" err="1"/>
              <a:t>stdio.h</a:t>
            </a:r>
            <a:r>
              <a:rPr lang="en-US" altLang="zh-CN" dirty="0"/>
              <a:t>"</a:t>
            </a:r>
            <a:endParaRPr lang="zh-CN" altLang="zh-CN" dirty="0"/>
          </a:p>
          <a:p>
            <a:r>
              <a:rPr lang="en-US" altLang="zh-CN" dirty="0"/>
              <a:t>2:	</a:t>
            </a:r>
            <a:r>
              <a:rPr lang="en-US" altLang="zh-CN" dirty="0" err="1"/>
              <a:t>int</a:t>
            </a:r>
            <a:r>
              <a:rPr lang="en-US" altLang="zh-CN" dirty="0"/>
              <a:t> </a:t>
            </a:r>
            <a:r>
              <a:rPr lang="en-US" altLang="zh-CN" dirty="0" err="1"/>
              <a:t>subproc</a:t>
            </a:r>
            <a:r>
              <a:rPr lang="en-US" altLang="zh-CN" dirty="0"/>
              <a:t>(</a:t>
            </a:r>
            <a:r>
              <a:rPr lang="en-US" altLang="zh-CN" dirty="0" err="1"/>
              <a:t>int</a:t>
            </a:r>
            <a:r>
              <a:rPr lang="en-US" altLang="zh-CN" dirty="0"/>
              <a:t> a, </a:t>
            </a:r>
            <a:r>
              <a:rPr lang="en-US" altLang="zh-CN" dirty="0" err="1"/>
              <a:t>int</a:t>
            </a:r>
            <a:r>
              <a:rPr lang="en-US" altLang="zh-CN" dirty="0"/>
              <a:t> b)</a:t>
            </a:r>
            <a:endParaRPr lang="zh-CN" altLang="zh-CN" dirty="0"/>
          </a:p>
          <a:p>
            <a:r>
              <a:rPr lang="en-US" altLang="zh-CN" dirty="0"/>
              <a:t>3:	{</a:t>
            </a:r>
            <a:endParaRPr lang="zh-CN" altLang="zh-CN" dirty="0"/>
          </a:p>
          <a:p>
            <a:r>
              <a:rPr lang="en-US" altLang="zh-CN" dirty="0"/>
              <a:t>4:	    </a:t>
            </a:r>
            <a:r>
              <a:rPr lang="en-US" altLang="zh-CN" dirty="0">
                <a:solidFill>
                  <a:srgbClr val="FF0000"/>
                </a:solidFill>
              </a:rPr>
              <a:t>return a*b;</a:t>
            </a:r>
            <a:endParaRPr lang="zh-CN" altLang="zh-CN" dirty="0">
              <a:solidFill>
                <a:srgbClr val="FF0000"/>
              </a:solidFill>
            </a:endParaRPr>
          </a:p>
          <a:p>
            <a:r>
              <a:rPr lang="en-US" altLang="zh-CN" dirty="0"/>
              <a:t>5:	}</a:t>
            </a:r>
            <a:endParaRPr lang="zh-CN" altLang="zh-CN" dirty="0"/>
          </a:p>
          <a:p>
            <a:r>
              <a:rPr lang="en-US" altLang="zh-CN" dirty="0" smtClean="0"/>
              <a:t>	</a:t>
            </a:r>
            <a:endParaRPr lang="zh-CN" altLang="zh-CN" dirty="0"/>
          </a:p>
        </p:txBody>
      </p:sp>
      <p:sp>
        <p:nvSpPr>
          <p:cNvPr id="4" name="矩形 3"/>
          <p:cNvSpPr/>
          <p:nvPr/>
        </p:nvSpPr>
        <p:spPr>
          <a:xfrm>
            <a:off x="3792178" y="1772816"/>
            <a:ext cx="8520608" cy="2677656"/>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zh-CN" altLang="zh-CN" kern="100" dirty="0">
                <a:cs typeface="Times New Roman" panose="02020603050405020304" pitchFamily="18" charset="0"/>
              </a:rPr>
              <a:t>子程序</a:t>
            </a:r>
            <a:r>
              <a:rPr lang="en-US" altLang="zh-CN" kern="100" dirty="0" err="1">
                <a:cs typeface="Times New Roman" panose="02020603050405020304" pitchFamily="18" charset="0"/>
              </a:rPr>
              <a:t>subproc</a:t>
            </a:r>
            <a:r>
              <a:rPr lang="zh-CN" altLang="zh-CN" kern="100" dirty="0">
                <a:cs typeface="Times New Roman" panose="02020603050405020304" pitchFamily="18" charset="0"/>
              </a:rPr>
              <a:t>的反汇编码如下所示。</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smtClean="0">
                <a:cs typeface="Times New Roman" panose="02020603050405020304" pitchFamily="18" charset="0"/>
              </a:rPr>
              <a:t>;</a:t>
            </a:r>
            <a:r>
              <a:rPr lang="zh-CN" altLang="zh-CN" kern="100" dirty="0">
                <a:cs typeface="Times New Roman" panose="02020603050405020304" pitchFamily="18" charset="0"/>
              </a:rPr>
              <a:t>以上为栈的</a:t>
            </a:r>
            <a:r>
              <a:rPr lang="zh-CN" altLang="zh-CN" kern="100" dirty="0" smtClean="0">
                <a:cs typeface="Times New Roman" panose="02020603050405020304" pitchFamily="18" charset="0"/>
              </a:rPr>
              <a:t>初始化</a:t>
            </a:r>
            <a:r>
              <a:rPr lang="zh-CN" altLang="en-US" kern="100" dirty="0">
                <a:cs typeface="Times New Roman" panose="02020603050405020304" pitchFamily="18" charset="0"/>
              </a:rPr>
              <a:t>略</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00401028	8B 45 </a:t>
            </a:r>
            <a:r>
              <a:rPr lang="en-US" altLang="zh-CN" kern="100" dirty="0" smtClean="0">
                <a:solidFill>
                  <a:srgbClr val="FF0000"/>
                </a:solidFill>
                <a:cs typeface="Times New Roman" panose="02020603050405020304" pitchFamily="18" charset="0"/>
              </a:rPr>
              <a:t>08 </a:t>
            </a:r>
            <a:r>
              <a:rPr lang="en-US" altLang="zh-CN" kern="100" dirty="0" err="1" smtClean="0">
                <a:solidFill>
                  <a:srgbClr val="FF0000"/>
                </a:solidFill>
                <a:cs typeface="Times New Roman" panose="02020603050405020304" pitchFamily="18" charset="0"/>
              </a:rPr>
              <a:t>mov</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eax,dword</a:t>
            </a:r>
            <a:r>
              <a:rPr lang="en-US" altLang="zh-CN" kern="100" dirty="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ptr</a:t>
            </a:r>
            <a:r>
              <a:rPr lang="en-US" altLang="zh-CN" kern="100" dirty="0">
                <a:solidFill>
                  <a:srgbClr val="FF0000"/>
                </a:solidFill>
                <a:cs typeface="Times New Roman" panose="02020603050405020304" pitchFamily="18" charset="0"/>
              </a:rPr>
              <a:t> [ebp+8]</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0040102B	0F AF 45 </a:t>
            </a:r>
            <a:r>
              <a:rPr lang="en-US" altLang="zh-CN" kern="100" dirty="0" smtClean="0">
                <a:solidFill>
                  <a:srgbClr val="FF0000"/>
                </a:solidFill>
                <a:cs typeface="Times New Roman" panose="02020603050405020304" pitchFamily="18" charset="0"/>
              </a:rPr>
              <a:t>0C </a:t>
            </a:r>
            <a:r>
              <a:rPr lang="en-US" altLang="zh-CN" kern="100" dirty="0" err="1" smtClean="0">
                <a:solidFill>
                  <a:srgbClr val="FF0000"/>
                </a:solidFill>
                <a:cs typeface="Times New Roman" panose="02020603050405020304" pitchFamily="18" charset="0"/>
              </a:rPr>
              <a:t>imul</a:t>
            </a:r>
            <a:r>
              <a:rPr lang="en-US" altLang="zh-CN" kern="100" dirty="0">
                <a:solidFill>
                  <a:srgbClr val="FF0000"/>
                </a:solidFill>
                <a:cs typeface="Times New Roman" panose="02020603050405020304" pitchFamily="18" charset="0"/>
              </a:rPr>
              <a:t>	</a:t>
            </a:r>
            <a:r>
              <a:rPr lang="en-US" altLang="zh-CN" kern="100" dirty="0" err="1" smtClean="0">
                <a:solidFill>
                  <a:srgbClr val="FF0000"/>
                </a:solidFill>
                <a:cs typeface="Times New Roman" panose="02020603050405020304" pitchFamily="18" charset="0"/>
              </a:rPr>
              <a:t>eax,dword</a:t>
            </a:r>
            <a:r>
              <a:rPr lang="en-US" altLang="zh-CN" kern="100" dirty="0" smtClean="0">
                <a:solidFill>
                  <a:srgbClr val="FF0000"/>
                </a:solidFill>
                <a:cs typeface="Times New Roman" panose="02020603050405020304" pitchFamily="18" charset="0"/>
              </a:rPr>
              <a:t> </a:t>
            </a:r>
            <a:r>
              <a:rPr lang="en-US" altLang="zh-CN" kern="100" dirty="0" err="1">
                <a:solidFill>
                  <a:srgbClr val="FF0000"/>
                </a:solidFill>
                <a:cs typeface="Times New Roman" panose="02020603050405020304" pitchFamily="18" charset="0"/>
              </a:rPr>
              <a:t>ptr</a:t>
            </a:r>
            <a:r>
              <a:rPr lang="en-US" altLang="zh-CN" kern="100" dirty="0">
                <a:solidFill>
                  <a:srgbClr val="FF0000"/>
                </a:solidFill>
                <a:cs typeface="Times New Roman" panose="02020603050405020304" pitchFamily="18" charset="0"/>
              </a:rPr>
              <a:t> [ebp+0Ch]</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a:t>
            </a:r>
            <a:r>
              <a:rPr lang="en-US" altLang="zh-CN" kern="100" dirty="0" err="1">
                <a:solidFill>
                  <a:srgbClr val="FF0000"/>
                </a:solidFill>
                <a:cs typeface="Times New Roman" panose="02020603050405020304" pitchFamily="18" charset="0"/>
              </a:rPr>
              <a:t>eax</a:t>
            </a:r>
            <a:r>
              <a:rPr lang="en-US" altLang="zh-CN" kern="100" dirty="0">
                <a:solidFill>
                  <a:srgbClr val="FF0000"/>
                </a:solidFill>
                <a:cs typeface="Times New Roman" panose="02020603050405020304" pitchFamily="18" charset="0"/>
              </a:rPr>
              <a:t> = a*b;</a:t>
            </a:r>
            <a:r>
              <a:rPr lang="zh-CN" altLang="zh-CN" kern="100" dirty="0">
                <a:solidFill>
                  <a:srgbClr val="FF0000"/>
                </a:solidFill>
                <a:cs typeface="Times New Roman" panose="02020603050405020304" pitchFamily="18" charset="0"/>
              </a:rPr>
              <a:t>返回值保存在</a:t>
            </a:r>
            <a:r>
              <a:rPr lang="en-US" altLang="zh-CN" kern="100" dirty="0" err="1">
                <a:solidFill>
                  <a:srgbClr val="FF0000"/>
                </a:solidFill>
                <a:cs typeface="Times New Roman" panose="02020603050405020304" pitchFamily="18" charset="0"/>
              </a:rPr>
              <a:t>eax</a:t>
            </a:r>
            <a:r>
              <a:rPr lang="zh-CN" altLang="zh-CN" kern="100" dirty="0">
                <a:solidFill>
                  <a:srgbClr val="FF0000"/>
                </a:solidFill>
                <a:cs typeface="Times New Roman" panose="02020603050405020304" pitchFamily="18" charset="0"/>
              </a:rPr>
              <a:t>中</a:t>
            </a:r>
            <a:endParaRPr lang="zh-CN" altLang="zh-CN"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以上为栈的</a:t>
            </a:r>
            <a:r>
              <a:rPr lang="zh-CN" altLang="zh-CN" kern="100" dirty="0">
                <a:solidFill>
                  <a:srgbClr val="FF0000"/>
                </a:solidFill>
                <a:cs typeface="Times New Roman" panose="02020603050405020304" pitchFamily="18" charset="0"/>
              </a:rPr>
              <a:t>恢复</a:t>
            </a:r>
            <a:r>
              <a:rPr lang="zh-CN" altLang="en-US" kern="100" dirty="0">
                <a:solidFill>
                  <a:srgbClr val="FF0000"/>
                </a:solidFill>
                <a:cs typeface="Times New Roman" panose="02020603050405020304" pitchFamily="18" charset="0"/>
              </a:rPr>
              <a:t>，略</a:t>
            </a:r>
            <a:endParaRPr lang="zh-CN" altLang="zh-CN" kern="100" dirty="0">
              <a:solidFill>
                <a:srgbClr val="FF0000"/>
              </a:solidFill>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FF0000"/>
                </a:solidFill>
                <a:cs typeface="Times New Roman" panose="02020603050405020304" pitchFamily="18" charset="0"/>
              </a:rPr>
              <a:t>00401035	C3			ret</a:t>
            </a:r>
            <a:endParaRPr lang="zh-CN" altLang="zh-CN" kern="1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4019096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5.5.6 </a:t>
            </a:r>
            <a:r>
              <a:rPr lang="zh-CN" altLang="zh-CN" dirty="0" smtClean="0"/>
              <a:t>函数</a:t>
            </a:r>
            <a:endParaRPr lang="zh-CN" altLang="zh-CN" dirty="0"/>
          </a:p>
        </p:txBody>
      </p:sp>
      <p:sp>
        <p:nvSpPr>
          <p:cNvPr id="3" name="矩形 2"/>
          <p:cNvSpPr/>
          <p:nvPr/>
        </p:nvSpPr>
        <p:spPr>
          <a:xfrm>
            <a:off x="119336" y="1988840"/>
            <a:ext cx="4104456" cy="2677656"/>
          </a:xfrm>
          <a:prstGeom prst="rect">
            <a:avLst/>
          </a:prstGeom>
        </p:spPr>
        <p:txBody>
          <a:bodyPr wrap="square">
            <a:spAutoFit/>
          </a:bodyPr>
          <a:lstStyle/>
          <a:p>
            <a:r>
              <a:rPr lang="en-US" altLang="zh-CN" dirty="0"/>
              <a:t>6:	</a:t>
            </a:r>
            <a:r>
              <a:rPr lang="en-US" altLang="zh-CN" dirty="0" err="1"/>
              <a:t>int</a:t>
            </a:r>
            <a:r>
              <a:rPr lang="en-US" altLang="zh-CN" dirty="0"/>
              <a:t> main( )</a:t>
            </a:r>
            <a:endParaRPr lang="zh-CN" altLang="zh-CN" dirty="0"/>
          </a:p>
          <a:p>
            <a:r>
              <a:rPr lang="en-US" altLang="zh-CN" dirty="0"/>
              <a:t>7:	{</a:t>
            </a:r>
            <a:endParaRPr lang="zh-CN" altLang="zh-CN" dirty="0"/>
          </a:p>
          <a:p>
            <a:r>
              <a:rPr lang="en-US" altLang="zh-CN" dirty="0"/>
              <a:t>8:	    </a:t>
            </a:r>
            <a:r>
              <a:rPr lang="en-US" altLang="zh-CN" dirty="0" err="1"/>
              <a:t>int</a:t>
            </a:r>
            <a:r>
              <a:rPr lang="en-US" altLang="zh-CN" dirty="0"/>
              <a:t> </a:t>
            </a:r>
            <a:r>
              <a:rPr lang="en-US" altLang="zh-CN" dirty="0" err="1"/>
              <a:t>r,s</a:t>
            </a:r>
            <a:r>
              <a:rPr lang="en-US" altLang="zh-CN" dirty="0"/>
              <a:t>;</a:t>
            </a:r>
            <a:endParaRPr lang="zh-CN" altLang="zh-CN" dirty="0"/>
          </a:p>
          <a:p>
            <a:r>
              <a:rPr lang="en-US" altLang="zh-CN" dirty="0"/>
              <a:t>9:	    </a:t>
            </a:r>
            <a:r>
              <a:rPr lang="en-US" altLang="zh-CN" dirty="0">
                <a:solidFill>
                  <a:srgbClr val="FF0000"/>
                </a:solidFill>
              </a:rPr>
              <a:t>r=</a:t>
            </a:r>
            <a:r>
              <a:rPr lang="en-US" altLang="zh-CN" dirty="0" err="1">
                <a:solidFill>
                  <a:srgbClr val="FF0000"/>
                </a:solidFill>
              </a:rPr>
              <a:t>subproc</a:t>
            </a:r>
            <a:r>
              <a:rPr lang="en-US" altLang="zh-CN" dirty="0">
                <a:solidFill>
                  <a:srgbClr val="FF0000"/>
                </a:solidFill>
              </a:rPr>
              <a:t>(10, 8);</a:t>
            </a:r>
            <a:endParaRPr lang="zh-CN" altLang="zh-CN" dirty="0">
              <a:solidFill>
                <a:srgbClr val="FF0000"/>
              </a:solidFill>
            </a:endParaRPr>
          </a:p>
          <a:p>
            <a:r>
              <a:rPr lang="en-US" altLang="zh-CN" dirty="0"/>
              <a:t>10:	    </a:t>
            </a:r>
            <a:r>
              <a:rPr lang="en-US" altLang="zh-CN" dirty="0">
                <a:solidFill>
                  <a:srgbClr val="00B050"/>
                </a:solidFill>
              </a:rPr>
              <a:t>s=</a:t>
            </a:r>
            <a:r>
              <a:rPr lang="en-US" altLang="zh-CN" dirty="0" err="1">
                <a:solidFill>
                  <a:srgbClr val="00B050"/>
                </a:solidFill>
              </a:rPr>
              <a:t>subproc</a:t>
            </a:r>
            <a:r>
              <a:rPr lang="en-US" altLang="zh-CN" dirty="0">
                <a:solidFill>
                  <a:srgbClr val="00B050"/>
                </a:solidFill>
              </a:rPr>
              <a:t>(r, -1);</a:t>
            </a:r>
            <a:endParaRPr lang="zh-CN" altLang="zh-CN" dirty="0">
              <a:solidFill>
                <a:srgbClr val="00B050"/>
              </a:solidFill>
            </a:endParaRPr>
          </a:p>
          <a:p>
            <a:r>
              <a:rPr lang="en-US" altLang="zh-CN" dirty="0"/>
              <a:t>11:printf("r=%</a:t>
            </a:r>
            <a:r>
              <a:rPr lang="en-US" altLang="zh-CN" dirty="0" err="1"/>
              <a:t>d,s</a:t>
            </a:r>
            <a:r>
              <a:rPr lang="en-US" altLang="zh-CN" dirty="0"/>
              <a:t>=%d",</a:t>
            </a:r>
            <a:r>
              <a:rPr lang="en-US" altLang="zh-CN" dirty="0" err="1"/>
              <a:t>r,s</a:t>
            </a:r>
            <a:r>
              <a:rPr lang="en-US" altLang="zh-CN" dirty="0"/>
              <a:t>);</a:t>
            </a:r>
            <a:endParaRPr lang="zh-CN" altLang="zh-CN" dirty="0"/>
          </a:p>
          <a:p>
            <a:r>
              <a:rPr lang="en-US" altLang="zh-CN" dirty="0"/>
              <a:t>12:	}</a:t>
            </a:r>
            <a:endParaRPr lang="zh-CN" altLang="zh-CN" dirty="0"/>
          </a:p>
        </p:txBody>
      </p:sp>
      <p:sp>
        <p:nvSpPr>
          <p:cNvPr id="4" name="矩形 3"/>
          <p:cNvSpPr/>
          <p:nvPr/>
        </p:nvSpPr>
        <p:spPr>
          <a:xfrm>
            <a:off x="3287688" y="980728"/>
            <a:ext cx="9384704" cy="5016758"/>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zh-CN" altLang="zh-CN" sz="2000" kern="100" dirty="0">
                <a:cs typeface="Times New Roman" panose="02020603050405020304" pitchFamily="18" charset="0"/>
              </a:rPr>
              <a:t>主程序</a:t>
            </a:r>
            <a:r>
              <a:rPr lang="en-US" altLang="zh-CN" sz="2000" kern="100" dirty="0">
                <a:cs typeface="Times New Roman" panose="02020603050405020304" pitchFamily="18" charset="0"/>
              </a:rPr>
              <a:t>main</a:t>
            </a:r>
            <a:r>
              <a:rPr lang="zh-CN" altLang="zh-CN" sz="2000" kern="100" dirty="0">
                <a:cs typeface="Times New Roman" panose="02020603050405020304" pitchFamily="18" charset="0"/>
              </a:rPr>
              <a:t>反汇编码如下所示。</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00401005	E9 66 A4 00 00	</a:t>
            </a:r>
            <a:r>
              <a:rPr lang="en-US" altLang="zh-CN" sz="2000" kern="100" dirty="0" err="1">
                <a:cs typeface="Times New Roman" panose="02020603050405020304" pitchFamily="18" charset="0"/>
              </a:rPr>
              <a:t>jmp</a:t>
            </a:r>
            <a:r>
              <a:rPr lang="en-US" altLang="zh-CN" sz="2000" kern="100" dirty="0">
                <a:cs typeface="Times New Roman" panose="02020603050405020304" pitchFamily="18" charset="0"/>
              </a:rPr>
              <a:t>		main (0040b470)</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cs typeface="Times New Roman" panose="02020603050405020304" pitchFamily="18" charset="0"/>
              </a:rPr>
              <a:t>0040100A	E9 01 00 00 00	</a:t>
            </a:r>
            <a:r>
              <a:rPr lang="en-US" altLang="zh-CN" sz="2000" kern="100" dirty="0" err="1">
                <a:cs typeface="Times New Roman" panose="02020603050405020304" pitchFamily="18" charset="0"/>
              </a:rPr>
              <a:t>jmp</a:t>
            </a:r>
            <a:r>
              <a:rPr lang="en-US" altLang="zh-CN" sz="2000" kern="100" dirty="0">
                <a:cs typeface="Times New Roman" panose="02020603050405020304" pitchFamily="18" charset="0"/>
              </a:rPr>
              <a:t>		</a:t>
            </a:r>
            <a:r>
              <a:rPr lang="en-US" altLang="zh-CN" sz="2000" kern="100" dirty="0" err="1">
                <a:cs typeface="Times New Roman" panose="02020603050405020304" pitchFamily="18" charset="0"/>
              </a:rPr>
              <a:t>subproc</a:t>
            </a:r>
            <a:r>
              <a:rPr lang="en-US" altLang="zh-CN" sz="2000" kern="100" dirty="0">
                <a:cs typeface="Times New Roman" panose="02020603050405020304" pitchFamily="18" charset="0"/>
              </a:rPr>
              <a:t> (00401010)</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zh-CN" altLang="zh-CN" sz="2000" kern="100" dirty="0">
                <a:cs typeface="Times New Roman" panose="02020603050405020304" pitchFamily="18" charset="0"/>
              </a:rPr>
              <a:t>………………………………栈初始化（略）………………………………</a:t>
            </a:r>
            <a:endParaRPr lang="zh-CN" altLang="zh-CN" sz="2000"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FF0000"/>
                </a:solidFill>
                <a:cs typeface="Times New Roman" panose="02020603050405020304" pitchFamily="18" charset="0"/>
              </a:rPr>
              <a:t>0040B488	6A 08		push		8</a:t>
            </a:r>
            <a:endParaRPr lang="zh-CN" altLang="zh-CN" sz="2000"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FF0000"/>
                </a:solidFill>
                <a:cs typeface="Times New Roman" panose="02020603050405020304" pitchFamily="18" charset="0"/>
              </a:rPr>
              <a:t>0040B48A	6A 0A		push		0Ah</a:t>
            </a:r>
            <a:endParaRPr lang="zh-CN" altLang="zh-CN" sz="2000"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FF0000"/>
                </a:solidFill>
                <a:cs typeface="Times New Roman" panose="02020603050405020304" pitchFamily="18" charset="0"/>
              </a:rPr>
              <a:t>0040B48C	E8 79 5B FF </a:t>
            </a:r>
            <a:r>
              <a:rPr lang="en-US" altLang="zh-CN" sz="2000" kern="100" dirty="0" err="1">
                <a:solidFill>
                  <a:srgbClr val="FF0000"/>
                </a:solidFill>
                <a:cs typeface="Times New Roman" panose="02020603050405020304" pitchFamily="18" charset="0"/>
              </a:rPr>
              <a:t>FF</a:t>
            </a:r>
            <a:r>
              <a:rPr lang="en-US" altLang="zh-CN" sz="2000" kern="100" dirty="0">
                <a:solidFill>
                  <a:srgbClr val="FF0000"/>
                </a:solidFill>
                <a:cs typeface="Times New Roman" panose="02020603050405020304" pitchFamily="18" charset="0"/>
              </a:rPr>
              <a:t>	call		@ILT+5(_</a:t>
            </a:r>
            <a:r>
              <a:rPr lang="en-US" altLang="zh-CN" sz="2000" kern="100" dirty="0" err="1">
                <a:solidFill>
                  <a:srgbClr val="FF0000"/>
                </a:solidFill>
                <a:cs typeface="Times New Roman" panose="02020603050405020304" pitchFamily="18" charset="0"/>
              </a:rPr>
              <a:t>subproc</a:t>
            </a:r>
            <a:r>
              <a:rPr lang="en-US" altLang="zh-CN" sz="2000" kern="100" dirty="0">
                <a:solidFill>
                  <a:srgbClr val="FF0000"/>
                </a:solidFill>
                <a:cs typeface="Times New Roman" panose="02020603050405020304" pitchFamily="18" charset="0"/>
              </a:rPr>
              <a:t>) (0040100a)</a:t>
            </a:r>
            <a:endParaRPr lang="zh-CN" altLang="zh-CN" sz="2000"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FF0000"/>
                </a:solidFill>
                <a:cs typeface="Times New Roman" panose="02020603050405020304" pitchFamily="18" charset="0"/>
              </a:rPr>
              <a:t>0040B491	83 C4 08		add		esp,8</a:t>
            </a:r>
            <a:endParaRPr lang="zh-CN" altLang="zh-CN" sz="2000"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FF0000"/>
                </a:solidFill>
                <a:cs typeface="Times New Roman" panose="02020603050405020304" pitchFamily="18" charset="0"/>
              </a:rPr>
              <a:t>;</a:t>
            </a:r>
            <a:r>
              <a:rPr lang="zh-CN" altLang="zh-CN" sz="2000" kern="100" dirty="0">
                <a:solidFill>
                  <a:srgbClr val="FF0000"/>
                </a:solidFill>
                <a:cs typeface="Times New Roman" panose="02020603050405020304" pitchFamily="18" charset="0"/>
              </a:rPr>
              <a:t>第一次函数调用</a:t>
            </a:r>
            <a:endParaRPr lang="zh-CN" altLang="zh-CN" sz="2000" dirty="0">
              <a:solidFill>
                <a:srgbClr val="FF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0040B494	89 45 FC		</a:t>
            </a:r>
            <a:r>
              <a:rPr lang="en-US" altLang="zh-CN" sz="2000" kern="100" dirty="0" err="1">
                <a:solidFill>
                  <a:srgbClr val="00B050"/>
                </a:solidFill>
                <a:cs typeface="Times New Roman" panose="02020603050405020304" pitchFamily="18" charset="0"/>
              </a:rPr>
              <a:t>mov</a:t>
            </a:r>
            <a:r>
              <a:rPr lang="en-US" altLang="zh-CN" sz="2000" kern="100" dirty="0">
                <a:solidFill>
                  <a:srgbClr val="00B050"/>
                </a:solidFill>
                <a:cs typeface="Times New Roman" panose="02020603050405020304" pitchFamily="18" charset="0"/>
              </a:rPr>
              <a:t>		</a:t>
            </a:r>
            <a:r>
              <a:rPr lang="en-US" altLang="zh-CN" sz="2000" kern="100" dirty="0" err="1">
                <a:solidFill>
                  <a:srgbClr val="00B050"/>
                </a:solidFill>
                <a:cs typeface="Times New Roman" panose="02020603050405020304" pitchFamily="18" charset="0"/>
              </a:rPr>
              <a:t>dword</a:t>
            </a:r>
            <a:r>
              <a:rPr lang="en-US" altLang="zh-CN" sz="2000" kern="100" dirty="0">
                <a:solidFill>
                  <a:srgbClr val="00B050"/>
                </a:solidFill>
                <a:cs typeface="Times New Roman" panose="02020603050405020304" pitchFamily="18" charset="0"/>
              </a:rPr>
              <a:t> </a:t>
            </a:r>
            <a:r>
              <a:rPr lang="en-US" altLang="zh-CN" sz="2000" kern="100" dirty="0" err="1">
                <a:solidFill>
                  <a:srgbClr val="00B050"/>
                </a:solidFill>
                <a:cs typeface="Times New Roman" panose="02020603050405020304" pitchFamily="18" charset="0"/>
              </a:rPr>
              <a:t>ptr</a:t>
            </a:r>
            <a:r>
              <a:rPr lang="en-US" altLang="zh-CN" sz="2000" kern="100" dirty="0">
                <a:solidFill>
                  <a:srgbClr val="00B050"/>
                </a:solidFill>
                <a:cs typeface="Times New Roman" panose="02020603050405020304" pitchFamily="18" charset="0"/>
              </a:rPr>
              <a:t> [ebp-4],</a:t>
            </a:r>
            <a:r>
              <a:rPr lang="en-US" altLang="zh-CN" sz="2000" kern="100" dirty="0" err="1">
                <a:solidFill>
                  <a:srgbClr val="00B050"/>
                </a:solidFill>
                <a:cs typeface="Times New Roman" panose="02020603050405020304" pitchFamily="18" charset="0"/>
              </a:rPr>
              <a:t>eax</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0040B497	6A FF		push		0FFh</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0040B499	8B 45 FC		</a:t>
            </a:r>
            <a:r>
              <a:rPr lang="en-US" altLang="zh-CN" sz="2000" kern="100" dirty="0" err="1">
                <a:solidFill>
                  <a:srgbClr val="00B050"/>
                </a:solidFill>
                <a:cs typeface="Times New Roman" panose="02020603050405020304" pitchFamily="18" charset="0"/>
              </a:rPr>
              <a:t>mov</a:t>
            </a:r>
            <a:r>
              <a:rPr lang="en-US" altLang="zh-CN" sz="2000" kern="100" dirty="0">
                <a:solidFill>
                  <a:srgbClr val="00B050"/>
                </a:solidFill>
                <a:cs typeface="Times New Roman" panose="02020603050405020304" pitchFamily="18" charset="0"/>
              </a:rPr>
              <a:t>		</a:t>
            </a:r>
            <a:r>
              <a:rPr lang="en-US" altLang="zh-CN" sz="2000" kern="100" dirty="0" err="1">
                <a:solidFill>
                  <a:srgbClr val="00B050"/>
                </a:solidFill>
                <a:cs typeface="Times New Roman" panose="02020603050405020304" pitchFamily="18" charset="0"/>
              </a:rPr>
              <a:t>eax,dword</a:t>
            </a:r>
            <a:r>
              <a:rPr lang="en-US" altLang="zh-CN" sz="2000" kern="100" dirty="0">
                <a:solidFill>
                  <a:srgbClr val="00B050"/>
                </a:solidFill>
                <a:cs typeface="Times New Roman" panose="02020603050405020304" pitchFamily="18" charset="0"/>
              </a:rPr>
              <a:t> </a:t>
            </a:r>
            <a:r>
              <a:rPr lang="en-US" altLang="zh-CN" sz="2000" kern="100" dirty="0" err="1">
                <a:solidFill>
                  <a:srgbClr val="00B050"/>
                </a:solidFill>
                <a:cs typeface="Times New Roman" panose="02020603050405020304" pitchFamily="18" charset="0"/>
              </a:rPr>
              <a:t>ptr</a:t>
            </a:r>
            <a:r>
              <a:rPr lang="en-US" altLang="zh-CN" sz="2000" kern="100" dirty="0">
                <a:solidFill>
                  <a:srgbClr val="00B050"/>
                </a:solidFill>
                <a:cs typeface="Times New Roman" panose="02020603050405020304" pitchFamily="18" charset="0"/>
              </a:rPr>
              <a:t> [ebp-4]</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0040B49C	50		push		</a:t>
            </a:r>
            <a:r>
              <a:rPr lang="en-US" altLang="zh-CN" sz="2000" kern="100" dirty="0" err="1">
                <a:solidFill>
                  <a:srgbClr val="00B050"/>
                </a:solidFill>
                <a:cs typeface="Times New Roman" panose="02020603050405020304" pitchFamily="18" charset="0"/>
              </a:rPr>
              <a:t>eax</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0040B49D	E8 68 5B FF </a:t>
            </a:r>
            <a:r>
              <a:rPr lang="en-US" altLang="zh-CN" sz="2000" kern="100" dirty="0" err="1">
                <a:solidFill>
                  <a:srgbClr val="00B050"/>
                </a:solidFill>
                <a:cs typeface="Times New Roman" panose="02020603050405020304" pitchFamily="18" charset="0"/>
              </a:rPr>
              <a:t>FF</a:t>
            </a:r>
            <a:r>
              <a:rPr lang="en-US" altLang="zh-CN" sz="2000" kern="100" dirty="0">
                <a:solidFill>
                  <a:srgbClr val="00B050"/>
                </a:solidFill>
                <a:cs typeface="Times New Roman" panose="02020603050405020304" pitchFamily="18" charset="0"/>
              </a:rPr>
              <a:t>	call		@ILT+5(_</a:t>
            </a:r>
            <a:r>
              <a:rPr lang="en-US" altLang="zh-CN" sz="2000" kern="100" dirty="0" err="1">
                <a:solidFill>
                  <a:srgbClr val="00B050"/>
                </a:solidFill>
                <a:cs typeface="Times New Roman" panose="02020603050405020304" pitchFamily="18" charset="0"/>
              </a:rPr>
              <a:t>subproc</a:t>
            </a:r>
            <a:r>
              <a:rPr lang="en-US" altLang="zh-CN" sz="2000" kern="100" dirty="0">
                <a:solidFill>
                  <a:srgbClr val="00B050"/>
                </a:solidFill>
                <a:cs typeface="Times New Roman" panose="02020603050405020304" pitchFamily="18" charset="0"/>
              </a:rPr>
              <a:t>) (0040100a)</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0040B4A2	83 C4 08		add		esp,8</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sz="2000" kern="100" dirty="0">
                <a:solidFill>
                  <a:srgbClr val="00B050"/>
                </a:solidFill>
                <a:cs typeface="Times New Roman" panose="02020603050405020304" pitchFamily="18" charset="0"/>
              </a:rPr>
              <a:t>;</a:t>
            </a:r>
            <a:r>
              <a:rPr lang="zh-CN" altLang="zh-CN" sz="2000" kern="100" dirty="0">
                <a:solidFill>
                  <a:srgbClr val="00B050"/>
                </a:solidFill>
                <a:cs typeface="Times New Roman" panose="02020603050405020304" pitchFamily="18" charset="0"/>
              </a:rPr>
              <a:t>第二次函数</a:t>
            </a:r>
            <a:r>
              <a:rPr lang="zh-CN" altLang="zh-CN" sz="2000" kern="100" dirty="0" smtClean="0">
                <a:solidFill>
                  <a:srgbClr val="00B050"/>
                </a:solidFill>
                <a:cs typeface="Times New Roman" panose="02020603050405020304" pitchFamily="18" charset="0"/>
              </a:rPr>
              <a:t>调用</a:t>
            </a:r>
            <a:endParaRPr lang="zh-CN" altLang="zh-CN" sz="2000"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819857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9536" y="1844824"/>
            <a:ext cx="9793088" cy="3785652"/>
          </a:xfrm>
          <a:prstGeom prst="rect">
            <a:avLst/>
          </a:prstGeom>
        </p:spPr>
        <p:txBody>
          <a:bodyPr wrap="square">
            <a:spAutoFit/>
          </a:bodyPr>
          <a:lstStyle/>
          <a:p>
            <a:pPr marL="158750" marR="158750" indent="266700" algn="just">
              <a:spcAft>
                <a:spcPts val="0"/>
              </a:spcAft>
              <a:tabLst>
                <a:tab pos="666750" algn="l"/>
                <a:tab pos="1200150" algn="l"/>
                <a:tab pos="1733550" algn="l"/>
                <a:tab pos="2266950" algn="l"/>
                <a:tab pos="2800350" algn="l"/>
              </a:tabLst>
            </a:pPr>
            <a:r>
              <a:rPr lang="en-US" altLang="zh-CN" kern="100" dirty="0" smtClean="0">
                <a:solidFill>
                  <a:srgbClr val="C00000"/>
                </a:solidFill>
                <a:cs typeface="Times New Roman" panose="02020603050405020304" pitchFamily="18" charset="0"/>
              </a:rPr>
              <a:t>0040B4A5</a:t>
            </a:r>
            <a:r>
              <a:rPr lang="en-US" altLang="zh-CN" kern="100" dirty="0">
                <a:solidFill>
                  <a:srgbClr val="C00000"/>
                </a:solidFill>
                <a:cs typeface="Times New Roman" panose="02020603050405020304" pitchFamily="18" charset="0"/>
              </a:rPr>
              <a:t>	89 45 F8		</a:t>
            </a:r>
            <a:r>
              <a:rPr lang="en-US" altLang="zh-CN" kern="100" dirty="0" err="1">
                <a:solidFill>
                  <a:srgbClr val="C00000"/>
                </a:solidFill>
                <a:cs typeface="Times New Roman" panose="02020603050405020304" pitchFamily="18" charset="0"/>
              </a:rPr>
              <a:t>mov</a:t>
            </a:r>
            <a:r>
              <a:rPr lang="en-US" altLang="zh-CN" kern="100" dirty="0">
                <a:solidFill>
                  <a:srgbClr val="C00000"/>
                </a:solidFill>
                <a:cs typeface="Times New Roman" panose="02020603050405020304" pitchFamily="18" charset="0"/>
              </a:rPr>
              <a:t>		</a:t>
            </a:r>
            <a:r>
              <a:rPr lang="en-US" altLang="zh-CN" kern="100" dirty="0" err="1">
                <a:solidFill>
                  <a:srgbClr val="C00000"/>
                </a:solidFill>
                <a:cs typeface="Times New Roman" panose="02020603050405020304" pitchFamily="18" charset="0"/>
              </a:rPr>
              <a:t>dword</a:t>
            </a:r>
            <a:r>
              <a:rPr lang="en-US" altLang="zh-CN" kern="100" dirty="0">
                <a:solidFill>
                  <a:srgbClr val="C00000"/>
                </a:solidFill>
                <a:cs typeface="Times New Roman" panose="02020603050405020304" pitchFamily="18" charset="0"/>
              </a:rPr>
              <a:t> </a:t>
            </a:r>
            <a:r>
              <a:rPr lang="en-US" altLang="zh-CN" kern="100" dirty="0" err="1">
                <a:solidFill>
                  <a:srgbClr val="C00000"/>
                </a:solidFill>
                <a:cs typeface="Times New Roman" panose="02020603050405020304" pitchFamily="18" charset="0"/>
              </a:rPr>
              <a:t>ptr</a:t>
            </a:r>
            <a:r>
              <a:rPr lang="en-US" altLang="zh-CN" kern="100" dirty="0">
                <a:solidFill>
                  <a:srgbClr val="C00000"/>
                </a:solidFill>
                <a:cs typeface="Times New Roman" panose="02020603050405020304" pitchFamily="18" charset="0"/>
              </a:rPr>
              <a:t> [ebp-8],</a:t>
            </a:r>
            <a:r>
              <a:rPr lang="en-US" altLang="zh-CN" kern="100" dirty="0" err="1">
                <a:solidFill>
                  <a:srgbClr val="C00000"/>
                </a:solidFill>
                <a:cs typeface="Times New Roman" panose="02020603050405020304" pitchFamily="18" charset="0"/>
              </a:rPr>
              <a:t>eax</a:t>
            </a:r>
            <a:endParaRPr lang="zh-CN" altLang="zh-CN" dirty="0">
              <a:solidFill>
                <a:srgbClr val="C0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C00000"/>
                </a:solidFill>
                <a:cs typeface="Times New Roman" panose="02020603050405020304" pitchFamily="18" charset="0"/>
              </a:rPr>
              <a:t>0040B4A8	8B 4D F8		</a:t>
            </a:r>
            <a:r>
              <a:rPr lang="en-US" altLang="zh-CN" kern="100" dirty="0" err="1">
                <a:solidFill>
                  <a:srgbClr val="C00000"/>
                </a:solidFill>
                <a:cs typeface="Times New Roman" panose="02020603050405020304" pitchFamily="18" charset="0"/>
              </a:rPr>
              <a:t>mov</a:t>
            </a:r>
            <a:r>
              <a:rPr lang="en-US" altLang="zh-CN" kern="100" dirty="0">
                <a:solidFill>
                  <a:srgbClr val="C00000"/>
                </a:solidFill>
                <a:cs typeface="Times New Roman" panose="02020603050405020304" pitchFamily="18" charset="0"/>
              </a:rPr>
              <a:t>		</a:t>
            </a:r>
            <a:r>
              <a:rPr lang="en-US" altLang="zh-CN" kern="100" dirty="0" err="1">
                <a:solidFill>
                  <a:srgbClr val="C00000"/>
                </a:solidFill>
                <a:cs typeface="Times New Roman" panose="02020603050405020304" pitchFamily="18" charset="0"/>
              </a:rPr>
              <a:t>ecx,dword</a:t>
            </a:r>
            <a:r>
              <a:rPr lang="en-US" altLang="zh-CN" kern="100" dirty="0">
                <a:solidFill>
                  <a:srgbClr val="C00000"/>
                </a:solidFill>
                <a:cs typeface="Times New Roman" panose="02020603050405020304" pitchFamily="18" charset="0"/>
              </a:rPr>
              <a:t> </a:t>
            </a:r>
            <a:r>
              <a:rPr lang="en-US" altLang="zh-CN" kern="100" dirty="0" err="1">
                <a:solidFill>
                  <a:srgbClr val="C00000"/>
                </a:solidFill>
                <a:cs typeface="Times New Roman" panose="02020603050405020304" pitchFamily="18" charset="0"/>
              </a:rPr>
              <a:t>ptr</a:t>
            </a:r>
            <a:r>
              <a:rPr lang="en-US" altLang="zh-CN" kern="100" dirty="0">
                <a:solidFill>
                  <a:srgbClr val="C00000"/>
                </a:solidFill>
                <a:cs typeface="Times New Roman" panose="02020603050405020304" pitchFamily="18" charset="0"/>
              </a:rPr>
              <a:t> [ebp-8]</a:t>
            </a:r>
            <a:endParaRPr lang="zh-CN" altLang="zh-CN" dirty="0">
              <a:solidFill>
                <a:srgbClr val="C0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C00000"/>
                </a:solidFill>
                <a:cs typeface="Times New Roman" panose="02020603050405020304" pitchFamily="18" charset="0"/>
              </a:rPr>
              <a:t>0040B4AB	51		</a:t>
            </a:r>
            <a:r>
              <a:rPr lang="en-US" altLang="zh-CN" kern="100" dirty="0" smtClean="0">
                <a:solidFill>
                  <a:srgbClr val="C00000"/>
                </a:solidFill>
                <a:cs typeface="Times New Roman" panose="02020603050405020304" pitchFamily="18" charset="0"/>
              </a:rPr>
              <a:t>	push</a:t>
            </a:r>
            <a:r>
              <a:rPr lang="en-US" altLang="zh-CN" kern="100" dirty="0">
                <a:solidFill>
                  <a:srgbClr val="C00000"/>
                </a:solidFill>
                <a:cs typeface="Times New Roman" panose="02020603050405020304" pitchFamily="18" charset="0"/>
              </a:rPr>
              <a:t>		</a:t>
            </a:r>
            <a:r>
              <a:rPr lang="en-US" altLang="zh-CN" kern="100" dirty="0" err="1">
                <a:solidFill>
                  <a:srgbClr val="C00000"/>
                </a:solidFill>
                <a:cs typeface="Times New Roman" panose="02020603050405020304" pitchFamily="18" charset="0"/>
              </a:rPr>
              <a:t>ecx</a:t>
            </a:r>
            <a:endParaRPr lang="zh-CN" altLang="zh-CN" dirty="0">
              <a:solidFill>
                <a:srgbClr val="C0000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0040B4AC	8B 55 FC		</a:t>
            </a:r>
            <a:r>
              <a:rPr lang="en-US" altLang="zh-CN" kern="100" dirty="0" err="1">
                <a:solidFill>
                  <a:srgbClr val="00B050"/>
                </a:solidFill>
                <a:cs typeface="Times New Roman" panose="02020603050405020304" pitchFamily="18" charset="0"/>
              </a:rPr>
              <a:t>mov</a:t>
            </a:r>
            <a:r>
              <a:rPr lang="en-US" altLang="zh-CN" kern="100" dirty="0">
                <a:solidFill>
                  <a:srgbClr val="00B050"/>
                </a:solidFill>
                <a:cs typeface="Times New Roman" panose="02020603050405020304" pitchFamily="18" charset="0"/>
              </a:rPr>
              <a:t>	</a:t>
            </a:r>
            <a:r>
              <a:rPr lang="en-US" altLang="zh-CN" kern="100" dirty="0" err="1" smtClean="0">
                <a:solidFill>
                  <a:srgbClr val="00B050"/>
                </a:solidFill>
                <a:cs typeface="Times New Roman" panose="02020603050405020304" pitchFamily="18" charset="0"/>
              </a:rPr>
              <a:t>edx,dword</a:t>
            </a:r>
            <a:r>
              <a:rPr lang="en-US" altLang="zh-CN" kern="100" dirty="0" smtClean="0">
                <a:solidFill>
                  <a:srgbClr val="00B050"/>
                </a:solidFill>
                <a:cs typeface="Times New Roman" panose="02020603050405020304" pitchFamily="18" charset="0"/>
              </a:rPr>
              <a:t> </a:t>
            </a:r>
            <a:r>
              <a:rPr lang="en-US" altLang="zh-CN" kern="100" dirty="0" err="1">
                <a:solidFill>
                  <a:srgbClr val="00B050"/>
                </a:solidFill>
                <a:cs typeface="Times New Roman" panose="02020603050405020304" pitchFamily="18" charset="0"/>
              </a:rPr>
              <a:t>ptr</a:t>
            </a:r>
            <a:r>
              <a:rPr lang="en-US" altLang="zh-CN" kern="100" dirty="0">
                <a:solidFill>
                  <a:srgbClr val="00B050"/>
                </a:solidFill>
                <a:cs typeface="Times New Roman" panose="02020603050405020304" pitchFamily="18" charset="0"/>
              </a:rPr>
              <a:t> [ebp-4]</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0040B4AF	52		push		</a:t>
            </a:r>
            <a:r>
              <a:rPr lang="en-US" altLang="zh-CN" kern="100" dirty="0" err="1">
                <a:solidFill>
                  <a:srgbClr val="00B050"/>
                </a:solidFill>
                <a:cs typeface="Times New Roman" panose="02020603050405020304" pitchFamily="18" charset="0"/>
              </a:rPr>
              <a:t>edx</a:t>
            </a:r>
            <a:endParaRPr lang="zh-CN" altLang="zh-CN" dirty="0">
              <a:solidFill>
                <a:srgbClr val="00B050"/>
              </a:solidFill>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solidFill>
                  <a:srgbClr val="00B050"/>
                </a:solidFill>
                <a:cs typeface="Times New Roman" panose="02020603050405020304" pitchFamily="18" charset="0"/>
              </a:rPr>
              <a:t>0040B4B0	68 50 FE 41 00	push	</a:t>
            </a:r>
            <a:r>
              <a:rPr lang="en-US" altLang="zh-CN" kern="100" dirty="0" smtClean="0">
                <a:solidFill>
                  <a:srgbClr val="00B050"/>
                </a:solidFill>
                <a:cs typeface="Times New Roman" panose="02020603050405020304" pitchFamily="18" charset="0"/>
              </a:rPr>
              <a:t>offset </a:t>
            </a:r>
            <a:r>
              <a:rPr lang="en-US" altLang="zh-CN" kern="100" dirty="0">
                <a:solidFill>
                  <a:srgbClr val="00B050"/>
                </a:solidFill>
                <a:cs typeface="Times New Roman" panose="02020603050405020304" pitchFamily="18" charset="0"/>
              </a:rPr>
              <a:t>st</a:t>
            </a:r>
            <a:r>
              <a:rPr lang="en-US" altLang="zh-CN" kern="100" dirty="0">
                <a:cs typeface="Times New Roman" panose="02020603050405020304" pitchFamily="18" charset="0"/>
              </a:rPr>
              <a:t>ring "r=%</a:t>
            </a:r>
            <a:r>
              <a:rPr lang="en-US" altLang="zh-CN" kern="100" dirty="0" err="1">
                <a:cs typeface="Times New Roman" panose="02020603050405020304" pitchFamily="18" charset="0"/>
              </a:rPr>
              <a:t>d,s</a:t>
            </a:r>
            <a:r>
              <a:rPr lang="en-US" altLang="zh-CN" kern="100" dirty="0">
                <a:cs typeface="Times New Roman" panose="02020603050405020304" pitchFamily="18" charset="0"/>
              </a:rPr>
              <a:t>=%d" (0041fe50)</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0040B4B5	E8 76 02 00 00	call		</a:t>
            </a:r>
            <a:r>
              <a:rPr lang="en-US" altLang="zh-CN" kern="100" dirty="0" err="1">
                <a:cs typeface="Times New Roman" panose="02020603050405020304" pitchFamily="18" charset="0"/>
              </a:rPr>
              <a:t>printf</a:t>
            </a:r>
            <a:r>
              <a:rPr lang="en-US" altLang="zh-CN" kern="100" dirty="0">
                <a:cs typeface="Times New Roman" panose="02020603050405020304" pitchFamily="18" charset="0"/>
              </a:rPr>
              <a:t> (0040b730)</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0040B4BA	83 C4 0C		add		esp,0Ch</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Lst>
            </a:pPr>
            <a:r>
              <a:rPr lang="en-US" altLang="zh-CN" kern="100" dirty="0">
                <a:cs typeface="Times New Roman" panose="02020603050405020304" pitchFamily="18" charset="0"/>
              </a:rPr>
              <a:t>;</a:t>
            </a:r>
            <a:r>
              <a:rPr lang="zh-CN" altLang="zh-CN" kern="100" dirty="0">
                <a:cs typeface="Times New Roman" panose="02020603050405020304" pitchFamily="18" charset="0"/>
              </a:rPr>
              <a:t>输出</a:t>
            </a:r>
            <a:r>
              <a:rPr lang="zh-CN" altLang="zh-CN" kern="100" dirty="0" smtClean="0">
                <a:cs typeface="Times New Roman" panose="02020603050405020304" pitchFamily="18" charset="0"/>
              </a:rPr>
              <a:t>结果</a:t>
            </a:r>
            <a:endParaRPr lang="zh-CN" altLang="zh-CN" dirty="0">
              <a:latin typeface="幼圆" panose="02010509060101010101" pitchFamily="49" charset="-122"/>
              <a:ea typeface="幼圆" panose="02010509060101010101" pitchFamily="49" charset="-122"/>
              <a:cs typeface="Times New Roman" panose="02020603050405020304" pitchFamily="18" charset="0"/>
            </a:endParaRPr>
          </a:p>
        </p:txBody>
      </p:sp>
      <p:sp>
        <p:nvSpPr>
          <p:cNvPr id="3" name="矩形 2"/>
          <p:cNvSpPr/>
          <p:nvPr/>
        </p:nvSpPr>
        <p:spPr>
          <a:xfrm>
            <a:off x="263352" y="1052736"/>
            <a:ext cx="4021870" cy="461665"/>
          </a:xfrm>
          <a:prstGeom prst="rect">
            <a:avLst/>
          </a:prstGeom>
        </p:spPr>
        <p:txBody>
          <a:bodyPr wrap="none">
            <a:spAutoFit/>
          </a:bodyPr>
          <a:lstStyle/>
          <a:p>
            <a:r>
              <a:rPr lang="en-US" altLang="zh-CN" dirty="0"/>
              <a:t>11:printf("r=%</a:t>
            </a:r>
            <a:r>
              <a:rPr lang="en-US" altLang="zh-CN" dirty="0" err="1"/>
              <a:t>d,s</a:t>
            </a:r>
            <a:r>
              <a:rPr lang="en-US" altLang="zh-CN" dirty="0"/>
              <a:t>=%d",</a:t>
            </a:r>
            <a:r>
              <a:rPr lang="en-US" altLang="zh-CN" dirty="0" err="1">
                <a:solidFill>
                  <a:srgbClr val="C00000"/>
                </a:solidFill>
              </a:rPr>
              <a:t>r</a:t>
            </a:r>
            <a:r>
              <a:rPr lang="en-US" altLang="zh-CN" dirty="0" err="1"/>
              <a:t>,</a:t>
            </a:r>
            <a:r>
              <a:rPr lang="en-US" altLang="zh-CN" kern="100" dirty="0" err="1">
                <a:solidFill>
                  <a:srgbClr val="00B050"/>
                </a:solidFill>
                <a:cs typeface="Times New Roman" panose="02020603050405020304" pitchFamily="18" charset="0"/>
              </a:rPr>
              <a:t>s</a:t>
            </a:r>
            <a:r>
              <a:rPr lang="en-US" altLang="zh-CN" dirty="0"/>
              <a:t>);</a:t>
            </a:r>
            <a:endParaRPr lang="zh-CN" altLang="zh-CN" dirty="0"/>
          </a:p>
        </p:txBody>
      </p:sp>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5.5.6 </a:t>
            </a:r>
            <a:r>
              <a:rPr lang="zh-CN" altLang="zh-CN" dirty="0" smtClean="0"/>
              <a:t>函数</a:t>
            </a:r>
            <a:endParaRPr lang="zh-CN" altLang="zh-CN" dirty="0"/>
          </a:p>
        </p:txBody>
      </p:sp>
    </p:spTree>
    <p:extLst>
      <p:ext uri="{BB962C8B-B14F-4D97-AF65-F5344CB8AC3E}">
        <p14:creationId xmlns:p14="http://schemas.microsoft.com/office/powerpoint/2010/main" val="2358083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55440" y="4005064"/>
            <a:ext cx="9602309" cy="461665"/>
          </a:xfrm>
          <a:prstGeom prst="rect">
            <a:avLst/>
          </a:prstGeom>
        </p:spPr>
        <p:txBody>
          <a:bodyPr wrap="none">
            <a:spAutoFit/>
          </a:bodyPr>
          <a:lstStyle/>
          <a:p>
            <a:r>
              <a:rPr lang="zh-CN" altLang="zh-CN"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程序中直接嵌入汇编代码，或者由</a:t>
            </a:r>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语言主程序调用汇编子程序。</a:t>
            </a:r>
          </a:p>
        </p:txBody>
      </p:sp>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 </a:t>
            </a:r>
            <a:r>
              <a:rPr lang="en-US" altLang="zh-CN" dirty="0"/>
              <a:t>C</a:t>
            </a:r>
            <a:r>
              <a:rPr lang="zh-CN" altLang="zh-CN" dirty="0"/>
              <a:t>语言和汇编语言的混合编程</a:t>
            </a:r>
          </a:p>
        </p:txBody>
      </p:sp>
      <p:sp>
        <p:nvSpPr>
          <p:cNvPr id="5" name="矩形 4"/>
          <p:cNvSpPr/>
          <p:nvPr/>
        </p:nvSpPr>
        <p:spPr>
          <a:xfrm>
            <a:off x="1061219" y="1700808"/>
            <a:ext cx="8784976" cy="1200329"/>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Times New Roman" panose="02020603050405020304" pitchFamily="18" charset="0"/>
              </a:rPr>
              <a:t>要求执行速度快、占用空间小、要求直接控制硬件等场合，仍然要用到汇编语言程序，在这种情况下，使用汇编语言编程是程序设计人员的最好选择</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03522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5.6.1 </a:t>
            </a:r>
            <a:r>
              <a:rPr lang="zh-CN" altLang="zh-CN" dirty="0"/>
              <a:t>直接嵌入</a:t>
            </a:r>
          </a:p>
        </p:txBody>
      </p:sp>
      <p:sp>
        <p:nvSpPr>
          <p:cNvPr id="5" name="矩形 4"/>
          <p:cNvSpPr/>
          <p:nvPr/>
        </p:nvSpPr>
        <p:spPr>
          <a:xfrm>
            <a:off x="1199456" y="1412776"/>
            <a:ext cx="8784976" cy="3416320"/>
          </a:xfrm>
          <a:prstGeom prst="rect">
            <a:avLst/>
          </a:prstGeom>
        </p:spPr>
        <p:txBody>
          <a:bodyPr wrap="square">
            <a:spAutoFit/>
          </a:bodyPr>
          <a:lstStyle/>
          <a:p>
            <a:r>
              <a:rPr lang="zh-CN" altLang="zh-CN" kern="100" dirty="0" smtClean="0">
                <a:latin typeface="楷体" panose="02010609060101010101" pitchFamily="49" charset="-122"/>
                <a:ea typeface="楷体" panose="02010609060101010101" pitchFamily="49" charset="-122"/>
                <a:cs typeface="Times New Roman" panose="02020603050405020304" pitchFamily="18" charset="0"/>
              </a:rPr>
              <a:t>其</a:t>
            </a:r>
            <a:r>
              <a:rPr lang="zh-CN" altLang="zh-CN" kern="100" dirty="0">
                <a:latin typeface="楷体" panose="02010609060101010101" pitchFamily="49" charset="-122"/>
                <a:ea typeface="楷体" panose="02010609060101010101" pitchFamily="49" charset="-122"/>
                <a:cs typeface="Times New Roman" panose="02020603050405020304" pitchFamily="18" charset="0"/>
              </a:rPr>
              <a:t>格式为：</a:t>
            </a:r>
          </a:p>
          <a:p>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_</a:t>
            </a:r>
            <a:r>
              <a:rPr lang="en-US" altLang="zh-CN" kern="100" dirty="0" err="1">
                <a:solidFill>
                  <a:srgbClr val="C00000"/>
                </a:solidFill>
                <a:latin typeface="楷体" panose="02010609060101010101" pitchFamily="49" charset="-122"/>
                <a:ea typeface="楷体" panose="02010609060101010101" pitchFamily="49" charset="-122"/>
                <a:cs typeface="Times New Roman" panose="02020603050405020304" pitchFamily="18" charset="0"/>
              </a:rPr>
              <a:t>asm</a:t>
            </a:r>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汇编语句</a:t>
            </a:r>
          </a:p>
          <a:p>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zh-CN" kern="100" dirty="0" smtClean="0">
                <a:latin typeface="楷体" panose="02010609060101010101" pitchFamily="49" charset="-122"/>
                <a:ea typeface="楷体" panose="02010609060101010101" pitchFamily="49" charset="-122"/>
                <a:cs typeface="Times New Roman" panose="02020603050405020304" pitchFamily="18" charset="0"/>
              </a:rPr>
              <a:t>对于</a:t>
            </a:r>
            <a:r>
              <a:rPr lang="zh-CN" altLang="zh-CN" kern="100" dirty="0">
                <a:latin typeface="楷体" panose="02010609060101010101" pitchFamily="49" charset="-122"/>
                <a:ea typeface="楷体" panose="02010609060101010101" pitchFamily="49" charset="-122"/>
                <a:cs typeface="Times New Roman" panose="02020603050405020304" pitchFamily="18" charset="0"/>
              </a:rPr>
              <a:t>连续的多个汇编语句，可以采用下面的形式：</a:t>
            </a:r>
          </a:p>
          <a:p>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_</a:t>
            </a:r>
            <a:r>
              <a:rPr lang="en-US" altLang="zh-CN" kern="100" dirty="0" err="1">
                <a:solidFill>
                  <a:srgbClr val="C00000"/>
                </a:solidFill>
                <a:latin typeface="楷体" panose="02010609060101010101" pitchFamily="49" charset="-122"/>
                <a:ea typeface="楷体" panose="02010609060101010101" pitchFamily="49" charset="-122"/>
                <a:cs typeface="Times New Roman" panose="02020603050405020304" pitchFamily="18" charset="0"/>
              </a:rPr>
              <a:t>asm</a:t>
            </a:r>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 {</a:t>
            </a:r>
            <a:endPar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汇编语句</a:t>
            </a:r>
          </a:p>
          <a:p>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汇编语句</a:t>
            </a:r>
          </a:p>
          <a:p>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t>
            </a:r>
          </a:p>
          <a:p>
            <a:r>
              <a:rPr lang="en-US"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1199456" y="4725144"/>
            <a:ext cx="10369152" cy="830997"/>
          </a:xfrm>
          <a:prstGeom prst="rect">
            <a:avLst/>
          </a:prstGeom>
        </p:spPr>
        <p:txBody>
          <a:bodyPr wrap="square">
            <a:spAutoFit/>
          </a:bodyPr>
          <a:lstStyle/>
          <a:p>
            <a:pPr indent="269875" algn="just">
              <a:spcAft>
                <a:spcPts val="0"/>
              </a:spcAft>
            </a:pPr>
            <a:r>
              <a:rPr lang="zh-CN" altLang="zh-CN" kern="100" dirty="0">
                <a:latin typeface="楷体" panose="02010609060101010101" pitchFamily="49" charset="-122"/>
                <a:ea typeface="楷体" panose="02010609060101010101" pitchFamily="49" charset="-122"/>
                <a:cs typeface="Times New Roman" panose="02020603050405020304" pitchFamily="18" charset="0"/>
              </a:rPr>
              <a:t>内嵌汇编语句的操作码必须是有效的</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80x86</a:t>
            </a:r>
            <a:r>
              <a:rPr lang="zh-CN" altLang="zh-CN" kern="100" dirty="0">
                <a:latin typeface="楷体" panose="02010609060101010101" pitchFamily="49" charset="-122"/>
                <a:ea typeface="楷体" panose="02010609060101010101" pitchFamily="49" charset="-122"/>
                <a:cs typeface="Times New Roman" panose="02020603050405020304" pitchFamily="18" charset="0"/>
              </a:rPr>
              <a:t>指令。不能使用</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BYTE</a:t>
            </a:r>
            <a:r>
              <a:rPr lang="zh-CN" altLang="zh-CN" kern="100" dirty="0">
                <a:latin typeface="楷体" panose="02010609060101010101" pitchFamily="49" charset="-122"/>
                <a:ea typeface="楷体" panose="02010609060101010101" pitchFamily="49" charset="-122"/>
                <a:cs typeface="Times New Roman" panose="02020603050405020304" pitchFamily="18" charset="0"/>
              </a:rPr>
              <a: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WORD</a:t>
            </a:r>
            <a:r>
              <a:rPr lang="zh-CN" altLang="zh-CN" kern="100" dirty="0">
                <a:latin typeface="楷体" panose="02010609060101010101" pitchFamily="49" charset="-122"/>
                <a:ea typeface="楷体" panose="02010609060101010101" pitchFamily="49" charset="-122"/>
                <a:cs typeface="Times New Roman" panose="02020603050405020304" pitchFamily="18" charset="0"/>
              </a:rPr>
              <a:t>、</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DWORD</a:t>
            </a:r>
            <a:r>
              <a:rPr lang="zh-CN" altLang="zh-CN" kern="100" dirty="0">
                <a:latin typeface="楷体" panose="02010609060101010101" pitchFamily="49" charset="-122"/>
                <a:ea typeface="楷体" panose="02010609060101010101" pitchFamily="49" charset="-122"/>
                <a:cs typeface="Times New Roman" panose="02020603050405020304" pitchFamily="18" charset="0"/>
              </a:rPr>
              <a:t>等语句定义数据。</a:t>
            </a:r>
          </a:p>
        </p:txBody>
      </p:sp>
    </p:spTree>
    <p:extLst>
      <p:ext uri="{BB962C8B-B14F-4D97-AF65-F5344CB8AC3E}">
        <p14:creationId xmlns:p14="http://schemas.microsoft.com/office/powerpoint/2010/main" val="4119936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5.6.2 </a:t>
            </a:r>
            <a:r>
              <a:rPr lang="en-US" altLang="zh-CN" dirty="0"/>
              <a:t>C</a:t>
            </a:r>
            <a:r>
              <a:rPr lang="zh-CN" altLang="zh-CN" dirty="0"/>
              <a:t>程序调用汇编子程序</a:t>
            </a:r>
          </a:p>
        </p:txBody>
      </p:sp>
      <p:graphicFrame>
        <p:nvGraphicFramePr>
          <p:cNvPr id="3" name="表格 2"/>
          <p:cNvGraphicFramePr>
            <a:graphicFrameLocks noGrp="1"/>
          </p:cNvGraphicFramePr>
          <p:nvPr>
            <p:extLst>
              <p:ext uri="{D42A27DB-BD31-4B8C-83A1-F6EECF244321}">
                <p14:modId xmlns:p14="http://schemas.microsoft.com/office/powerpoint/2010/main" val="6040556"/>
              </p:ext>
            </p:extLst>
          </p:nvPr>
        </p:nvGraphicFramePr>
        <p:xfrm>
          <a:off x="4498419" y="1120750"/>
          <a:ext cx="7142197" cy="3657600"/>
        </p:xfrm>
        <a:graphic>
          <a:graphicData uri="http://schemas.openxmlformats.org/drawingml/2006/table">
            <a:tbl>
              <a:tblPr>
                <a:tableStyleId>{5C22544A-7EE6-4342-B048-85BDC9FD1C3A}</a:tableStyleId>
              </a:tblPr>
              <a:tblGrid>
                <a:gridCol w="2779689">
                  <a:extLst>
                    <a:ext uri="{9D8B030D-6E8A-4147-A177-3AD203B41FA5}">
                      <a16:colId xmlns:a16="http://schemas.microsoft.com/office/drawing/2014/main" val="3895387672"/>
                    </a:ext>
                  </a:extLst>
                </a:gridCol>
                <a:gridCol w="2836521">
                  <a:extLst>
                    <a:ext uri="{9D8B030D-6E8A-4147-A177-3AD203B41FA5}">
                      <a16:colId xmlns:a16="http://schemas.microsoft.com/office/drawing/2014/main" val="1034974557"/>
                    </a:ext>
                  </a:extLst>
                </a:gridCol>
                <a:gridCol w="1525987">
                  <a:extLst>
                    <a:ext uri="{9D8B030D-6E8A-4147-A177-3AD203B41FA5}">
                      <a16:colId xmlns:a16="http://schemas.microsoft.com/office/drawing/2014/main" val="2609382631"/>
                    </a:ext>
                  </a:extLst>
                </a:gridCol>
              </a:tblGrid>
              <a:tr h="315347">
                <a:tc>
                  <a:txBody>
                    <a:bodyPr/>
                    <a:lstStyle/>
                    <a:p>
                      <a:pPr algn="ctr">
                        <a:spcBef>
                          <a:spcPts val="200"/>
                        </a:spcBef>
                        <a:spcAft>
                          <a:spcPts val="200"/>
                        </a:spcAft>
                      </a:pPr>
                      <a:r>
                        <a:rPr lang="en-US" sz="2400" kern="100">
                          <a:effectLst/>
                        </a:rPr>
                        <a:t>C</a:t>
                      </a:r>
                      <a:r>
                        <a:rPr lang="zh-CN" sz="2400" kern="100">
                          <a:effectLst/>
                        </a:rPr>
                        <a:t>变量类型</a:t>
                      </a:r>
                      <a:endParaRPr lang="zh-CN" sz="3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Bef>
                          <a:spcPts val="200"/>
                        </a:spcBef>
                        <a:spcAft>
                          <a:spcPts val="200"/>
                        </a:spcAft>
                      </a:pPr>
                      <a:r>
                        <a:rPr lang="zh-CN" sz="2400" kern="100" dirty="0">
                          <a:effectLst/>
                        </a:rPr>
                        <a:t>汇编变量类型</a:t>
                      </a:r>
                      <a:endParaRPr lang="zh-CN" sz="3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Bef>
                          <a:spcPts val="200"/>
                        </a:spcBef>
                        <a:spcAft>
                          <a:spcPts val="200"/>
                        </a:spcAft>
                      </a:pPr>
                      <a:r>
                        <a:rPr lang="zh-CN" sz="2400" kern="100">
                          <a:effectLst/>
                        </a:rPr>
                        <a:t>大小</a:t>
                      </a:r>
                      <a:endParaRPr lang="zh-CN" sz="3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78057989"/>
                  </a:ext>
                </a:extLst>
              </a:tr>
              <a:tr h="315347">
                <a:tc>
                  <a:txBody>
                    <a:bodyPr/>
                    <a:lstStyle/>
                    <a:p>
                      <a:pPr algn="ctr">
                        <a:spcBef>
                          <a:spcPts val="200"/>
                        </a:spcBef>
                        <a:spcAft>
                          <a:spcPts val="200"/>
                        </a:spcAft>
                      </a:pPr>
                      <a:r>
                        <a:rPr lang="en-US" sz="2400" kern="100" dirty="0">
                          <a:effectLst/>
                          <a:latin typeface="+mn-lt"/>
                          <a:ea typeface="楷体" panose="02010609060101010101" pitchFamily="49" charset="-122"/>
                        </a:rPr>
                        <a:t>Char</a:t>
                      </a:r>
                      <a:endParaRPr lang="zh-CN" sz="3200" kern="100" dirty="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SBYTE</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1</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1481966033"/>
                  </a:ext>
                </a:extLst>
              </a:tr>
              <a:tr h="315347">
                <a:tc>
                  <a:txBody>
                    <a:bodyPr/>
                    <a:lstStyle/>
                    <a:p>
                      <a:pPr algn="ctr">
                        <a:spcBef>
                          <a:spcPts val="200"/>
                        </a:spcBef>
                        <a:spcAft>
                          <a:spcPts val="200"/>
                        </a:spcAft>
                      </a:pPr>
                      <a:r>
                        <a:rPr lang="en-US" sz="2400" kern="100">
                          <a:effectLst/>
                          <a:latin typeface="+mn-lt"/>
                          <a:ea typeface="楷体" panose="02010609060101010101" pitchFamily="49" charset="-122"/>
                        </a:rPr>
                        <a:t>short</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SWORD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2</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3393688972"/>
                  </a:ext>
                </a:extLst>
              </a:tr>
              <a:tr h="315347">
                <a:tc>
                  <a:txBody>
                    <a:bodyPr/>
                    <a:lstStyle/>
                    <a:p>
                      <a:pPr algn="ctr">
                        <a:spcBef>
                          <a:spcPts val="200"/>
                        </a:spcBef>
                        <a:spcAft>
                          <a:spcPts val="200"/>
                        </a:spcAft>
                      </a:pPr>
                      <a:r>
                        <a:rPr lang="en-US" sz="2400" kern="100">
                          <a:effectLst/>
                          <a:latin typeface="+mn-lt"/>
                          <a:ea typeface="楷体" panose="02010609060101010101" pitchFamily="49" charset="-122"/>
                        </a:rPr>
                        <a:t>int</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SDWORD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4</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3273843149"/>
                  </a:ext>
                </a:extLst>
              </a:tr>
              <a:tr h="315347">
                <a:tc>
                  <a:txBody>
                    <a:bodyPr/>
                    <a:lstStyle/>
                    <a:p>
                      <a:pPr algn="ctr">
                        <a:spcBef>
                          <a:spcPts val="200"/>
                        </a:spcBef>
                        <a:spcAft>
                          <a:spcPts val="200"/>
                        </a:spcAft>
                      </a:pPr>
                      <a:r>
                        <a:rPr lang="en-US" sz="2400" kern="100">
                          <a:effectLst/>
                          <a:latin typeface="+mn-lt"/>
                          <a:ea typeface="楷体" panose="02010609060101010101" pitchFamily="49" charset="-122"/>
                        </a:rPr>
                        <a:t>long</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SDWORD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4</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1548801386"/>
                  </a:ext>
                </a:extLst>
              </a:tr>
              <a:tr h="315347">
                <a:tc>
                  <a:txBody>
                    <a:bodyPr/>
                    <a:lstStyle/>
                    <a:p>
                      <a:pPr algn="ctr">
                        <a:spcBef>
                          <a:spcPts val="200"/>
                        </a:spcBef>
                        <a:spcAft>
                          <a:spcPts val="200"/>
                        </a:spcAft>
                      </a:pPr>
                      <a:r>
                        <a:rPr lang="en-US" sz="2400" kern="100" dirty="0">
                          <a:effectLst/>
                          <a:latin typeface="+mn-lt"/>
                          <a:ea typeface="楷体" panose="02010609060101010101" pitchFamily="49" charset="-122"/>
                        </a:rPr>
                        <a:t>unsigned char</a:t>
                      </a:r>
                      <a:endParaRPr lang="zh-CN" sz="3200" kern="100" dirty="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BYTE</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1</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2665268707"/>
                  </a:ext>
                </a:extLst>
              </a:tr>
              <a:tr h="315347">
                <a:tc>
                  <a:txBody>
                    <a:bodyPr/>
                    <a:lstStyle/>
                    <a:p>
                      <a:pPr algn="ctr">
                        <a:spcBef>
                          <a:spcPts val="200"/>
                        </a:spcBef>
                        <a:spcAft>
                          <a:spcPts val="200"/>
                        </a:spcAft>
                      </a:pPr>
                      <a:r>
                        <a:rPr lang="en-US" sz="2400" kern="100">
                          <a:effectLst/>
                          <a:latin typeface="+mn-lt"/>
                          <a:ea typeface="楷体" panose="02010609060101010101" pitchFamily="49" charset="-122"/>
                        </a:rPr>
                        <a:t>unsigned short</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2</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1359467731"/>
                  </a:ext>
                </a:extLst>
              </a:tr>
              <a:tr h="315347">
                <a:tc>
                  <a:txBody>
                    <a:bodyPr/>
                    <a:lstStyle/>
                    <a:p>
                      <a:pPr algn="ctr">
                        <a:spcBef>
                          <a:spcPts val="200"/>
                        </a:spcBef>
                        <a:spcAft>
                          <a:spcPts val="200"/>
                        </a:spcAft>
                      </a:pPr>
                      <a:r>
                        <a:rPr lang="en-US" sz="2400" kern="100">
                          <a:effectLst/>
                          <a:latin typeface="+mn-lt"/>
                          <a:ea typeface="楷体" panose="02010609060101010101" pitchFamily="49" charset="-122"/>
                        </a:rPr>
                        <a:t>unsigned int</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DWORD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4</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2149587668"/>
                  </a:ext>
                </a:extLst>
              </a:tr>
              <a:tr h="315347">
                <a:tc>
                  <a:txBody>
                    <a:bodyPr/>
                    <a:lstStyle/>
                    <a:p>
                      <a:pPr algn="ctr">
                        <a:spcBef>
                          <a:spcPts val="200"/>
                        </a:spcBef>
                        <a:spcAft>
                          <a:spcPts val="200"/>
                        </a:spcAft>
                      </a:pPr>
                      <a:r>
                        <a:rPr lang="en-US" sz="2400" kern="100">
                          <a:effectLst/>
                          <a:latin typeface="+mn-lt"/>
                          <a:ea typeface="楷体" panose="02010609060101010101" pitchFamily="49" charset="-122"/>
                        </a:rPr>
                        <a:t>unsigned long</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DWORD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4</a:t>
                      </a:r>
                      <a:r>
                        <a:rPr lang="zh-CN" sz="2400" kern="100">
                          <a:effectLst/>
                          <a:latin typeface="+mn-lt"/>
                          <a:ea typeface="楷体" panose="02010609060101010101" pitchFamily="49" charset="-122"/>
                        </a:rPr>
                        <a:t>字节</a:t>
                      </a:r>
                      <a:endParaRPr lang="zh-CN" sz="3200" kern="10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3201462503"/>
                  </a:ext>
                </a:extLst>
              </a:tr>
              <a:tr h="315347">
                <a:tc>
                  <a:txBody>
                    <a:bodyPr/>
                    <a:lstStyle/>
                    <a:p>
                      <a:pPr algn="ctr">
                        <a:spcBef>
                          <a:spcPts val="200"/>
                        </a:spcBef>
                        <a:spcAft>
                          <a:spcPts val="200"/>
                        </a:spcAft>
                      </a:pPr>
                      <a:r>
                        <a:rPr lang="zh-CN" sz="2400" kern="100">
                          <a:effectLst/>
                          <a:latin typeface="+mn-lt"/>
                          <a:ea typeface="楷体" panose="02010609060101010101" pitchFamily="49" charset="-122"/>
                        </a:rPr>
                        <a:t>指针</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a:effectLst/>
                          <a:latin typeface="+mn-lt"/>
                          <a:ea typeface="楷体" panose="02010609060101010101" pitchFamily="49" charset="-122"/>
                        </a:rPr>
                        <a:t>DWORD</a:t>
                      </a:r>
                      <a:endParaRPr lang="zh-CN" sz="3200" kern="100">
                        <a:effectLst/>
                        <a:latin typeface="+mn-lt"/>
                        <a:ea typeface="楷体" panose="02010609060101010101" pitchFamily="49" charset="-122"/>
                      </a:endParaRPr>
                    </a:p>
                  </a:txBody>
                  <a:tcPr marL="68580" marR="68580" marT="0" marB="0" anchor="ctr"/>
                </a:tc>
                <a:tc>
                  <a:txBody>
                    <a:bodyPr/>
                    <a:lstStyle/>
                    <a:p>
                      <a:pPr algn="ctr">
                        <a:spcBef>
                          <a:spcPts val="200"/>
                        </a:spcBef>
                        <a:spcAft>
                          <a:spcPts val="200"/>
                        </a:spcAft>
                      </a:pPr>
                      <a:r>
                        <a:rPr lang="en-US" sz="2400" kern="100" dirty="0">
                          <a:effectLst/>
                          <a:latin typeface="+mn-lt"/>
                          <a:ea typeface="楷体" panose="02010609060101010101" pitchFamily="49" charset="-122"/>
                        </a:rPr>
                        <a:t>4</a:t>
                      </a:r>
                      <a:r>
                        <a:rPr lang="zh-CN" sz="2400" kern="100" dirty="0">
                          <a:effectLst/>
                          <a:latin typeface="+mn-lt"/>
                          <a:ea typeface="楷体" panose="02010609060101010101" pitchFamily="49" charset="-122"/>
                        </a:rPr>
                        <a:t>字节</a:t>
                      </a:r>
                      <a:endParaRPr lang="zh-CN" sz="3200" kern="100" dirty="0">
                        <a:effectLst/>
                        <a:latin typeface="+mn-lt"/>
                        <a:ea typeface="楷体" panose="02010609060101010101" pitchFamily="49" charset="-122"/>
                      </a:endParaRPr>
                    </a:p>
                  </a:txBody>
                  <a:tcPr marL="68580" marR="68580" marT="0" marB="0" anchor="ctr"/>
                </a:tc>
                <a:extLst>
                  <a:ext uri="{0D108BD9-81ED-4DB2-BD59-A6C34878D82A}">
                    <a16:rowId xmlns:a16="http://schemas.microsoft.com/office/drawing/2014/main" val="1533677505"/>
                  </a:ext>
                </a:extLst>
              </a:tr>
            </a:tbl>
          </a:graphicData>
        </a:graphic>
      </p:graphicFrame>
      <p:sp>
        <p:nvSpPr>
          <p:cNvPr id="2" name="矩形 1"/>
          <p:cNvSpPr/>
          <p:nvPr/>
        </p:nvSpPr>
        <p:spPr>
          <a:xfrm>
            <a:off x="335360" y="4638328"/>
            <a:ext cx="6096000" cy="1938992"/>
          </a:xfrm>
          <a:prstGeom prst="rect">
            <a:avLst/>
          </a:prstGeom>
        </p:spPr>
        <p:txBody>
          <a:bodyPr>
            <a:spAutoFit/>
          </a:bodyPr>
          <a:lstStyle/>
          <a:p>
            <a:pPr indent="269875" algn="just">
              <a:spcAft>
                <a:spcPts val="0"/>
              </a:spcAft>
            </a:pPr>
            <a:r>
              <a:rPr lang="zh-CN" altLang="zh-CN" kern="100" dirty="0"/>
              <a:t>在汇编模块中，用</a:t>
            </a:r>
            <a:r>
              <a:rPr lang="en-US" altLang="zh-CN" kern="100" dirty="0"/>
              <a:t>PUBLIC</a:t>
            </a:r>
            <a:r>
              <a:rPr lang="zh-CN" altLang="zh-CN" kern="100" dirty="0"/>
              <a:t>语句允许外部模块来访问这些变量。例如：</a:t>
            </a:r>
          </a:p>
          <a:p>
            <a:pPr indent="269875" algn="just">
              <a:spcAft>
                <a:spcPts val="0"/>
              </a:spcAft>
              <a:tabLst>
                <a:tab pos="746760" algn="l"/>
              </a:tabLst>
            </a:pPr>
            <a:r>
              <a:rPr lang="en-US" altLang="zh-CN" kern="100" dirty="0"/>
              <a:t>	</a:t>
            </a:r>
            <a:r>
              <a:rPr lang="en-US" altLang="zh-CN" kern="100" dirty="0">
                <a:solidFill>
                  <a:srgbClr val="C00000"/>
                </a:solidFill>
              </a:rPr>
              <a:t>public  _a, _b</a:t>
            </a:r>
            <a:endParaRPr lang="zh-CN" altLang="zh-CN" kern="100" dirty="0">
              <a:solidFill>
                <a:srgbClr val="C00000"/>
              </a:solidFill>
            </a:endParaRPr>
          </a:p>
          <a:p>
            <a:pPr indent="269875" algn="just">
              <a:spcAft>
                <a:spcPts val="0"/>
              </a:spcAft>
              <a:tabLst>
                <a:tab pos="746760" algn="l"/>
              </a:tabLst>
            </a:pPr>
            <a:r>
              <a:rPr lang="en-US" altLang="zh-CN" kern="100" dirty="0">
                <a:solidFill>
                  <a:srgbClr val="C00000"/>
                </a:solidFill>
              </a:rPr>
              <a:t>_a  	</a:t>
            </a:r>
            <a:r>
              <a:rPr lang="en-US" altLang="zh-CN" kern="100" dirty="0" err="1">
                <a:solidFill>
                  <a:srgbClr val="C00000"/>
                </a:solidFill>
              </a:rPr>
              <a:t>sdword</a:t>
            </a:r>
            <a:r>
              <a:rPr lang="en-US" altLang="zh-CN" kern="100" dirty="0">
                <a:solidFill>
                  <a:srgbClr val="C00000"/>
                </a:solidFill>
              </a:rPr>
              <a:t>   3</a:t>
            </a:r>
            <a:endParaRPr lang="zh-CN" altLang="zh-CN" kern="100" dirty="0">
              <a:solidFill>
                <a:srgbClr val="C00000"/>
              </a:solidFill>
            </a:endParaRPr>
          </a:p>
          <a:p>
            <a:pPr indent="269875" algn="just">
              <a:spcAft>
                <a:spcPts val="0"/>
              </a:spcAft>
              <a:tabLst>
                <a:tab pos="746760" algn="l"/>
              </a:tabLst>
            </a:pPr>
            <a:r>
              <a:rPr lang="en-US" altLang="zh-CN" kern="100" dirty="0">
                <a:solidFill>
                  <a:srgbClr val="C00000"/>
                </a:solidFill>
              </a:rPr>
              <a:t>_b    	</a:t>
            </a:r>
            <a:r>
              <a:rPr lang="en-US" altLang="zh-CN" kern="100" dirty="0" err="1">
                <a:solidFill>
                  <a:srgbClr val="C00000"/>
                </a:solidFill>
              </a:rPr>
              <a:t>sdword</a:t>
            </a:r>
            <a:r>
              <a:rPr lang="en-US" altLang="zh-CN" kern="100" dirty="0">
                <a:solidFill>
                  <a:srgbClr val="C00000"/>
                </a:solidFill>
              </a:rPr>
              <a:t>   4</a:t>
            </a:r>
            <a:endParaRPr lang="zh-CN" altLang="zh-CN" kern="100" dirty="0">
              <a:solidFill>
                <a:srgbClr val="C00000"/>
              </a:solidFill>
            </a:endParaRPr>
          </a:p>
        </p:txBody>
      </p:sp>
      <p:sp>
        <p:nvSpPr>
          <p:cNvPr id="5" name="矩形 4"/>
          <p:cNvSpPr/>
          <p:nvPr/>
        </p:nvSpPr>
        <p:spPr>
          <a:xfrm>
            <a:off x="7752184" y="5179641"/>
            <a:ext cx="2116285" cy="461665"/>
          </a:xfrm>
          <a:prstGeom prst="rect">
            <a:avLst/>
          </a:prstGeom>
        </p:spPr>
        <p:txBody>
          <a:bodyPr wrap="none">
            <a:spAutoFit/>
          </a:bodyPr>
          <a:lstStyle/>
          <a:p>
            <a:r>
              <a:rPr lang="en-US" altLang="zh-CN" kern="100" dirty="0">
                <a:solidFill>
                  <a:srgbClr val="C00000"/>
                </a:solidFill>
              </a:rPr>
              <a:t>extern </a:t>
            </a:r>
            <a:r>
              <a:rPr lang="en-US" altLang="zh-CN" kern="100" dirty="0" err="1">
                <a:solidFill>
                  <a:srgbClr val="C00000"/>
                </a:solidFill>
              </a:rPr>
              <a:t>int</a:t>
            </a:r>
            <a:r>
              <a:rPr lang="en-US" altLang="zh-CN" kern="100" dirty="0">
                <a:solidFill>
                  <a:srgbClr val="C00000"/>
                </a:solidFill>
              </a:rPr>
              <a:t> a, b;</a:t>
            </a:r>
            <a:endParaRPr lang="zh-CN" altLang="en-US" dirty="0">
              <a:solidFill>
                <a:srgbClr val="C00000"/>
              </a:solidFill>
            </a:endParaRPr>
          </a:p>
        </p:txBody>
      </p:sp>
      <p:sp>
        <p:nvSpPr>
          <p:cNvPr id="6" name="矩形 5"/>
          <p:cNvSpPr/>
          <p:nvPr/>
        </p:nvSpPr>
        <p:spPr>
          <a:xfrm>
            <a:off x="147548" y="889917"/>
            <a:ext cx="4350871" cy="461665"/>
          </a:xfrm>
          <a:prstGeom prst="rect">
            <a:avLst/>
          </a:prstGeom>
        </p:spPr>
        <p:txBody>
          <a:bodyPr wrap="none">
            <a:spAutoFit/>
          </a:bodyPr>
          <a:lstStyle/>
          <a:p>
            <a:r>
              <a:rPr lang="en-US" altLang="zh-CN" kern="100" dirty="0" smtClean="0"/>
              <a:t>1.C</a:t>
            </a:r>
            <a:r>
              <a:rPr lang="zh-CN" altLang="zh-CN" kern="100" dirty="0">
                <a:cs typeface="Times New Roman" panose="02020603050405020304" pitchFamily="18" charset="0"/>
              </a:rPr>
              <a:t>模块使用汇编模块中的变量</a:t>
            </a:r>
            <a:endParaRPr lang="zh-CN" altLang="en-US" dirty="0"/>
          </a:p>
        </p:txBody>
      </p:sp>
    </p:spTree>
    <p:extLst>
      <p:ext uri="{BB962C8B-B14F-4D97-AF65-F5344CB8AC3E}">
        <p14:creationId xmlns:p14="http://schemas.microsoft.com/office/powerpoint/2010/main" val="1723875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5.6.2 </a:t>
            </a:r>
            <a:r>
              <a:rPr lang="en-US" altLang="zh-CN" dirty="0"/>
              <a:t>C</a:t>
            </a:r>
            <a:r>
              <a:rPr lang="zh-CN" altLang="zh-CN" dirty="0"/>
              <a:t>程序调用汇编子程序</a:t>
            </a:r>
          </a:p>
        </p:txBody>
      </p:sp>
      <p:sp>
        <p:nvSpPr>
          <p:cNvPr id="6" name="矩形 5"/>
          <p:cNvSpPr/>
          <p:nvPr/>
        </p:nvSpPr>
        <p:spPr>
          <a:xfrm>
            <a:off x="479376" y="1074510"/>
            <a:ext cx="10945216" cy="3600986"/>
          </a:xfrm>
          <a:prstGeom prst="rect">
            <a:avLst/>
          </a:prstGeom>
        </p:spPr>
        <p:txBody>
          <a:bodyPr wrap="square">
            <a:spAutoFit/>
          </a:bodyPr>
          <a:lstStyle/>
          <a:p>
            <a:pPr indent="266700">
              <a:lnSpc>
                <a:spcPct val="150000"/>
              </a:lnSpc>
              <a:spcAft>
                <a:spcPts val="0"/>
              </a:spcAft>
            </a:pPr>
            <a:r>
              <a:rPr lang="en-US" altLang="zh-CN" kern="100" dirty="0">
                <a:latin typeface="+mn-lt"/>
                <a:ea typeface="楷体" panose="02010609060101010101" pitchFamily="49" charset="-122"/>
              </a:rPr>
              <a:t>2. </a:t>
            </a:r>
            <a:r>
              <a:rPr lang="zh-CN" altLang="zh-CN" kern="100" dirty="0">
                <a:latin typeface="+mn-lt"/>
                <a:ea typeface="楷体" panose="02010609060101010101" pitchFamily="49" charset="-122"/>
              </a:rPr>
              <a:t>汇编模块使用</a:t>
            </a:r>
            <a:r>
              <a:rPr lang="en-US" altLang="zh-CN" kern="100" dirty="0">
                <a:latin typeface="+mn-lt"/>
                <a:ea typeface="楷体" panose="02010609060101010101" pitchFamily="49" charset="-122"/>
              </a:rPr>
              <a:t>C</a:t>
            </a:r>
            <a:r>
              <a:rPr lang="zh-CN" altLang="zh-CN" kern="100" dirty="0">
                <a:latin typeface="+mn-lt"/>
                <a:ea typeface="楷体" panose="02010609060101010101" pitchFamily="49" charset="-122"/>
              </a:rPr>
              <a:t>模块中的变量</a:t>
            </a:r>
          </a:p>
          <a:p>
            <a:pPr indent="269875" algn="just">
              <a:spcAft>
                <a:spcPts val="0"/>
              </a:spcAft>
            </a:pPr>
            <a:r>
              <a:rPr lang="zh-CN" altLang="zh-CN" kern="100" dirty="0" smtClean="0">
                <a:latin typeface="+mn-lt"/>
                <a:ea typeface="楷体" panose="02010609060101010101" pitchFamily="49" charset="-122"/>
              </a:rPr>
              <a:t>在</a:t>
            </a:r>
            <a:r>
              <a:rPr lang="en-US" altLang="zh-CN" kern="100" dirty="0">
                <a:latin typeface="+mn-lt"/>
                <a:ea typeface="楷体" panose="02010609060101010101" pitchFamily="49" charset="-122"/>
              </a:rPr>
              <a:t>C</a:t>
            </a:r>
            <a:r>
              <a:rPr lang="zh-CN" altLang="zh-CN" kern="100" dirty="0">
                <a:latin typeface="+mn-lt"/>
                <a:ea typeface="楷体" panose="02010609060101010101" pitchFamily="49" charset="-122"/>
              </a:rPr>
              <a:t>模块中应该用</a:t>
            </a:r>
            <a:r>
              <a:rPr lang="en-US" altLang="zh-CN" kern="100" dirty="0">
                <a:latin typeface="+mn-lt"/>
                <a:ea typeface="楷体" panose="02010609060101010101" pitchFamily="49" charset="-122"/>
              </a:rPr>
              <a:t>extern</a:t>
            </a:r>
            <a:r>
              <a:rPr lang="zh-CN" altLang="zh-CN" kern="100" dirty="0">
                <a:latin typeface="+mn-lt"/>
                <a:ea typeface="楷体" panose="02010609060101010101" pitchFamily="49" charset="-122"/>
              </a:rPr>
              <a:t>来指明这些变量可以由外部模块所使用。例如：</a:t>
            </a:r>
          </a:p>
          <a:p>
            <a:pPr indent="269875" algn="just">
              <a:spcAft>
                <a:spcPts val="0"/>
              </a:spcAft>
            </a:pPr>
            <a:r>
              <a:rPr lang="en-US" altLang="zh-CN" kern="100" dirty="0">
                <a:solidFill>
                  <a:srgbClr val="C00000"/>
                </a:solidFill>
                <a:latin typeface="+mn-lt"/>
                <a:ea typeface="楷体" panose="02010609060101010101" pitchFamily="49" charset="-122"/>
              </a:rPr>
              <a:t>extern </a:t>
            </a:r>
            <a:r>
              <a:rPr lang="en-US" altLang="zh-CN" kern="100" dirty="0" err="1">
                <a:solidFill>
                  <a:srgbClr val="C00000"/>
                </a:solidFill>
                <a:latin typeface="+mn-lt"/>
                <a:ea typeface="楷体" panose="02010609060101010101" pitchFamily="49" charset="-122"/>
              </a:rPr>
              <a:t>int</a:t>
            </a:r>
            <a:r>
              <a:rPr lang="en-US" altLang="zh-CN" kern="100" dirty="0">
                <a:solidFill>
                  <a:srgbClr val="C00000"/>
                </a:solidFill>
                <a:latin typeface="+mn-lt"/>
                <a:ea typeface="楷体" panose="02010609060101010101" pitchFamily="49" charset="-122"/>
              </a:rPr>
              <a:t> z;</a:t>
            </a:r>
            <a:endParaRPr lang="zh-CN" altLang="zh-CN" kern="100" dirty="0">
              <a:solidFill>
                <a:srgbClr val="C00000"/>
              </a:solidFill>
              <a:latin typeface="+mn-lt"/>
              <a:ea typeface="楷体" panose="02010609060101010101" pitchFamily="49" charset="-122"/>
            </a:endParaRPr>
          </a:p>
          <a:p>
            <a:pPr indent="269875" algn="just">
              <a:spcAft>
                <a:spcPts val="0"/>
              </a:spcAft>
            </a:pPr>
            <a:r>
              <a:rPr lang="en-US" altLang="zh-CN" kern="100" dirty="0" err="1">
                <a:solidFill>
                  <a:srgbClr val="C00000"/>
                </a:solidFill>
                <a:latin typeface="+mn-lt"/>
                <a:ea typeface="楷体" panose="02010609060101010101" pitchFamily="49" charset="-122"/>
              </a:rPr>
              <a:t>int</a:t>
            </a:r>
            <a:r>
              <a:rPr lang="en-US" altLang="zh-CN" kern="100" dirty="0">
                <a:solidFill>
                  <a:srgbClr val="C00000"/>
                </a:solidFill>
                <a:latin typeface="+mn-lt"/>
                <a:ea typeface="楷体" panose="02010609060101010101" pitchFamily="49" charset="-122"/>
              </a:rPr>
              <a:t> z;</a:t>
            </a:r>
            <a:endParaRPr lang="zh-CN" altLang="zh-CN" kern="100" dirty="0">
              <a:solidFill>
                <a:srgbClr val="C00000"/>
              </a:solidFill>
              <a:latin typeface="+mn-lt"/>
              <a:ea typeface="楷体" panose="02010609060101010101" pitchFamily="49" charset="-122"/>
            </a:endParaRPr>
          </a:p>
          <a:p>
            <a:pPr indent="266700" algn="just">
              <a:spcAft>
                <a:spcPts val="0"/>
              </a:spcAft>
            </a:pPr>
            <a:endParaRPr lang="en-US" altLang="zh-CN" kern="100" dirty="0" smtClean="0">
              <a:latin typeface="+mn-lt"/>
              <a:ea typeface="楷体" panose="02010609060101010101" pitchFamily="49" charset="-122"/>
            </a:endParaRPr>
          </a:p>
          <a:p>
            <a:pPr indent="266700" algn="just">
              <a:spcAft>
                <a:spcPts val="0"/>
              </a:spcAft>
            </a:pPr>
            <a:r>
              <a:rPr lang="zh-CN" altLang="zh-CN" kern="100" dirty="0" smtClean="0">
                <a:latin typeface="+mn-lt"/>
                <a:ea typeface="楷体" panose="02010609060101010101" pitchFamily="49" charset="-122"/>
              </a:rPr>
              <a:t>在</a:t>
            </a:r>
            <a:r>
              <a:rPr lang="zh-CN" altLang="zh-CN" kern="100" dirty="0">
                <a:latin typeface="+mn-lt"/>
                <a:ea typeface="楷体" panose="02010609060101010101" pitchFamily="49" charset="-122"/>
              </a:rPr>
              <a:t>汇编模块中，要使用这些变量，需要</a:t>
            </a:r>
            <a:r>
              <a:rPr lang="en-US" altLang="zh-CN" kern="100" dirty="0">
                <a:latin typeface="+mn-lt"/>
                <a:ea typeface="楷体" panose="02010609060101010101" pitchFamily="49" charset="-122"/>
              </a:rPr>
              <a:t>EXTRN</a:t>
            </a:r>
            <a:r>
              <a:rPr lang="zh-CN" altLang="zh-CN" kern="100" dirty="0">
                <a:latin typeface="+mn-lt"/>
                <a:ea typeface="楷体" panose="02010609060101010101" pitchFamily="49" charset="-122"/>
              </a:rPr>
              <a:t>加以说明。之后，在汇编模块中就可以访问</a:t>
            </a:r>
            <a:r>
              <a:rPr lang="en-US" altLang="zh-CN" kern="100" dirty="0">
                <a:latin typeface="+mn-lt"/>
                <a:ea typeface="楷体" panose="02010609060101010101" pitchFamily="49" charset="-122"/>
              </a:rPr>
              <a:t>C</a:t>
            </a:r>
            <a:r>
              <a:rPr lang="zh-CN" altLang="zh-CN" kern="100" dirty="0">
                <a:latin typeface="+mn-lt"/>
                <a:ea typeface="楷体" panose="02010609060101010101" pitchFamily="49" charset="-122"/>
              </a:rPr>
              <a:t>模块中的变量了。即：</a:t>
            </a:r>
          </a:p>
          <a:p>
            <a:pPr marL="158750" marR="158750" indent="266700" algn="just">
              <a:spcAft>
                <a:spcPts val="0"/>
              </a:spcAft>
              <a:tabLst>
                <a:tab pos="666750" algn="l"/>
                <a:tab pos="1200150" algn="l"/>
                <a:tab pos="1733550" algn="l"/>
                <a:tab pos="2266950" algn="l"/>
                <a:tab pos="2800350" algn="l"/>
                <a:tab pos="915670" algn="l"/>
                <a:tab pos="1200150" algn="l"/>
                <a:tab pos="1733550" algn="l"/>
                <a:tab pos="2266950" algn="l"/>
                <a:tab pos="2800350" algn="l"/>
              </a:tabLst>
            </a:pPr>
            <a:r>
              <a:rPr lang="en-US" altLang="zh-CN" kern="100" dirty="0" err="1">
                <a:solidFill>
                  <a:srgbClr val="C00000"/>
                </a:solidFill>
                <a:latin typeface="+mn-lt"/>
                <a:ea typeface="楷体" panose="02010609060101010101" pitchFamily="49" charset="-122"/>
                <a:cs typeface="Times New Roman" panose="02020603050405020304" pitchFamily="18" charset="0"/>
              </a:rPr>
              <a:t>extrn</a:t>
            </a:r>
            <a:r>
              <a:rPr lang="en-US" altLang="zh-CN" kern="100" dirty="0">
                <a:solidFill>
                  <a:srgbClr val="C00000"/>
                </a:solidFill>
                <a:latin typeface="+mn-lt"/>
                <a:ea typeface="楷体" panose="02010609060101010101" pitchFamily="49" charset="-122"/>
                <a:cs typeface="Times New Roman" panose="02020603050405020304" pitchFamily="18" charset="0"/>
              </a:rPr>
              <a:t>	_</a:t>
            </a:r>
            <a:r>
              <a:rPr lang="en-US" altLang="zh-CN" kern="100" dirty="0" err="1">
                <a:solidFill>
                  <a:srgbClr val="C00000"/>
                </a:solidFill>
                <a:latin typeface="+mn-lt"/>
                <a:ea typeface="楷体" panose="02010609060101010101" pitchFamily="49" charset="-122"/>
                <a:cs typeface="Times New Roman" panose="02020603050405020304" pitchFamily="18" charset="0"/>
              </a:rPr>
              <a:t>z:sdword</a:t>
            </a:r>
            <a:endParaRPr lang="zh-CN" altLang="zh-CN" dirty="0">
              <a:solidFill>
                <a:srgbClr val="C00000"/>
              </a:solidFill>
              <a:latin typeface="+mn-lt"/>
              <a:ea typeface="楷体" panose="02010609060101010101" pitchFamily="49" charset="-122"/>
              <a:cs typeface="Times New Roman" panose="02020603050405020304" pitchFamily="18" charset="0"/>
            </a:endParaRPr>
          </a:p>
          <a:p>
            <a:pPr marL="158750" marR="158750" indent="266700" algn="just">
              <a:spcAft>
                <a:spcPts val="0"/>
              </a:spcAft>
              <a:tabLst>
                <a:tab pos="666750" algn="l"/>
                <a:tab pos="1200150" algn="l"/>
                <a:tab pos="1733550" algn="l"/>
                <a:tab pos="2266950" algn="l"/>
                <a:tab pos="2800350" algn="l"/>
                <a:tab pos="915670" algn="l"/>
                <a:tab pos="1200150" algn="l"/>
                <a:tab pos="1733550" algn="l"/>
                <a:tab pos="2266950" algn="l"/>
                <a:tab pos="2800350" algn="l"/>
              </a:tabLst>
            </a:pPr>
            <a:r>
              <a:rPr lang="en-US" altLang="zh-CN" kern="100" dirty="0" err="1">
                <a:solidFill>
                  <a:srgbClr val="C00000"/>
                </a:solidFill>
                <a:latin typeface="+mn-lt"/>
                <a:ea typeface="楷体" panose="02010609060101010101" pitchFamily="49" charset="-122"/>
                <a:cs typeface="Times New Roman" panose="02020603050405020304" pitchFamily="18" charset="0"/>
              </a:rPr>
              <a:t>mov</a:t>
            </a:r>
            <a:r>
              <a:rPr lang="en-US" altLang="zh-CN" kern="100" dirty="0">
                <a:solidFill>
                  <a:srgbClr val="C00000"/>
                </a:solidFill>
                <a:latin typeface="+mn-lt"/>
                <a:ea typeface="楷体" panose="02010609060101010101" pitchFamily="49" charset="-122"/>
                <a:cs typeface="Times New Roman" panose="02020603050405020304" pitchFamily="18" charset="0"/>
              </a:rPr>
              <a:t>   	_z, </a:t>
            </a:r>
            <a:r>
              <a:rPr lang="en-US" altLang="zh-CN" kern="100" dirty="0" err="1">
                <a:solidFill>
                  <a:srgbClr val="C00000"/>
                </a:solidFill>
                <a:latin typeface="+mn-lt"/>
                <a:ea typeface="楷体" panose="02010609060101010101" pitchFamily="49" charset="-122"/>
                <a:cs typeface="Times New Roman" panose="02020603050405020304" pitchFamily="18" charset="0"/>
              </a:rPr>
              <a:t>esi</a:t>
            </a:r>
            <a:endParaRPr lang="zh-CN" altLang="zh-CN" dirty="0">
              <a:solidFill>
                <a:srgbClr val="C00000"/>
              </a:solidFill>
              <a:latin typeface="+mn-lt"/>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24299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5.6.2 </a:t>
            </a:r>
            <a:r>
              <a:rPr lang="en-US" altLang="zh-CN" dirty="0"/>
              <a:t>C</a:t>
            </a:r>
            <a:r>
              <a:rPr lang="zh-CN" altLang="zh-CN" dirty="0"/>
              <a:t>程序调用汇编子程序</a:t>
            </a:r>
          </a:p>
        </p:txBody>
      </p:sp>
      <p:sp>
        <p:nvSpPr>
          <p:cNvPr id="6" name="矩形 5"/>
          <p:cNvSpPr/>
          <p:nvPr/>
        </p:nvSpPr>
        <p:spPr>
          <a:xfrm>
            <a:off x="479376" y="1074510"/>
            <a:ext cx="10945216" cy="4154984"/>
          </a:xfrm>
          <a:prstGeom prst="rect">
            <a:avLst/>
          </a:prstGeom>
        </p:spPr>
        <p:txBody>
          <a:bodyPr wrap="square">
            <a:spAutoFit/>
          </a:bodyPr>
          <a:lstStyle/>
          <a:p>
            <a:r>
              <a:rPr lang="en-US" altLang="zh-CN" dirty="0">
                <a:latin typeface="+mn-lt"/>
                <a:ea typeface="楷体" panose="02010609060101010101" pitchFamily="49" charset="-122"/>
              </a:rPr>
              <a:t>3. C</a:t>
            </a:r>
            <a:r>
              <a:rPr lang="zh-CN" altLang="zh-CN" dirty="0">
                <a:latin typeface="+mn-lt"/>
                <a:ea typeface="楷体" panose="02010609060101010101" pitchFamily="49" charset="-122"/>
              </a:rPr>
              <a:t>模块调用汇编模块中的子程序</a:t>
            </a:r>
          </a:p>
          <a:p>
            <a:endParaRPr lang="en-US" altLang="zh-CN" dirty="0" smtClean="0">
              <a:latin typeface="+mn-lt"/>
              <a:ea typeface="楷体" panose="02010609060101010101" pitchFamily="49" charset="-122"/>
            </a:endParaRPr>
          </a:p>
          <a:p>
            <a:r>
              <a:rPr lang="zh-CN" altLang="zh-CN" dirty="0" smtClean="0">
                <a:latin typeface="+mn-lt"/>
                <a:ea typeface="楷体" panose="02010609060101010101" pitchFamily="49" charset="-122"/>
              </a:rPr>
              <a:t>汇编</a:t>
            </a:r>
            <a:r>
              <a:rPr lang="zh-CN" altLang="zh-CN" dirty="0">
                <a:latin typeface="+mn-lt"/>
                <a:ea typeface="楷体" panose="02010609060101010101" pitchFamily="49" charset="-122"/>
              </a:rPr>
              <a:t>模块中的语句以子程序的形式编写，相当于</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语言的一个函数。</a:t>
            </a:r>
          </a:p>
          <a:p>
            <a:endParaRPr lang="en-US" altLang="zh-CN" dirty="0" smtClean="0">
              <a:latin typeface="+mn-lt"/>
              <a:ea typeface="楷体" panose="02010609060101010101" pitchFamily="49" charset="-122"/>
            </a:endParaRPr>
          </a:p>
          <a:p>
            <a:r>
              <a:rPr lang="zh-CN" altLang="zh-CN" dirty="0" smtClean="0">
                <a:latin typeface="+mn-lt"/>
                <a:ea typeface="楷体" panose="02010609060101010101" pitchFamily="49" charset="-122"/>
              </a:rPr>
              <a:t>在</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模块中，使用</a:t>
            </a:r>
            <a:r>
              <a:rPr lang="en-US" altLang="zh-CN" dirty="0">
                <a:latin typeface="+mn-lt"/>
                <a:ea typeface="楷体" panose="02010609060101010101" pitchFamily="49" charset="-122"/>
              </a:rPr>
              <a:t>extern</a:t>
            </a:r>
            <a:r>
              <a:rPr lang="zh-CN" altLang="zh-CN" dirty="0">
                <a:latin typeface="+mn-lt"/>
                <a:ea typeface="楷体" panose="02010609060101010101" pitchFamily="49" charset="-122"/>
              </a:rPr>
              <a:t>表明这个函数来自于外部模块，同时说明它的参数类型及返回值类型，例如：</a:t>
            </a:r>
          </a:p>
          <a:p>
            <a:r>
              <a:rPr lang="en-US" altLang="zh-CN" dirty="0">
                <a:solidFill>
                  <a:srgbClr val="C00000"/>
                </a:solidFill>
                <a:latin typeface="+mn-lt"/>
                <a:ea typeface="楷体" panose="02010609060101010101" pitchFamily="49" charset="-122"/>
              </a:rPr>
              <a:t>extern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a:t>
            </a:r>
            <a:r>
              <a:rPr lang="en-US" altLang="zh-CN" dirty="0" err="1">
                <a:solidFill>
                  <a:srgbClr val="C00000"/>
                </a:solidFill>
                <a:latin typeface="+mn-lt"/>
                <a:ea typeface="楷体" panose="02010609060101010101" pitchFamily="49" charset="-122"/>
              </a:rPr>
              <a:t>CalcAXBY</a:t>
            </a:r>
            <a:r>
              <a:rPr lang="en-US" altLang="zh-CN" dirty="0">
                <a:solidFill>
                  <a:srgbClr val="C00000"/>
                </a:solidFill>
                <a:latin typeface="+mn-lt"/>
                <a:ea typeface="楷体" panose="02010609060101010101" pitchFamily="49" charset="-122"/>
              </a:rPr>
              <a:t>(</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x,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y</a:t>
            </a:r>
            <a:r>
              <a:rPr lang="en-US" altLang="zh-CN" dirty="0" smtClean="0">
                <a:solidFill>
                  <a:srgbClr val="C00000"/>
                </a:solidFill>
                <a:latin typeface="+mn-lt"/>
                <a:ea typeface="楷体" panose="02010609060101010101" pitchFamily="49" charset="-122"/>
              </a:rPr>
              <a:t>);</a:t>
            </a:r>
          </a:p>
          <a:p>
            <a:endParaRPr lang="zh-CN" altLang="zh-CN" dirty="0">
              <a:solidFill>
                <a:srgbClr val="C00000"/>
              </a:solidFill>
              <a:latin typeface="+mn-lt"/>
              <a:ea typeface="楷体" panose="02010609060101010101" pitchFamily="49" charset="-122"/>
            </a:endParaRPr>
          </a:p>
          <a:p>
            <a:r>
              <a:rPr lang="zh-CN" altLang="zh-CN" dirty="0">
                <a:latin typeface="+mn-lt"/>
                <a:ea typeface="楷体" panose="02010609060101010101" pitchFamily="49" charset="-122"/>
              </a:rPr>
              <a:t>之后，就可以在</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模块中调用汇编模块中的子程序：</a:t>
            </a:r>
          </a:p>
          <a:p>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r=</a:t>
            </a:r>
            <a:r>
              <a:rPr lang="en-US" altLang="zh-CN" dirty="0" err="1">
                <a:solidFill>
                  <a:srgbClr val="C00000"/>
                </a:solidFill>
                <a:latin typeface="+mn-lt"/>
                <a:ea typeface="楷体" panose="02010609060101010101" pitchFamily="49" charset="-122"/>
              </a:rPr>
              <a:t>CalcAXBY</a:t>
            </a:r>
            <a:r>
              <a:rPr lang="en-US" altLang="zh-CN" dirty="0">
                <a:solidFill>
                  <a:srgbClr val="C00000"/>
                </a:solidFill>
                <a:latin typeface="+mn-lt"/>
                <a:ea typeface="楷体" panose="02010609060101010101" pitchFamily="49" charset="-122"/>
              </a:rPr>
              <a:t>(x, y);</a:t>
            </a:r>
            <a:endParaRPr lang="zh-CN" altLang="zh-CN" dirty="0">
              <a:solidFill>
                <a:srgbClr val="C00000"/>
              </a:solidFill>
              <a:latin typeface="+mn-lt"/>
              <a:ea typeface="楷体" panose="02010609060101010101" pitchFamily="49" charset="-122"/>
            </a:endParaRPr>
          </a:p>
          <a:p>
            <a:r>
              <a:rPr lang="en-US" altLang="zh-CN" dirty="0" err="1">
                <a:latin typeface="+mn-lt"/>
                <a:ea typeface="楷体" panose="02010609060101010101" pitchFamily="49" charset="-122"/>
              </a:rPr>
              <a:t>CalcAXBY</a:t>
            </a:r>
            <a:r>
              <a:rPr lang="zh-CN" altLang="zh-CN" dirty="0">
                <a:latin typeface="+mn-lt"/>
                <a:ea typeface="楷体" panose="02010609060101010101" pitchFamily="49" charset="-122"/>
              </a:rPr>
              <a:t>函数把返回值存入</a:t>
            </a:r>
            <a:r>
              <a:rPr lang="en-US" altLang="zh-CN" dirty="0">
                <a:solidFill>
                  <a:srgbClr val="C00000"/>
                </a:solidFill>
                <a:latin typeface="+mn-lt"/>
                <a:ea typeface="楷体" panose="02010609060101010101" pitchFamily="49" charset="-122"/>
              </a:rPr>
              <a:t>EAX</a:t>
            </a:r>
            <a:r>
              <a:rPr lang="zh-CN" altLang="zh-CN" dirty="0">
                <a:latin typeface="+mn-lt"/>
                <a:ea typeface="楷体" panose="02010609060101010101" pitchFamily="49" charset="-122"/>
              </a:rPr>
              <a:t>中。</a:t>
            </a:r>
          </a:p>
        </p:txBody>
      </p:sp>
    </p:spTree>
    <p:extLst>
      <p:ext uri="{BB962C8B-B14F-4D97-AF65-F5344CB8AC3E}">
        <p14:creationId xmlns:p14="http://schemas.microsoft.com/office/powerpoint/2010/main" val="230934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16387"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6ED32BB9-B36F-427C-82EE-813D537D32E0}"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7</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16388" name="Rectangle 2"/>
          <p:cNvSpPr>
            <a:spLocks noGrp="1" noChangeArrowheads="1"/>
          </p:cNvSpPr>
          <p:nvPr>
            <p:ph type="title" idx="4294967295"/>
          </p:nvPr>
        </p:nvSpPr>
        <p:spPr>
          <a:xfrm>
            <a:off x="2208213" y="1588"/>
            <a:ext cx="8229600" cy="1143000"/>
          </a:xfrm>
          <a:noFill/>
        </p:spPr>
        <p:txBody>
          <a:bodyPr/>
          <a:lstStyle/>
          <a:p>
            <a:r>
              <a:rPr lang="en-US" altLang="zh-CN" dirty="0" smtClean="0">
                <a:latin typeface="黑体" panose="02010609060101010101" pitchFamily="49" charset="-122"/>
              </a:rPr>
              <a:t>5</a:t>
            </a:r>
            <a:r>
              <a:rPr lang="zh-CN" altLang="zh-CN" dirty="0" smtClean="0">
                <a:latin typeface="黑体" panose="02010609060101010101" pitchFamily="49" charset="-122"/>
              </a:rPr>
              <a:t>.</a:t>
            </a:r>
            <a:r>
              <a:rPr lang="en-US" altLang="zh-CN" dirty="0" smtClean="0">
                <a:latin typeface="黑体" panose="02010609060101010101" pitchFamily="49" charset="-122"/>
              </a:rPr>
              <a:t>1.</a:t>
            </a:r>
            <a:r>
              <a:rPr lang="zh-CN" altLang="zh-CN" dirty="0" smtClean="0">
                <a:latin typeface="黑体" panose="02010609060101010101" pitchFamily="49" charset="-122"/>
              </a:rPr>
              <a:t>2  堆    栈</a:t>
            </a:r>
            <a:r>
              <a:rPr lang="zh-CN" altLang="zh-CN" dirty="0" smtClean="0"/>
              <a:t> </a:t>
            </a:r>
          </a:p>
        </p:txBody>
      </p:sp>
      <p:sp>
        <p:nvSpPr>
          <p:cNvPr id="16389" name="Rectangle 3" descr="Rectangle: Click to edit Master text styles&#10;Second level&#10;Third level&#10;Fourth level&#10;Fifth level"/>
          <p:cNvSpPr>
            <a:spLocks noGrp="1" noChangeArrowheads="1"/>
          </p:cNvSpPr>
          <p:nvPr>
            <p:ph type="body" idx="4294967295"/>
          </p:nvPr>
        </p:nvSpPr>
        <p:spPr>
          <a:xfrm>
            <a:off x="1415480" y="1916832"/>
            <a:ext cx="10297144" cy="4114800"/>
          </a:xfrm>
        </p:spPr>
        <p:txBody>
          <a:bodyPr/>
          <a:lstStyle/>
          <a:p>
            <a:r>
              <a:rPr lang="zh-CN" altLang="zh-CN" sz="3000" b="1" dirty="0">
                <a:latin typeface="黑体" panose="02010609060101010101" pitchFamily="49" charset="-122"/>
              </a:rPr>
              <a:t>所谓</a:t>
            </a:r>
            <a:r>
              <a:rPr lang="zh-CN" altLang="zh-CN" sz="3000" b="1" dirty="0">
                <a:solidFill>
                  <a:srgbClr val="FF1111"/>
                </a:solidFill>
                <a:latin typeface="黑体" panose="02010609060101010101" pitchFamily="49" charset="-122"/>
              </a:rPr>
              <a:t>堆栈</a:t>
            </a:r>
            <a:r>
              <a:rPr lang="zh-CN" altLang="zh-CN" sz="3000" b="1" dirty="0">
                <a:latin typeface="黑体" panose="02010609060101010101" pitchFamily="49" charset="-122"/>
              </a:rPr>
              <a:t>，就是供程序使用的一块连续的内存空间，一般用于保存和读取临时性的数据。</a:t>
            </a:r>
          </a:p>
        </p:txBody>
      </p:sp>
    </p:spTree>
    <p:extLst>
      <p:ext uri="{BB962C8B-B14F-4D97-AF65-F5344CB8AC3E}">
        <p14:creationId xmlns:p14="http://schemas.microsoft.com/office/powerpoint/2010/main" val="27956970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225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5.6.2 </a:t>
            </a:r>
            <a:r>
              <a:rPr lang="en-US" altLang="zh-CN" dirty="0"/>
              <a:t>C</a:t>
            </a:r>
            <a:r>
              <a:rPr lang="zh-CN" altLang="zh-CN" dirty="0"/>
              <a:t>程序调用汇编子程序</a:t>
            </a:r>
          </a:p>
        </p:txBody>
      </p:sp>
      <p:sp>
        <p:nvSpPr>
          <p:cNvPr id="6" name="矩形 5"/>
          <p:cNvSpPr/>
          <p:nvPr/>
        </p:nvSpPr>
        <p:spPr>
          <a:xfrm>
            <a:off x="479376" y="1074510"/>
            <a:ext cx="10945216" cy="4893647"/>
          </a:xfrm>
          <a:prstGeom prst="rect">
            <a:avLst/>
          </a:prstGeom>
        </p:spPr>
        <p:txBody>
          <a:bodyPr wrap="square">
            <a:spAutoFit/>
          </a:bodyPr>
          <a:lstStyle/>
          <a:p>
            <a:r>
              <a:rPr lang="en-US" altLang="zh-CN" dirty="0"/>
              <a:t>//PROG0515.c</a:t>
            </a:r>
            <a:endParaRPr lang="zh-CN" altLang="zh-CN" dirty="0"/>
          </a:p>
          <a:p>
            <a:r>
              <a:rPr lang="en-US" altLang="zh-CN" dirty="0"/>
              <a:t>#include "</a:t>
            </a:r>
            <a:r>
              <a:rPr lang="en-US" altLang="zh-CN" dirty="0" err="1"/>
              <a:t>stdio.h</a:t>
            </a:r>
            <a:r>
              <a:rPr lang="en-US" altLang="zh-CN" dirty="0"/>
              <a:t>"</a:t>
            </a:r>
            <a:endParaRPr lang="zh-CN" altLang="zh-CN" dirty="0"/>
          </a:p>
          <a:p>
            <a:r>
              <a:rPr lang="en-US" altLang="zh-CN" dirty="0"/>
              <a:t>extern </a:t>
            </a:r>
            <a:r>
              <a:rPr lang="en-US" altLang="zh-CN" dirty="0" err="1"/>
              <a:t>int</a:t>
            </a:r>
            <a:r>
              <a:rPr lang="en-US" altLang="zh-CN" dirty="0"/>
              <a:t> a, b; </a:t>
            </a:r>
            <a:endParaRPr lang="zh-CN" altLang="zh-CN" dirty="0"/>
          </a:p>
          <a:p>
            <a:r>
              <a:rPr lang="en-US" altLang="zh-CN" dirty="0"/>
              <a:t>extern </a:t>
            </a:r>
            <a:r>
              <a:rPr lang="en-US" altLang="zh-CN" dirty="0" err="1"/>
              <a:t>int</a:t>
            </a:r>
            <a:r>
              <a:rPr lang="en-US" altLang="zh-CN" dirty="0"/>
              <a:t> </a:t>
            </a:r>
            <a:r>
              <a:rPr lang="en-US" altLang="zh-CN" dirty="0" err="1"/>
              <a:t>CalcAXBY</a:t>
            </a:r>
            <a:r>
              <a:rPr lang="en-US" altLang="zh-CN" dirty="0"/>
              <a:t>(</a:t>
            </a:r>
            <a:r>
              <a:rPr lang="en-US" altLang="zh-CN" dirty="0" err="1"/>
              <a:t>int</a:t>
            </a:r>
            <a:r>
              <a:rPr lang="en-US" altLang="zh-CN" dirty="0"/>
              <a:t> x, </a:t>
            </a:r>
            <a:r>
              <a:rPr lang="en-US" altLang="zh-CN" dirty="0" err="1"/>
              <a:t>int</a:t>
            </a:r>
            <a:r>
              <a:rPr lang="en-US" altLang="zh-CN" dirty="0"/>
              <a:t> y);</a:t>
            </a:r>
            <a:endParaRPr lang="zh-CN" altLang="zh-CN" dirty="0"/>
          </a:p>
          <a:p>
            <a:r>
              <a:rPr lang="en-US" altLang="zh-CN" dirty="0"/>
              <a:t>extern </a:t>
            </a:r>
            <a:r>
              <a:rPr lang="en-US" altLang="zh-CN" dirty="0" err="1"/>
              <a:t>int</a:t>
            </a:r>
            <a:r>
              <a:rPr lang="en-US" altLang="zh-CN" dirty="0"/>
              <a:t> z;</a:t>
            </a:r>
            <a:endParaRPr lang="zh-CN" altLang="zh-CN" dirty="0"/>
          </a:p>
          <a:p>
            <a:r>
              <a:rPr lang="en-US" altLang="zh-CN" dirty="0" err="1"/>
              <a:t>int</a:t>
            </a:r>
            <a:r>
              <a:rPr lang="en-US" altLang="zh-CN" dirty="0"/>
              <a:t> z;</a:t>
            </a:r>
            <a:endParaRPr lang="zh-CN" altLang="zh-CN" dirty="0"/>
          </a:p>
          <a:p>
            <a:r>
              <a:rPr lang="en-US" altLang="zh-CN" dirty="0" err="1"/>
              <a:t>int</a:t>
            </a:r>
            <a:r>
              <a:rPr lang="en-US" altLang="zh-CN" dirty="0"/>
              <a:t> x=10, y=20;</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a:t>
            </a:r>
            <a:r>
              <a:rPr lang="en-US" altLang="zh-CN" dirty="0" err="1"/>
              <a:t>int</a:t>
            </a:r>
            <a:r>
              <a:rPr lang="en-US" altLang="zh-CN" dirty="0"/>
              <a:t> r=</a:t>
            </a:r>
            <a:r>
              <a:rPr lang="en-US" altLang="zh-CN" dirty="0" err="1"/>
              <a:t>CalcAXBY</a:t>
            </a:r>
            <a:r>
              <a:rPr lang="en-US" altLang="zh-CN" dirty="0"/>
              <a:t>(x, y);</a:t>
            </a:r>
            <a:endParaRPr lang="zh-CN" altLang="zh-CN" dirty="0"/>
          </a:p>
          <a:p>
            <a:r>
              <a:rPr lang="en-US" altLang="zh-CN" dirty="0"/>
              <a:t>	</a:t>
            </a:r>
            <a:r>
              <a:rPr lang="en-US" altLang="zh-CN" dirty="0" err="1"/>
              <a:t>printf</a:t>
            </a:r>
            <a:r>
              <a:rPr lang="en-US" altLang="zh-CN" dirty="0"/>
              <a:t>("%d*%d+%d*%d=%d, r=%d\n", a, x, b, y, z, r);</a:t>
            </a:r>
            <a:endParaRPr lang="zh-CN" altLang="zh-CN" dirty="0"/>
          </a:p>
          <a:p>
            <a:r>
              <a:rPr lang="en-US" altLang="zh-CN" dirty="0"/>
              <a:t>	return 0;</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102316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282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5.6.2 </a:t>
            </a:r>
            <a:r>
              <a:rPr lang="en-US" altLang="zh-CN" dirty="0"/>
              <a:t>C</a:t>
            </a:r>
            <a:r>
              <a:rPr lang="zh-CN" altLang="zh-CN" dirty="0"/>
              <a:t>程序调用汇编子程序</a:t>
            </a:r>
          </a:p>
        </p:txBody>
      </p:sp>
      <p:sp>
        <p:nvSpPr>
          <p:cNvPr id="6" name="矩形 5"/>
          <p:cNvSpPr/>
          <p:nvPr/>
        </p:nvSpPr>
        <p:spPr>
          <a:xfrm>
            <a:off x="407368" y="548680"/>
            <a:ext cx="10945216" cy="6555641"/>
          </a:xfrm>
          <a:prstGeom prst="rect">
            <a:avLst/>
          </a:prstGeom>
        </p:spPr>
        <p:txBody>
          <a:bodyPr wrap="square">
            <a:spAutoFit/>
          </a:bodyPr>
          <a:lstStyle/>
          <a:p>
            <a:r>
              <a:rPr lang="en-US" altLang="zh-CN" sz="2000" dirty="0"/>
              <a:t>;PROG0516.asm</a:t>
            </a:r>
            <a:endParaRPr lang="zh-CN" altLang="zh-CN" sz="2000" dirty="0"/>
          </a:p>
          <a:p>
            <a:r>
              <a:rPr lang="en-US" altLang="zh-CN" sz="2000" dirty="0" smtClean="0"/>
              <a:t>public  </a:t>
            </a:r>
            <a:r>
              <a:rPr lang="en-US" altLang="zh-CN" sz="2000" dirty="0"/>
              <a:t>_a, _b                             	;</a:t>
            </a:r>
            <a:r>
              <a:rPr lang="zh-CN" altLang="zh-CN" sz="2000" dirty="0"/>
              <a:t>允许</a:t>
            </a:r>
            <a:r>
              <a:rPr lang="en-US" altLang="zh-CN" sz="2000" dirty="0" err="1"/>
              <a:t>a,b</a:t>
            </a:r>
            <a:r>
              <a:rPr lang="zh-CN" altLang="zh-CN" sz="2000" dirty="0"/>
              <a:t>被</a:t>
            </a:r>
            <a:r>
              <a:rPr lang="en-US" altLang="zh-CN" sz="2000" dirty="0"/>
              <a:t>C</a:t>
            </a:r>
            <a:r>
              <a:rPr lang="zh-CN" altLang="zh-CN" sz="2000" dirty="0"/>
              <a:t>模块所使用</a:t>
            </a:r>
          </a:p>
          <a:p>
            <a:r>
              <a:rPr lang="en-US" altLang="zh-CN" sz="2000" dirty="0" err="1"/>
              <a:t>extrn</a:t>
            </a:r>
            <a:r>
              <a:rPr lang="en-US" altLang="zh-CN" sz="2000" dirty="0"/>
              <a:t>   _</a:t>
            </a:r>
            <a:r>
              <a:rPr lang="en-US" altLang="zh-CN" sz="2000" dirty="0" err="1"/>
              <a:t>z:sdword</a:t>
            </a:r>
            <a:r>
              <a:rPr lang="en-US" altLang="zh-CN" sz="2000" dirty="0"/>
              <a:t>                       		;_z</a:t>
            </a:r>
            <a:r>
              <a:rPr lang="zh-CN" altLang="zh-CN" sz="2000" dirty="0"/>
              <a:t>在</a:t>
            </a:r>
            <a:r>
              <a:rPr lang="en-US" altLang="zh-CN" sz="2000" dirty="0"/>
              <a:t>C</a:t>
            </a:r>
            <a:r>
              <a:rPr lang="zh-CN" altLang="zh-CN" sz="2000" dirty="0"/>
              <a:t>模块中</a:t>
            </a:r>
          </a:p>
          <a:p>
            <a:r>
              <a:rPr lang="en-US" altLang="zh-CN" sz="2000" dirty="0"/>
              <a:t>.</a:t>
            </a:r>
            <a:r>
              <a:rPr lang="en-US" altLang="zh-CN" sz="2000" dirty="0" smtClean="0"/>
              <a:t>data  _</a:t>
            </a:r>
            <a:r>
              <a:rPr lang="en-US" altLang="zh-CN" sz="2000" dirty="0"/>
              <a:t>a              </a:t>
            </a:r>
            <a:r>
              <a:rPr lang="en-US" altLang="zh-CN" sz="2000" dirty="0" err="1"/>
              <a:t>sdword</a:t>
            </a:r>
            <a:r>
              <a:rPr lang="en-US" altLang="zh-CN" sz="2000" dirty="0"/>
              <a:t>   </a:t>
            </a:r>
            <a:r>
              <a:rPr lang="en-US" altLang="zh-CN" sz="2000" dirty="0" smtClean="0"/>
              <a:t>3          _b              </a:t>
            </a:r>
            <a:r>
              <a:rPr lang="en-US" altLang="zh-CN" sz="2000" dirty="0" err="1"/>
              <a:t>sdword</a:t>
            </a:r>
            <a:r>
              <a:rPr lang="en-US" altLang="zh-CN" sz="2000" dirty="0"/>
              <a:t>   4</a:t>
            </a:r>
            <a:endParaRPr lang="zh-CN" altLang="zh-CN" sz="2000" dirty="0"/>
          </a:p>
          <a:p>
            <a:r>
              <a:rPr lang="en-US" altLang="zh-CN" sz="2000" dirty="0"/>
              <a:t>.code</a:t>
            </a:r>
            <a:endParaRPr lang="zh-CN" altLang="zh-CN" sz="2000" dirty="0"/>
          </a:p>
          <a:p>
            <a:r>
              <a:rPr lang="en-US" altLang="zh-CN" sz="2000" dirty="0" err="1"/>
              <a:t>CalcAXBY</a:t>
            </a:r>
            <a:r>
              <a:rPr lang="en-US" altLang="zh-CN" sz="2000" dirty="0"/>
              <a:t>        </a:t>
            </a:r>
            <a:r>
              <a:rPr lang="en-US" altLang="zh-CN" sz="2000" dirty="0" err="1"/>
              <a:t>proc</a:t>
            </a:r>
            <a:r>
              <a:rPr lang="en-US" altLang="zh-CN" sz="2000" dirty="0"/>
              <a:t>		C x:sdword, y:sdword</a:t>
            </a:r>
            <a:endParaRPr lang="zh-CN" altLang="zh-CN" sz="2000" dirty="0"/>
          </a:p>
          <a:p>
            <a:r>
              <a:rPr lang="en-US" altLang="zh-CN" sz="2000" dirty="0"/>
              <a:t>                 push 	</a:t>
            </a:r>
            <a:r>
              <a:rPr lang="en-US" altLang="zh-CN" sz="2000" dirty="0" err="1"/>
              <a:t>esi</a:t>
            </a:r>
            <a:r>
              <a:rPr lang="en-US" altLang="zh-CN" sz="2000" dirty="0"/>
              <a:t>          	</a:t>
            </a:r>
            <a:r>
              <a:rPr lang="en-US" altLang="zh-CN" sz="2000" dirty="0" smtClean="0"/>
              <a:t>push    </a:t>
            </a:r>
            <a:r>
              <a:rPr lang="en-US" altLang="zh-CN" sz="2000" dirty="0"/>
              <a:t>	</a:t>
            </a:r>
            <a:r>
              <a:rPr lang="en-US" altLang="zh-CN" sz="2000" dirty="0" err="1"/>
              <a:t>edi</a:t>
            </a:r>
            <a:r>
              <a:rPr lang="en-US" altLang="zh-CN" sz="2000" dirty="0"/>
              <a:t>          		;</a:t>
            </a:r>
            <a:r>
              <a:rPr lang="zh-CN" altLang="zh-CN" sz="2000" dirty="0"/>
              <a:t>必须保存在堆栈中</a:t>
            </a:r>
          </a:p>
          <a:p>
            <a:r>
              <a:rPr lang="en-US" altLang="zh-CN" sz="2000" dirty="0"/>
              <a:t>                 </a:t>
            </a:r>
            <a:r>
              <a:rPr lang="en-US" altLang="zh-CN" sz="2000" dirty="0" err="1"/>
              <a:t>mov</a:t>
            </a:r>
            <a:r>
              <a:rPr lang="en-US" altLang="zh-CN" sz="2000" dirty="0"/>
              <a:t>    	</a:t>
            </a:r>
            <a:r>
              <a:rPr lang="en-US" altLang="zh-CN" sz="2000" dirty="0" err="1"/>
              <a:t>eax</a:t>
            </a:r>
            <a:r>
              <a:rPr lang="en-US" altLang="zh-CN" sz="2000" dirty="0"/>
              <a:t>, x       		;x</a:t>
            </a:r>
            <a:r>
              <a:rPr lang="zh-CN" altLang="zh-CN" sz="2000" dirty="0"/>
              <a:t>在堆栈中</a:t>
            </a:r>
          </a:p>
          <a:p>
            <a:r>
              <a:rPr lang="en-US" altLang="zh-CN" sz="2000" dirty="0"/>
              <a:t>                 </a:t>
            </a:r>
            <a:r>
              <a:rPr lang="en-US" altLang="zh-CN" sz="2000" dirty="0" err="1"/>
              <a:t>mul</a:t>
            </a:r>
            <a:r>
              <a:rPr lang="en-US" altLang="zh-CN" sz="2000" dirty="0"/>
              <a:t>     	_a            	;a*x → EAX</a:t>
            </a:r>
            <a:endParaRPr lang="zh-CN" altLang="zh-CN" sz="2000" dirty="0"/>
          </a:p>
          <a:p>
            <a:r>
              <a:rPr lang="en-US" altLang="zh-CN" sz="2000" dirty="0"/>
              <a:t>                 </a:t>
            </a:r>
            <a:r>
              <a:rPr lang="en-US" altLang="zh-CN" sz="2000" dirty="0" err="1"/>
              <a:t>mov</a:t>
            </a:r>
            <a:r>
              <a:rPr lang="en-US" altLang="zh-CN" sz="2000" dirty="0"/>
              <a:t>     	</a:t>
            </a:r>
            <a:r>
              <a:rPr lang="en-US" altLang="zh-CN" sz="2000" dirty="0" err="1"/>
              <a:t>esi</a:t>
            </a:r>
            <a:r>
              <a:rPr lang="en-US" altLang="zh-CN" sz="2000" dirty="0"/>
              <a:t>, </a:t>
            </a:r>
            <a:r>
              <a:rPr lang="en-US" altLang="zh-CN" sz="2000" dirty="0" err="1"/>
              <a:t>eax</a:t>
            </a:r>
            <a:r>
              <a:rPr lang="en-US" altLang="zh-CN" sz="2000" dirty="0"/>
              <a:t>      		;a*x → ESI</a:t>
            </a:r>
            <a:endParaRPr lang="zh-CN" altLang="zh-CN" sz="2000" dirty="0"/>
          </a:p>
          <a:p>
            <a:r>
              <a:rPr lang="en-US" altLang="zh-CN" sz="2000" dirty="0"/>
              <a:t>                 </a:t>
            </a:r>
            <a:r>
              <a:rPr lang="en-US" altLang="zh-CN" sz="2000" dirty="0" err="1"/>
              <a:t>mov</a:t>
            </a:r>
            <a:r>
              <a:rPr lang="en-US" altLang="zh-CN" sz="2000" dirty="0"/>
              <a:t>     	</a:t>
            </a:r>
            <a:r>
              <a:rPr lang="en-US" altLang="zh-CN" sz="2000" dirty="0" err="1"/>
              <a:t>eax</a:t>
            </a:r>
            <a:r>
              <a:rPr lang="en-US" altLang="zh-CN" sz="2000" dirty="0"/>
              <a:t>, y        	;y</a:t>
            </a:r>
            <a:r>
              <a:rPr lang="zh-CN" altLang="zh-CN" sz="2000" dirty="0"/>
              <a:t>在堆栈中</a:t>
            </a:r>
          </a:p>
          <a:p>
            <a:r>
              <a:rPr lang="en-US" altLang="zh-CN" sz="2000" dirty="0"/>
              <a:t>                 </a:t>
            </a:r>
            <a:r>
              <a:rPr lang="en-US" altLang="zh-CN" sz="2000" dirty="0" err="1"/>
              <a:t>mul</a:t>
            </a:r>
            <a:r>
              <a:rPr lang="en-US" altLang="zh-CN" sz="2000" dirty="0"/>
              <a:t>     	_b            	;b*y → EAX</a:t>
            </a:r>
            <a:endParaRPr lang="zh-CN" altLang="zh-CN" sz="2000" dirty="0"/>
          </a:p>
          <a:p>
            <a:r>
              <a:rPr lang="en-US" altLang="zh-CN" sz="2000" dirty="0"/>
              <a:t>                 </a:t>
            </a:r>
            <a:r>
              <a:rPr lang="en-US" altLang="zh-CN" sz="2000" dirty="0" err="1"/>
              <a:t>mov</a:t>
            </a:r>
            <a:r>
              <a:rPr lang="en-US" altLang="zh-CN" sz="2000" dirty="0"/>
              <a:t>     	</a:t>
            </a:r>
            <a:r>
              <a:rPr lang="en-US" altLang="zh-CN" sz="2000" dirty="0" err="1"/>
              <a:t>edi</a:t>
            </a:r>
            <a:r>
              <a:rPr lang="en-US" altLang="zh-CN" sz="2000" dirty="0"/>
              <a:t>, </a:t>
            </a:r>
            <a:r>
              <a:rPr lang="en-US" altLang="zh-CN" sz="2000" dirty="0" err="1"/>
              <a:t>eax</a:t>
            </a:r>
            <a:r>
              <a:rPr lang="en-US" altLang="zh-CN" sz="2000" dirty="0"/>
              <a:t>     		;a*</a:t>
            </a:r>
            <a:r>
              <a:rPr lang="en-US" altLang="zh-CN" sz="2000" dirty="0" err="1"/>
              <a:t>x+b</a:t>
            </a:r>
            <a:r>
              <a:rPr lang="en-US" altLang="zh-CN" sz="2000" dirty="0"/>
              <a:t>*y → ECX</a:t>
            </a:r>
            <a:endParaRPr lang="zh-CN" altLang="zh-CN" sz="2000" dirty="0"/>
          </a:p>
          <a:p>
            <a:r>
              <a:rPr lang="en-US" altLang="zh-CN" sz="2000" dirty="0"/>
              <a:t>                 add     	</a:t>
            </a:r>
            <a:r>
              <a:rPr lang="en-US" altLang="zh-CN" sz="2000" dirty="0" err="1"/>
              <a:t>esi</a:t>
            </a:r>
            <a:r>
              <a:rPr lang="en-US" altLang="zh-CN" sz="2000" dirty="0"/>
              <a:t>, </a:t>
            </a:r>
            <a:r>
              <a:rPr lang="en-US" altLang="zh-CN" sz="2000" dirty="0" err="1"/>
              <a:t>edi</a:t>
            </a:r>
            <a:r>
              <a:rPr lang="en-US" altLang="zh-CN" sz="2000" dirty="0"/>
              <a:t>     		;a*</a:t>
            </a:r>
            <a:r>
              <a:rPr lang="en-US" altLang="zh-CN" sz="2000" dirty="0" err="1"/>
              <a:t>x+b</a:t>
            </a:r>
            <a:r>
              <a:rPr lang="en-US" altLang="zh-CN" sz="2000" dirty="0"/>
              <a:t>*y → ECX</a:t>
            </a:r>
            <a:endParaRPr lang="zh-CN" altLang="zh-CN" sz="2000" dirty="0"/>
          </a:p>
          <a:p>
            <a:r>
              <a:rPr lang="en-US" altLang="zh-CN" sz="2000" dirty="0"/>
              <a:t>                </a:t>
            </a:r>
            <a:r>
              <a:rPr lang="en-US" altLang="zh-CN" sz="2000" dirty="0" err="1"/>
              <a:t>mov</a:t>
            </a:r>
            <a:r>
              <a:rPr lang="en-US" altLang="zh-CN" sz="2000" dirty="0"/>
              <a:t>     	_z, </a:t>
            </a:r>
            <a:r>
              <a:rPr lang="en-US" altLang="zh-CN" sz="2000" dirty="0" err="1"/>
              <a:t>esi</a:t>
            </a:r>
            <a:r>
              <a:rPr lang="en-US" altLang="zh-CN" sz="2000" dirty="0"/>
              <a:t>       		;a*</a:t>
            </a:r>
            <a:r>
              <a:rPr lang="en-US" altLang="zh-CN" sz="2000" dirty="0" err="1"/>
              <a:t>x+b</a:t>
            </a:r>
            <a:r>
              <a:rPr lang="en-US" altLang="zh-CN" sz="2000" dirty="0"/>
              <a:t>*y → _z</a:t>
            </a:r>
            <a:endParaRPr lang="zh-CN" altLang="zh-CN" sz="2000" dirty="0"/>
          </a:p>
          <a:p>
            <a:r>
              <a:rPr lang="en-US" altLang="zh-CN" sz="2000" dirty="0"/>
              <a:t>                 </a:t>
            </a:r>
            <a:r>
              <a:rPr lang="en-US" altLang="zh-CN" sz="2000" dirty="0" err="1"/>
              <a:t>mov</a:t>
            </a:r>
            <a:r>
              <a:rPr lang="en-US" altLang="zh-CN" sz="2000" dirty="0"/>
              <a:t>     </a:t>
            </a:r>
            <a:r>
              <a:rPr lang="en-US" altLang="zh-CN" sz="2000" dirty="0" err="1" smtClean="0"/>
              <a:t>eax</a:t>
            </a:r>
            <a:r>
              <a:rPr lang="en-US" altLang="zh-CN" sz="2000" dirty="0"/>
              <a:t>, 0    		;</a:t>
            </a:r>
            <a:r>
              <a:rPr lang="zh-CN" altLang="zh-CN" sz="2000" dirty="0"/>
              <a:t>函数返回值设为</a:t>
            </a:r>
            <a:r>
              <a:rPr lang="en-US" altLang="zh-CN" sz="2000" dirty="0"/>
              <a:t>0</a:t>
            </a:r>
            <a:endParaRPr lang="zh-CN" altLang="zh-CN" sz="2000" dirty="0"/>
          </a:p>
          <a:p>
            <a:r>
              <a:rPr lang="en-US" altLang="zh-CN" sz="2000" dirty="0"/>
              <a:t>                 pop     	</a:t>
            </a:r>
            <a:r>
              <a:rPr lang="en-US" altLang="zh-CN" sz="2000" dirty="0" err="1"/>
              <a:t>edi</a:t>
            </a:r>
            <a:r>
              <a:rPr lang="en-US" altLang="zh-CN" sz="2000" dirty="0"/>
              <a:t>           	;</a:t>
            </a:r>
            <a:r>
              <a:rPr lang="zh-CN" altLang="zh-CN" sz="2000" dirty="0"/>
              <a:t>恢复</a:t>
            </a:r>
            <a:r>
              <a:rPr lang="en-US" altLang="zh-CN" sz="2000" dirty="0"/>
              <a:t>EDI</a:t>
            </a:r>
            <a:endParaRPr lang="zh-CN" altLang="zh-CN" sz="2000" dirty="0"/>
          </a:p>
          <a:p>
            <a:r>
              <a:rPr lang="en-US" altLang="zh-CN" sz="2000" dirty="0"/>
              <a:t>                 pop    	</a:t>
            </a:r>
            <a:r>
              <a:rPr lang="en-US" altLang="zh-CN" sz="2000" dirty="0" err="1"/>
              <a:t>esi</a:t>
            </a:r>
            <a:r>
              <a:rPr lang="en-US" altLang="zh-CN" sz="2000" dirty="0"/>
              <a:t>          		;</a:t>
            </a:r>
            <a:r>
              <a:rPr lang="zh-CN" altLang="zh-CN" sz="2000" dirty="0"/>
              <a:t>恢复</a:t>
            </a:r>
            <a:r>
              <a:rPr lang="en-US" altLang="zh-CN" sz="2000" dirty="0"/>
              <a:t>ESI</a:t>
            </a:r>
            <a:endParaRPr lang="zh-CN" altLang="zh-CN" sz="2000" dirty="0"/>
          </a:p>
          <a:p>
            <a:r>
              <a:rPr lang="en-US" altLang="zh-CN" sz="2000" dirty="0"/>
              <a:t>                 ret   </a:t>
            </a:r>
            <a:endParaRPr lang="zh-CN" altLang="zh-CN" sz="2000" dirty="0"/>
          </a:p>
          <a:p>
            <a:r>
              <a:rPr lang="en-US" altLang="zh-CN" sz="2000" dirty="0" err="1"/>
              <a:t>CalcAXBY</a:t>
            </a:r>
            <a:r>
              <a:rPr lang="en-US" altLang="zh-CN" sz="2000" dirty="0"/>
              <a:t>       </a:t>
            </a:r>
            <a:r>
              <a:rPr lang="en-US" altLang="zh-CN" sz="2000" baseline="-25000" dirty="0"/>
              <a:t> </a:t>
            </a:r>
            <a:r>
              <a:rPr lang="en-US" altLang="zh-CN" sz="2000" dirty="0" err="1"/>
              <a:t>endp</a:t>
            </a:r>
            <a:endParaRPr lang="zh-CN" altLang="zh-CN" sz="2000" dirty="0"/>
          </a:p>
          <a:p>
            <a:r>
              <a:rPr lang="en-US" altLang="zh-CN" sz="2000" dirty="0"/>
              <a:t>                 end</a:t>
            </a:r>
            <a:endParaRPr lang="zh-CN" altLang="zh-CN" sz="2000" dirty="0"/>
          </a:p>
        </p:txBody>
      </p:sp>
    </p:spTree>
    <p:extLst>
      <p:ext uri="{BB962C8B-B14F-4D97-AF65-F5344CB8AC3E}">
        <p14:creationId xmlns:p14="http://schemas.microsoft.com/office/powerpoint/2010/main" val="40239900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5520" y="2644170"/>
            <a:ext cx="10297144" cy="1200329"/>
          </a:xfrm>
          <a:prstGeom prst="rect">
            <a:avLst/>
          </a:prstGeom>
        </p:spPr>
        <p:txBody>
          <a:bodyPr wrap="square">
            <a:spAutoFit/>
          </a:bodyPr>
          <a:lstStyle/>
          <a:p>
            <a:r>
              <a:rPr lang="zh-CN" altLang="en-US" dirty="0"/>
              <a:t>cl /c prog0515.c</a:t>
            </a:r>
          </a:p>
          <a:p>
            <a:r>
              <a:rPr lang="zh-CN" altLang="en-US" dirty="0"/>
              <a:t>ml /c /coff prog0516.asm</a:t>
            </a:r>
          </a:p>
          <a:p>
            <a:r>
              <a:rPr lang="zh-CN" altLang="en-US" dirty="0"/>
              <a:t>link prog0515.obj prog0516.obj /out:prog0516.exe /subsystem:console</a:t>
            </a:r>
          </a:p>
        </p:txBody>
      </p:sp>
      <p:sp>
        <p:nvSpPr>
          <p:cNvPr id="4" name="Rectangle 2"/>
          <p:cNvSpPr txBox="1">
            <a:spLocks noChangeArrowheads="1"/>
          </p:cNvSpPr>
          <p:nvPr/>
        </p:nvSpPr>
        <p:spPr bwMode="auto">
          <a:xfrm>
            <a:off x="2207568" y="-2282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5.6.2 </a:t>
            </a:r>
            <a:r>
              <a:rPr lang="en-US" altLang="zh-CN" dirty="0"/>
              <a:t>C</a:t>
            </a:r>
            <a:r>
              <a:rPr lang="zh-CN" altLang="zh-CN" dirty="0"/>
              <a:t>程序调用汇编子程序</a:t>
            </a:r>
          </a:p>
        </p:txBody>
      </p:sp>
    </p:spTree>
    <p:extLst>
      <p:ext uri="{BB962C8B-B14F-4D97-AF65-F5344CB8AC3E}">
        <p14:creationId xmlns:p14="http://schemas.microsoft.com/office/powerpoint/2010/main" val="2586868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392" y="1052736"/>
            <a:ext cx="10297144" cy="5632311"/>
          </a:xfrm>
          <a:prstGeom prst="rect">
            <a:avLst/>
          </a:prstGeom>
        </p:spPr>
        <p:txBody>
          <a:bodyPr wrap="square">
            <a:spAutoFit/>
          </a:bodyPr>
          <a:lstStyle/>
          <a:p>
            <a:r>
              <a:rPr lang="en-US" altLang="zh-CN" dirty="0" smtClean="0"/>
              <a:t>;</a:t>
            </a:r>
            <a:r>
              <a:rPr lang="en-US" altLang="zh-CN" dirty="0"/>
              <a:t>PROG0517.asm</a:t>
            </a:r>
            <a:endParaRPr lang="zh-CN" altLang="zh-CN" dirty="0"/>
          </a:p>
          <a:p>
            <a:r>
              <a:rPr lang="en-US" altLang="zh-CN" dirty="0"/>
              <a:t>.386</a:t>
            </a:r>
            <a:endParaRPr lang="zh-CN" altLang="zh-CN" dirty="0"/>
          </a:p>
          <a:p>
            <a:r>
              <a:rPr lang="en-US" altLang="zh-CN" dirty="0"/>
              <a:t>.model flat</a:t>
            </a:r>
            <a:endParaRPr lang="zh-CN" altLang="zh-CN" dirty="0"/>
          </a:p>
          <a:p>
            <a:r>
              <a:rPr lang="en-US" altLang="zh-CN" dirty="0">
                <a:solidFill>
                  <a:srgbClr val="C00000"/>
                </a:solidFill>
              </a:rPr>
              <a:t>input           PROTO C </a:t>
            </a:r>
            <a:r>
              <a:rPr lang="en-US" altLang="zh-CN" dirty="0" err="1">
                <a:solidFill>
                  <a:srgbClr val="C00000"/>
                </a:solidFill>
              </a:rPr>
              <a:t>px:ptr</a:t>
            </a:r>
            <a:r>
              <a:rPr lang="en-US" altLang="zh-CN" dirty="0">
                <a:solidFill>
                  <a:srgbClr val="C00000"/>
                </a:solidFill>
              </a:rPr>
              <a:t> </a:t>
            </a:r>
            <a:r>
              <a:rPr lang="en-US" altLang="zh-CN" dirty="0" err="1">
                <a:solidFill>
                  <a:srgbClr val="C00000"/>
                </a:solidFill>
              </a:rPr>
              <a:t>sdword</a:t>
            </a:r>
            <a:r>
              <a:rPr lang="en-US" altLang="zh-CN" dirty="0">
                <a:solidFill>
                  <a:srgbClr val="C00000"/>
                </a:solidFill>
              </a:rPr>
              <a:t>, </a:t>
            </a:r>
            <a:r>
              <a:rPr lang="en-US" altLang="zh-CN" dirty="0" err="1">
                <a:solidFill>
                  <a:srgbClr val="C00000"/>
                </a:solidFill>
              </a:rPr>
              <a:t>py:ptr</a:t>
            </a:r>
            <a:r>
              <a:rPr lang="en-US" altLang="zh-CN" dirty="0">
                <a:solidFill>
                  <a:srgbClr val="C00000"/>
                </a:solidFill>
              </a:rPr>
              <a:t> </a:t>
            </a:r>
            <a:r>
              <a:rPr lang="en-US" altLang="zh-CN" dirty="0" err="1">
                <a:solidFill>
                  <a:srgbClr val="C00000"/>
                </a:solidFill>
              </a:rPr>
              <a:t>sdword</a:t>
            </a:r>
            <a:endParaRPr lang="zh-CN" altLang="zh-CN" dirty="0">
              <a:solidFill>
                <a:srgbClr val="C00000"/>
              </a:solidFill>
            </a:endParaRPr>
          </a:p>
          <a:p>
            <a:r>
              <a:rPr lang="en-US" altLang="zh-CN" dirty="0">
                <a:solidFill>
                  <a:srgbClr val="C00000"/>
                </a:solidFill>
              </a:rPr>
              <a:t>output          PROTO C x:dword, y:dword</a:t>
            </a:r>
            <a:endParaRPr lang="zh-CN" altLang="zh-CN" dirty="0">
              <a:solidFill>
                <a:srgbClr val="C00000"/>
              </a:solidFill>
            </a:endParaRPr>
          </a:p>
          <a:p>
            <a:r>
              <a:rPr lang="en-US" altLang="zh-CN" dirty="0"/>
              <a:t>.data</a:t>
            </a:r>
            <a:endParaRPr lang="zh-CN" altLang="zh-CN" dirty="0"/>
          </a:p>
          <a:p>
            <a:r>
              <a:rPr lang="en-US" altLang="zh-CN" dirty="0"/>
              <a:t>x              </a:t>
            </a:r>
            <a:r>
              <a:rPr lang="en-US" altLang="zh-CN" baseline="-25000" dirty="0"/>
              <a:t> </a:t>
            </a:r>
            <a:r>
              <a:rPr lang="en-US" altLang="zh-CN" dirty="0" err="1"/>
              <a:t>dword</a:t>
            </a:r>
            <a:r>
              <a:rPr lang="en-US" altLang="zh-CN" dirty="0"/>
              <a:t>   ?</a:t>
            </a:r>
            <a:endParaRPr lang="zh-CN" altLang="zh-CN" dirty="0"/>
          </a:p>
          <a:p>
            <a:r>
              <a:rPr lang="en-US" altLang="zh-CN" dirty="0"/>
              <a:t>y              </a:t>
            </a:r>
            <a:r>
              <a:rPr lang="en-US" altLang="zh-CN" baseline="-25000" dirty="0"/>
              <a:t> </a:t>
            </a:r>
            <a:r>
              <a:rPr lang="en-US" altLang="zh-CN" dirty="0" err="1"/>
              <a:t>dword</a:t>
            </a:r>
            <a:r>
              <a:rPr lang="en-US" altLang="zh-CN" dirty="0"/>
              <a:t>   ?</a:t>
            </a:r>
            <a:endParaRPr lang="zh-CN" altLang="zh-CN" dirty="0"/>
          </a:p>
          <a:p>
            <a:r>
              <a:rPr lang="en-US" altLang="zh-CN" dirty="0"/>
              <a:t>.code</a:t>
            </a:r>
            <a:endParaRPr lang="zh-CN" altLang="zh-CN" dirty="0"/>
          </a:p>
          <a:p>
            <a:r>
              <a:rPr lang="en-US" altLang="zh-CN" dirty="0"/>
              <a:t>main            </a:t>
            </a:r>
            <a:r>
              <a:rPr lang="en-US" altLang="zh-CN" dirty="0" err="1"/>
              <a:t>proc</a:t>
            </a:r>
            <a:r>
              <a:rPr lang="en-US" altLang="zh-CN" dirty="0"/>
              <a:t>    C</a:t>
            </a:r>
            <a:endParaRPr lang="zh-CN" altLang="zh-CN" dirty="0"/>
          </a:p>
          <a:p>
            <a:r>
              <a:rPr lang="en-US" altLang="zh-CN" dirty="0"/>
              <a:t>                </a:t>
            </a:r>
            <a:r>
              <a:rPr lang="en-US" altLang="zh-CN" dirty="0">
                <a:solidFill>
                  <a:srgbClr val="C00000"/>
                </a:solidFill>
              </a:rPr>
              <a:t>invoke  input, offset x, offset y</a:t>
            </a:r>
            <a:endParaRPr lang="zh-CN" altLang="zh-CN" dirty="0">
              <a:solidFill>
                <a:srgbClr val="C00000"/>
              </a:solidFill>
            </a:endParaRPr>
          </a:p>
          <a:p>
            <a:r>
              <a:rPr lang="en-US" altLang="zh-CN" dirty="0">
                <a:solidFill>
                  <a:srgbClr val="C00000"/>
                </a:solidFill>
              </a:rPr>
              <a:t>                invoke  output, x, y</a:t>
            </a:r>
            <a:endParaRPr lang="zh-CN" altLang="zh-CN" dirty="0">
              <a:solidFill>
                <a:srgbClr val="C00000"/>
              </a:solidFill>
            </a:endParaRPr>
          </a:p>
          <a:p>
            <a:r>
              <a:rPr lang="en-US" altLang="zh-CN" dirty="0"/>
              <a:t>                ret</a:t>
            </a:r>
            <a:endParaRPr lang="zh-CN" altLang="zh-CN" dirty="0"/>
          </a:p>
          <a:p>
            <a:r>
              <a:rPr lang="en-US" altLang="zh-CN" dirty="0"/>
              <a:t>main            </a:t>
            </a:r>
            <a:r>
              <a:rPr lang="en-US" altLang="zh-CN" dirty="0" err="1"/>
              <a:t>endp</a:t>
            </a:r>
            <a:endParaRPr lang="zh-CN" altLang="zh-CN" dirty="0"/>
          </a:p>
          <a:p>
            <a:r>
              <a:rPr lang="en-US" altLang="zh-CN" dirty="0"/>
              <a:t>end</a:t>
            </a:r>
            <a:endParaRPr lang="zh-CN" altLang="zh-CN" dirty="0"/>
          </a:p>
        </p:txBody>
      </p:sp>
      <p:sp>
        <p:nvSpPr>
          <p:cNvPr id="4" name="Rectangle 2"/>
          <p:cNvSpPr txBox="1">
            <a:spLocks noChangeArrowheads="1"/>
          </p:cNvSpPr>
          <p:nvPr/>
        </p:nvSpPr>
        <p:spPr bwMode="auto">
          <a:xfrm>
            <a:off x="2207568" y="-2282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5.6.3 </a:t>
            </a:r>
            <a:r>
              <a:rPr lang="zh-CN" altLang="zh-CN" dirty="0"/>
              <a:t>汇编调用</a:t>
            </a:r>
            <a:r>
              <a:rPr lang="en-US" altLang="zh-CN" dirty="0"/>
              <a:t>C</a:t>
            </a:r>
            <a:r>
              <a:rPr lang="zh-CN" altLang="zh-CN" dirty="0"/>
              <a:t>函数</a:t>
            </a:r>
          </a:p>
        </p:txBody>
      </p:sp>
    </p:spTree>
    <p:extLst>
      <p:ext uri="{BB962C8B-B14F-4D97-AF65-F5344CB8AC3E}">
        <p14:creationId xmlns:p14="http://schemas.microsoft.com/office/powerpoint/2010/main" val="1123576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2282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smtClean="0"/>
              <a:t>5.6.3 </a:t>
            </a:r>
            <a:r>
              <a:rPr lang="zh-CN" altLang="zh-CN" smtClean="0"/>
              <a:t>汇编调用</a:t>
            </a:r>
            <a:r>
              <a:rPr lang="en-US" altLang="zh-CN" smtClean="0"/>
              <a:t>C</a:t>
            </a:r>
            <a:r>
              <a:rPr lang="zh-CN" altLang="zh-CN" smtClean="0"/>
              <a:t>函数</a:t>
            </a:r>
            <a:endParaRPr lang="zh-CN" altLang="zh-CN" dirty="0"/>
          </a:p>
        </p:txBody>
      </p:sp>
      <p:sp>
        <p:nvSpPr>
          <p:cNvPr id="4" name="矩形 3"/>
          <p:cNvSpPr/>
          <p:nvPr/>
        </p:nvSpPr>
        <p:spPr>
          <a:xfrm>
            <a:off x="1271464" y="1052736"/>
            <a:ext cx="8736632" cy="4893647"/>
          </a:xfrm>
          <a:prstGeom prst="rect">
            <a:avLst/>
          </a:prstGeom>
        </p:spPr>
        <p:txBody>
          <a:bodyPr wrap="square">
            <a:spAutoFit/>
          </a:bodyPr>
          <a:lstStyle/>
          <a:p>
            <a:r>
              <a:rPr lang="zh-CN" altLang="en-US" dirty="0"/>
              <a:t>//PROG0518.c</a:t>
            </a:r>
          </a:p>
          <a:p>
            <a:r>
              <a:rPr lang="zh-CN" altLang="en-US" dirty="0"/>
              <a:t>#include "stdio.h"</a:t>
            </a:r>
          </a:p>
          <a:p>
            <a:r>
              <a:rPr lang="zh-CN" altLang="en-US" dirty="0" smtClean="0">
                <a:solidFill>
                  <a:srgbClr val="C00000"/>
                </a:solidFill>
              </a:rPr>
              <a:t>extern void input(int *px, int *py);</a:t>
            </a:r>
          </a:p>
          <a:p>
            <a:r>
              <a:rPr lang="zh-CN" altLang="en-US" dirty="0" smtClean="0">
                <a:solidFill>
                  <a:srgbClr val="C00000"/>
                </a:solidFill>
              </a:rPr>
              <a:t>extern void output(int x, int y);</a:t>
            </a:r>
          </a:p>
          <a:p>
            <a:r>
              <a:rPr lang="zh-CN" altLang="en-US" dirty="0" smtClean="0"/>
              <a:t>void </a:t>
            </a:r>
            <a:r>
              <a:rPr lang="zh-CN" altLang="en-US" dirty="0"/>
              <a:t>input(int *px, int *py)</a:t>
            </a:r>
          </a:p>
          <a:p>
            <a:r>
              <a:rPr lang="zh-CN" altLang="en-US" dirty="0"/>
              <a:t>{</a:t>
            </a:r>
          </a:p>
          <a:p>
            <a:r>
              <a:rPr lang="zh-CN" altLang="en-US" dirty="0"/>
              <a:t>        printf("input x y: ");</a:t>
            </a:r>
          </a:p>
          <a:p>
            <a:r>
              <a:rPr lang="zh-CN" altLang="en-US" dirty="0"/>
              <a:t>        scanf("%d %d", px, py);</a:t>
            </a:r>
          </a:p>
          <a:p>
            <a:r>
              <a:rPr lang="zh-CN" altLang="en-US" dirty="0"/>
              <a:t>}</a:t>
            </a:r>
          </a:p>
          <a:p>
            <a:r>
              <a:rPr lang="zh-CN" altLang="en-US" dirty="0"/>
              <a:t>void output(int x, int y)</a:t>
            </a:r>
          </a:p>
          <a:p>
            <a:r>
              <a:rPr lang="zh-CN" altLang="en-US" dirty="0"/>
              <a:t>{</a:t>
            </a:r>
          </a:p>
          <a:p>
            <a:r>
              <a:rPr lang="zh-CN" altLang="en-US" dirty="0"/>
              <a:t>        printf("%d*%d+%d*%d=%d\n", x, x, y, y, x*x+y*y);</a:t>
            </a:r>
          </a:p>
          <a:p>
            <a:r>
              <a:rPr lang="zh-CN" altLang="en-US" dirty="0"/>
              <a:t>}</a:t>
            </a:r>
          </a:p>
        </p:txBody>
      </p:sp>
    </p:spTree>
    <p:extLst>
      <p:ext uri="{BB962C8B-B14F-4D97-AF65-F5344CB8AC3E}">
        <p14:creationId xmlns:p14="http://schemas.microsoft.com/office/powerpoint/2010/main" val="1739319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7568" y="-22820"/>
            <a:ext cx="96494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a:lstStyle>
          <a:p>
            <a:pPr lvl="2"/>
            <a:r>
              <a:rPr lang="en-US" altLang="zh-CN" dirty="0" smtClean="0"/>
              <a:t>5.6.4 </a:t>
            </a:r>
            <a:r>
              <a:rPr lang="en-US" altLang="zh-CN" dirty="0"/>
              <a:t>C++</a:t>
            </a:r>
            <a:r>
              <a:rPr lang="zh-CN" altLang="zh-CN" dirty="0"/>
              <a:t>与汇编的联合编程</a:t>
            </a:r>
            <a:endParaRPr lang="zh-CN" altLang="zh-CN" dirty="0"/>
          </a:p>
        </p:txBody>
      </p:sp>
      <p:sp>
        <p:nvSpPr>
          <p:cNvPr id="4" name="矩形 3"/>
          <p:cNvSpPr/>
          <p:nvPr/>
        </p:nvSpPr>
        <p:spPr>
          <a:xfrm>
            <a:off x="1271464" y="1052736"/>
            <a:ext cx="10225136" cy="4154984"/>
          </a:xfrm>
          <a:prstGeom prst="rect">
            <a:avLst/>
          </a:prstGeom>
        </p:spPr>
        <p:txBody>
          <a:bodyPr wrap="square">
            <a:spAutoFit/>
          </a:bodyPr>
          <a:lstStyle/>
          <a:p>
            <a:r>
              <a:rPr lang="zh-CN" altLang="zh-CN" dirty="0" smtClean="0">
                <a:latin typeface="+mn-lt"/>
                <a:ea typeface="楷体" panose="02010609060101010101" pitchFamily="49" charset="-122"/>
              </a:rPr>
              <a:t>对于</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与汇编的联合编程，在汇编模块一方并没有特殊的要求</a:t>
            </a:r>
            <a:r>
              <a:rPr lang="zh-CN" altLang="zh-CN" dirty="0" smtClean="0">
                <a:latin typeface="+mn-lt"/>
                <a:ea typeface="楷体" panose="02010609060101010101" pitchFamily="49" charset="-122"/>
              </a:rPr>
              <a:t>。</a:t>
            </a:r>
            <a:endParaRPr lang="en-US" altLang="zh-CN" dirty="0" smtClean="0">
              <a:latin typeface="+mn-lt"/>
              <a:ea typeface="楷体" panose="02010609060101010101" pitchFamily="49" charset="-122"/>
            </a:endParaRPr>
          </a:p>
          <a:p>
            <a:r>
              <a:rPr lang="zh-CN" altLang="zh-CN" dirty="0" smtClean="0">
                <a:latin typeface="+mn-lt"/>
                <a:ea typeface="楷体" panose="02010609060101010101" pitchFamily="49" charset="-122"/>
              </a:rPr>
              <a:t>在</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一方，则应将与汇编模块共享的变量、函数等用</a:t>
            </a:r>
            <a:r>
              <a:rPr lang="en-US" altLang="zh-CN" dirty="0">
                <a:solidFill>
                  <a:srgbClr val="C00000"/>
                </a:solidFill>
                <a:latin typeface="+mn-lt"/>
                <a:ea typeface="楷体" panose="02010609060101010101" pitchFamily="49" charset="-122"/>
              </a:rPr>
              <a:t>extern</a:t>
            </a:r>
            <a:r>
              <a:rPr lang="zh-CN" altLang="zh-CN" dirty="0">
                <a:solidFill>
                  <a:srgbClr val="C00000"/>
                </a:solidFill>
                <a:latin typeface="+mn-lt"/>
                <a:ea typeface="楷体" panose="02010609060101010101" pitchFamily="49" charset="-122"/>
              </a:rPr>
              <a:t>“</a:t>
            </a:r>
            <a:r>
              <a:rPr lang="en-US" altLang="zh-CN" dirty="0">
                <a:solidFill>
                  <a:srgbClr val="C00000"/>
                </a:solidFill>
                <a:latin typeface="+mn-lt"/>
                <a:ea typeface="楷体" panose="02010609060101010101" pitchFamily="49" charset="-122"/>
              </a:rPr>
              <a:t>C</a:t>
            </a:r>
            <a:r>
              <a:rPr lang="zh-CN" altLang="zh-CN" dirty="0">
                <a:solidFill>
                  <a:srgbClr val="C00000"/>
                </a:solidFill>
                <a:latin typeface="+mn-lt"/>
                <a:ea typeface="楷体" panose="02010609060101010101" pitchFamily="49" charset="-122"/>
              </a:rPr>
              <a:t>”</a:t>
            </a:r>
            <a:r>
              <a:rPr lang="zh-CN" altLang="zh-CN" dirty="0">
                <a:latin typeface="+mn-lt"/>
                <a:ea typeface="楷体" panose="02010609060101010101" pitchFamily="49" charset="-122"/>
              </a:rPr>
              <a:t>的形式说明</a:t>
            </a:r>
            <a:r>
              <a:rPr lang="zh-CN" altLang="zh-CN" dirty="0" smtClean="0">
                <a:latin typeface="+mn-lt"/>
                <a:ea typeface="楷体" panose="02010609060101010101" pitchFamily="49" charset="-122"/>
              </a:rPr>
              <a:t>。</a:t>
            </a:r>
            <a:endParaRPr lang="en-US" altLang="zh-CN" dirty="0" smtClean="0">
              <a:latin typeface="+mn-lt"/>
              <a:ea typeface="楷体" panose="02010609060101010101" pitchFamily="49" charset="-122"/>
            </a:endParaRPr>
          </a:p>
          <a:p>
            <a:r>
              <a:rPr lang="zh-CN" altLang="zh-CN" dirty="0" smtClean="0">
                <a:latin typeface="+mn-lt"/>
                <a:ea typeface="楷体" panose="02010609060101010101" pitchFamily="49" charset="-122"/>
              </a:rPr>
              <a:t>例如</a:t>
            </a:r>
            <a:r>
              <a:rPr lang="zh-CN" altLang="zh-CN" dirty="0">
                <a:latin typeface="+mn-lt"/>
                <a:ea typeface="楷体" panose="02010609060101010101" pitchFamily="49" charset="-122"/>
              </a:rPr>
              <a:t>：在汇编模块中实现了</a:t>
            </a:r>
            <a:r>
              <a:rPr lang="en-US" altLang="zh-CN" dirty="0">
                <a:latin typeface="+mn-lt"/>
                <a:ea typeface="楷体" panose="02010609060101010101" pitchFamily="49" charset="-122"/>
              </a:rPr>
              <a:t>_ArraySum2</a:t>
            </a:r>
            <a:r>
              <a:rPr lang="zh-CN" altLang="zh-CN" dirty="0">
                <a:latin typeface="+mn-lt"/>
                <a:ea typeface="楷体" panose="02010609060101010101" pitchFamily="49" charset="-122"/>
              </a:rPr>
              <a:t>、</a:t>
            </a:r>
            <a:r>
              <a:rPr lang="en-US" altLang="zh-CN" dirty="0">
                <a:latin typeface="+mn-lt"/>
                <a:ea typeface="楷体" panose="02010609060101010101" pitchFamily="49" charset="-122"/>
              </a:rPr>
              <a:t>_ArraySum3</a:t>
            </a:r>
            <a:r>
              <a:rPr lang="zh-CN" altLang="zh-CN" dirty="0">
                <a:latin typeface="+mn-lt"/>
                <a:ea typeface="楷体" panose="02010609060101010101" pitchFamily="49" charset="-122"/>
              </a:rPr>
              <a:t>子程序，要在</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模块中调用，就要使用以下两个语句来说明：</a:t>
            </a:r>
          </a:p>
          <a:p>
            <a:r>
              <a:rPr lang="en-US" altLang="zh-CN" dirty="0">
                <a:solidFill>
                  <a:srgbClr val="C00000"/>
                </a:solidFill>
                <a:latin typeface="+mn-lt"/>
                <a:ea typeface="楷体" panose="02010609060101010101" pitchFamily="49" charset="-122"/>
              </a:rPr>
              <a:t>extern "C"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_</a:t>
            </a:r>
            <a:r>
              <a:rPr lang="en-US" altLang="zh-CN" dirty="0" err="1">
                <a:solidFill>
                  <a:srgbClr val="C00000"/>
                </a:solidFill>
                <a:latin typeface="+mn-lt"/>
                <a:ea typeface="楷体" panose="02010609060101010101" pitchFamily="49" charset="-122"/>
              </a:rPr>
              <a:t>cdecl</a:t>
            </a:r>
            <a:r>
              <a:rPr lang="en-US" altLang="zh-CN" dirty="0">
                <a:solidFill>
                  <a:srgbClr val="C00000"/>
                </a:solidFill>
                <a:latin typeface="+mn-lt"/>
                <a:ea typeface="楷体" panose="02010609060101010101" pitchFamily="49" charset="-122"/>
              </a:rPr>
              <a:t> ArraySum2(</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array[ ],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count);</a:t>
            </a:r>
            <a:endParaRPr lang="zh-CN" altLang="zh-CN" dirty="0">
              <a:solidFill>
                <a:srgbClr val="C00000"/>
              </a:solidFill>
              <a:latin typeface="+mn-lt"/>
              <a:ea typeface="楷体" panose="02010609060101010101" pitchFamily="49" charset="-122"/>
            </a:endParaRPr>
          </a:p>
          <a:p>
            <a:r>
              <a:rPr lang="en-US" altLang="zh-CN" dirty="0">
                <a:solidFill>
                  <a:srgbClr val="C00000"/>
                </a:solidFill>
                <a:latin typeface="+mn-lt"/>
                <a:ea typeface="楷体" panose="02010609060101010101" pitchFamily="49" charset="-122"/>
              </a:rPr>
              <a:t>extern "C"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_</a:t>
            </a:r>
            <a:r>
              <a:rPr lang="en-US" altLang="zh-CN" dirty="0" err="1">
                <a:solidFill>
                  <a:srgbClr val="C00000"/>
                </a:solidFill>
                <a:latin typeface="+mn-lt"/>
                <a:ea typeface="楷体" panose="02010609060101010101" pitchFamily="49" charset="-122"/>
              </a:rPr>
              <a:t>stdcall</a:t>
            </a:r>
            <a:r>
              <a:rPr lang="en-US" altLang="zh-CN" dirty="0">
                <a:solidFill>
                  <a:srgbClr val="C00000"/>
                </a:solidFill>
                <a:latin typeface="+mn-lt"/>
                <a:ea typeface="楷体" panose="02010609060101010101" pitchFamily="49" charset="-122"/>
              </a:rPr>
              <a:t> ArraySum3(</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array[ ],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count</a:t>
            </a:r>
            <a:r>
              <a:rPr lang="en-US" altLang="zh-CN" dirty="0" smtClean="0">
                <a:solidFill>
                  <a:srgbClr val="C00000"/>
                </a:solidFill>
                <a:latin typeface="+mn-lt"/>
                <a:ea typeface="楷体" panose="02010609060101010101" pitchFamily="49" charset="-122"/>
              </a:rPr>
              <a:t>);</a:t>
            </a:r>
          </a:p>
          <a:p>
            <a:endParaRPr lang="zh-CN" altLang="zh-CN" dirty="0">
              <a:solidFill>
                <a:srgbClr val="C00000"/>
              </a:solidFill>
              <a:latin typeface="+mn-lt"/>
              <a:ea typeface="楷体" panose="02010609060101010101" pitchFamily="49" charset="-122"/>
            </a:endParaRPr>
          </a:p>
          <a:p>
            <a:r>
              <a:rPr lang="zh-CN" altLang="zh-CN" dirty="0">
                <a:latin typeface="+mn-lt"/>
                <a:ea typeface="楷体" panose="02010609060101010101" pitchFamily="49" charset="-122"/>
              </a:rPr>
              <a:t>如果汇编模块要使用</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模块的</a:t>
            </a:r>
            <a:r>
              <a:rPr lang="en-US" altLang="zh-CN" dirty="0" err="1">
                <a:latin typeface="+mn-lt"/>
                <a:ea typeface="楷体" panose="02010609060101010101" pitchFamily="49" charset="-122"/>
              </a:rPr>
              <a:t>initvals</a:t>
            </a:r>
            <a:r>
              <a:rPr lang="zh-CN" altLang="zh-CN" dirty="0">
                <a:latin typeface="+mn-lt"/>
                <a:ea typeface="楷体" panose="02010609060101010101" pitchFamily="49" charset="-122"/>
              </a:rPr>
              <a:t>数组，同样需要用</a:t>
            </a:r>
            <a:r>
              <a:rPr lang="en-US" altLang="zh-CN" dirty="0">
                <a:latin typeface="+mn-lt"/>
                <a:ea typeface="楷体" panose="02010609060101010101" pitchFamily="49" charset="-122"/>
              </a:rPr>
              <a:t>extern</a:t>
            </a:r>
            <a:r>
              <a:rPr lang="zh-CN" altLang="zh-CN" dirty="0">
                <a:latin typeface="+mn-lt"/>
                <a:ea typeface="楷体" panose="02010609060101010101" pitchFamily="49" charset="-122"/>
              </a:rPr>
              <a:t>“</a:t>
            </a:r>
            <a:r>
              <a:rPr lang="en-US" altLang="zh-CN" dirty="0">
                <a:latin typeface="+mn-lt"/>
                <a:ea typeface="楷体" panose="02010609060101010101" pitchFamily="49" charset="-122"/>
              </a:rPr>
              <a:t>C</a:t>
            </a:r>
            <a:r>
              <a:rPr lang="zh-CN" altLang="zh-CN" dirty="0">
                <a:latin typeface="+mn-lt"/>
                <a:ea typeface="楷体" panose="02010609060101010101" pitchFamily="49" charset="-122"/>
              </a:rPr>
              <a:t>”说明：</a:t>
            </a:r>
          </a:p>
          <a:p>
            <a:r>
              <a:rPr lang="en-US" altLang="zh-CN" dirty="0">
                <a:solidFill>
                  <a:srgbClr val="C00000"/>
                </a:solidFill>
                <a:latin typeface="+mn-lt"/>
                <a:ea typeface="楷体" panose="02010609060101010101" pitchFamily="49" charset="-122"/>
              </a:rPr>
              <a:t>extern "C" </a:t>
            </a:r>
            <a:r>
              <a:rPr lang="en-US" altLang="zh-CN" dirty="0" err="1">
                <a:solidFill>
                  <a:srgbClr val="C00000"/>
                </a:solidFill>
                <a:latin typeface="+mn-lt"/>
                <a:ea typeface="楷体" panose="02010609060101010101" pitchFamily="49" charset="-122"/>
              </a:rPr>
              <a:t>int</a:t>
            </a:r>
            <a:r>
              <a:rPr lang="en-US" altLang="zh-CN" dirty="0">
                <a:solidFill>
                  <a:srgbClr val="C00000"/>
                </a:solidFill>
                <a:latin typeface="+mn-lt"/>
                <a:ea typeface="楷体" panose="02010609060101010101" pitchFamily="49" charset="-122"/>
              </a:rPr>
              <a:t> </a:t>
            </a:r>
            <a:r>
              <a:rPr lang="en-US" altLang="zh-CN" dirty="0" err="1">
                <a:solidFill>
                  <a:srgbClr val="C00000"/>
                </a:solidFill>
                <a:latin typeface="+mn-lt"/>
                <a:ea typeface="楷体" panose="02010609060101010101" pitchFamily="49" charset="-122"/>
              </a:rPr>
              <a:t>initvals</a:t>
            </a:r>
            <a:r>
              <a:rPr lang="en-US" altLang="zh-CN" dirty="0">
                <a:solidFill>
                  <a:srgbClr val="C00000"/>
                </a:solidFill>
                <a:latin typeface="+mn-lt"/>
                <a:ea typeface="楷体" panose="02010609060101010101" pitchFamily="49" charset="-122"/>
              </a:rPr>
              <a:t>[ ];</a:t>
            </a:r>
            <a:endParaRPr lang="zh-CN" altLang="zh-CN" dirty="0">
              <a:solidFill>
                <a:srgbClr val="C00000"/>
              </a:solidFill>
              <a:latin typeface="+mn-lt"/>
              <a:ea typeface="楷体" panose="02010609060101010101" pitchFamily="49" charset="-122"/>
            </a:endParaRPr>
          </a:p>
        </p:txBody>
      </p:sp>
    </p:spTree>
    <p:extLst>
      <p:ext uri="{BB962C8B-B14F-4D97-AF65-F5344CB8AC3E}">
        <p14:creationId xmlns:p14="http://schemas.microsoft.com/office/powerpoint/2010/main" val="13276267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4008438" y="2057400"/>
            <a:ext cx="63357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Arial" panose="020B0604020202020204" pitchFamily="34" charset="0"/>
              <a:buNone/>
            </a:pPr>
            <a:r>
              <a:rPr lang="zh-CN" altLang="en-US" sz="2800">
                <a:solidFill>
                  <a:schemeClr val="tx1"/>
                </a:solidFill>
              </a:rPr>
              <a:t>张华平</a:t>
            </a:r>
            <a:endParaRPr lang="en-US" altLang="zh-CN" sz="2800">
              <a:solidFill>
                <a:schemeClr val="tx1"/>
              </a:solidFill>
            </a:endParaRPr>
          </a:p>
          <a:p>
            <a:pPr eaLnBrk="1" hangingPunct="1">
              <a:spcBef>
                <a:spcPct val="0"/>
              </a:spcBef>
              <a:buClrTx/>
              <a:buSzTx/>
              <a:buFont typeface="Arial" panose="020B0604020202020204" pitchFamily="34" charset="0"/>
              <a:buNone/>
            </a:pPr>
            <a:r>
              <a:rPr lang="en-US" altLang="zh-CN" sz="2800">
                <a:solidFill>
                  <a:schemeClr val="tx1"/>
                </a:solidFill>
                <a:latin typeface="Candara" panose="020E0502030303020204" pitchFamily="34" charset="0"/>
                <a:ea typeface="Gulim" pitchFamily="2" charset="-127"/>
              </a:rPr>
              <a:t>Email: </a:t>
            </a:r>
            <a:r>
              <a:rPr lang="en-US" altLang="zh-CN" sz="2800">
                <a:solidFill>
                  <a:schemeClr val="tx1"/>
                </a:solidFill>
                <a:latin typeface="Candara" panose="020E0502030303020204" pitchFamily="34" charset="0"/>
                <a:ea typeface="Gulim" pitchFamily="2" charset="-127"/>
                <a:hlinkClick r:id="rId2"/>
              </a:rPr>
              <a:t>kevinzhang@bit.edu.cn</a:t>
            </a:r>
            <a:endParaRPr lang="en-US" altLang="zh-CN" sz="2800">
              <a:solidFill>
                <a:schemeClr val="tx1"/>
              </a:solidFill>
              <a:latin typeface="Candara" panose="020E0502030303020204" pitchFamily="34" charset="0"/>
              <a:ea typeface="Gulim" pitchFamily="2" charset="-127"/>
            </a:endParaRPr>
          </a:p>
          <a:p>
            <a:pPr eaLnBrk="1" hangingPunct="1">
              <a:spcBef>
                <a:spcPct val="0"/>
              </a:spcBef>
              <a:buClrTx/>
              <a:buSzTx/>
              <a:buFont typeface="Arial" panose="020B0604020202020204" pitchFamily="34" charset="0"/>
              <a:buNone/>
            </a:pPr>
            <a:r>
              <a:rPr lang="zh-CN" altLang="en-US" sz="2800">
                <a:solidFill>
                  <a:schemeClr val="tx1"/>
                </a:solidFill>
              </a:rPr>
              <a:t>微博：</a:t>
            </a:r>
            <a:r>
              <a:rPr lang="zh-CN" altLang="en-US" sz="2800">
                <a:solidFill>
                  <a:schemeClr val="tx1"/>
                </a:solidFill>
                <a:latin typeface="Candara" panose="020E0502030303020204" pitchFamily="34" charset="0"/>
                <a:ea typeface="Gulim" pitchFamily="2" charset="-127"/>
              </a:rPr>
              <a:t>@ICTCLAS</a:t>
            </a:r>
            <a:r>
              <a:rPr lang="zh-CN" altLang="en-US" sz="2800">
                <a:solidFill>
                  <a:schemeClr val="tx1"/>
                </a:solidFill>
              </a:rPr>
              <a:t>张华平博士</a:t>
            </a:r>
          </a:p>
          <a:p>
            <a:pPr eaLnBrk="1" latinLnBrk="1" hangingPunct="1">
              <a:spcBef>
                <a:spcPct val="0"/>
              </a:spcBef>
              <a:buClrTx/>
              <a:buSzTx/>
              <a:buFont typeface="Arial" panose="020B0604020202020204" pitchFamily="34" charset="0"/>
              <a:buNone/>
            </a:pPr>
            <a:r>
              <a:rPr lang="zh-CN" altLang="en-US" sz="2800">
                <a:solidFill>
                  <a:schemeClr val="tx1"/>
                </a:solidFill>
              </a:rPr>
              <a:t>实验室</a:t>
            </a:r>
            <a:r>
              <a:rPr lang="zh-CN" altLang="en-US" sz="2800">
                <a:solidFill>
                  <a:schemeClr val="tx1"/>
                </a:solidFill>
                <a:latin typeface="Times New Roman" panose="02020603050405020304" pitchFamily="18" charset="0"/>
                <a:cs typeface="Times New Roman" panose="02020603050405020304" pitchFamily="18" charset="0"/>
              </a:rPr>
              <a:t>官网：</a:t>
            </a:r>
            <a:endParaRPr lang="en-US" altLang="zh-CN" sz="2800">
              <a:solidFill>
                <a:schemeClr val="tx1"/>
              </a:solidFill>
              <a:latin typeface="Times New Roman" panose="02020603050405020304" pitchFamily="18" charset="0"/>
              <a:cs typeface="Times New Roman" panose="02020603050405020304" pitchFamily="18" charset="0"/>
            </a:endParaRPr>
          </a:p>
          <a:p>
            <a:pPr eaLnBrk="1" latinLnBrk="1" hangingPunct="1">
              <a:spcBef>
                <a:spcPct val="0"/>
              </a:spcBef>
              <a:buClrTx/>
              <a:buSzTx/>
              <a:buFont typeface="Arial" panose="020B0604020202020204" pitchFamily="34" charset="0"/>
              <a:buNone/>
            </a:pPr>
            <a:r>
              <a:rPr lang="en-US" altLang="zh-CN">
                <a:latin typeface="Times New Roman" panose="02020603050405020304" pitchFamily="18" charset="0"/>
                <a:cs typeface="Times New Roman" panose="02020603050405020304" pitchFamily="18" charset="0"/>
                <a:hlinkClick r:id="rId2"/>
              </a:rPr>
              <a:t>http://www.nlpir.org</a:t>
            </a:r>
          </a:p>
        </p:txBody>
      </p:sp>
      <p:sp>
        <p:nvSpPr>
          <p:cNvPr id="197635" name="Rectangle 6"/>
          <p:cNvSpPr>
            <a:spLocks noGrp="1" noChangeArrowheads="1"/>
          </p:cNvSpPr>
          <p:nvPr>
            <p:ph type="title" idx="4294967295"/>
          </p:nvPr>
        </p:nvSpPr>
        <p:spPr>
          <a:xfrm>
            <a:off x="4810125" y="188913"/>
            <a:ext cx="5857875" cy="706437"/>
          </a:xfrm>
        </p:spPr>
        <p:txBody>
          <a:bodyPr/>
          <a:lstStyle/>
          <a:p>
            <a:r>
              <a:rPr lang="zh-CN" altLang="en-US" smtClean="0">
                <a:latin typeface="楷体" panose="02010609060101010101" pitchFamily="49" charset="-122"/>
                <a:ea typeface="楷体" panose="02010609060101010101" pitchFamily="49" charset="-122"/>
                <a:cs typeface="Arial Unicode MS" pitchFamily="34" charset="-122"/>
              </a:rPr>
              <a:t>感谢关注聆听！</a:t>
            </a:r>
            <a:endParaRPr lang="en-US" altLang="zh-CN" smtClean="0">
              <a:latin typeface="楷体" panose="02010609060101010101" pitchFamily="49" charset="-122"/>
              <a:ea typeface="楷体" panose="02010609060101010101" pitchFamily="49" charset="-122"/>
              <a:cs typeface="Arial Unicode MS" pitchFamily="34" charset="-122"/>
            </a:endParaRPr>
          </a:p>
        </p:txBody>
      </p:sp>
      <p:pic>
        <p:nvPicPr>
          <p:cNvPr id="1976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50" y="2036763"/>
            <a:ext cx="1733550"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37" name="矩形 1"/>
          <p:cNvSpPr>
            <a:spLocks noChangeArrowheads="1"/>
          </p:cNvSpPr>
          <p:nvPr/>
        </p:nvSpPr>
        <p:spPr bwMode="auto">
          <a:xfrm>
            <a:off x="8616950" y="3794125"/>
            <a:ext cx="205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rPr>
              <a:t>大数据千人会</a:t>
            </a:r>
            <a:endParaRPr lang="en-US" altLang="zh-CN" sz="2000">
              <a:solidFill>
                <a:schemeClr val="tx1"/>
              </a:solidFill>
            </a:endParaRPr>
          </a:p>
        </p:txBody>
      </p:sp>
      <p:pic>
        <p:nvPicPr>
          <p:cNvPr id="1976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1916113"/>
            <a:ext cx="21812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17411"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A357B312-E87D-4627-A6DC-E837F301FC2B}"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8</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17412" name="Rectangle 2"/>
          <p:cNvSpPr>
            <a:spLocks noGrp="1" noChangeArrowheads="1"/>
          </p:cNvSpPr>
          <p:nvPr>
            <p:ph type="title" idx="4294967295"/>
          </p:nvPr>
        </p:nvSpPr>
        <p:spPr>
          <a:xfrm>
            <a:off x="3503712" y="-46037"/>
            <a:ext cx="8229600" cy="1143000"/>
          </a:xfrm>
          <a:noFill/>
        </p:spPr>
        <p:txBody>
          <a:bodyPr/>
          <a:lstStyle/>
          <a:p>
            <a:r>
              <a:rPr lang="en-US" altLang="zh-CN" dirty="0" smtClean="0">
                <a:latin typeface="黑体" panose="02010609060101010101" pitchFamily="49" charset="-122"/>
              </a:rPr>
              <a:t>1. </a:t>
            </a:r>
            <a:r>
              <a:rPr lang="zh-CN" altLang="zh-CN" dirty="0" smtClean="0">
                <a:latin typeface="黑体" panose="02010609060101010101" pitchFamily="49" charset="-122"/>
              </a:rPr>
              <a:t>堆栈特点</a:t>
            </a:r>
            <a:r>
              <a:rPr lang="zh-CN" altLang="zh-CN" dirty="0" smtClean="0"/>
              <a:t> </a:t>
            </a:r>
          </a:p>
        </p:txBody>
      </p:sp>
      <p:sp>
        <p:nvSpPr>
          <p:cNvPr id="17413" name="Rectangle 3" descr="Rectangle: Click to edit Master text styles&#10;Second level&#10;Third level&#10;Fourth level&#10;Fifth level"/>
          <p:cNvSpPr>
            <a:spLocks noGrp="1" noChangeArrowheads="1"/>
          </p:cNvSpPr>
          <p:nvPr>
            <p:ph type="body" idx="4294967295"/>
          </p:nvPr>
        </p:nvSpPr>
        <p:spPr>
          <a:xfrm>
            <a:off x="1981200" y="1692275"/>
            <a:ext cx="8229600" cy="4114800"/>
          </a:xfrm>
        </p:spPr>
        <p:txBody>
          <a:bodyPr/>
          <a:lstStyle/>
          <a:p>
            <a:r>
              <a:rPr lang="zh-CN" altLang="zh-CN" b="1" dirty="0" smtClean="0">
                <a:latin typeface="黑体" panose="02010609060101010101" pitchFamily="49" charset="-122"/>
              </a:rPr>
              <a:t>1. 临时性</a:t>
            </a:r>
          </a:p>
          <a:p>
            <a:r>
              <a:rPr lang="zh-CN" altLang="zh-CN" b="1" dirty="0" smtClean="0">
                <a:latin typeface="黑体" panose="02010609060101010101" pitchFamily="49" charset="-122"/>
              </a:rPr>
              <a:t>2. 快速性</a:t>
            </a:r>
          </a:p>
          <a:p>
            <a:r>
              <a:rPr lang="zh-CN" altLang="zh-CN" b="1" dirty="0" smtClean="0">
                <a:latin typeface="黑体" panose="02010609060101010101" pitchFamily="49" charset="-122"/>
              </a:rPr>
              <a:t>3. 动态扩展性</a:t>
            </a:r>
          </a:p>
        </p:txBody>
      </p:sp>
    </p:spTree>
    <p:extLst>
      <p:ext uri="{BB962C8B-B14F-4D97-AF65-F5344CB8AC3E}">
        <p14:creationId xmlns:p14="http://schemas.microsoft.com/office/powerpoint/2010/main" val="3887689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r" eaLnBrk="1" hangingPunct="1">
              <a:spcBef>
                <a:spcPct val="0"/>
              </a:spcBef>
              <a:buClrTx/>
              <a:buSzTx/>
              <a:buFont typeface="Arial" panose="020B0604020202020204" pitchFamily="34" charset="0"/>
              <a:buNone/>
            </a:pPr>
            <a:r>
              <a:rPr lang="zh-CN" altLang="en-US" sz="1400">
                <a:solidFill>
                  <a:schemeClr val="tx1"/>
                </a:solidFill>
                <a:latin typeface="Arial" panose="020B0604020202020204" pitchFamily="34" charset="0"/>
                <a:ea typeface="黑体" panose="02010609060101010101" pitchFamily="49" charset="-122"/>
              </a:rPr>
              <a:t>北京理工大学-张华平-2011</a:t>
            </a:r>
          </a:p>
        </p:txBody>
      </p:sp>
      <p:sp>
        <p:nvSpPr>
          <p:cNvPr id="18435" name="灯片编号占位符 4"/>
          <p:cNvSpPr txBox="1">
            <a:spLocks noGrp="1"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Wingdings" panose="05000000000000000000" pitchFamily="2" charset="2"/>
              <a:buNone/>
            </a:pPr>
            <a:fld id="{FE49FE16-9D15-4B1B-88A8-A3CDCC310F5F}" type="slidenum">
              <a:rPr lang="zh-CN" altLang="zh-CN" sz="3600">
                <a:solidFill>
                  <a:srgbClr val="003399"/>
                </a:solidFill>
                <a:latin typeface="黑体" panose="02010609060101010101" pitchFamily="49" charset="-122"/>
                <a:ea typeface="黑体" panose="02010609060101010101" pitchFamily="49" charset="-122"/>
              </a:rPr>
              <a:pPr algn="ctr" eaLnBrk="1" hangingPunct="1">
                <a:spcBef>
                  <a:spcPct val="0"/>
                </a:spcBef>
                <a:buClrTx/>
                <a:buSzTx/>
                <a:buFont typeface="Wingdings" panose="05000000000000000000" pitchFamily="2" charset="2"/>
                <a:buNone/>
              </a:pPr>
              <a:t>9</a:t>
            </a:fld>
            <a:endParaRPr lang="zh-CN" altLang="zh-CN" sz="3600">
              <a:solidFill>
                <a:srgbClr val="003399"/>
              </a:solidFill>
              <a:latin typeface="黑体" panose="02010609060101010101" pitchFamily="49" charset="-122"/>
              <a:ea typeface="黑体" panose="02010609060101010101" pitchFamily="49" charset="-122"/>
            </a:endParaRPr>
          </a:p>
        </p:txBody>
      </p:sp>
      <p:sp>
        <p:nvSpPr>
          <p:cNvPr id="18436" name="Rectangle 2"/>
          <p:cNvSpPr>
            <a:spLocks noGrp="1" noChangeArrowheads="1"/>
          </p:cNvSpPr>
          <p:nvPr>
            <p:ph type="title" idx="4294967295"/>
          </p:nvPr>
        </p:nvSpPr>
        <p:spPr>
          <a:xfrm>
            <a:off x="3359696" y="77788"/>
            <a:ext cx="8229600" cy="1143000"/>
          </a:xfrm>
          <a:noFill/>
        </p:spPr>
        <p:txBody>
          <a:bodyPr/>
          <a:lstStyle/>
          <a:p>
            <a:r>
              <a:rPr lang="zh-CN" altLang="zh-CN" dirty="0" smtClean="0">
                <a:latin typeface="黑体" panose="02010609060101010101" pitchFamily="49" charset="-122"/>
              </a:rPr>
              <a:t>2.  堆栈用途</a:t>
            </a:r>
            <a:r>
              <a:rPr lang="zh-CN" altLang="zh-CN" dirty="0" smtClean="0"/>
              <a:t> </a:t>
            </a:r>
          </a:p>
        </p:txBody>
      </p:sp>
      <p:sp>
        <p:nvSpPr>
          <p:cNvPr id="18437" name="Rectangle 3" descr="Rectangle: Click to edit Master text styles&#10;Second level&#10;Third level&#10;Fourth level&#10;Fifth level"/>
          <p:cNvSpPr>
            <a:spLocks noGrp="1" noChangeArrowheads="1"/>
          </p:cNvSpPr>
          <p:nvPr>
            <p:ph type="body" idx="4294967295"/>
          </p:nvPr>
        </p:nvSpPr>
        <p:spPr>
          <a:xfrm>
            <a:off x="2362200" y="1905000"/>
            <a:ext cx="7531100" cy="4114800"/>
          </a:xfrm>
        </p:spPr>
        <p:txBody>
          <a:bodyPr/>
          <a:lstStyle/>
          <a:p>
            <a:r>
              <a:rPr lang="zh-CN" altLang="zh-CN" b="1" dirty="0" smtClean="0">
                <a:latin typeface="黑体" panose="02010609060101010101" pitchFamily="49" charset="-122"/>
              </a:rPr>
              <a:t>1. 保护和恢复调用现场</a:t>
            </a:r>
          </a:p>
          <a:p>
            <a:r>
              <a:rPr lang="zh-CN" altLang="zh-CN" b="1" dirty="0" smtClean="0">
                <a:latin typeface="黑体" panose="02010609060101010101" pitchFamily="49" charset="-122"/>
              </a:rPr>
              <a:t>2. 用于变量之间的数据传递</a:t>
            </a:r>
          </a:p>
          <a:p>
            <a:r>
              <a:rPr lang="zh-CN" altLang="zh-CN" b="1" dirty="0" smtClean="0">
                <a:latin typeface="黑体" panose="02010609060101010101" pitchFamily="49" charset="-122"/>
              </a:rPr>
              <a:t>3. 用做临时的数据区</a:t>
            </a:r>
          </a:p>
          <a:p>
            <a:r>
              <a:rPr lang="zh-CN" altLang="zh-CN" b="1" dirty="0" smtClean="0">
                <a:latin typeface="黑体" panose="02010609060101010101" pitchFamily="49" charset="-122"/>
              </a:rPr>
              <a:t>4. 子程序的调用和返回</a:t>
            </a:r>
          </a:p>
          <a:p>
            <a:endParaRPr lang="zh-CN" altLang="zh-CN" b="1" dirty="0" smtClean="0">
              <a:latin typeface="黑体" panose="02010609060101010101" pitchFamily="49" charset="-122"/>
            </a:endParaRPr>
          </a:p>
        </p:txBody>
      </p:sp>
    </p:spTree>
    <p:extLst>
      <p:ext uri="{BB962C8B-B14F-4D97-AF65-F5344CB8AC3E}">
        <p14:creationId xmlns:p14="http://schemas.microsoft.com/office/powerpoint/2010/main" val="3753070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noFill/>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8000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800000"/>
        </a:solidFill>
        <a:ln w="9525" cap="flat" cmpd="sng" algn="ctr">
          <a:noFill/>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8000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12984</TotalTime>
  <Pages>0</Pages>
  <Words>3073</Words>
  <Characters>0</Characters>
  <Application>Microsoft Office PowerPoint</Application>
  <DocSecurity>0</DocSecurity>
  <PresentationFormat>宽屏</PresentationFormat>
  <Lines>0</Lines>
  <Paragraphs>781</Paragraphs>
  <Slides>76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76</vt:i4>
      </vt:variant>
    </vt:vector>
  </HeadingPairs>
  <TitlesOfParts>
    <vt:vector size="90" baseType="lpstr">
      <vt:lpstr>Arial Unicode MS</vt:lpstr>
      <vt:lpstr>Gulim</vt:lpstr>
      <vt:lpstr>MingLiU-ExtB</vt:lpstr>
      <vt:lpstr>黑体</vt:lpstr>
      <vt:lpstr>楷体</vt:lpstr>
      <vt:lpstr>宋体</vt:lpstr>
      <vt:lpstr>幼圆</vt:lpstr>
      <vt:lpstr>Arial</vt:lpstr>
      <vt:lpstr>Candara</vt:lpstr>
      <vt:lpstr>Courier New</vt:lpstr>
      <vt:lpstr>Symbol</vt:lpstr>
      <vt:lpstr>Times New Roman</vt:lpstr>
      <vt:lpstr>Wingdings</vt:lpstr>
      <vt:lpstr>默认设计模板</vt:lpstr>
      <vt:lpstr>第五章 子程序设计</vt:lpstr>
      <vt:lpstr>PowerPoint 演示文稿</vt:lpstr>
      <vt:lpstr>5.1 子程序基本知识</vt:lpstr>
      <vt:lpstr>PowerPoint 演示文稿</vt:lpstr>
      <vt:lpstr>PowerPoint 演示文稿</vt:lpstr>
      <vt:lpstr>PowerPoint 演示文稿</vt:lpstr>
      <vt:lpstr>5.1.2  堆    栈 </vt:lpstr>
      <vt:lpstr>1. 堆栈特点 </vt:lpstr>
      <vt:lpstr>2.  堆栈用途 </vt:lpstr>
      <vt:lpstr>PowerPoint 演示文稿</vt:lpstr>
      <vt:lpstr>PowerPoint 演示文稿</vt:lpstr>
      <vt:lpstr>PowerPoint 演示文稿</vt:lpstr>
      <vt:lpstr>PowerPoint 演示文稿</vt:lpstr>
      <vt:lpstr>5.1.3  子程序的返回地址 </vt:lpstr>
      <vt:lpstr>PowerPoint 演示文稿</vt:lpstr>
      <vt:lpstr>PowerPoint 演示文稿</vt:lpstr>
      <vt:lpstr>PowerPoint 演示文稿</vt:lpstr>
      <vt:lpstr>5.2  参数传递</vt:lpstr>
      <vt:lpstr>5.2.1  C语言函数的参数传递方式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子程序的特殊应用</vt:lpstr>
      <vt:lpstr>PowerPoint 演示文稿</vt:lpstr>
      <vt:lpstr>PowerPoint 演示文稿</vt:lpstr>
      <vt:lpstr>5.3 子程序的特殊应用</vt:lpstr>
      <vt:lpstr>5.3.3  缓冲区溢出</vt:lpstr>
      <vt:lpstr>1  堆栈溢出 </vt:lpstr>
      <vt:lpstr>PowerPoint 演示文稿</vt:lpstr>
      <vt:lpstr>2  数据区溢出 </vt:lpstr>
      <vt:lpstr>PowerPoint 演示文稿</vt:lpstr>
      <vt:lpstr>5.4  模块化程序设计 </vt:lpstr>
      <vt:lpstr>PowerPoint 演示文稿</vt:lpstr>
      <vt:lpstr>PowerPoint 演示文稿</vt:lpstr>
      <vt:lpstr>5.4.2  模块间的通信 </vt:lpstr>
      <vt:lpstr>PowerPoint 演示文稿</vt:lpstr>
      <vt:lpstr>PowerPoint 演示文稿</vt:lpstr>
      <vt:lpstr>PowerPoint 演示文稿</vt:lpstr>
      <vt:lpstr>PowerPoint 演示文稿</vt:lpstr>
      <vt:lpstr>PowerPoint 演示文稿</vt:lpstr>
      <vt:lpstr>PowerPoint 演示文稿</vt:lpstr>
      <vt:lpstr>5.5   C语言模块的反汇编</vt:lpstr>
      <vt:lpstr>5.5.1   基本框架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感谢关注聆听！</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汇编语言课件</dc:title>
  <dc:creator>李元章</dc:creator>
  <cp:lastModifiedBy>Zhang Kevin</cp:lastModifiedBy>
  <cp:revision>726</cp:revision>
  <cp:lastPrinted>2001-08-29T12:03:53Z</cp:lastPrinted>
  <dcterms:created xsi:type="dcterms:W3CDTF">2001-05-25T01:47:20Z</dcterms:created>
  <dcterms:modified xsi:type="dcterms:W3CDTF">2019-04-24T14:55:25Z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2052-9.1.0.5132</vt:lpwstr>
  </property>
</Properties>
</file>