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sldIdLst>
    <p:sldId id="495" r:id="rId2"/>
    <p:sldId id="498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34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497" r:id="rId39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843"/>
    <a:srgbClr val="FF0D0D"/>
    <a:srgbClr val="CCFF66"/>
    <a:srgbClr val="FFCC66"/>
    <a:srgbClr val="3399FF"/>
    <a:srgbClr val="000066"/>
    <a:srgbClr val="8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78" d="100"/>
          <a:sy n="78" d="100"/>
        </p:scale>
        <p:origin x="77" y="250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00" y="-6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239CD35D-6AC0-48BD-A904-3CE65F1CF367}" type="datetime1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32501C0A-F5AC-4D9A-A84D-077E383E9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D82E6-B2A9-4B78-A863-BFDA5AC1B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7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D863-E711-4AD7-A93C-FE8CFA21B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160339"/>
            <a:ext cx="2762251" cy="596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339"/>
            <a:ext cx="8089900" cy="596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8DA1-6F28-4EE5-A70E-9D2BB1ABD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2060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8795-3A78-4C52-B46E-94301B2BE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2A69-331C-4165-8CBF-6988C2FDE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7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3AA7-E581-40B0-9D03-9F4B79960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73B4-AC35-42C0-B0A1-00A86DDFC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3233-A3E8-47FF-B25F-B16FB4D6C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ACAE-84E7-4BE1-B01C-CCCF3FF31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7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2031-31A3-4205-A0DD-6540F5B39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1A8-FAB8-448F-B67E-3D35A1A14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0950" y="160338"/>
            <a:ext cx="787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682413" y="6581775"/>
            <a:ext cx="527050" cy="3317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300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AEA29F-A3D8-4831-BC1C-24ABCE56F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87788" y="836613"/>
            <a:ext cx="7872412" cy="714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D4D4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539875" y="6500813"/>
            <a:ext cx="3570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汇编语言与接口技术</a:t>
            </a: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讲义</a:t>
            </a: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张华平</a:t>
            </a:r>
            <a:endParaRPr lang="en-US" sz="1600" b="0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ì"/>
        <a:tabLst>
          <a:tab pos="2511425" algn="l"/>
        </a:tabLst>
        <a:defRPr sz="3200">
          <a:solidFill>
            <a:srgbClr val="000066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0000"/>
        <a:buFont typeface="Wingdings" panose="05000000000000000000" pitchFamily="2" charset="2"/>
        <a:buChar char="n"/>
        <a:tabLst>
          <a:tab pos="2511425" algn="l"/>
        </a:tabLs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tabLst>
          <a:tab pos="2511425" algn="l"/>
        </a:tabLst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drkevinzhang/" TargetMode="External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27125" y="981075"/>
            <a:ext cx="10118725" cy="1647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sz="6200" dirty="0">
                <a:latin typeface="黑体" panose="02010609060101010101" pitchFamily="49" charset="-122"/>
              </a:rPr>
              <a:t>第六章 存储系统与技术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885950" y="3429000"/>
            <a:ext cx="8782050" cy="28829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张华平 副教授 博士</a:t>
            </a:r>
            <a:endParaRPr lang="zh-CN" altLang="en-US" b="1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kevinzhang@bit.edu.cn</a:t>
            </a:r>
            <a:endParaRPr lang="en-US" altLang="zh-CN" sz="2400">
              <a:hlinkClick r:id="rId2"/>
            </a:endParaRP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andara" panose="020E0502030303020204" pitchFamily="34" charset="0"/>
              </a:rPr>
              <a:t>Website: </a:t>
            </a:r>
            <a:r>
              <a:rPr lang="en-US" altLang="zh-CN" sz="2000">
                <a:latin typeface="Candara" panose="020E0502030303020204" pitchFamily="34" charset="0"/>
                <a:ea typeface="Gulim" pitchFamily="2" charset="-127"/>
                <a:hlinkClick r:id="rId3"/>
              </a:rPr>
              <a:t>http://</a:t>
            </a:r>
            <a:r>
              <a:rPr lang="zh-CN" altLang="en-US" sz="2000">
                <a:latin typeface="Candara" panose="020E0502030303020204" pitchFamily="34" charset="0"/>
                <a:hlinkClick r:id="rId3"/>
              </a:rPr>
              <a:t>www.nlpir.org</a:t>
            </a:r>
            <a:r>
              <a:rPr lang="en-US" altLang="zh-CN" sz="2000">
                <a:latin typeface="Candara" panose="020E0502030303020204" pitchFamily="34" charset="0"/>
                <a:ea typeface="Gulim" pitchFamily="2" charset="-127"/>
                <a:hlinkClick r:id="rId3"/>
              </a:rPr>
              <a:t>/</a:t>
            </a: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@ICTCLAS</a:t>
            </a:r>
            <a:r>
              <a:rPr lang="zh-CN" altLang="en-US" sz="2800" b="1">
                <a:solidFill>
                  <a:schemeClr val="accent2"/>
                </a:solidFill>
                <a:sym typeface="Arial" panose="020B0604020202020204" pitchFamily="34" charset="0"/>
              </a:rPr>
              <a:t>张华平博士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大数据搜索挖掘实验室 (wSMS@BIT)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5157788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哈佛结构与普林斯顿</a:t>
            </a:r>
            <a:r>
              <a:rPr lang="en-US" altLang="zh-CN" dirty="0"/>
              <a:t>/</a:t>
            </a:r>
            <a:r>
              <a:rPr lang="zh-CN" altLang="en-US" dirty="0"/>
              <a:t>冯诺依曼结构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88840"/>
            <a:ext cx="3571875" cy="24955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988840"/>
            <a:ext cx="638851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423988"/>
            <a:ext cx="11161240" cy="4813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Cache</a:t>
            </a:r>
            <a:r>
              <a:rPr lang="zh-CN" altLang="zh-CN" dirty="0"/>
              <a:t>一致性协议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/>
              <a:t>    </a:t>
            </a:r>
            <a:r>
              <a:rPr lang="zh-CN" altLang="zh-CN" dirty="0"/>
              <a:t>写</a:t>
            </a:r>
            <a:r>
              <a:rPr lang="en-US" altLang="zh-CN" dirty="0"/>
              <a:t>Cache</a:t>
            </a:r>
            <a:r>
              <a:rPr lang="zh-CN" altLang="zh-CN" dirty="0"/>
              <a:t>的过程因为涉及到对内容的修改，存在导致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zh-CN" dirty="0">
                <a:solidFill>
                  <a:srgbClr val="FF0000"/>
                </a:solidFill>
              </a:rPr>
              <a:t>内容和对应内存内容不一致</a:t>
            </a:r>
            <a:r>
              <a:rPr lang="zh-CN" altLang="zh-CN" dirty="0"/>
              <a:t>的可能性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单核</a:t>
            </a:r>
            <a:r>
              <a:rPr lang="en-US" altLang="zh-CN" dirty="0"/>
              <a:t>CPU</a:t>
            </a:r>
            <a:r>
              <a:rPr lang="zh-CN" altLang="zh-CN" dirty="0"/>
              <a:t>一致性处理</a:t>
            </a:r>
            <a:endParaRPr lang="en-US" altLang="zh-CN" dirty="0"/>
          </a:p>
          <a:p>
            <a:pPr lvl="1" algn="just">
              <a:defRPr/>
            </a:pPr>
            <a:r>
              <a:rPr lang="zh-CN" altLang="zh-CN" dirty="0"/>
              <a:t>未命中时的</a:t>
            </a:r>
            <a:r>
              <a:rPr lang="en-US" altLang="zh-CN" dirty="0"/>
              <a:t>Cache</a:t>
            </a:r>
            <a:r>
              <a:rPr lang="zh-CN" altLang="zh-CN" dirty="0"/>
              <a:t>写策略</a:t>
            </a:r>
            <a:r>
              <a:rPr lang="zh-CN" altLang="en-US" dirty="0"/>
              <a:t>：</a:t>
            </a:r>
            <a:r>
              <a:rPr lang="zh-CN" altLang="zh-CN" dirty="0"/>
              <a:t>数据直接写入内存。含有写入数据的内存块可以根据需要决定是否随后调入</a:t>
            </a:r>
            <a:r>
              <a:rPr lang="en-US" altLang="zh-CN" dirty="0"/>
              <a:t>Cache</a:t>
            </a:r>
            <a:r>
              <a:rPr lang="zh-CN" altLang="zh-CN" dirty="0"/>
              <a:t>中。</a:t>
            </a:r>
            <a:endParaRPr lang="en-US" altLang="zh-CN" dirty="0"/>
          </a:p>
          <a:p>
            <a:pPr lvl="1" algn="just">
              <a:defRPr/>
            </a:pPr>
            <a:r>
              <a:rPr lang="zh-CN" altLang="zh-CN" dirty="0"/>
              <a:t>命中时的</a:t>
            </a:r>
            <a:r>
              <a:rPr lang="en-US" altLang="zh-CN" dirty="0"/>
              <a:t>Cache</a:t>
            </a:r>
            <a:r>
              <a:rPr lang="zh-CN" altLang="zh-CN" dirty="0"/>
              <a:t>写策略</a:t>
            </a:r>
            <a:r>
              <a:rPr lang="zh-CN" altLang="en-US" dirty="0"/>
              <a:t>：</a:t>
            </a:r>
            <a:r>
              <a:rPr lang="zh-CN" altLang="zh-CN" dirty="0"/>
              <a:t>直写式（</a:t>
            </a:r>
            <a:r>
              <a:rPr lang="en-US" altLang="zh-CN" dirty="0"/>
              <a:t>Write Through</a:t>
            </a:r>
            <a:r>
              <a:rPr lang="zh-CN" altLang="zh-CN" dirty="0"/>
              <a:t>）</a:t>
            </a:r>
            <a:r>
              <a:rPr lang="zh-CN" altLang="en-US" dirty="0"/>
              <a:t>及</a:t>
            </a:r>
            <a:r>
              <a:rPr lang="zh-CN" altLang="zh-CN" dirty="0"/>
              <a:t>回写式（</a:t>
            </a:r>
            <a:r>
              <a:rPr lang="en-US" altLang="zh-CN" dirty="0"/>
              <a:t>Write Back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89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07368" y="1268760"/>
            <a:ext cx="10945216" cy="4813300"/>
          </a:xfrm>
        </p:spPr>
        <p:txBody>
          <a:bodyPr/>
          <a:lstStyle/>
          <a:p>
            <a:r>
              <a:rPr lang="zh-CN" altLang="zh-CN" dirty="0"/>
              <a:t>命中时的</a:t>
            </a:r>
            <a:r>
              <a:rPr lang="en-US" altLang="zh-CN" dirty="0"/>
              <a:t>Cache</a:t>
            </a:r>
            <a:r>
              <a:rPr lang="zh-CN" altLang="zh-CN" dirty="0"/>
              <a:t>写策略</a:t>
            </a:r>
            <a:r>
              <a:rPr lang="en-US" altLang="zh-CN" dirty="0"/>
              <a:t>	</a:t>
            </a:r>
          </a:p>
          <a:p>
            <a:pPr lvl="1" algn="just"/>
            <a:r>
              <a:rPr lang="zh-CN" altLang="zh-CN" dirty="0">
                <a:solidFill>
                  <a:srgbClr val="FF0000"/>
                </a:solidFill>
              </a:rPr>
              <a:t>直写式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zh-CN" dirty="0"/>
              <a:t>在向</a:t>
            </a:r>
            <a:r>
              <a:rPr lang="en-US" altLang="zh-CN" dirty="0"/>
              <a:t>Cache</a:t>
            </a:r>
            <a:r>
              <a:rPr lang="zh-CN" altLang="zh-CN" dirty="0"/>
              <a:t>写入数据的同时，</a:t>
            </a:r>
            <a:r>
              <a:rPr lang="zh-CN" altLang="zh-CN" dirty="0">
                <a:solidFill>
                  <a:srgbClr val="FF0000"/>
                </a:solidFill>
              </a:rPr>
              <a:t>立即把数据写入内存</a:t>
            </a:r>
            <a:r>
              <a:rPr lang="zh-CN" altLang="zh-CN" dirty="0"/>
              <a:t>，以保证</a:t>
            </a:r>
            <a:r>
              <a:rPr lang="en-US" altLang="zh-CN" dirty="0"/>
              <a:t>Cache</a:t>
            </a:r>
            <a:r>
              <a:rPr lang="zh-CN" altLang="zh-CN" dirty="0"/>
              <a:t>和内存中相应单元数据的</a:t>
            </a:r>
            <a:r>
              <a:rPr lang="zh-CN" altLang="zh-CN" dirty="0">
                <a:solidFill>
                  <a:srgbClr val="FF0000"/>
                </a:solidFill>
              </a:rPr>
              <a:t>一致性</a:t>
            </a:r>
            <a:r>
              <a:rPr lang="zh-CN" altLang="zh-CN" dirty="0"/>
              <a:t>。直写式策略的特点是简单可靠，但由于</a:t>
            </a:r>
            <a:r>
              <a:rPr lang="en-US" altLang="zh-CN" dirty="0"/>
              <a:t>CPU</a:t>
            </a:r>
            <a:r>
              <a:rPr lang="zh-CN" altLang="zh-CN" dirty="0"/>
              <a:t>每次更新数据时都要对内存写入，写入速度受到影响。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FF0000"/>
                </a:solidFill>
              </a:rPr>
              <a:t>回写式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zh-CN" dirty="0"/>
              <a:t>只向</a:t>
            </a:r>
            <a:r>
              <a:rPr lang="en-US" altLang="zh-CN" dirty="0"/>
              <a:t>Cache</a:t>
            </a:r>
            <a:r>
              <a:rPr lang="zh-CN" altLang="zh-CN" dirty="0"/>
              <a:t>写入数据，</a:t>
            </a:r>
            <a:r>
              <a:rPr lang="zh-CN" altLang="zh-CN" dirty="0">
                <a:solidFill>
                  <a:srgbClr val="FF0000"/>
                </a:solidFill>
              </a:rPr>
              <a:t>不立即写入内存</a:t>
            </a:r>
            <a:r>
              <a:rPr lang="zh-CN" altLang="zh-CN" dirty="0"/>
              <a:t>。</a:t>
            </a:r>
            <a:r>
              <a:rPr lang="en-US" altLang="zh-CN" dirty="0"/>
              <a:t>Cache</a:t>
            </a:r>
            <a:r>
              <a:rPr lang="zh-CN" altLang="zh-CN" dirty="0"/>
              <a:t>为每一行设置一个</a:t>
            </a:r>
            <a:r>
              <a:rPr lang="zh-CN" altLang="zh-CN" dirty="0">
                <a:solidFill>
                  <a:srgbClr val="FF0000"/>
                </a:solidFill>
              </a:rPr>
              <a:t>标志位（</a:t>
            </a:r>
            <a:r>
              <a:rPr lang="en-US" altLang="zh-CN" dirty="0">
                <a:solidFill>
                  <a:srgbClr val="FF0000"/>
                </a:solidFill>
              </a:rPr>
              <a:t>dirty</a:t>
            </a:r>
            <a:r>
              <a:rPr lang="zh-CN" altLang="zh-CN" dirty="0">
                <a:solidFill>
                  <a:srgbClr val="FF0000"/>
                </a:solidFill>
              </a:rPr>
              <a:t>，脏位）</a:t>
            </a:r>
            <a:r>
              <a:rPr lang="zh-CN" altLang="zh-CN" dirty="0"/>
              <a:t>，为</a:t>
            </a:r>
            <a:r>
              <a:rPr lang="en-US" altLang="zh-CN" dirty="0"/>
              <a:t>1</a:t>
            </a:r>
            <a:r>
              <a:rPr lang="zh-CN" altLang="zh-CN" dirty="0"/>
              <a:t>时表示</a:t>
            </a:r>
            <a:r>
              <a:rPr lang="en-US" altLang="zh-CN" dirty="0"/>
              <a:t>Cache</a:t>
            </a:r>
            <a:r>
              <a:rPr lang="zh-CN" altLang="zh-CN" dirty="0"/>
              <a:t>中的数据尚未更新到内存。要替换这一行时，数据必须先写入内存的块之后，才被其他块所使用。回写式策略的特点是发生命中时</a:t>
            </a:r>
            <a:r>
              <a:rPr lang="en-US" altLang="zh-CN" dirty="0"/>
              <a:t>CPU</a:t>
            </a:r>
            <a:r>
              <a:rPr lang="zh-CN" altLang="zh-CN" dirty="0"/>
              <a:t>更新数据较快，但</a:t>
            </a:r>
            <a:r>
              <a:rPr lang="en-US" altLang="zh-CN" dirty="0"/>
              <a:t>Cache</a:t>
            </a:r>
            <a:r>
              <a:rPr lang="zh-CN" altLang="zh-CN" dirty="0"/>
              <a:t>的结构复杂，而且在回写前会暂时出现</a:t>
            </a:r>
            <a:r>
              <a:rPr lang="en-US" altLang="zh-CN" dirty="0"/>
              <a:t>Cache</a:t>
            </a:r>
            <a:r>
              <a:rPr lang="zh-CN" altLang="zh-CN" dirty="0"/>
              <a:t>中的数据和内存不一致的情况。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77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79376" y="1423988"/>
            <a:ext cx="11161240" cy="4813300"/>
          </a:xfrm>
        </p:spPr>
        <p:txBody>
          <a:bodyPr/>
          <a:lstStyle/>
          <a:p>
            <a:r>
              <a:rPr lang="zh-CN" altLang="zh-CN" dirty="0"/>
              <a:t>多核</a:t>
            </a:r>
            <a:r>
              <a:rPr lang="en-US" altLang="zh-CN" dirty="0"/>
              <a:t>CPU</a:t>
            </a:r>
            <a:r>
              <a:rPr lang="zh-CN" altLang="zh-CN" dirty="0"/>
              <a:t>的</a:t>
            </a:r>
            <a:r>
              <a:rPr lang="en-US" altLang="zh-CN" dirty="0"/>
              <a:t>MESI</a:t>
            </a:r>
            <a:r>
              <a:rPr lang="zh-CN" altLang="zh-CN" dirty="0"/>
              <a:t>协议</a:t>
            </a:r>
            <a:endParaRPr lang="en-US" altLang="zh-CN" dirty="0"/>
          </a:p>
          <a:p>
            <a:pPr lvl="1"/>
            <a:r>
              <a:rPr lang="zh-CN" altLang="zh-CN" dirty="0"/>
              <a:t>多核环境，每个核又都有自己的缓存，那么就需要更复杂的协议来保持一致性，通常利用</a:t>
            </a:r>
            <a:r>
              <a:rPr lang="en-US" altLang="zh-CN" dirty="0"/>
              <a:t>MESI</a:t>
            </a:r>
            <a:r>
              <a:rPr lang="zh-CN" altLang="zh-CN" dirty="0"/>
              <a:t>及其衍生协议（比如</a:t>
            </a:r>
            <a:r>
              <a:rPr lang="en-US" altLang="zh-CN" dirty="0"/>
              <a:t>MESIF</a:t>
            </a:r>
            <a:r>
              <a:rPr lang="zh-CN" altLang="zh-CN" dirty="0"/>
              <a:t>协议和</a:t>
            </a:r>
            <a:r>
              <a:rPr lang="en-US" altLang="zh-CN" dirty="0"/>
              <a:t>MOESI</a:t>
            </a:r>
            <a:r>
              <a:rPr lang="zh-CN" altLang="zh-CN" dirty="0"/>
              <a:t>协议等）来达到目的。</a:t>
            </a:r>
            <a:endParaRPr lang="en-US" altLang="zh-CN" dirty="0"/>
          </a:p>
          <a:p>
            <a:pPr lvl="1"/>
            <a:r>
              <a:rPr lang="zh-CN" altLang="zh-CN" dirty="0"/>
              <a:t>修改（</a:t>
            </a:r>
            <a:r>
              <a:rPr lang="en-US" altLang="zh-CN" dirty="0"/>
              <a:t>Modified</a:t>
            </a:r>
            <a:r>
              <a:rPr lang="zh-CN" altLang="zh-CN" dirty="0"/>
              <a:t>）缓存段</a:t>
            </a:r>
            <a:endParaRPr lang="en-US" altLang="zh-CN" dirty="0"/>
          </a:p>
          <a:p>
            <a:pPr lvl="1"/>
            <a:r>
              <a:rPr lang="zh-CN" altLang="zh-CN" dirty="0"/>
              <a:t>独占（</a:t>
            </a:r>
            <a:r>
              <a:rPr lang="en-US" altLang="zh-CN" dirty="0"/>
              <a:t>Exclusive</a:t>
            </a:r>
            <a:r>
              <a:rPr lang="zh-CN" altLang="zh-CN" dirty="0"/>
              <a:t>）缓存段</a:t>
            </a:r>
            <a:endParaRPr lang="en-US" altLang="zh-CN" dirty="0"/>
          </a:p>
          <a:p>
            <a:pPr lvl="1"/>
            <a:r>
              <a:rPr lang="zh-CN" altLang="zh-CN" dirty="0"/>
              <a:t>共享（</a:t>
            </a:r>
            <a:r>
              <a:rPr lang="en-US" altLang="zh-CN" dirty="0"/>
              <a:t>Shared</a:t>
            </a:r>
            <a:r>
              <a:rPr lang="zh-CN" altLang="zh-CN" dirty="0"/>
              <a:t>）缓存段</a:t>
            </a:r>
            <a:endParaRPr lang="en-US" altLang="zh-CN" dirty="0"/>
          </a:p>
          <a:p>
            <a:pPr lvl="1"/>
            <a:r>
              <a:rPr lang="zh-CN" altLang="zh-CN" dirty="0"/>
              <a:t>无效（</a:t>
            </a:r>
            <a:r>
              <a:rPr lang="en-US" altLang="zh-CN" dirty="0"/>
              <a:t>Invalid</a:t>
            </a:r>
            <a:r>
              <a:rPr lang="zh-CN" altLang="zh-CN" dirty="0"/>
              <a:t>）缓存段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23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161240" cy="4813300"/>
          </a:xfrm>
        </p:spPr>
        <p:txBody>
          <a:bodyPr/>
          <a:lstStyle/>
          <a:p>
            <a:r>
              <a:rPr lang="en-US" altLang="zh-CN" sz="3600" dirty="0"/>
              <a:t>MESI</a:t>
            </a:r>
            <a:r>
              <a:rPr lang="zh-CN" altLang="zh-CN" sz="3600" dirty="0"/>
              <a:t>协议的一致性处理</a:t>
            </a:r>
            <a:endParaRPr lang="en-US" altLang="zh-CN" sz="3600" dirty="0"/>
          </a:p>
          <a:p>
            <a:pPr lvl="1" algn="just"/>
            <a:r>
              <a:rPr lang="zh-CN" altLang="zh-CN" sz="2000" dirty="0">
                <a:solidFill>
                  <a:srgbClr val="FF0000"/>
                </a:solidFill>
              </a:rPr>
              <a:t>对于无效缓存段（</a:t>
            </a:r>
            <a:r>
              <a:rPr lang="en-US" altLang="zh-CN" sz="2000" dirty="0">
                <a:solidFill>
                  <a:srgbClr val="FF0000"/>
                </a:solidFill>
              </a:rPr>
              <a:t>I</a:t>
            </a:r>
            <a:r>
              <a:rPr lang="zh-CN" altLang="zh-CN" sz="2000" dirty="0">
                <a:solidFill>
                  <a:srgbClr val="FF0000"/>
                </a:solidFill>
              </a:rPr>
              <a:t>状态），</a:t>
            </a:r>
            <a:r>
              <a:rPr lang="zh-CN" altLang="zh-CN" sz="2000" dirty="0"/>
              <a:t>相当于未加载进</a:t>
            </a:r>
            <a:r>
              <a:rPr lang="en-US" altLang="zh-CN" sz="2000" dirty="0"/>
              <a:t>Cache</a:t>
            </a:r>
            <a:r>
              <a:rPr lang="zh-CN" altLang="zh-CN" sz="2000" dirty="0"/>
              <a:t>。进行读写操作，则首先需要将对应的内存块调入。此时</a:t>
            </a:r>
            <a:r>
              <a:rPr lang="en-US" altLang="zh-CN" sz="2000" dirty="0"/>
              <a:t>Cache</a:t>
            </a:r>
            <a:r>
              <a:rPr lang="zh-CN" altLang="zh-CN" sz="2000" dirty="0"/>
              <a:t>和内存对应的块内容是一致。</a:t>
            </a:r>
          </a:p>
          <a:p>
            <a:pPr lvl="1" algn="just"/>
            <a:r>
              <a:rPr lang="zh-CN" altLang="zh-CN" sz="2000" dirty="0">
                <a:solidFill>
                  <a:srgbClr val="FF0000"/>
                </a:solidFill>
              </a:rPr>
              <a:t>对于共享缓存段（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zh-CN" altLang="zh-CN" sz="2000" dirty="0">
                <a:solidFill>
                  <a:srgbClr val="FF0000"/>
                </a:solidFill>
              </a:rPr>
              <a:t>状态）</a:t>
            </a:r>
            <a:r>
              <a:rPr lang="zh-CN" altLang="zh-CN" sz="2000" dirty="0"/>
              <a:t>，可以在多个处理器中存在相同的拷贝，但因为只能读不能写，所以也不存在不一致的可能性。</a:t>
            </a:r>
          </a:p>
          <a:p>
            <a:pPr lvl="1" algn="just"/>
            <a:r>
              <a:rPr lang="zh-CN" altLang="zh-CN" sz="2000" dirty="0">
                <a:solidFill>
                  <a:srgbClr val="FF0000"/>
                </a:solidFill>
              </a:rPr>
              <a:t>对于独占缓存段（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zh-CN" altLang="zh-CN" sz="2000" dirty="0">
                <a:solidFill>
                  <a:srgbClr val="FF0000"/>
                </a:solidFill>
              </a:rPr>
              <a:t>状态）</a:t>
            </a:r>
            <a:r>
              <a:rPr lang="zh-CN" altLang="zh-CN" sz="2000" dirty="0"/>
              <a:t>，表示当前</a:t>
            </a:r>
            <a:r>
              <a:rPr lang="en-US" altLang="zh-CN" sz="2000" dirty="0"/>
              <a:t>Cache</a:t>
            </a:r>
            <a:r>
              <a:rPr lang="zh-CN" altLang="zh-CN" sz="2000" dirty="0"/>
              <a:t>行中包含的数据有效，并且该数据仅在当前处理器的</a:t>
            </a:r>
            <a:r>
              <a:rPr lang="en-US" altLang="zh-CN" sz="2000" dirty="0"/>
              <a:t>Cache</a:t>
            </a:r>
            <a:r>
              <a:rPr lang="zh-CN" altLang="zh-CN" sz="2000" dirty="0"/>
              <a:t>中有效，而不在其他处理器的</a:t>
            </a:r>
            <a:r>
              <a:rPr lang="en-US" altLang="zh-CN" sz="2000" dirty="0"/>
              <a:t>Cache</a:t>
            </a:r>
            <a:r>
              <a:rPr lang="zh-CN" altLang="zh-CN" sz="2000" dirty="0"/>
              <a:t>中存在拷贝。在该</a:t>
            </a:r>
            <a:r>
              <a:rPr lang="en-US" altLang="zh-CN" sz="2000" dirty="0"/>
              <a:t>Cache</a:t>
            </a:r>
            <a:r>
              <a:rPr lang="zh-CN" altLang="zh-CN" sz="2000" dirty="0"/>
              <a:t>行中的数据是当前处理器系统中最新的数据拷贝，而且与存储器中的数据一致。</a:t>
            </a:r>
          </a:p>
          <a:p>
            <a:pPr lvl="1" algn="just"/>
            <a:r>
              <a:rPr lang="zh-CN" altLang="zh-CN" sz="2000" dirty="0">
                <a:solidFill>
                  <a:srgbClr val="FF0000"/>
                </a:solidFill>
              </a:rPr>
              <a:t>对于修改缓存段（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zh-CN" sz="2000" dirty="0">
                <a:solidFill>
                  <a:srgbClr val="FF0000"/>
                </a:solidFill>
              </a:rPr>
              <a:t>状态）</a:t>
            </a:r>
            <a:r>
              <a:rPr lang="zh-CN" altLang="zh-CN" sz="2000" dirty="0"/>
              <a:t>，表示当前</a:t>
            </a:r>
            <a:r>
              <a:rPr lang="en-US" altLang="zh-CN" sz="2000" dirty="0"/>
              <a:t>Cache</a:t>
            </a:r>
            <a:r>
              <a:rPr lang="zh-CN" altLang="zh-CN" sz="2000" dirty="0"/>
              <a:t>行中包含的数据与存储器中的数据不一致，而且它仅在本处理器的</a:t>
            </a:r>
            <a:r>
              <a:rPr lang="en-US" altLang="zh-CN" sz="2000" dirty="0"/>
              <a:t>Cache</a:t>
            </a:r>
            <a:r>
              <a:rPr lang="zh-CN" altLang="zh-CN" sz="2000" dirty="0"/>
              <a:t>中有效，不在其他处理器的</a:t>
            </a:r>
            <a:r>
              <a:rPr lang="en-US" altLang="zh-CN" sz="2000" dirty="0"/>
              <a:t>Cache</a:t>
            </a:r>
            <a:r>
              <a:rPr lang="zh-CN" altLang="zh-CN" sz="2000" dirty="0"/>
              <a:t>中存在拷贝，因此其他处理器不会读出无效的、过期数据。当处理器对这个</a:t>
            </a:r>
            <a:r>
              <a:rPr lang="en-US" altLang="zh-CN" sz="2000" dirty="0"/>
              <a:t>Cache</a:t>
            </a:r>
            <a:r>
              <a:rPr lang="zh-CN" altLang="zh-CN" sz="2000" dirty="0"/>
              <a:t>行执行替换操作时，会触发系统总线的写周期，将</a:t>
            </a:r>
            <a:r>
              <a:rPr lang="en-US" altLang="zh-CN" sz="2000" dirty="0"/>
              <a:t>Cache</a:t>
            </a:r>
            <a:r>
              <a:rPr lang="zh-CN" altLang="zh-CN" sz="2000" dirty="0"/>
              <a:t>行中被修改过的数据（脏数据）与内存中的数据进行同步，从而保持一致性。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16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79376" y="1423988"/>
            <a:ext cx="11233248" cy="4813300"/>
          </a:xfrm>
        </p:spPr>
        <p:txBody>
          <a:bodyPr/>
          <a:lstStyle/>
          <a:p>
            <a:pPr algn="just"/>
            <a:r>
              <a:rPr lang="zh-CN" altLang="en-US" sz="2800" dirty="0"/>
              <a:t>只有当缓存段处于</a:t>
            </a:r>
            <a:r>
              <a:rPr lang="en-US" altLang="zh-CN" sz="2800" dirty="0"/>
              <a:t>E</a:t>
            </a:r>
            <a:r>
              <a:rPr lang="zh-CN" altLang="en-US" sz="2800" dirty="0"/>
              <a:t>或</a:t>
            </a:r>
            <a:r>
              <a:rPr lang="en-US" altLang="zh-CN" sz="2800" dirty="0"/>
              <a:t>M</a:t>
            </a:r>
            <a:r>
              <a:rPr lang="zh-CN" altLang="en-US" sz="2800" dirty="0"/>
              <a:t>状态时，处理器才能执行写操作，也就是说</a:t>
            </a:r>
            <a:r>
              <a:rPr lang="en-US" altLang="zh-CN" sz="2800" dirty="0"/>
              <a:t>,</a:t>
            </a:r>
            <a:r>
              <a:rPr lang="zh-CN" altLang="en-US" sz="2800" dirty="0"/>
              <a:t>只有这两种状态下，处理器是独占这个缓存段的，而对应的内容在其他</a:t>
            </a:r>
            <a:r>
              <a:rPr lang="en-US" altLang="zh-CN" sz="2800" dirty="0"/>
              <a:t>Cache</a:t>
            </a:r>
            <a:r>
              <a:rPr lang="zh-CN" altLang="en-US" sz="2800" dirty="0"/>
              <a:t>区域没有复制。</a:t>
            </a:r>
            <a:endParaRPr lang="en-US" altLang="zh-CN" sz="2800" dirty="0"/>
          </a:p>
          <a:p>
            <a:pPr algn="just"/>
            <a:r>
              <a:rPr lang="en-US" altLang="zh-CN" sz="2800" dirty="0"/>
              <a:t>E</a:t>
            </a:r>
            <a:r>
              <a:rPr lang="zh-CN" altLang="en-US" sz="2800" dirty="0"/>
              <a:t>状态和</a:t>
            </a:r>
            <a:r>
              <a:rPr lang="en-US" altLang="zh-CN" sz="2800" dirty="0"/>
              <a:t>M</a:t>
            </a:r>
            <a:r>
              <a:rPr lang="zh-CN" altLang="en-US" sz="2800" dirty="0"/>
              <a:t>状态的差别在于，</a:t>
            </a:r>
            <a:r>
              <a:rPr lang="en-US" altLang="zh-CN" sz="2800" dirty="0"/>
              <a:t>E</a:t>
            </a:r>
            <a:r>
              <a:rPr lang="zh-CN" altLang="en-US" sz="2800" dirty="0"/>
              <a:t>状态的缓存段内容和对应的内存块一致，因此，当退出</a:t>
            </a:r>
            <a:r>
              <a:rPr lang="en-US" altLang="zh-CN" sz="2800" dirty="0"/>
              <a:t>E</a:t>
            </a:r>
            <a:r>
              <a:rPr lang="zh-CN" altLang="en-US" sz="2800" dirty="0"/>
              <a:t>状态时，可以转入</a:t>
            </a:r>
            <a:r>
              <a:rPr lang="en-US" altLang="zh-CN" sz="2800" dirty="0"/>
              <a:t>S</a:t>
            </a:r>
            <a:r>
              <a:rPr lang="zh-CN" altLang="en-US" sz="2800" dirty="0"/>
              <a:t>状态。而</a:t>
            </a:r>
            <a:r>
              <a:rPr lang="en-US" altLang="zh-CN" sz="2800" dirty="0"/>
              <a:t>M</a:t>
            </a:r>
            <a:r>
              <a:rPr lang="zh-CN" altLang="en-US" sz="2800" dirty="0"/>
              <a:t>状态的缓存段内容和对应的内存块不一致，因此，当退出</a:t>
            </a:r>
            <a:r>
              <a:rPr lang="en-US" altLang="zh-CN" sz="2800" dirty="0"/>
              <a:t>M</a:t>
            </a:r>
            <a:r>
              <a:rPr lang="zh-CN" altLang="en-US" sz="2800" dirty="0"/>
              <a:t>状态时，需先进行写内存操作。</a:t>
            </a:r>
          </a:p>
        </p:txBody>
      </p:sp>
    </p:spTree>
    <p:extLst>
      <p:ext uri="{BB962C8B-B14F-4D97-AF65-F5344CB8AC3E}">
        <p14:creationId xmlns:p14="http://schemas.microsoft.com/office/powerpoint/2010/main" val="402477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zh-CN"/>
              <a:t>内存分类</a:t>
            </a:r>
            <a:endParaRPr lang="zh-CN" altLang="en-US"/>
          </a:p>
        </p:txBody>
      </p:sp>
      <p:pic>
        <p:nvPicPr>
          <p:cNvPr id="1741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1" y="1992313"/>
            <a:ext cx="6276975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75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23392" y="908720"/>
            <a:ext cx="11377264" cy="4813300"/>
          </a:xfrm>
        </p:spPr>
        <p:txBody>
          <a:bodyPr/>
          <a:lstStyle/>
          <a:p>
            <a:r>
              <a:rPr lang="en-US" altLang="zh-CN" dirty="0"/>
              <a:t>RAM</a:t>
            </a:r>
          </a:p>
          <a:p>
            <a:pPr lvl="1"/>
            <a:r>
              <a:rPr lang="zh-CN" altLang="zh-CN" dirty="0"/>
              <a:t>双极型（</a:t>
            </a:r>
            <a:r>
              <a:rPr lang="en-US" altLang="zh-CN" dirty="0"/>
              <a:t>Bipolar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存取速度高</a:t>
            </a:r>
            <a:r>
              <a:rPr lang="zh-CN" altLang="en-US" dirty="0"/>
              <a:t>，成本高，用作</a:t>
            </a:r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MOS</a:t>
            </a:r>
            <a:r>
              <a:rPr lang="zh-CN" altLang="en-US" dirty="0"/>
              <a:t>型</a:t>
            </a:r>
            <a:endParaRPr lang="en-US" altLang="zh-CN" dirty="0"/>
          </a:p>
          <a:p>
            <a:pPr lvl="2"/>
            <a:r>
              <a:rPr lang="zh-CN" altLang="zh-CN" dirty="0"/>
              <a:t>静态</a:t>
            </a:r>
            <a:r>
              <a:rPr lang="en-US" altLang="zh-CN" dirty="0"/>
              <a:t>RAM</a:t>
            </a:r>
            <a:r>
              <a:rPr lang="zh-CN" altLang="zh-CN" dirty="0"/>
              <a:t>（</a:t>
            </a:r>
            <a:r>
              <a:rPr lang="en-US" altLang="zh-CN" dirty="0"/>
              <a:t>Static RAM</a:t>
            </a:r>
            <a:r>
              <a:rPr lang="zh-CN" altLang="zh-CN" dirty="0"/>
              <a:t>，</a:t>
            </a:r>
            <a:r>
              <a:rPr lang="en-US" altLang="zh-CN" dirty="0"/>
              <a:t>SRAM</a:t>
            </a:r>
            <a:r>
              <a:rPr lang="zh-CN" altLang="zh-CN" dirty="0"/>
              <a:t>）</a:t>
            </a:r>
            <a:r>
              <a:rPr lang="zh-CN" altLang="en-US" dirty="0"/>
              <a:t>：不需要刷新</a:t>
            </a:r>
            <a:endParaRPr lang="en-US" altLang="zh-CN" dirty="0"/>
          </a:p>
          <a:p>
            <a:pPr lvl="2"/>
            <a:r>
              <a:rPr lang="zh-CN" altLang="zh-CN" dirty="0"/>
              <a:t>动态</a:t>
            </a:r>
            <a:r>
              <a:rPr lang="en-US" altLang="zh-CN" dirty="0"/>
              <a:t>RAM</a:t>
            </a:r>
            <a:r>
              <a:rPr lang="zh-CN" altLang="zh-CN" dirty="0"/>
              <a:t>（</a:t>
            </a:r>
            <a:r>
              <a:rPr lang="en-US" altLang="zh-CN" dirty="0"/>
              <a:t>Dynamic RAM</a:t>
            </a:r>
            <a:r>
              <a:rPr lang="zh-CN" altLang="zh-CN" dirty="0"/>
              <a:t>，</a:t>
            </a:r>
            <a:r>
              <a:rPr lang="en-US" altLang="zh-CN" dirty="0"/>
              <a:t>DRAM</a:t>
            </a:r>
            <a:r>
              <a:rPr lang="zh-CN" altLang="zh-CN" dirty="0"/>
              <a:t>）</a:t>
            </a:r>
            <a:r>
              <a:rPr lang="zh-CN" altLang="en-US" dirty="0"/>
              <a:t>：定期刷新</a:t>
            </a:r>
            <a:endParaRPr lang="en-US" altLang="zh-CN" dirty="0"/>
          </a:p>
          <a:p>
            <a:r>
              <a:rPr lang="en-US" altLang="zh-CN" dirty="0"/>
              <a:t>ROM</a:t>
            </a:r>
          </a:p>
          <a:p>
            <a:pPr lvl="1"/>
            <a:r>
              <a:rPr lang="zh-CN" altLang="zh-CN" dirty="0"/>
              <a:t>掩模型</a:t>
            </a:r>
            <a:r>
              <a:rPr lang="en-US" altLang="zh-CN" dirty="0"/>
              <a:t>MROM</a:t>
            </a:r>
            <a:r>
              <a:rPr lang="zh-CN" altLang="zh-CN" dirty="0"/>
              <a:t>（</a:t>
            </a:r>
            <a:r>
              <a:rPr lang="en-US" altLang="zh-CN" dirty="0"/>
              <a:t>Mask ROM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制造厂家写入数据</a:t>
            </a:r>
            <a:endParaRPr lang="en-US" altLang="zh-CN" dirty="0"/>
          </a:p>
          <a:p>
            <a:pPr lvl="1"/>
            <a:r>
              <a:rPr lang="zh-CN" altLang="zh-CN" dirty="0"/>
              <a:t>可编程只读存储器</a:t>
            </a:r>
            <a:r>
              <a:rPr lang="en-US" altLang="zh-CN" dirty="0"/>
              <a:t>PROM</a:t>
            </a:r>
            <a:r>
              <a:rPr lang="zh-CN" altLang="zh-CN" dirty="0"/>
              <a:t>（</a:t>
            </a:r>
            <a:r>
              <a:rPr lang="en-US" altLang="zh-CN" dirty="0"/>
              <a:t>Programmable ROM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次编程</a:t>
            </a:r>
            <a:endParaRPr lang="en-US" altLang="zh-CN" dirty="0"/>
          </a:p>
          <a:p>
            <a:pPr lvl="1"/>
            <a:r>
              <a:rPr lang="zh-CN" altLang="zh-CN" dirty="0"/>
              <a:t>可擦除可编程的只读存储器</a:t>
            </a:r>
            <a:r>
              <a:rPr lang="en-US" altLang="zh-CN" dirty="0"/>
              <a:t>EPROM</a:t>
            </a:r>
            <a:r>
              <a:rPr lang="zh-CN" altLang="zh-CN" dirty="0"/>
              <a:t>（</a:t>
            </a:r>
            <a:r>
              <a:rPr lang="en-US" altLang="zh-CN" dirty="0"/>
              <a:t>Erasable PROM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多次编程</a:t>
            </a:r>
            <a:endParaRPr lang="en-US" altLang="zh-CN" dirty="0"/>
          </a:p>
          <a:p>
            <a:pPr lvl="1"/>
            <a:r>
              <a:rPr lang="zh-CN" altLang="zh-CN" dirty="0"/>
              <a:t>闪存（</a:t>
            </a:r>
            <a:r>
              <a:rPr lang="en-US" altLang="zh-CN" dirty="0"/>
              <a:t>Flash Memory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25538"/>
            <a:ext cx="11521280" cy="48133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主要技术指标和参数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存储容量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zh-CN" dirty="0">
                <a:solidFill>
                  <a:srgbClr val="FF0000"/>
                </a:solidFill>
              </a:rPr>
              <a:t>存储单元数量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zh-CN" dirty="0">
                <a:solidFill>
                  <a:srgbClr val="FF0000"/>
                </a:solidFill>
              </a:rPr>
              <a:t>行数×列数×数据深度×</a:t>
            </a:r>
            <a:r>
              <a:rPr lang="en-US" altLang="zh-CN" dirty="0">
                <a:solidFill>
                  <a:srgbClr val="FF0000"/>
                </a:solidFill>
              </a:rPr>
              <a:t>L-Bank</a:t>
            </a:r>
            <a:r>
              <a:rPr lang="zh-CN" altLang="zh-CN" dirty="0">
                <a:solidFill>
                  <a:srgbClr val="FF0000"/>
                </a:solidFill>
              </a:rPr>
              <a:t>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每个</a:t>
            </a:r>
            <a:r>
              <a:rPr lang="en-US" altLang="zh-CN" dirty="0">
                <a:solidFill>
                  <a:srgbClr val="FF0000"/>
                </a:solidFill>
              </a:rPr>
              <a:t>Bank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8M</a:t>
            </a:r>
            <a:r>
              <a:rPr lang="zh-CN" altLang="en-US" dirty="0">
                <a:solidFill>
                  <a:srgbClr val="FF0000"/>
                </a:solidFill>
              </a:rPr>
              <a:t>个存储单元（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行和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列），总</a:t>
            </a:r>
            <a:r>
              <a:rPr lang="en-US" altLang="zh-CN" dirty="0">
                <a:solidFill>
                  <a:srgbClr val="FF0000"/>
                </a:solidFill>
              </a:rPr>
              <a:t>Bank</a:t>
            </a:r>
            <a:r>
              <a:rPr lang="zh-CN" altLang="en-US" dirty="0">
                <a:solidFill>
                  <a:srgbClr val="FF0000"/>
                </a:solidFill>
              </a:rPr>
              <a:t>数为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，数据深度为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，总容量</a:t>
            </a:r>
            <a:r>
              <a:rPr lang="en-US" altLang="zh-CN" dirty="0">
                <a:solidFill>
                  <a:srgbClr val="FF0000"/>
                </a:solidFill>
              </a:rPr>
              <a:t>128M bit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96952"/>
            <a:ext cx="8748712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75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43509" y="908720"/>
            <a:ext cx="11712624" cy="48133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内存带宽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内存的数据传输速度，是衡量内存的重要指标</a:t>
            </a:r>
            <a:endParaRPr lang="en-US" altLang="zh-CN" dirty="0"/>
          </a:p>
          <a:p>
            <a:pPr marL="0" lvl="1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带宽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总线宽度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zh-CN" altLang="en-US" dirty="0">
                <a:solidFill>
                  <a:srgbClr val="FF0000"/>
                </a:solidFill>
              </a:rPr>
              <a:t>总线频率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zh-CN" altLang="en-US" dirty="0">
                <a:solidFill>
                  <a:srgbClr val="FF0000"/>
                </a:solidFill>
              </a:rPr>
              <a:t>一个时钟周期内交换的数据包个数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6.1 </a:t>
            </a:r>
            <a:r>
              <a:rPr lang="zh-CN" altLang="en-US" dirty="0"/>
              <a:t>已知总线频率，试计算如下内存带宽。</a:t>
            </a:r>
            <a:endParaRPr lang="en-US" altLang="zh-CN" dirty="0"/>
          </a:p>
          <a:p>
            <a:pPr marL="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PC100 SDRAM </a:t>
            </a:r>
            <a:r>
              <a:rPr lang="zh-CN" altLang="en-US" dirty="0">
                <a:solidFill>
                  <a:srgbClr val="FF0000"/>
                </a:solidFill>
              </a:rPr>
              <a:t>外频</a:t>
            </a:r>
            <a:r>
              <a:rPr lang="en-US" altLang="zh-CN" dirty="0">
                <a:solidFill>
                  <a:srgbClr val="FF0000"/>
                </a:solidFill>
              </a:rPr>
              <a:t>100MHz</a:t>
            </a:r>
            <a:r>
              <a:rPr lang="zh-CN" altLang="en-US" dirty="0">
                <a:solidFill>
                  <a:srgbClr val="FF0000"/>
                </a:solidFill>
              </a:rPr>
              <a:t>时，带宽</a:t>
            </a:r>
            <a:r>
              <a:rPr lang="en-US" altLang="zh-CN" dirty="0">
                <a:solidFill>
                  <a:srgbClr val="FF0000"/>
                </a:solidFill>
              </a:rPr>
              <a:t>=64×100/8=800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MB/s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marL="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PC133 SDRAM </a:t>
            </a:r>
            <a:r>
              <a:rPr lang="zh-CN" altLang="en-US" dirty="0">
                <a:solidFill>
                  <a:srgbClr val="FF0000"/>
                </a:solidFill>
              </a:rPr>
              <a:t>外频</a:t>
            </a:r>
            <a:r>
              <a:rPr lang="en-US" altLang="zh-CN" dirty="0">
                <a:solidFill>
                  <a:srgbClr val="FF0000"/>
                </a:solidFill>
              </a:rPr>
              <a:t>133MHz</a:t>
            </a:r>
            <a:r>
              <a:rPr lang="zh-CN" altLang="en-US" dirty="0">
                <a:solidFill>
                  <a:srgbClr val="FF0000"/>
                </a:solidFill>
              </a:rPr>
              <a:t>时，带宽</a:t>
            </a:r>
            <a:r>
              <a:rPr lang="en-US" altLang="zh-CN" dirty="0">
                <a:solidFill>
                  <a:srgbClr val="FF0000"/>
                </a:solidFill>
              </a:rPr>
              <a:t>=64×133/8=1 064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MB/s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marL="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DDR DRAM </a:t>
            </a:r>
            <a:r>
              <a:rPr lang="zh-CN" altLang="en-US" dirty="0">
                <a:solidFill>
                  <a:srgbClr val="FF0000"/>
                </a:solidFill>
              </a:rPr>
              <a:t>外频</a:t>
            </a:r>
            <a:r>
              <a:rPr lang="en-US" altLang="zh-CN" dirty="0">
                <a:solidFill>
                  <a:srgbClr val="FF0000"/>
                </a:solidFill>
              </a:rPr>
              <a:t>100MHz</a:t>
            </a:r>
            <a:r>
              <a:rPr lang="zh-CN" altLang="en-US" dirty="0">
                <a:solidFill>
                  <a:srgbClr val="FF0000"/>
                </a:solidFill>
              </a:rPr>
              <a:t>时，带宽</a:t>
            </a:r>
            <a:r>
              <a:rPr lang="en-US" altLang="zh-CN" dirty="0">
                <a:solidFill>
                  <a:srgbClr val="FF0000"/>
                </a:solidFill>
              </a:rPr>
              <a:t>=64×100×2/8=1.6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GB/s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存储器访存速度</a:t>
            </a:r>
            <a:endParaRPr lang="en-US" altLang="zh-CN" b="1" dirty="0"/>
          </a:p>
          <a:p>
            <a:pPr lvl="1">
              <a:defRPr/>
            </a:pPr>
            <a:r>
              <a:rPr lang="zh-CN" altLang="en-US" dirty="0"/>
              <a:t>存储周期（</a:t>
            </a:r>
            <a:r>
              <a:rPr lang="en-US" altLang="zh-CN" dirty="0"/>
              <a:t>MC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访存时间（</a:t>
            </a:r>
            <a:r>
              <a:rPr lang="en-US" altLang="zh-CN" dirty="0"/>
              <a:t>AC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错误校验</a:t>
            </a:r>
            <a:endParaRPr lang="en-US" altLang="zh-CN" b="1" dirty="0"/>
          </a:p>
          <a:p>
            <a:pPr lvl="1">
              <a:defRPr/>
            </a:pPr>
            <a:r>
              <a:rPr lang="zh-CN" altLang="en-US" dirty="0"/>
              <a:t>奇偶校验（</a:t>
            </a:r>
            <a:r>
              <a:rPr lang="en-US" altLang="zh-CN" dirty="0"/>
              <a:t>Parity</a:t>
            </a:r>
            <a:r>
              <a:rPr lang="zh-CN" altLang="en-US" dirty="0"/>
              <a:t>）</a:t>
            </a:r>
            <a:r>
              <a:rPr lang="en-US" altLang="zh-CN" dirty="0"/>
              <a:t>/ECC</a:t>
            </a:r>
            <a:r>
              <a:rPr lang="zh-CN" altLang="en-US" dirty="0"/>
              <a:t>校验</a:t>
            </a:r>
          </a:p>
        </p:txBody>
      </p:sp>
    </p:spTree>
    <p:extLst>
      <p:ext uri="{BB962C8B-B14F-4D97-AF65-F5344CB8AC3E}">
        <p14:creationId xmlns:p14="http://schemas.microsoft.com/office/powerpoint/2010/main" val="397954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3472" y="1988840"/>
            <a:ext cx="9937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）【重点讲解】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工作原理</a:t>
            </a:r>
          </a:p>
          <a:p>
            <a:pPr marL="457200" algn="just">
              <a:spcAft>
                <a:spcPts val="0"/>
              </a:spcAft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）【重点讲解】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DDR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读写时序</a:t>
            </a:r>
          </a:p>
          <a:p>
            <a:pPr marL="457200" algn="just">
              <a:spcAft>
                <a:spcPts val="0"/>
              </a:spcAft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）【一般性讲解，概念为主】辅助存储器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扇区编址</a:t>
            </a:r>
          </a:p>
          <a:p>
            <a:pPr marL="457200" algn="just">
              <a:spcAft>
                <a:spcPts val="0"/>
              </a:spcAft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）【简单了解，不作要求】固态硬盘</a:t>
            </a:r>
          </a:p>
          <a:p>
            <a:pPr marL="457200" algn="just">
              <a:spcAft>
                <a:spcPts val="0"/>
              </a:spcAft>
            </a:pP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29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35360" y="1423988"/>
            <a:ext cx="11449272" cy="4813300"/>
          </a:xfrm>
        </p:spPr>
        <p:txBody>
          <a:bodyPr/>
          <a:lstStyle/>
          <a:p>
            <a:r>
              <a:rPr lang="zh-CN" altLang="en-US" dirty="0"/>
              <a:t>内存模组</a:t>
            </a:r>
            <a:endParaRPr lang="en-US" altLang="zh-CN" dirty="0"/>
          </a:p>
          <a:p>
            <a:pPr lvl="1"/>
            <a:r>
              <a:rPr lang="zh-CN" altLang="en-US" dirty="0"/>
              <a:t>为了节省主板空间和增强配置的灵活性，现在的主板多采用内存条结构。将存储器芯片、电容、电阻等元件焊接在一条</a:t>
            </a:r>
            <a:r>
              <a:rPr lang="en-US" altLang="zh-CN" dirty="0"/>
              <a:t>PCB</a:t>
            </a:r>
            <a:r>
              <a:rPr lang="zh-CN" altLang="en-US" dirty="0"/>
              <a:t>（印制电路板）上组装起来合成一个</a:t>
            </a:r>
            <a:r>
              <a:rPr lang="zh-CN" altLang="en-US" dirty="0">
                <a:solidFill>
                  <a:srgbClr val="FF0000"/>
                </a:solidFill>
              </a:rPr>
              <a:t>内存模组</a:t>
            </a:r>
            <a:r>
              <a:rPr lang="zh-CN" altLang="en-US" dirty="0"/>
              <a:t>（</a:t>
            </a:r>
            <a:r>
              <a:rPr lang="en-US" altLang="zh-CN" dirty="0"/>
              <a:t>RAM Module</a:t>
            </a:r>
            <a:r>
              <a:rPr lang="zh-CN" altLang="en-US" dirty="0"/>
              <a:t>），俗称内存条，由内存控制器管理。</a:t>
            </a:r>
            <a:endParaRPr lang="en-US" altLang="zh-CN" dirty="0"/>
          </a:p>
          <a:p>
            <a:pPr lvl="1"/>
            <a:r>
              <a:rPr lang="en-US" altLang="zh-CN" dirty="0"/>
              <a:t>SIMM</a:t>
            </a:r>
            <a:r>
              <a:rPr lang="zh-CN" altLang="en-US" dirty="0"/>
              <a:t>（</a:t>
            </a:r>
            <a:r>
              <a:rPr lang="en-US" altLang="zh-CN" dirty="0"/>
              <a:t>30/72</a:t>
            </a:r>
            <a:r>
              <a:rPr lang="zh-CN" altLang="en-US" dirty="0"/>
              <a:t>）、</a:t>
            </a:r>
            <a:r>
              <a:rPr lang="en-US" altLang="zh-CN" dirty="0"/>
              <a:t>DIMM</a:t>
            </a:r>
            <a:r>
              <a:rPr lang="zh-CN" altLang="en-US" dirty="0"/>
              <a:t>（</a:t>
            </a:r>
            <a:r>
              <a:rPr lang="en-US" altLang="zh-CN" dirty="0"/>
              <a:t>168/184</a:t>
            </a:r>
            <a:r>
              <a:rPr lang="zh-CN" altLang="en-US" dirty="0"/>
              <a:t>）、</a:t>
            </a:r>
            <a:r>
              <a:rPr lang="en-US" altLang="zh-CN" dirty="0"/>
              <a:t>RIMM</a:t>
            </a:r>
            <a:r>
              <a:rPr lang="zh-CN" altLang="en-US" dirty="0"/>
              <a:t>（</a:t>
            </a:r>
            <a:r>
              <a:rPr lang="en-US" altLang="zh-CN" dirty="0"/>
              <a:t>184</a:t>
            </a:r>
            <a:r>
              <a:rPr lang="zh-CN" altLang="en-US" dirty="0"/>
              <a:t>）</a:t>
            </a:r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4440239"/>
            <a:ext cx="38242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4437063"/>
            <a:ext cx="403383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15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79376" y="980728"/>
            <a:ext cx="11449272" cy="4813300"/>
          </a:xfrm>
        </p:spPr>
        <p:txBody>
          <a:bodyPr/>
          <a:lstStyle/>
          <a:p>
            <a:r>
              <a:rPr lang="zh-CN" altLang="en-US" dirty="0"/>
              <a:t>内存颗粒</a:t>
            </a:r>
            <a:endParaRPr lang="en-US" altLang="zh-CN" dirty="0"/>
          </a:p>
          <a:p>
            <a:pPr lvl="1"/>
            <a:r>
              <a:rPr lang="en-US" altLang="zh-CN" dirty="0"/>
              <a:t>SDRAM</a:t>
            </a:r>
            <a:r>
              <a:rPr lang="zh-CN" altLang="en-US" dirty="0"/>
              <a:t>：同步动态随机存储器（</a:t>
            </a:r>
            <a:r>
              <a:rPr lang="en-US" altLang="zh-CN" dirty="0"/>
              <a:t>Synchronous DRAM</a:t>
            </a:r>
            <a:r>
              <a:rPr lang="zh-CN" altLang="en-US" dirty="0"/>
              <a:t>，</a:t>
            </a:r>
            <a:r>
              <a:rPr lang="en-US" altLang="zh-CN" dirty="0"/>
              <a:t>SDRAM</a:t>
            </a:r>
            <a:r>
              <a:rPr lang="zh-CN" altLang="en-US" dirty="0"/>
              <a:t>），内存与系统总线速度同步。</a:t>
            </a:r>
            <a:endParaRPr lang="en-US" altLang="zh-CN" dirty="0"/>
          </a:p>
          <a:p>
            <a:pPr lvl="1"/>
            <a:r>
              <a:rPr lang="en-US" altLang="zh-CN" dirty="0"/>
              <a:t>CL-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RCD</a:t>
            </a:r>
            <a:r>
              <a:rPr lang="en-US" altLang="zh-CN" dirty="0"/>
              <a:t>-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RP</a:t>
            </a:r>
            <a:r>
              <a:rPr lang="en-US" altLang="zh-CN" dirty="0" err="1"/>
              <a:t>-t</a:t>
            </a:r>
            <a:r>
              <a:rPr lang="en-US" altLang="zh-CN" baseline="-25000" dirty="0" err="1"/>
              <a:t>RAS</a:t>
            </a:r>
            <a:endParaRPr lang="en-US" altLang="zh-CN" baseline="-25000" dirty="0"/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3426"/>
            <a:ext cx="817245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22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91344" y="1125538"/>
            <a:ext cx="11928648" cy="4813300"/>
          </a:xfrm>
        </p:spPr>
        <p:txBody>
          <a:bodyPr/>
          <a:lstStyle/>
          <a:p>
            <a:r>
              <a:rPr lang="en-US" altLang="zh-CN" dirty="0"/>
              <a:t>DDR</a:t>
            </a:r>
          </a:p>
          <a:p>
            <a:pPr lvl="1"/>
            <a:r>
              <a:rPr lang="en-US" altLang="zh-CN" dirty="0"/>
              <a:t>SDRAM </a:t>
            </a:r>
            <a:r>
              <a:rPr lang="zh-CN" altLang="en-US" dirty="0"/>
              <a:t>在时钟的上升沿进行数据传输，一个时钟周期内只传输一次数据；而</a:t>
            </a:r>
            <a:r>
              <a:rPr lang="en-US" altLang="zh-CN" dirty="0"/>
              <a:t>DDR </a:t>
            </a:r>
            <a:r>
              <a:rPr lang="zh-CN" altLang="en-US" dirty="0"/>
              <a:t>内存则是一个时钟周期内传输两次数据，它</a:t>
            </a:r>
            <a:r>
              <a:rPr lang="zh-CN" altLang="en-US" dirty="0">
                <a:solidFill>
                  <a:srgbClr val="FF0000"/>
                </a:solidFill>
              </a:rPr>
              <a:t>能够在时钟的上升沿和下降沿各传输一次数据</a:t>
            </a:r>
            <a:r>
              <a:rPr lang="zh-CN" altLang="en-US" dirty="0"/>
              <a:t>，因此称为双倍速率同步动态随机存储器（</a:t>
            </a:r>
            <a:r>
              <a:rPr lang="en-US" altLang="zh-CN"/>
              <a:t>Double Data </a:t>
            </a:r>
            <a:r>
              <a:rPr lang="en-US" altLang="zh-CN" dirty="0"/>
              <a:t>Rate SDRAM</a:t>
            </a:r>
            <a:r>
              <a:rPr lang="zh-CN" altLang="en-US" dirty="0"/>
              <a:t>，</a:t>
            </a:r>
            <a:r>
              <a:rPr lang="en-US" altLang="zh-CN" dirty="0"/>
              <a:t>DDR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DDR2/DDR3/DDR4</a:t>
            </a:r>
          </a:p>
          <a:p>
            <a:pPr lvl="2"/>
            <a:r>
              <a:rPr lang="en-US" altLang="zh-CN" dirty="0"/>
              <a:t>DDR2</a:t>
            </a:r>
            <a:r>
              <a:rPr lang="zh-CN" altLang="en-US" dirty="0"/>
              <a:t>内存的</a:t>
            </a:r>
            <a:r>
              <a:rPr lang="en-US" altLang="zh-CN" dirty="0"/>
              <a:t>DQS</a:t>
            </a:r>
            <a:r>
              <a:rPr lang="zh-CN" altLang="en-US" dirty="0"/>
              <a:t>采用差分信号</a:t>
            </a:r>
            <a:r>
              <a:rPr lang="en-US" altLang="zh-CN" dirty="0"/>
              <a:t>/</a:t>
            </a:r>
            <a:r>
              <a:rPr lang="zh-CN" altLang="en-US" dirty="0"/>
              <a:t>内存采用</a:t>
            </a:r>
            <a:r>
              <a:rPr lang="en-US" altLang="zh-CN" dirty="0"/>
              <a:t>1.8V</a:t>
            </a:r>
            <a:r>
              <a:rPr lang="zh-CN" altLang="en-US" dirty="0"/>
              <a:t>电压</a:t>
            </a:r>
            <a:r>
              <a:rPr lang="en-US" altLang="zh-CN" dirty="0"/>
              <a:t>/TSOP</a:t>
            </a:r>
          </a:p>
          <a:p>
            <a:pPr lvl="2"/>
            <a:r>
              <a:rPr lang="en-US" altLang="zh-CN" dirty="0"/>
              <a:t>DDR3</a:t>
            </a:r>
            <a:r>
              <a:rPr lang="zh-CN" altLang="en-US" dirty="0"/>
              <a:t>采用</a:t>
            </a:r>
            <a:r>
              <a:rPr lang="en-US" altLang="zh-CN" dirty="0"/>
              <a:t>1.5V</a:t>
            </a:r>
            <a:r>
              <a:rPr lang="zh-CN" altLang="en-US" dirty="0"/>
              <a:t>电压</a:t>
            </a:r>
            <a:r>
              <a:rPr lang="en-US" altLang="zh-CN" dirty="0"/>
              <a:t>/8</a:t>
            </a:r>
            <a:r>
              <a:rPr lang="zh-CN" altLang="en-US" dirty="0"/>
              <a:t>位预读</a:t>
            </a:r>
            <a:r>
              <a:rPr lang="en-US" altLang="zh-CN" dirty="0"/>
              <a:t>/FBGA</a:t>
            </a:r>
          </a:p>
          <a:p>
            <a:pPr lvl="2"/>
            <a:r>
              <a:rPr lang="en-US" altLang="zh-CN" dirty="0"/>
              <a:t>DDR4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位预读</a:t>
            </a:r>
            <a:r>
              <a:rPr lang="en-US" altLang="zh-CN" dirty="0"/>
              <a:t>/1.2V</a:t>
            </a:r>
            <a:r>
              <a:rPr lang="zh-CN" altLang="en-US" dirty="0"/>
              <a:t>电压</a:t>
            </a:r>
            <a:r>
              <a:rPr lang="en-US" altLang="zh-CN" dirty="0"/>
              <a:t>/DBI</a:t>
            </a:r>
            <a:r>
              <a:rPr lang="zh-CN" altLang="en-US" dirty="0"/>
              <a:t>及</a:t>
            </a:r>
            <a:r>
              <a:rPr lang="en-US" altLang="zh-CN" dirty="0"/>
              <a:t>CRC</a:t>
            </a:r>
            <a:r>
              <a:rPr lang="zh-CN" altLang="en-US" dirty="0"/>
              <a:t>功能</a:t>
            </a:r>
            <a:r>
              <a:rPr lang="en-US" altLang="zh-CN" dirty="0"/>
              <a:t>/</a:t>
            </a:r>
            <a:r>
              <a:rPr lang="zh-CN" altLang="en-US" dirty="0"/>
              <a:t>更高的频率</a:t>
            </a:r>
            <a:endParaRPr lang="en-US" altLang="zh-CN" dirty="0"/>
          </a:p>
          <a:p>
            <a:r>
              <a:rPr lang="en-US" altLang="zh-CN" dirty="0"/>
              <a:t>SPD</a:t>
            </a:r>
            <a:r>
              <a:rPr lang="zh-CN" altLang="en-US" dirty="0"/>
              <a:t>芯片</a:t>
            </a:r>
            <a:endParaRPr lang="en-US" altLang="zh-CN" dirty="0"/>
          </a:p>
          <a:p>
            <a:pPr lvl="1"/>
            <a:r>
              <a:rPr lang="zh-CN" altLang="en-US" dirty="0"/>
              <a:t>记录内存参数信息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8229600" cy="4813300"/>
          </a:xfrm>
        </p:spPr>
        <p:txBody>
          <a:bodyPr/>
          <a:lstStyle/>
          <a:p>
            <a:r>
              <a:rPr lang="zh-CN" altLang="en-US" dirty="0"/>
              <a:t>内存比较</a:t>
            </a:r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556792"/>
            <a:ext cx="1008112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20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zh-CN"/>
              <a:t>内部存储器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551384" y="836712"/>
            <a:ext cx="8229600" cy="4813300"/>
          </a:xfrm>
        </p:spPr>
        <p:txBody>
          <a:bodyPr/>
          <a:lstStyle/>
          <a:p>
            <a:r>
              <a:rPr lang="zh-CN" altLang="en-US" dirty="0"/>
              <a:t>内存组织示例</a:t>
            </a: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25774"/>
            <a:ext cx="7704856" cy="492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8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23988"/>
            <a:ext cx="11568608" cy="48133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硬盘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ATA</a:t>
            </a:r>
            <a:r>
              <a:rPr lang="zh-CN" altLang="en-US" dirty="0"/>
              <a:t>、</a:t>
            </a:r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SATA</a:t>
            </a:r>
          </a:p>
          <a:p>
            <a:pPr lvl="1">
              <a:defRPr/>
            </a:pPr>
            <a:r>
              <a:rPr lang="zh-CN" altLang="en-US" dirty="0"/>
              <a:t>固态硬盘</a:t>
            </a:r>
            <a:r>
              <a:rPr lang="en-US" altLang="zh-CN" dirty="0"/>
              <a:t>/Flash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工作原理</a:t>
            </a:r>
            <a:endParaRPr lang="en-US" altLang="zh-CN" b="1" dirty="0"/>
          </a:p>
          <a:p>
            <a:pPr lvl="1">
              <a:defRPr/>
            </a:pPr>
            <a:r>
              <a:rPr lang="zh-CN" altLang="en-US" dirty="0"/>
              <a:t>磁盘片</a:t>
            </a:r>
            <a:r>
              <a:rPr lang="en-US" altLang="zh-CN" dirty="0"/>
              <a:t>/2</a:t>
            </a:r>
            <a:r>
              <a:rPr lang="zh-CN" altLang="en-US" dirty="0"/>
              <a:t>个盘面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磁道：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磁道是硬盘上非常重要的位置</a:t>
            </a:r>
            <a:r>
              <a:rPr lang="zh-CN" altLang="en-US" dirty="0"/>
              <a:t>。硬盘的主引导记录区（</a:t>
            </a:r>
            <a:r>
              <a:rPr lang="en-US" altLang="zh-CN" dirty="0"/>
              <a:t>Main Boot Record</a:t>
            </a:r>
            <a:r>
              <a:rPr lang="zh-CN" altLang="en-US" dirty="0"/>
              <a:t>，</a:t>
            </a:r>
            <a:r>
              <a:rPr lang="en-US" altLang="zh-CN" dirty="0"/>
              <a:t>MBR</a:t>
            </a:r>
            <a:r>
              <a:rPr lang="zh-CN" altLang="en-US" dirty="0"/>
              <a:t>）就保存在</a:t>
            </a:r>
            <a:r>
              <a:rPr lang="en-US" altLang="zh-CN" dirty="0"/>
              <a:t>0</a:t>
            </a:r>
            <a:r>
              <a:rPr lang="zh-CN" altLang="en-US" dirty="0"/>
              <a:t>磁头</a:t>
            </a:r>
            <a:r>
              <a:rPr lang="en-US" altLang="zh-CN" dirty="0"/>
              <a:t>0</a:t>
            </a:r>
            <a:r>
              <a:rPr lang="zh-CN" altLang="en-US" dirty="0"/>
              <a:t>柱面</a:t>
            </a:r>
            <a:r>
              <a:rPr lang="en-US" altLang="zh-CN" dirty="0"/>
              <a:t>1</a:t>
            </a:r>
            <a:r>
              <a:rPr lang="zh-CN" altLang="en-US" dirty="0"/>
              <a:t>扇区。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扇区：</a:t>
            </a:r>
            <a:r>
              <a:rPr lang="zh-CN" altLang="en-US" dirty="0">
                <a:solidFill>
                  <a:srgbClr val="FF0000"/>
                </a:solidFill>
              </a:rPr>
              <a:t>扇区是最小的读写单位</a:t>
            </a:r>
            <a:r>
              <a:rPr lang="zh-CN" altLang="en-US" dirty="0"/>
              <a:t>，每个扇区中的数据作为一个单元同时读出或写入，扇区从</a:t>
            </a:r>
            <a:r>
              <a:rPr lang="en-US" altLang="zh-CN" dirty="0"/>
              <a:t>1</a:t>
            </a:r>
            <a:r>
              <a:rPr lang="zh-CN" altLang="en-US" dirty="0"/>
              <a:t>开始编号。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742950" lvl="2" indent="-342900">
              <a:defRPr/>
            </a:pPr>
            <a:endParaRPr lang="zh-CN" altLang="en-US" b="1" dirty="0"/>
          </a:p>
        </p:txBody>
      </p:sp>
      <p:pic>
        <p:nvPicPr>
          <p:cNvPr id="2662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125538"/>
            <a:ext cx="33543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484784"/>
            <a:ext cx="2009775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91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63352" y="908720"/>
            <a:ext cx="11593288" cy="4813300"/>
          </a:xfrm>
        </p:spPr>
        <p:txBody>
          <a:bodyPr/>
          <a:lstStyle/>
          <a:p>
            <a:r>
              <a:rPr lang="en-US" altLang="zh-CN" dirty="0"/>
              <a:t>HDD</a:t>
            </a:r>
            <a:r>
              <a:rPr lang="zh-CN" altLang="en-US" dirty="0"/>
              <a:t>主要技术指标</a:t>
            </a:r>
            <a:endParaRPr lang="en-US" altLang="zh-CN" dirty="0"/>
          </a:p>
          <a:p>
            <a:pPr lvl="1"/>
            <a:r>
              <a:rPr lang="zh-CN" altLang="en-US" dirty="0"/>
              <a:t>容量：可达</a:t>
            </a:r>
            <a:r>
              <a:rPr lang="en-US" altLang="zh-CN" dirty="0"/>
              <a:t>15TB/WD</a:t>
            </a:r>
          </a:p>
          <a:p>
            <a:pPr lvl="1"/>
            <a:r>
              <a:rPr lang="zh-CN" altLang="en-US" dirty="0"/>
              <a:t>转速：</a:t>
            </a:r>
            <a:r>
              <a:rPr lang="en-US" altLang="zh-CN" dirty="0"/>
              <a:t>7200</a:t>
            </a:r>
            <a:r>
              <a:rPr lang="zh-CN" altLang="en-US" dirty="0"/>
              <a:t>转、</a:t>
            </a:r>
            <a:r>
              <a:rPr lang="en-US" altLang="zh-CN" dirty="0"/>
              <a:t>5400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分钟，可达</a:t>
            </a:r>
            <a:r>
              <a:rPr lang="en-US" altLang="zh-CN" dirty="0"/>
              <a:t>15000/</a:t>
            </a:r>
            <a:r>
              <a:rPr lang="zh-CN" altLang="en-US" dirty="0"/>
              <a:t>用于服务器</a:t>
            </a:r>
            <a:endParaRPr lang="en-US" altLang="zh-CN" dirty="0"/>
          </a:p>
          <a:p>
            <a:pPr lvl="1"/>
            <a:r>
              <a:rPr lang="zh-CN" altLang="en-US" dirty="0"/>
              <a:t>缓存：</a:t>
            </a:r>
            <a:r>
              <a:rPr lang="en-US" altLang="zh-CN" dirty="0"/>
              <a:t>64MB</a:t>
            </a:r>
            <a:r>
              <a:rPr lang="zh-CN" altLang="en-US" dirty="0"/>
              <a:t>、</a:t>
            </a:r>
            <a:r>
              <a:rPr lang="en-US" altLang="zh-CN" dirty="0"/>
              <a:t>256MB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时间相关参数</a:t>
            </a:r>
            <a:endParaRPr lang="en-US" altLang="zh-CN" dirty="0"/>
          </a:p>
          <a:p>
            <a:pPr lvl="2"/>
            <a:r>
              <a:rPr lang="zh-CN" altLang="en-US" dirty="0"/>
              <a:t>平均寻道时间：磁头移动至指定磁道所用的时间</a:t>
            </a:r>
            <a:endParaRPr lang="en-US" altLang="zh-CN" dirty="0"/>
          </a:p>
          <a:p>
            <a:pPr lvl="2"/>
            <a:r>
              <a:rPr lang="zh-CN" altLang="en-US" dirty="0"/>
              <a:t>平均潜伏时间：磁头移动到数据所在的磁道后，等待指定数据块继续转动到磁头下的时间</a:t>
            </a:r>
            <a:endParaRPr lang="en-US" altLang="zh-CN" dirty="0"/>
          </a:p>
          <a:p>
            <a:pPr lvl="2"/>
            <a:r>
              <a:rPr lang="zh-CN" altLang="en-US" dirty="0"/>
              <a:t>平均访问时间：磁头开始移动到找到指定数据的平均时间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平均访问时间</a:t>
            </a:r>
            <a:r>
              <a:rPr lang="zh-CN" altLang="en-US" dirty="0"/>
              <a:t>＝平均寻道时间</a:t>
            </a:r>
            <a:r>
              <a:rPr lang="en-US" altLang="zh-CN" dirty="0"/>
              <a:t>+</a:t>
            </a:r>
            <a:r>
              <a:rPr lang="zh-CN" altLang="en-US" dirty="0"/>
              <a:t>平均潜伏时间</a:t>
            </a:r>
            <a:r>
              <a:rPr lang="en-US" altLang="zh-CN" dirty="0"/>
              <a:t>+</a:t>
            </a:r>
            <a:r>
              <a:rPr lang="zh-CN" altLang="en-US" dirty="0"/>
              <a:t>数据读取时间</a:t>
            </a:r>
            <a:endParaRPr lang="en-US" altLang="zh-CN" dirty="0"/>
          </a:p>
          <a:p>
            <a:pPr lvl="1"/>
            <a:r>
              <a:rPr lang="zh-CN" altLang="en-US" dirty="0"/>
              <a:t>数据传输率：突发数据传输率、持续传输率</a:t>
            </a:r>
            <a:endParaRPr lang="en-US" altLang="zh-CN" dirty="0"/>
          </a:p>
          <a:p>
            <a:pPr lvl="1"/>
            <a:r>
              <a:rPr lang="zh-CN" altLang="en-US" dirty="0"/>
              <a:t>接口类型：</a:t>
            </a:r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SCSI</a:t>
            </a:r>
            <a:r>
              <a:rPr lang="zh-CN" altLang="en-US" dirty="0"/>
              <a:t>、</a:t>
            </a:r>
            <a:r>
              <a:rPr lang="en-US" altLang="zh-CN" dirty="0"/>
              <a:t>SATA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26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1089232" cy="4813300"/>
          </a:xfrm>
        </p:spPr>
        <p:txBody>
          <a:bodyPr/>
          <a:lstStyle/>
          <a:p>
            <a:r>
              <a:rPr lang="en-US" altLang="zh-CN" dirty="0"/>
              <a:t>ATAPI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en-US" altLang="zh-CN" dirty="0"/>
              <a:t>ATA</a:t>
            </a:r>
            <a:r>
              <a:rPr lang="zh-CN" altLang="en-US" dirty="0"/>
              <a:t>总线：</a:t>
            </a:r>
            <a:r>
              <a:rPr lang="en-US" altLang="zh-CN" dirty="0"/>
              <a:t>40 </a:t>
            </a:r>
            <a:r>
              <a:rPr lang="zh-CN" altLang="en-US" dirty="0"/>
              <a:t>针或者</a:t>
            </a:r>
            <a:r>
              <a:rPr lang="en-US" altLang="zh-CN" dirty="0"/>
              <a:t>80</a:t>
            </a:r>
            <a:r>
              <a:rPr lang="zh-CN" altLang="en-US" dirty="0"/>
              <a:t>针连接器，针脚间距</a:t>
            </a:r>
            <a:r>
              <a:rPr lang="en-US" altLang="zh-CN" dirty="0"/>
              <a:t>0.1in</a:t>
            </a:r>
            <a:r>
              <a:rPr lang="zh-CN" altLang="en-US" dirty="0"/>
              <a:t>（</a:t>
            </a:r>
            <a:r>
              <a:rPr lang="en-US" altLang="zh-CN" dirty="0"/>
              <a:t>2.54mm</a:t>
            </a:r>
            <a:r>
              <a:rPr lang="zh-CN" altLang="en-US" dirty="0"/>
              <a:t>），通常有“键控”，以防止安装时颠倒方向。</a:t>
            </a:r>
            <a:r>
              <a:rPr lang="en-US" altLang="zh-CN" dirty="0"/>
              <a:t>IDE </a:t>
            </a:r>
            <a:r>
              <a:rPr lang="zh-CN" altLang="en-US" dirty="0"/>
              <a:t>电缆的长度不能超过</a:t>
            </a:r>
            <a:r>
              <a:rPr lang="en-US" altLang="zh-CN" dirty="0"/>
              <a:t>0.46m</a:t>
            </a:r>
            <a:r>
              <a:rPr lang="zh-CN" altLang="en-US" dirty="0"/>
              <a:t>（</a:t>
            </a:r>
            <a:r>
              <a:rPr lang="en-US" altLang="zh-CN" dirty="0"/>
              <a:t>18in</a:t>
            </a:r>
            <a:r>
              <a:rPr lang="zh-CN" altLang="en-US" dirty="0"/>
              <a:t>）。</a:t>
            </a:r>
            <a:r>
              <a:rPr lang="en-US" altLang="zh-CN" dirty="0"/>
              <a:t>TTL</a:t>
            </a:r>
            <a:r>
              <a:rPr lang="zh-CN" altLang="en-US" dirty="0"/>
              <a:t>电平。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ATA</a:t>
            </a:r>
            <a:r>
              <a:rPr lang="zh-CN" altLang="en-US" dirty="0"/>
              <a:t>接口及其发展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ATA−1</a:t>
            </a:r>
            <a:r>
              <a:rPr lang="zh-CN" altLang="en-US" dirty="0"/>
              <a:t>至</a:t>
            </a:r>
            <a:r>
              <a:rPr lang="en-US" altLang="zh-CN" dirty="0">
                <a:solidFill>
                  <a:srgbClr val="FF0000"/>
                </a:solidFill>
              </a:rPr>
              <a:t>ATA−6</a:t>
            </a:r>
            <a:endParaRPr lang="zh-CN" altLang="en-US" dirty="0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141663"/>
            <a:ext cx="75247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836712"/>
            <a:ext cx="11017224" cy="48133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b="1" dirty="0"/>
              <a:t>ATA</a:t>
            </a:r>
            <a:r>
              <a:rPr lang="zh-CN" altLang="en-US" b="1" dirty="0"/>
              <a:t>接口的编程模型：</a:t>
            </a:r>
            <a:r>
              <a:rPr lang="zh-CN" altLang="en-US" dirty="0"/>
              <a:t>扇区编制模式</a:t>
            </a:r>
            <a:r>
              <a:rPr lang="en-US" altLang="zh-CN" dirty="0"/>
              <a:t>CHS</a:t>
            </a:r>
          </a:p>
          <a:p>
            <a:pPr lvl="1">
              <a:defRPr/>
            </a:pPr>
            <a:r>
              <a:rPr lang="en-US" altLang="zh-CN" dirty="0"/>
              <a:t>N</a:t>
            </a:r>
            <a:r>
              <a:rPr lang="zh-CN" altLang="en-US" dirty="0"/>
              <a:t>个盘面对应</a:t>
            </a:r>
            <a:r>
              <a:rPr lang="en-US" altLang="zh-CN" dirty="0"/>
              <a:t>2N</a:t>
            </a:r>
            <a:r>
              <a:rPr lang="zh-CN" altLang="en-US" dirty="0"/>
              <a:t>个磁头，磁头：</a:t>
            </a:r>
            <a:r>
              <a:rPr lang="en-US" altLang="zh-CN" dirty="0"/>
              <a:t>0.1.2…</a:t>
            </a:r>
            <a:r>
              <a:rPr lang="en-US" altLang="zh-CN" dirty="0" err="1"/>
              <a:t>nH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N</a:t>
            </a:r>
            <a:r>
              <a:rPr lang="zh-CN" altLang="en-US" dirty="0"/>
              <a:t>个磁道对应</a:t>
            </a:r>
            <a:r>
              <a:rPr lang="en-US" altLang="zh-CN" dirty="0"/>
              <a:t>N</a:t>
            </a:r>
            <a:r>
              <a:rPr lang="zh-CN" altLang="en-US" dirty="0"/>
              <a:t>个柱面，柱面：</a:t>
            </a:r>
            <a:r>
              <a:rPr lang="en-US" altLang="zh-CN" dirty="0"/>
              <a:t>0.1.2…</a:t>
            </a:r>
            <a:r>
              <a:rPr lang="en-US" altLang="zh-CN" dirty="0" err="1"/>
              <a:t>nC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每个磁道又被分为多个扇区，扇区：</a:t>
            </a:r>
            <a:r>
              <a:rPr lang="en-US" altLang="zh-CN" dirty="0"/>
              <a:t>1.2.3…</a:t>
            </a:r>
            <a:r>
              <a:rPr lang="en-US" altLang="zh-CN" dirty="0" err="1"/>
              <a:t>nS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总</a:t>
            </a:r>
            <a:r>
              <a:rPr lang="en-US" altLang="zh-CN" dirty="0" err="1"/>
              <a:t>nC×nH×nS</a:t>
            </a:r>
            <a:r>
              <a:rPr lang="zh-CN" altLang="en-US" dirty="0"/>
              <a:t>个扇区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柱面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磁头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扇区是整个硬盘的第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个扇区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每个扇区</a:t>
            </a:r>
            <a:r>
              <a:rPr lang="en-US" altLang="zh-CN" dirty="0"/>
              <a:t>512</a:t>
            </a:r>
            <a:r>
              <a:rPr lang="zh-CN" altLang="en-US" dirty="0"/>
              <a:t>字节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297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3861048"/>
            <a:ext cx="5256212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18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839416" y="1423988"/>
            <a:ext cx="10801200" cy="4813300"/>
          </a:xfrm>
        </p:spPr>
        <p:txBody>
          <a:bodyPr/>
          <a:lstStyle/>
          <a:p>
            <a:r>
              <a:rPr lang="en-US" altLang="zh-CN" dirty="0"/>
              <a:t>CHS</a:t>
            </a:r>
            <a:r>
              <a:rPr lang="zh-CN" altLang="en-US" dirty="0"/>
              <a:t>所带来的容量限制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28</a:t>
            </a:r>
            <a:r>
              <a:rPr lang="zh-CN" altLang="en-US" dirty="0"/>
              <a:t>位的</a:t>
            </a:r>
            <a:r>
              <a:rPr lang="en-US" altLang="zh-CN" dirty="0">
                <a:solidFill>
                  <a:srgbClr val="FF0000"/>
                </a:solidFill>
              </a:rPr>
              <a:t>LBA</a:t>
            </a:r>
            <a:r>
              <a:rPr lang="zh-CN" altLang="en-US" dirty="0"/>
              <a:t>可支持：</a:t>
            </a:r>
            <a:r>
              <a:rPr lang="en-US" altLang="zh-CN" dirty="0"/>
              <a:t>2</a:t>
            </a:r>
            <a:r>
              <a:rPr lang="en-US" altLang="zh-CN" baseline="30000" dirty="0"/>
              <a:t>28</a:t>
            </a:r>
            <a:r>
              <a:rPr lang="en-US" altLang="zh-CN" dirty="0"/>
              <a:t>×512=137438953472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=128GB</a:t>
            </a:r>
            <a:r>
              <a:rPr lang="zh-CN" altLang="en-US" dirty="0"/>
              <a:t>。当</a:t>
            </a:r>
            <a:r>
              <a:rPr lang="en-US" altLang="zh-CN" dirty="0"/>
              <a:t>1GB=10</a:t>
            </a:r>
            <a:r>
              <a:rPr lang="en-US" altLang="zh-CN" baseline="30000" dirty="0"/>
              <a:t>9</a:t>
            </a:r>
            <a:r>
              <a:rPr lang="en-US" altLang="zh-CN" dirty="0"/>
              <a:t>B </a:t>
            </a:r>
            <a:r>
              <a:rPr lang="zh-CN" altLang="en-US" dirty="0"/>
              <a:t>时，也被称为</a:t>
            </a:r>
            <a:r>
              <a:rPr lang="en-US" altLang="zh-CN" dirty="0">
                <a:solidFill>
                  <a:srgbClr val="FF0000"/>
                </a:solidFill>
              </a:rPr>
              <a:t>137GB</a:t>
            </a:r>
            <a:r>
              <a:rPr lang="zh-CN" altLang="en-US" dirty="0">
                <a:solidFill>
                  <a:srgbClr val="FF0000"/>
                </a:solidFill>
              </a:rPr>
              <a:t>限制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48</a:t>
            </a:r>
            <a:r>
              <a:rPr lang="zh-CN" altLang="en-US" dirty="0"/>
              <a:t>位的</a:t>
            </a:r>
            <a:r>
              <a:rPr lang="en-US" altLang="zh-CN" dirty="0">
                <a:solidFill>
                  <a:srgbClr val="FF0000"/>
                </a:solidFill>
              </a:rPr>
              <a:t>LBA</a:t>
            </a:r>
            <a:r>
              <a:rPr lang="zh-CN" altLang="en-US" dirty="0"/>
              <a:t>理论上可支持的硬盘容量就达到了</a:t>
            </a:r>
            <a:r>
              <a:rPr lang="en-US" altLang="zh-CN" dirty="0"/>
              <a:t>2</a:t>
            </a:r>
            <a:r>
              <a:rPr lang="en-US" altLang="zh-CN" baseline="30000" dirty="0"/>
              <a:t>48</a:t>
            </a:r>
            <a:r>
              <a:rPr lang="en-US" altLang="zh-CN" dirty="0"/>
              <a:t>×512=2</a:t>
            </a:r>
            <a:r>
              <a:rPr lang="en-US" altLang="zh-CN" baseline="30000" dirty="0"/>
              <a:t>57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），大致相当于</a:t>
            </a:r>
            <a:r>
              <a:rPr lang="en-US" altLang="zh-CN" dirty="0">
                <a:solidFill>
                  <a:srgbClr val="FF0000"/>
                </a:solidFill>
              </a:rPr>
              <a:t>128PB</a:t>
            </a:r>
            <a:r>
              <a:rPr lang="zh-CN" altLang="en-US" dirty="0"/>
              <a:t>（</a:t>
            </a:r>
            <a:r>
              <a:rPr lang="en-US" altLang="zh-CN" dirty="0"/>
              <a:t>1PB=2</a:t>
            </a:r>
            <a:r>
              <a:rPr lang="en-US" altLang="zh-CN" baseline="30000" dirty="0"/>
              <a:t>50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205039"/>
            <a:ext cx="87852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zh-CN" altLang="en-US"/>
              <a:t>存储系统层次结构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773887" y="1882072"/>
            <a:ext cx="28893817" cy="5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24381"/>
              </p:ext>
            </p:extLst>
          </p:nvPr>
        </p:nvGraphicFramePr>
        <p:xfrm>
          <a:off x="2567608" y="1142220"/>
          <a:ext cx="6696744" cy="495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822997" imgH="2089052" progId="Visio.Drawing.11">
                  <p:embed/>
                </p:oleObj>
              </mc:Choice>
              <mc:Fallback>
                <p:oleObj r:id="rId3" imgW="2822997" imgH="20890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142220"/>
                        <a:ext cx="6696744" cy="4951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393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23988"/>
            <a:ext cx="10801200" cy="4813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LBA</a:t>
            </a:r>
            <a:r>
              <a:rPr lang="zh-CN" altLang="en-US" dirty="0"/>
              <a:t>编址模式与</a:t>
            </a:r>
            <a:r>
              <a:rPr lang="en-US" altLang="zh-CN" dirty="0"/>
              <a:t>CHS</a:t>
            </a:r>
            <a:r>
              <a:rPr lang="zh-CN" altLang="en-US" dirty="0"/>
              <a:t>编制模式互换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设一个扇区在</a:t>
            </a:r>
            <a:r>
              <a:rPr lang="en-US" altLang="zh-CN" dirty="0"/>
              <a:t>LBA</a:t>
            </a:r>
            <a:r>
              <a:rPr lang="zh-CN" altLang="en-US" dirty="0"/>
              <a:t>编址模式中的地址为</a:t>
            </a:r>
            <a:r>
              <a:rPr lang="en-US" altLang="zh-CN" dirty="0"/>
              <a:t>L</a:t>
            </a:r>
            <a:r>
              <a:rPr lang="zh-CN" altLang="en-US" dirty="0"/>
              <a:t>，在</a:t>
            </a:r>
            <a:r>
              <a:rPr lang="en-US" altLang="zh-CN" dirty="0"/>
              <a:t>CHS</a:t>
            </a:r>
            <a:r>
              <a:rPr lang="zh-CN" altLang="en-US" dirty="0"/>
              <a:t>编址模式的地址为</a:t>
            </a:r>
            <a:r>
              <a:rPr lang="en-US" altLang="zh-CN" dirty="0"/>
              <a:t>&lt;C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S&gt;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≤</a:t>
            </a:r>
            <a:r>
              <a:rPr lang="en-US" altLang="zh-CN" dirty="0"/>
              <a:t>C</a:t>
            </a:r>
            <a:r>
              <a:rPr lang="zh-CN" altLang="en-US" dirty="0"/>
              <a:t>≤</a:t>
            </a:r>
            <a:r>
              <a:rPr lang="en-US" altLang="zh-CN" dirty="0" err="1"/>
              <a:t>nC</a:t>
            </a:r>
            <a:r>
              <a:rPr lang="zh-CN" altLang="en-US" dirty="0"/>
              <a:t>−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≤</a:t>
            </a:r>
            <a:r>
              <a:rPr lang="en-US" altLang="zh-CN" dirty="0"/>
              <a:t>H</a:t>
            </a:r>
            <a:r>
              <a:rPr lang="zh-CN" altLang="en-US" dirty="0"/>
              <a:t>≤</a:t>
            </a:r>
            <a:r>
              <a:rPr lang="en-US" altLang="zh-CN" dirty="0" err="1"/>
              <a:t>nH</a:t>
            </a:r>
            <a:r>
              <a:rPr lang="zh-CN" altLang="en-US" dirty="0"/>
              <a:t>−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1≤S≤nS</a:t>
            </a:r>
            <a:r>
              <a:rPr lang="zh-CN" altLang="en-US" dirty="0"/>
              <a:t>，则</a:t>
            </a:r>
            <a:r>
              <a:rPr lang="en-US" altLang="zh-CN" dirty="0">
                <a:solidFill>
                  <a:srgbClr val="FF0000"/>
                </a:solidFill>
              </a:rPr>
              <a:t>L=[(</a:t>
            </a:r>
            <a:r>
              <a:rPr lang="en-US" altLang="zh-CN" dirty="0" err="1">
                <a:solidFill>
                  <a:srgbClr val="FF0000"/>
                </a:solidFill>
              </a:rPr>
              <a:t>C×nH</a:t>
            </a:r>
            <a:r>
              <a:rPr lang="en-US" altLang="zh-CN" dirty="0">
                <a:solidFill>
                  <a:srgbClr val="FF0000"/>
                </a:solidFill>
              </a:rPr>
              <a:t> + H)×</a:t>
            </a:r>
            <a:r>
              <a:rPr lang="en-US" altLang="zh-CN" dirty="0" err="1">
                <a:solidFill>
                  <a:srgbClr val="FF0000"/>
                </a:solidFill>
              </a:rPr>
              <a:t>nS</a:t>
            </a:r>
            <a:r>
              <a:rPr lang="en-US" altLang="zh-CN" dirty="0">
                <a:solidFill>
                  <a:srgbClr val="FF0000"/>
                </a:solidFill>
              </a:rPr>
              <a:t>]+S–1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</a:t>
            </a:r>
            <a:r>
              <a:rPr lang="en-US" altLang="zh-CN" dirty="0"/>
              <a:t>L</a:t>
            </a:r>
            <a:r>
              <a:rPr lang="zh-CN" altLang="en-US" dirty="0"/>
              <a:t>计算</a:t>
            </a:r>
            <a:r>
              <a:rPr lang="en-US" altLang="zh-CN" dirty="0"/>
              <a:t>&lt;C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S&gt;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S =(</a:t>
            </a:r>
            <a:r>
              <a:rPr lang="en-US" altLang="zh-CN" dirty="0" err="1">
                <a:solidFill>
                  <a:srgbClr val="FF0000"/>
                </a:solidFill>
              </a:rPr>
              <a:t>L%nS</a:t>
            </a:r>
            <a:r>
              <a:rPr lang="en-US" altLang="zh-CN" dirty="0">
                <a:solidFill>
                  <a:srgbClr val="FF0000"/>
                </a:solidFill>
              </a:rPr>
              <a:t>)+1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H =(</a:t>
            </a:r>
            <a:r>
              <a:rPr lang="en-US" altLang="zh-CN" dirty="0" err="1">
                <a:solidFill>
                  <a:srgbClr val="FF0000"/>
                </a:solidFill>
              </a:rPr>
              <a:t>L÷nS</a:t>
            </a:r>
            <a:r>
              <a:rPr lang="en-US" altLang="zh-CN" dirty="0">
                <a:solidFill>
                  <a:srgbClr val="FF0000"/>
                </a:solidFill>
              </a:rPr>
              <a:t>)%</a:t>
            </a:r>
            <a:r>
              <a:rPr lang="en-US" altLang="zh-CN" dirty="0" err="1">
                <a:solidFill>
                  <a:srgbClr val="FF0000"/>
                </a:solidFill>
              </a:rPr>
              <a:t>nH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C =(</a:t>
            </a:r>
            <a:r>
              <a:rPr lang="en-US" altLang="zh-CN" dirty="0" err="1">
                <a:solidFill>
                  <a:srgbClr val="FF0000"/>
                </a:solidFill>
              </a:rPr>
              <a:t>L÷nS</a:t>
            </a:r>
            <a:r>
              <a:rPr lang="en-US" altLang="zh-CN" dirty="0">
                <a:solidFill>
                  <a:srgbClr val="FF0000"/>
                </a:solidFill>
              </a:rPr>
              <a:t>)÷</a:t>
            </a:r>
            <a:r>
              <a:rPr lang="en-US" altLang="zh-CN" dirty="0" err="1">
                <a:solidFill>
                  <a:srgbClr val="FF0000"/>
                </a:solidFill>
              </a:rPr>
              <a:t>nH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6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423988"/>
            <a:ext cx="11449272" cy="4813300"/>
          </a:xfrm>
        </p:spPr>
        <p:txBody>
          <a:bodyPr/>
          <a:lstStyle/>
          <a:p>
            <a:pPr>
              <a:defRPr/>
            </a:pPr>
            <a:r>
              <a:rPr lang="en-US" altLang="zh-CN" b="0" dirty="0"/>
              <a:t>PATA</a:t>
            </a:r>
            <a:r>
              <a:rPr lang="zh-CN" altLang="en-US" b="0" dirty="0"/>
              <a:t>接口的传输模式</a:t>
            </a:r>
            <a:endParaRPr lang="en-US" altLang="zh-CN" b="0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PIO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IN/OUT </a:t>
            </a:r>
            <a:r>
              <a:rPr lang="zh-CN" altLang="en-US" dirty="0"/>
              <a:t>指令访问</a:t>
            </a:r>
            <a:r>
              <a:rPr lang="en-US" altLang="zh-CN" dirty="0"/>
              <a:t>ATA</a:t>
            </a:r>
            <a:r>
              <a:rPr lang="zh-CN" altLang="en-US" dirty="0"/>
              <a:t>控制器的数据端口，将数据从硬盘读出或者写入硬盘。数据传送率不高，数据传送过程中</a:t>
            </a:r>
            <a:r>
              <a:rPr lang="en-US" altLang="zh-CN" dirty="0"/>
              <a:t>CPU</a:t>
            </a:r>
            <a:r>
              <a:rPr lang="zh-CN" altLang="en-US" dirty="0"/>
              <a:t>被占用。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：数据的传送在</a:t>
            </a:r>
            <a:r>
              <a:rPr lang="en-US" altLang="zh-CN" dirty="0"/>
              <a:t>ATA</a:t>
            </a:r>
            <a:r>
              <a:rPr lang="zh-CN" altLang="en-US" dirty="0"/>
              <a:t>控制器的端口和内存之间直接进行，不需要通过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ATA</a:t>
            </a:r>
            <a:r>
              <a:rPr lang="zh-CN" altLang="en-US" dirty="0"/>
              <a:t>设备寄存器（略）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可编程</a:t>
            </a:r>
            <a:r>
              <a:rPr lang="en-US" altLang="zh-CN" dirty="0"/>
              <a:t>ATA</a:t>
            </a:r>
            <a:r>
              <a:rPr lang="zh-CN" altLang="en-US" dirty="0"/>
              <a:t>寄存器地址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可编程</a:t>
            </a:r>
            <a:r>
              <a:rPr lang="en-US" altLang="zh-CN" dirty="0"/>
              <a:t>ATA</a:t>
            </a:r>
            <a:r>
              <a:rPr lang="zh-CN" altLang="en-US" dirty="0"/>
              <a:t>寄存器定义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551384" y="1423988"/>
            <a:ext cx="11089232" cy="4813300"/>
          </a:xfrm>
        </p:spPr>
        <p:txBody>
          <a:bodyPr/>
          <a:lstStyle/>
          <a:p>
            <a:r>
              <a:rPr lang="en-US" altLang="zh-CN" b="0" dirty="0"/>
              <a:t>PIO</a:t>
            </a:r>
            <a:r>
              <a:rPr lang="zh-CN" altLang="en-US" b="0" dirty="0"/>
              <a:t>方式读写硬盘</a:t>
            </a:r>
            <a:r>
              <a:rPr lang="en-US" altLang="zh-CN" b="0" dirty="0"/>
              <a:t>—</a:t>
            </a:r>
            <a:r>
              <a:rPr lang="zh-CN" altLang="en-US" b="0" dirty="0"/>
              <a:t>以读为例</a:t>
            </a:r>
            <a:endParaRPr lang="en-US" altLang="zh-CN" b="0" dirty="0"/>
          </a:p>
          <a:p>
            <a:pPr lvl="1"/>
            <a:r>
              <a:rPr lang="zh-CN" altLang="en-US" dirty="0"/>
              <a:t>复位硬盘。</a:t>
            </a:r>
            <a:endParaRPr lang="en-US" altLang="zh-CN" dirty="0"/>
          </a:p>
          <a:p>
            <a:pPr lvl="1"/>
            <a:r>
              <a:rPr lang="zh-CN" altLang="en-US" dirty="0"/>
              <a:t>读状态寄存器，直到检测到</a:t>
            </a:r>
            <a:r>
              <a:rPr lang="en-US" altLang="zh-CN" dirty="0"/>
              <a:t>BSY=0</a:t>
            </a:r>
            <a:r>
              <a:rPr lang="zh-CN" altLang="en-US" dirty="0"/>
              <a:t>，</a:t>
            </a:r>
            <a:r>
              <a:rPr lang="en-US" altLang="zh-CN" dirty="0"/>
              <a:t>DRQ=0</a:t>
            </a:r>
            <a:r>
              <a:rPr lang="zh-CN" altLang="en-US" dirty="0"/>
              <a:t>。超时错则退出。</a:t>
            </a:r>
            <a:endParaRPr lang="en-US" altLang="zh-CN" dirty="0"/>
          </a:p>
          <a:p>
            <a:pPr lvl="1"/>
            <a:r>
              <a:rPr lang="zh-CN" altLang="en-US" dirty="0"/>
              <a:t>完成读命令的参数设置，并写入读命令。</a:t>
            </a:r>
            <a:endParaRPr lang="en-US" altLang="zh-CN" dirty="0"/>
          </a:p>
          <a:p>
            <a:pPr lvl="1"/>
            <a:r>
              <a:rPr lang="zh-CN" altLang="en-US" dirty="0"/>
              <a:t>查询方式下，读取状态寄存器。正确则继续执行，否则转出错处理。</a:t>
            </a:r>
            <a:endParaRPr lang="en-US" altLang="zh-CN" dirty="0"/>
          </a:p>
          <a:p>
            <a:pPr lvl="1"/>
            <a:r>
              <a:rPr lang="zh-CN" altLang="en-US" dirty="0"/>
              <a:t>从数据寄存器读取扇区内容。</a:t>
            </a:r>
            <a:endParaRPr lang="en-US" altLang="zh-CN" dirty="0"/>
          </a:p>
          <a:p>
            <a:pPr lvl="1"/>
            <a:r>
              <a:rPr lang="zh-CN" altLang="en-US" dirty="0"/>
              <a:t>当所有的请求扇区的数据被读取后，命令执行结束。</a:t>
            </a:r>
            <a:endParaRPr lang="en-US" altLang="zh-CN" dirty="0"/>
          </a:p>
          <a:p>
            <a:r>
              <a:rPr lang="en-US" altLang="zh-CN" b="0" dirty="0"/>
              <a:t>DMA</a:t>
            </a:r>
            <a:r>
              <a:rPr lang="zh-CN" altLang="en-US" b="0" dirty="0"/>
              <a:t>方式读取硬盘（略）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1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055440" y="980728"/>
            <a:ext cx="10873208" cy="4813300"/>
          </a:xfrm>
        </p:spPr>
        <p:txBody>
          <a:bodyPr/>
          <a:lstStyle/>
          <a:p>
            <a:r>
              <a:rPr lang="zh-CN" altLang="en-US" b="0" dirty="0"/>
              <a:t>串行</a:t>
            </a:r>
            <a:r>
              <a:rPr lang="en-US" altLang="zh-CN" b="0" dirty="0"/>
              <a:t>ATA/SATA</a:t>
            </a:r>
          </a:p>
          <a:p>
            <a:pPr lvl="1"/>
            <a:r>
              <a:rPr lang="zh-CN" altLang="en-US" dirty="0"/>
              <a:t>取代了传统的</a:t>
            </a:r>
            <a:r>
              <a:rPr lang="en-US" altLang="zh-CN" dirty="0"/>
              <a:t>ATA</a:t>
            </a:r>
            <a:r>
              <a:rPr lang="zh-CN" altLang="en-US" dirty="0"/>
              <a:t>，区别主要在于</a:t>
            </a:r>
            <a:r>
              <a:rPr lang="zh-CN" altLang="en-US" dirty="0">
                <a:solidFill>
                  <a:srgbClr val="FF0000"/>
                </a:solidFill>
              </a:rPr>
              <a:t>连接电缆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数据传输方式</a:t>
            </a:r>
            <a:r>
              <a:rPr lang="zh-CN" altLang="en-US" dirty="0"/>
              <a:t>上。数据线</a:t>
            </a:r>
            <a:r>
              <a:rPr lang="en-US" altLang="zh-CN" dirty="0"/>
              <a:t>7</a:t>
            </a:r>
            <a:r>
              <a:rPr lang="zh-CN" altLang="en-US" dirty="0"/>
              <a:t>芯，电源线</a:t>
            </a:r>
            <a:r>
              <a:rPr lang="en-US" altLang="zh-CN" dirty="0"/>
              <a:t>15</a:t>
            </a:r>
            <a:r>
              <a:rPr lang="zh-CN" altLang="en-US" dirty="0"/>
              <a:t>芯。</a:t>
            </a:r>
          </a:p>
        </p:txBody>
      </p:sp>
      <p:pic>
        <p:nvPicPr>
          <p:cNvPr id="348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708276"/>
            <a:ext cx="67691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7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5276"/>
            <a:ext cx="11233248" cy="4813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AHCI</a:t>
            </a:r>
            <a:r>
              <a:rPr lang="zh-CN" altLang="en-US" dirty="0"/>
              <a:t>技术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SATA</a:t>
            </a:r>
            <a:r>
              <a:rPr lang="zh-CN" altLang="en-US" dirty="0"/>
              <a:t>模式，区别于传统的</a:t>
            </a:r>
            <a:r>
              <a:rPr lang="en-US" altLang="zh-CN" dirty="0"/>
              <a:t>ATA</a:t>
            </a:r>
            <a:r>
              <a:rPr lang="zh-CN" altLang="en-US" dirty="0"/>
              <a:t>模式，没有开启</a:t>
            </a:r>
            <a:r>
              <a:rPr lang="en-US" altLang="zh-CN" dirty="0"/>
              <a:t>AHCI</a:t>
            </a:r>
            <a:r>
              <a:rPr lang="zh-CN" altLang="en-US" dirty="0"/>
              <a:t>功能，启动默认为</a:t>
            </a:r>
            <a:r>
              <a:rPr lang="en-US" altLang="zh-CN" dirty="0"/>
              <a:t>ATA</a:t>
            </a:r>
            <a:r>
              <a:rPr lang="zh-CN" altLang="en-US" dirty="0"/>
              <a:t>模式。如</a:t>
            </a:r>
            <a:r>
              <a:rPr lang="en-US" altLang="zh-CN" dirty="0"/>
              <a:t>NCQ</a:t>
            </a:r>
            <a:r>
              <a:rPr lang="zh-CN" altLang="en-US" dirty="0"/>
              <a:t>技术及热插拔功能等。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b="1" dirty="0"/>
              <a:t>NCQ</a:t>
            </a:r>
            <a:r>
              <a:rPr lang="zh-CN" altLang="en-US" b="1" dirty="0"/>
              <a:t>技术</a:t>
            </a:r>
            <a:endParaRPr lang="en-US" altLang="zh-CN" b="1" dirty="0"/>
          </a:p>
          <a:p>
            <a:pPr lvl="1">
              <a:defRPr/>
            </a:pPr>
            <a:r>
              <a:rPr lang="zh-CN" altLang="en-US" dirty="0"/>
              <a:t>支持</a:t>
            </a:r>
            <a:r>
              <a:rPr lang="en-US" altLang="zh-CN" dirty="0"/>
              <a:t>NCQ </a:t>
            </a:r>
            <a:r>
              <a:rPr lang="zh-CN" altLang="en-US" dirty="0"/>
              <a:t>技术的硬盘在接到读写指令后，根据指令</a:t>
            </a:r>
            <a:r>
              <a:rPr lang="zh-CN" altLang="en-US" dirty="0">
                <a:solidFill>
                  <a:srgbClr val="FF0000"/>
                </a:solidFill>
              </a:rPr>
              <a:t>对访问地址进行重新排序</a:t>
            </a:r>
            <a:r>
              <a:rPr lang="zh-CN" altLang="en-US" dirty="0"/>
              <a:t>，减少读取时间，使数据传输更为高效，同时也能有效延长硬盘的使用寿命。</a:t>
            </a:r>
            <a:endParaRPr lang="zh-CN" altLang="en-US" sz="6800" b="1" dirty="0"/>
          </a:p>
        </p:txBody>
      </p:sp>
      <p:pic>
        <p:nvPicPr>
          <p:cNvPr id="358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077072"/>
            <a:ext cx="460851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9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23988"/>
            <a:ext cx="11521280" cy="48133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固态硬盘</a:t>
            </a:r>
            <a:endParaRPr lang="en-US" altLang="zh-CN" dirty="0"/>
          </a:p>
          <a:p>
            <a:pPr lvl="1" algn="just">
              <a:defRPr/>
            </a:pPr>
            <a:r>
              <a:rPr lang="en-US" altLang="zh-CN" dirty="0"/>
              <a:t>FLASH</a:t>
            </a:r>
            <a:r>
              <a:rPr lang="zh-CN" altLang="en-US" dirty="0"/>
              <a:t>介质与</a:t>
            </a:r>
            <a:r>
              <a:rPr lang="en-US" altLang="zh-CN" dirty="0"/>
              <a:t>DRAM</a:t>
            </a:r>
            <a:r>
              <a:rPr lang="zh-CN" altLang="en-US" dirty="0"/>
              <a:t>介质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接口规范与非固态硬盘一致</a:t>
            </a:r>
            <a:endParaRPr lang="en-US" altLang="zh-CN" dirty="0"/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优点</a:t>
            </a:r>
            <a:endParaRPr lang="en-US" altLang="zh-CN" b="1" dirty="0"/>
          </a:p>
          <a:p>
            <a:pPr lvl="1" algn="just">
              <a:defRPr/>
            </a:pPr>
            <a:r>
              <a:rPr lang="zh-CN" altLang="en-US" dirty="0"/>
              <a:t>速度快；读取时间相对固定，固态硬盘寻址时间与数据存储位置无关；固态硬盘内部不存在任何机械活动部件；工作温度范围更大。</a:t>
            </a:r>
            <a:endParaRPr lang="en-US" altLang="zh-CN" dirty="0"/>
          </a:p>
          <a:p>
            <a:pPr algn="just">
              <a:defRPr/>
            </a:pPr>
            <a:r>
              <a:rPr lang="zh-CN" altLang="en-US" dirty="0"/>
              <a:t>缺点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成本高，每单位容量价格是传统硬盘的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倍（</a:t>
            </a:r>
            <a:r>
              <a:rPr lang="en-US" altLang="zh-CN" dirty="0"/>
              <a:t>NAND</a:t>
            </a:r>
            <a:r>
              <a:rPr lang="zh-CN" altLang="en-US" dirty="0"/>
              <a:t>）；容量低；写入寿命有限；数据损坏后难以恢复；低容量能耗不占优势。</a:t>
            </a:r>
          </a:p>
        </p:txBody>
      </p:sp>
    </p:spTree>
    <p:extLst>
      <p:ext uri="{BB962C8B-B14F-4D97-AF65-F5344CB8AC3E}">
        <p14:creationId xmlns:p14="http://schemas.microsoft.com/office/powerpoint/2010/main" val="1871105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23392" y="1423988"/>
            <a:ext cx="11305256" cy="4813300"/>
          </a:xfrm>
        </p:spPr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 algn="just"/>
            <a:r>
              <a:rPr lang="zh-CN" altLang="en-US" dirty="0"/>
              <a:t>先擦后写。由于</a:t>
            </a:r>
            <a:r>
              <a:rPr lang="en-US" altLang="zh-CN" dirty="0"/>
              <a:t>FLASH</a:t>
            </a:r>
            <a:r>
              <a:rPr lang="zh-CN" altLang="en-US" dirty="0"/>
              <a:t>的写操作只能将数据位从</a:t>
            </a:r>
            <a:r>
              <a:rPr lang="en-US" altLang="zh-CN" dirty="0"/>
              <a:t>1</a:t>
            </a:r>
            <a:r>
              <a:rPr lang="zh-CN" altLang="en-US" dirty="0"/>
              <a:t>写成</a:t>
            </a:r>
            <a:r>
              <a:rPr lang="en-US" altLang="zh-CN" dirty="0"/>
              <a:t>0</a:t>
            </a:r>
            <a:r>
              <a:rPr lang="zh-CN" altLang="en-US" dirty="0"/>
              <a:t>，不能从</a:t>
            </a:r>
            <a:r>
              <a:rPr lang="en-US" altLang="zh-CN" dirty="0"/>
              <a:t>0</a:t>
            </a:r>
            <a:r>
              <a:rPr lang="zh-CN" altLang="en-US" dirty="0"/>
              <a:t>写成</a:t>
            </a:r>
            <a:r>
              <a:rPr lang="en-US" altLang="zh-CN" dirty="0"/>
              <a:t>1</a:t>
            </a:r>
            <a:r>
              <a:rPr lang="zh-CN" altLang="en-US" dirty="0"/>
              <a:t>，所以在对存储器写入之前，必须</a:t>
            </a:r>
            <a:r>
              <a:rPr lang="zh-CN" altLang="en-US" dirty="0">
                <a:solidFill>
                  <a:srgbClr val="FF0000"/>
                </a:solidFill>
              </a:rPr>
              <a:t>先执行擦除操作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/>
            <a:r>
              <a:rPr lang="zh-CN" altLang="en-US" dirty="0"/>
              <a:t>读写及擦除接口：对</a:t>
            </a:r>
            <a:r>
              <a:rPr lang="en-US" altLang="zh-CN" dirty="0"/>
              <a:t>NAND FALSH</a:t>
            </a:r>
            <a:r>
              <a:rPr lang="zh-CN" altLang="en-US" dirty="0"/>
              <a:t>以页</a:t>
            </a:r>
            <a:r>
              <a:rPr lang="en-US" altLang="zh-CN" dirty="0"/>
              <a:t>Page</a:t>
            </a:r>
            <a:r>
              <a:rPr lang="zh-CN" altLang="en-US" dirty="0"/>
              <a:t>为单位读（</a:t>
            </a:r>
            <a:r>
              <a:rPr lang="en-US" altLang="zh-CN" dirty="0"/>
              <a:t>read</a:t>
            </a:r>
            <a:r>
              <a:rPr lang="zh-CN" altLang="en-US" dirty="0"/>
              <a:t>）和写（</a:t>
            </a:r>
            <a:r>
              <a:rPr lang="en-US" altLang="zh-CN" dirty="0"/>
              <a:t>program</a:t>
            </a:r>
            <a:r>
              <a:rPr lang="zh-CN" altLang="en-US" dirty="0"/>
              <a:t>）数据，以块</a:t>
            </a:r>
            <a:r>
              <a:rPr lang="en-US" altLang="zh-CN" dirty="0"/>
              <a:t>Block</a:t>
            </a:r>
            <a:r>
              <a:rPr lang="zh-CN" altLang="en-US" dirty="0"/>
              <a:t>为单位进行擦除（</a:t>
            </a:r>
            <a:r>
              <a:rPr lang="en-US" altLang="zh-CN" dirty="0"/>
              <a:t>erase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 algn="just"/>
            <a:r>
              <a:rPr lang="zh-CN" altLang="en-US" dirty="0"/>
              <a:t>不能直接对目标地址进行总线操作，通过命令时序进行。</a:t>
            </a:r>
            <a:endParaRPr lang="en-US" altLang="zh-CN" dirty="0"/>
          </a:p>
          <a:p>
            <a:pPr lvl="1" algn="just"/>
            <a:r>
              <a:rPr lang="zh-CN" altLang="en-US" dirty="0"/>
              <a:t>存在位翻转可能，通过校验进行处理。</a:t>
            </a:r>
            <a:endParaRPr lang="en-US" altLang="zh-CN" dirty="0"/>
          </a:p>
          <a:p>
            <a:pPr lvl="1" algn="just"/>
            <a:r>
              <a:rPr lang="zh-CN" altLang="en-US" dirty="0"/>
              <a:t>坏块无法修复，只能标识。</a:t>
            </a:r>
            <a:endParaRPr lang="en-US" altLang="zh-CN" dirty="0"/>
          </a:p>
          <a:p>
            <a:pPr lvl="1" algn="just"/>
            <a:r>
              <a:rPr lang="zh-CN" altLang="en-US" dirty="0"/>
              <a:t>有擦写次数限制。</a:t>
            </a:r>
          </a:p>
        </p:txBody>
      </p:sp>
    </p:spTree>
    <p:extLst>
      <p:ext uri="{BB962C8B-B14F-4D97-AF65-F5344CB8AC3E}">
        <p14:creationId xmlns:p14="http://schemas.microsoft.com/office/powerpoint/2010/main" val="3503320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辅助</a:t>
            </a:r>
            <a:r>
              <a:rPr lang="zh-CN" altLang="zh-CN"/>
              <a:t>存储器</a:t>
            </a:r>
            <a:endParaRPr lang="zh-CN" altLang="en-US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055440" y="1052736"/>
            <a:ext cx="8229600" cy="4813300"/>
          </a:xfrm>
        </p:spPr>
        <p:txBody>
          <a:bodyPr/>
          <a:lstStyle/>
          <a:p>
            <a:r>
              <a:rPr lang="en-US" altLang="zh-CN" dirty="0"/>
              <a:t>Samsung 1G bit</a:t>
            </a:r>
            <a:endParaRPr lang="zh-CN" altLang="en-US" dirty="0"/>
          </a:p>
        </p:txBody>
      </p:sp>
      <p:pic>
        <p:nvPicPr>
          <p:cNvPr id="389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989138"/>
            <a:ext cx="8928100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822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4008438" y="2057400"/>
            <a:ext cx="63357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张华平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Email: </a:t>
            </a: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  <a:hlinkClick r:id="rId2"/>
              </a:rPr>
              <a:t>kevinzhang@bit.edu.cn</a:t>
            </a:r>
            <a:endParaRPr lang="en-US" altLang="zh-CN" sz="2800">
              <a:solidFill>
                <a:schemeClr val="tx1"/>
              </a:solidFill>
              <a:latin typeface="Candara" panose="020E0502030303020204" pitchFamily="34" charset="0"/>
              <a:ea typeface="Gulim" pitchFamily="2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微博：</a:t>
            </a:r>
            <a:r>
              <a:rPr lang="zh-CN" altLang="en-US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@ICTCLAS</a:t>
            </a:r>
            <a:r>
              <a:rPr lang="zh-CN" altLang="en-US" sz="2800">
                <a:solidFill>
                  <a:schemeClr val="tx1"/>
                </a:solidFill>
              </a:rPr>
              <a:t>张华平博士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实验室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官网：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http://www.nlpir.org</a:t>
            </a:r>
          </a:p>
        </p:txBody>
      </p:sp>
      <p:sp>
        <p:nvSpPr>
          <p:cNvPr id="1976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810125" y="188913"/>
            <a:ext cx="5857875" cy="706437"/>
          </a:xfrm>
        </p:spPr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感谢关注聆听！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</p:txBody>
      </p:sp>
      <p:pic>
        <p:nvPicPr>
          <p:cNvPr id="197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2036763"/>
            <a:ext cx="173355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7" name="矩形 1"/>
          <p:cNvSpPr>
            <a:spLocks noChangeArrowheads="1"/>
          </p:cNvSpPr>
          <p:nvPr/>
        </p:nvSpPr>
        <p:spPr bwMode="auto">
          <a:xfrm>
            <a:off x="8616950" y="3794125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大数据千人会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97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16113"/>
            <a:ext cx="2181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007768" y="-99392"/>
            <a:ext cx="7715250" cy="1143000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高速缓冲存储器</a:t>
            </a:r>
          </a:p>
        </p:txBody>
      </p:sp>
      <p:sp>
        <p:nvSpPr>
          <p:cNvPr id="6147" name="内容占位符 3"/>
          <p:cNvSpPr>
            <a:spLocks noGrp="1"/>
          </p:cNvSpPr>
          <p:nvPr>
            <p:ph idx="1"/>
          </p:nvPr>
        </p:nvSpPr>
        <p:spPr>
          <a:xfrm>
            <a:off x="623392" y="1423988"/>
            <a:ext cx="10441160" cy="481330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</a:t>
            </a:r>
            <a:r>
              <a:rPr lang="en-US" altLang="zh-CN" dirty="0"/>
              <a:t>SRAM</a:t>
            </a:r>
            <a:r>
              <a:rPr lang="zh-CN" altLang="en-US" dirty="0"/>
              <a:t>构成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SRAM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zh-CN" altLang="en-US" dirty="0"/>
              <a:t>时钟周期读写一次数据（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DRAM</a:t>
            </a:r>
            <a:r>
              <a:rPr lang="zh-CN" altLang="en-US" dirty="0"/>
              <a:t>：多个时钟周期读写一次数据（</a:t>
            </a:r>
            <a:r>
              <a:rPr lang="en-US" altLang="zh-CN" dirty="0"/>
              <a:t>RAM/</a:t>
            </a:r>
            <a:r>
              <a:rPr lang="zh-CN" altLang="en-US" dirty="0"/>
              <a:t>主存）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的局部性原理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时间局部性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访问速度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空间局部性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访问容量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的访问结构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贯通查找式</a:t>
            </a:r>
            <a:r>
              <a:rPr lang="zh-CN" altLang="zh-CN" dirty="0"/>
              <a:t>（</a:t>
            </a:r>
            <a:r>
              <a:rPr lang="en-US" altLang="zh-CN" dirty="0"/>
              <a:t>Look Through</a:t>
            </a:r>
            <a:r>
              <a:rPr lang="zh-CN" altLang="zh-CN" dirty="0"/>
              <a:t>）结构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旁路读出式</a:t>
            </a:r>
            <a:r>
              <a:rPr lang="zh-CN" altLang="zh-CN" dirty="0"/>
              <a:t>（</a:t>
            </a:r>
            <a:r>
              <a:rPr lang="en-US" altLang="zh-CN" dirty="0"/>
              <a:t>Look Aside</a:t>
            </a:r>
            <a:r>
              <a:rPr lang="zh-CN" altLang="zh-CN" dirty="0"/>
              <a:t>）结构</a:t>
            </a:r>
            <a:endParaRPr lang="en-US" altLang="zh-CN" dirty="0"/>
          </a:p>
          <a:p>
            <a:pPr marL="742950" lvl="2" indent="-342900"/>
            <a:endParaRPr lang="en-US" altLang="zh-CN" b="1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43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01850"/>
            <a:ext cx="10153128" cy="4813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Cache</a:t>
            </a:r>
            <a:r>
              <a:rPr lang="zh-CN" altLang="en-US" dirty="0"/>
              <a:t>访问结构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(a) cache</a:t>
            </a:r>
            <a:r>
              <a:rPr lang="zh-CN" altLang="zh-CN" sz="1800" dirty="0">
                <a:solidFill>
                  <a:srgbClr val="FF0000"/>
                </a:solidFill>
              </a:rPr>
              <a:t>平均访问时间</a:t>
            </a:r>
            <a:r>
              <a:rPr lang="en-US" altLang="zh-CN" sz="1800" dirty="0">
                <a:solidFill>
                  <a:srgbClr val="FF0000"/>
                </a:solidFill>
              </a:rPr>
              <a:t> = cache</a:t>
            </a:r>
            <a:r>
              <a:rPr lang="zh-CN" altLang="zh-CN" sz="1800" dirty="0">
                <a:solidFill>
                  <a:srgbClr val="FF0000"/>
                </a:solidFill>
              </a:rPr>
              <a:t>访问时间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1-</a:t>
            </a:r>
            <a:r>
              <a:rPr lang="zh-CN" altLang="zh-CN" sz="1800" dirty="0">
                <a:solidFill>
                  <a:srgbClr val="FF0000"/>
                </a:solidFill>
              </a:rPr>
              <a:t>命中率）×未命中时主存访问时间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(b) cache</a:t>
            </a:r>
            <a:r>
              <a:rPr lang="zh-CN" altLang="zh-CN" sz="1800" dirty="0">
                <a:solidFill>
                  <a:srgbClr val="FF0000"/>
                </a:solidFill>
              </a:rPr>
              <a:t>平均访问时间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zh-CN" altLang="zh-CN" sz="1800" dirty="0">
                <a:solidFill>
                  <a:srgbClr val="FF0000"/>
                </a:solidFill>
              </a:rPr>
              <a:t>命中率×</a:t>
            </a:r>
            <a:r>
              <a:rPr lang="en-US" altLang="zh-CN" sz="1800" dirty="0">
                <a:solidFill>
                  <a:srgbClr val="FF0000"/>
                </a:solidFill>
              </a:rPr>
              <a:t>cache</a:t>
            </a:r>
            <a:r>
              <a:rPr lang="zh-CN" altLang="zh-CN" sz="1800" dirty="0">
                <a:solidFill>
                  <a:srgbClr val="FF0000"/>
                </a:solidFill>
              </a:rPr>
              <a:t>访问时间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1-</a:t>
            </a:r>
            <a:r>
              <a:rPr lang="zh-CN" altLang="zh-CN" sz="1800" dirty="0">
                <a:solidFill>
                  <a:srgbClr val="FF0000"/>
                </a:solidFill>
              </a:rPr>
              <a:t>命中率）×未命中时主存访问时间</a:t>
            </a:r>
            <a:endParaRPr lang="zh-CN" altLang="en-US" dirty="0"/>
          </a:p>
        </p:txBody>
      </p:sp>
      <p:pic>
        <p:nvPicPr>
          <p:cNvPr id="71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88" y="1989138"/>
            <a:ext cx="9034302" cy="345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9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007768" y="116632"/>
            <a:ext cx="7715250" cy="850900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高速缓冲存储器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423988"/>
            <a:ext cx="11161239" cy="4813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Cache</a:t>
            </a:r>
            <a:r>
              <a:rPr lang="zh-CN" altLang="en-US" dirty="0"/>
              <a:t>映射</a:t>
            </a:r>
            <a:endParaRPr lang="en-US" altLang="zh-CN" dirty="0"/>
          </a:p>
          <a:p>
            <a:pPr marL="457200" lvl="1" indent="0" algn="just">
              <a:buNone/>
              <a:defRPr/>
            </a:pPr>
            <a:r>
              <a:rPr lang="zh-CN" altLang="en-US" dirty="0"/>
              <a:t>    主存和</a:t>
            </a:r>
            <a:r>
              <a:rPr lang="en-US" altLang="zh-CN" dirty="0"/>
              <a:t>Cache</a:t>
            </a:r>
            <a:r>
              <a:rPr lang="zh-CN" altLang="en-US" dirty="0"/>
              <a:t>之间一次交换的数据单位是</a:t>
            </a:r>
            <a:r>
              <a:rPr lang="zh-CN" altLang="en-US" dirty="0">
                <a:solidFill>
                  <a:srgbClr val="FF0000"/>
                </a:solidFill>
              </a:rPr>
              <a:t>一个数据块</a:t>
            </a:r>
            <a:r>
              <a:rPr lang="zh-CN" altLang="en-US" dirty="0"/>
              <a:t>；数据块大小固定，由若干个字组成，</a:t>
            </a:r>
            <a:r>
              <a:rPr lang="zh-CN" altLang="en-US" dirty="0">
                <a:solidFill>
                  <a:srgbClr val="FF0000"/>
                </a:solidFill>
              </a:rPr>
              <a:t>主存和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的数据块大小相同</a:t>
            </a:r>
            <a:r>
              <a:rPr lang="zh-CN" altLang="en-US" dirty="0"/>
              <a:t>；</a:t>
            </a:r>
            <a:r>
              <a:rPr lang="en-US" altLang="zh-CN" dirty="0"/>
              <a:t>Cache</a:t>
            </a:r>
            <a:r>
              <a:rPr lang="zh-CN" altLang="en-US" dirty="0"/>
              <a:t>对程序员透明，</a:t>
            </a:r>
            <a:r>
              <a:rPr lang="en-US" altLang="zh-CN" dirty="0"/>
              <a:t>CPU</a:t>
            </a:r>
            <a:r>
              <a:rPr lang="zh-CN" altLang="en-US" dirty="0"/>
              <a:t>的访</a:t>
            </a:r>
            <a:r>
              <a:rPr lang="zh-CN" altLang="en-US" dirty="0">
                <a:solidFill>
                  <a:srgbClr val="FF0000"/>
                </a:solidFill>
              </a:rPr>
              <a:t>主存地址需转换成访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；主存地址与</a:t>
            </a:r>
            <a:r>
              <a:rPr lang="en-US" altLang="zh-CN" dirty="0"/>
              <a:t>Cache</a:t>
            </a:r>
            <a:r>
              <a:rPr lang="zh-CN" altLang="en-US" dirty="0"/>
              <a:t>地址之间的转换是与主存块与 </a:t>
            </a:r>
            <a:r>
              <a:rPr lang="en-US" altLang="zh-CN" dirty="0"/>
              <a:t>Cache</a:t>
            </a:r>
            <a:r>
              <a:rPr lang="zh-CN" altLang="en-US" dirty="0"/>
              <a:t>块之间的</a:t>
            </a:r>
            <a:r>
              <a:rPr lang="zh-CN" altLang="en-US" dirty="0">
                <a:solidFill>
                  <a:srgbClr val="FF0000"/>
                </a:solidFill>
              </a:rPr>
              <a:t>映射关系紧密联系。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全相联映射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直接相联映射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组相联映射</a:t>
            </a:r>
          </a:p>
        </p:txBody>
      </p:sp>
    </p:spTree>
    <p:extLst>
      <p:ext uri="{BB962C8B-B14F-4D97-AF65-F5344CB8AC3E}">
        <p14:creationId xmlns:p14="http://schemas.microsoft.com/office/powerpoint/2010/main" val="27790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8229600" cy="4813300"/>
          </a:xfrm>
        </p:spPr>
        <p:txBody>
          <a:bodyPr/>
          <a:lstStyle/>
          <a:p>
            <a:r>
              <a:rPr lang="zh-CN" altLang="en-US" dirty="0"/>
              <a:t>全相联地址映射方法</a:t>
            </a:r>
          </a:p>
        </p:txBody>
      </p:sp>
      <p:pic>
        <p:nvPicPr>
          <p:cNvPr id="9220" name="Picture 2" descr="ä¸»å­ä¸Cacheçå°åæ å° - zjfzjf - zjfzj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1" y="2564904"/>
            <a:ext cx="37052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ä¸»å­ä¸Cacheçå°åæ å° - zjfzjf - zjfzj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245742"/>
            <a:ext cx="574675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95400" y="1423988"/>
            <a:ext cx="10801200" cy="481330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zh-CN" dirty="0"/>
              <a:t>替换策略</a:t>
            </a:r>
            <a:endParaRPr lang="en-US" altLang="zh-CN" dirty="0"/>
          </a:p>
          <a:p>
            <a:pPr lvl="1" algn="just"/>
            <a:r>
              <a:rPr lang="zh-CN" altLang="zh-CN" dirty="0"/>
              <a:t>主存的一个块要调入</a:t>
            </a:r>
            <a:r>
              <a:rPr lang="en-US" altLang="zh-CN" dirty="0"/>
              <a:t>Cache</a:t>
            </a:r>
            <a:r>
              <a:rPr lang="zh-CN" altLang="zh-CN" dirty="0"/>
              <a:t>存储器时，如果</a:t>
            </a:r>
            <a:r>
              <a:rPr lang="en-US" altLang="zh-CN" dirty="0"/>
              <a:t>Cache</a:t>
            </a:r>
            <a:r>
              <a:rPr lang="zh-CN" altLang="zh-CN" dirty="0"/>
              <a:t>存储器中没有空闲的行，就必须从中选取一行，用新的块覆盖其原有的内容。这种替换应该遵循一定的规则，其目标是选取在下一段时间内被存取的可能性最小的块，替换出</a:t>
            </a:r>
            <a:r>
              <a:rPr lang="en-US" altLang="zh-CN" dirty="0"/>
              <a:t>Cache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FF0000"/>
                </a:solidFill>
              </a:rPr>
              <a:t>随机算法、先进先出（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zh-CN" dirty="0">
                <a:solidFill>
                  <a:srgbClr val="FF0000"/>
                </a:solidFill>
              </a:rPr>
              <a:t>）算法和近期最少使用（</a:t>
            </a:r>
            <a:r>
              <a:rPr lang="en-US" altLang="zh-CN" dirty="0">
                <a:solidFill>
                  <a:srgbClr val="FF0000"/>
                </a:solidFill>
              </a:rPr>
              <a:t>LRU</a:t>
            </a:r>
            <a:r>
              <a:rPr lang="zh-CN" altLang="zh-CN" dirty="0">
                <a:solidFill>
                  <a:srgbClr val="FF0000"/>
                </a:solidFill>
              </a:rPr>
              <a:t>）算法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高速缓冲存储器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07368" y="1423988"/>
            <a:ext cx="11305256" cy="4813300"/>
          </a:xfrm>
        </p:spPr>
        <p:txBody>
          <a:bodyPr/>
          <a:lstStyle/>
          <a:p>
            <a:r>
              <a:rPr lang="zh-CN" altLang="zh-CN" dirty="0"/>
              <a:t>微机中的</a:t>
            </a:r>
            <a:r>
              <a:rPr lang="en-US" altLang="zh-CN" dirty="0"/>
              <a:t>Cache</a:t>
            </a:r>
          </a:p>
          <a:p>
            <a:pPr lvl="1"/>
            <a:r>
              <a:rPr lang="zh-CN" altLang="zh-CN" dirty="0"/>
              <a:t>一级缓存（</a:t>
            </a:r>
            <a:r>
              <a:rPr lang="en-US" altLang="zh-CN" dirty="0">
                <a:solidFill>
                  <a:srgbClr val="FF0000"/>
                </a:solidFill>
              </a:rPr>
              <a:t>L1 cache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一级缓存中采哈佛结构，分为数据缓存（</a:t>
            </a:r>
            <a:r>
              <a:rPr lang="en-US" altLang="zh-CN" dirty="0"/>
              <a:t>Data Cache</a:t>
            </a:r>
            <a:r>
              <a:rPr lang="zh-CN" altLang="zh-CN" dirty="0"/>
              <a:t>，</a:t>
            </a:r>
            <a:r>
              <a:rPr lang="en-US" altLang="zh-CN" dirty="0"/>
              <a:t>D-Cache</a:t>
            </a:r>
            <a:r>
              <a:rPr lang="zh-CN" altLang="zh-CN" dirty="0"/>
              <a:t>）和指令缓存（</a:t>
            </a:r>
            <a:r>
              <a:rPr lang="en-US" altLang="zh-CN" dirty="0"/>
              <a:t>Instruction Cache</a:t>
            </a:r>
            <a:r>
              <a:rPr lang="zh-CN" altLang="zh-CN" dirty="0"/>
              <a:t>，</a:t>
            </a:r>
            <a:r>
              <a:rPr lang="en-US" altLang="zh-CN" dirty="0"/>
              <a:t>I-Cache</a:t>
            </a:r>
            <a:r>
              <a:rPr lang="zh-CN" altLang="zh-CN" dirty="0"/>
              <a:t>），分别用来存放数据和指令。</a:t>
            </a:r>
            <a:endParaRPr lang="en-US" altLang="zh-CN" dirty="0"/>
          </a:p>
          <a:p>
            <a:pPr lvl="1"/>
            <a:r>
              <a:rPr lang="zh-CN" altLang="zh-CN" dirty="0"/>
              <a:t>二级缓存（</a:t>
            </a:r>
            <a:r>
              <a:rPr lang="en-US" altLang="zh-CN" dirty="0">
                <a:solidFill>
                  <a:srgbClr val="FF0000"/>
                </a:solidFill>
              </a:rPr>
              <a:t>L2 Cache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三级缓存（</a:t>
            </a:r>
            <a:r>
              <a:rPr lang="en-US" altLang="zh-CN" dirty="0">
                <a:solidFill>
                  <a:srgbClr val="FF0000"/>
                </a:solidFill>
              </a:rPr>
              <a:t>L3 Cache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追踪缓存（</a:t>
            </a:r>
            <a:r>
              <a:rPr lang="en-US" altLang="zh-CN" dirty="0">
                <a:solidFill>
                  <a:srgbClr val="FF0000"/>
                </a:solidFill>
              </a:rPr>
              <a:t>Execution Trace Cache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T-Cache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ETC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P4</a:t>
            </a:r>
            <a:r>
              <a:rPr lang="zh-CN" altLang="en-US" dirty="0"/>
              <a:t>中</a:t>
            </a:r>
            <a:r>
              <a:rPr lang="zh-CN" altLang="zh-CN" dirty="0"/>
              <a:t>替代一级指令缓存，容量为</a:t>
            </a:r>
            <a:r>
              <a:rPr lang="en-US" altLang="zh-CN" dirty="0"/>
              <a:t>12KμOps</a:t>
            </a:r>
            <a:r>
              <a:rPr lang="zh-CN" altLang="zh-CN" dirty="0"/>
              <a:t>（</a:t>
            </a:r>
            <a:r>
              <a:rPr lang="en-US" altLang="zh-CN" dirty="0" err="1"/>
              <a:t>μOps</a:t>
            </a:r>
            <a:r>
              <a:rPr lang="zh-CN" altLang="zh-CN" dirty="0"/>
              <a:t>，微指令），能存储</a:t>
            </a:r>
            <a:r>
              <a:rPr lang="en-US" altLang="zh-CN" dirty="0"/>
              <a:t>12000</a:t>
            </a:r>
            <a:r>
              <a:rPr lang="zh-CN" altLang="zh-CN" dirty="0"/>
              <a:t>条解码后的微指令。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2345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13642</TotalTime>
  <Pages>0</Pages>
  <Words>2692</Words>
  <Characters>0</Characters>
  <Application>Microsoft Office PowerPoint</Application>
  <DocSecurity>0</DocSecurity>
  <PresentationFormat>宽屏</PresentationFormat>
  <Lines>0</Lines>
  <Paragraphs>239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 Unicode MS</vt:lpstr>
      <vt:lpstr>Gulim</vt:lpstr>
      <vt:lpstr>黑体</vt:lpstr>
      <vt:lpstr>楷体</vt:lpstr>
      <vt:lpstr>宋体</vt:lpstr>
      <vt:lpstr>Arial</vt:lpstr>
      <vt:lpstr>Candara</vt:lpstr>
      <vt:lpstr>Times New Roman</vt:lpstr>
      <vt:lpstr>Wingdings</vt:lpstr>
      <vt:lpstr>默认设计模板</vt:lpstr>
      <vt:lpstr>Visio.Drawing.11</vt:lpstr>
      <vt:lpstr>第六章 存储系统与技术</vt:lpstr>
      <vt:lpstr>PowerPoint 演示文稿</vt:lpstr>
      <vt:lpstr>存储系统层次结构</vt:lpstr>
      <vt:lpstr>6.1 高速缓冲存储器</vt:lpstr>
      <vt:lpstr>6.1 高速缓冲存储器</vt:lpstr>
      <vt:lpstr>6.1 高速缓冲存储器</vt:lpstr>
      <vt:lpstr>6.1 高速缓冲存储器</vt:lpstr>
      <vt:lpstr>6.1 高速缓冲存储器</vt:lpstr>
      <vt:lpstr>6.1 高速缓冲存储器</vt:lpstr>
      <vt:lpstr>哈佛结构与普林斯顿/冯诺依曼结构</vt:lpstr>
      <vt:lpstr>6.1 高速缓冲存储器</vt:lpstr>
      <vt:lpstr>6.1 高速缓冲存储器</vt:lpstr>
      <vt:lpstr>6.1 高速缓冲存储器</vt:lpstr>
      <vt:lpstr>6.1 高速缓冲存储器</vt:lpstr>
      <vt:lpstr>6.1 高速缓冲存储器</vt:lpstr>
      <vt:lpstr>6.2 内部存储器</vt:lpstr>
      <vt:lpstr>6.2 内部存储器</vt:lpstr>
      <vt:lpstr>6.2 内部存储器</vt:lpstr>
      <vt:lpstr>6.2 内部存储器</vt:lpstr>
      <vt:lpstr>6.2 内部存储器</vt:lpstr>
      <vt:lpstr>6.2 内部存储器</vt:lpstr>
      <vt:lpstr>6.2 内部存储器</vt:lpstr>
      <vt:lpstr>6.2 内部存储器</vt:lpstr>
      <vt:lpstr>6.2 内部存储器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6.3 辅助存储器</vt:lpstr>
      <vt:lpstr>感谢关注聆听！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汇编语言课件</dc:title>
  <dc:creator>李元章</dc:creator>
  <cp:lastModifiedBy>18732</cp:lastModifiedBy>
  <cp:revision>737</cp:revision>
  <cp:lastPrinted>2001-08-29T12:03:53Z</cp:lastPrinted>
  <dcterms:created xsi:type="dcterms:W3CDTF">2001-05-25T01:47:20Z</dcterms:created>
  <dcterms:modified xsi:type="dcterms:W3CDTF">2022-05-09T07:22:36Z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