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0"/>
  </p:notesMasterIdLst>
  <p:sldIdLst>
    <p:sldId id="495" r:id="rId2"/>
    <p:sldId id="537"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497" r:id="rId39"/>
  </p:sldIdLst>
  <p:sldSz cx="12192000" cy="6858000"/>
  <p:notesSz cx="7099300" cy="10234613"/>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0843"/>
    <a:srgbClr val="FF0D0D"/>
    <a:srgbClr val="CCFF66"/>
    <a:srgbClr val="FFCC66"/>
    <a:srgbClr val="3399FF"/>
    <a:srgbClr val="000066"/>
    <a:srgbClr val="8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89" d="100"/>
          <a:sy n="89" d="100"/>
        </p:scale>
        <p:origin x="68" y="324"/>
      </p:cViewPr>
      <p:guideLst>
        <p:guide orient="horz" pos="2160"/>
        <p:guide pos="385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2800" y="-6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60" tIns="47430" rIns="94860" bIns="47430" numCol="1" anchor="t" anchorCtr="0" compatLnSpc="1">
            <a:prstTxWarp prst="textNoShape">
              <a:avLst/>
            </a:prstTxWarp>
          </a:bodyPr>
          <a:lstStyle>
            <a:lvl1pPr algn="l" defTabSz="949325" eaLnBrk="1" hangingPunct="1">
              <a:buFont typeface="Arial" panose="020B0604020202020204" pitchFamily="34" charset="0"/>
              <a:buNone/>
              <a:defRPr sz="1200" b="0"/>
            </a:lvl1pPr>
          </a:lstStyle>
          <a:p>
            <a:pPr>
              <a:defRPr/>
            </a:pPr>
            <a:endParaRPr lang="zh-CN" altLang="en-US"/>
          </a:p>
        </p:txBody>
      </p:sp>
      <p:sp>
        <p:nvSpPr>
          <p:cNvPr id="3075"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4860" tIns="47430" rIns="94860" bIns="47430" numCol="1" anchor="t" anchorCtr="0" compatLnSpc="1">
            <a:prstTxWarp prst="textNoShape">
              <a:avLst/>
            </a:prstTxWarp>
          </a:bodyPr>
          <a:lstStyle>
            <a:lvl1pPr algn="r" defTabSz="949325" eaLnBrk="1" hangingPunct="1">
              <a:buFont typeface="Arial" panose="020B0604020202020204" pitchFamily="34" charset="0"/>
              <a:buNone/>
              <a:defRPr sz="1200" b="0"/>
            </a:lvl1pPr>
          </a:lstStyle>
          <a:p>
            <a:pPr>
              <a:defRPr/>
            </a:pPr>
            <a:fld id="{239CD35D-6AC0-48BD-A904-3CE65F1CF367}" type="datetime1">
              <a:rPr lang="zh-CN" altLang="en-US"/>
              <a:pPr>
                <a:defRPr/>
              </a:pPr>
              <a:t>2019/5/13</a:t>
            </a:fld>
            <a:endParaRPr lang="zh-CN" altLang="en-US"/>
          </a:p>
        </p:txBody>
      </p:sp>
      <p:sp>
        <p:nvSpPr>
          <p:cNvPr id="2052" name="Rectangle 4"/>
          <p:cNvSpPr>
            <a:spLocks noGrp="1" noRot="1" noChangeAspect="1" noChangeArrowheads="1"/>
          </p:cNvSpPr>
          <p:nvPr>
            <p:ph type="sldImg" idx="2"/>
          </p:nvPr>
        </p:nvSpPr>
        <p:spPr bwMode="auto">
          <a:xfrm>
            <a:off x="141288" y="768350"/>
            <a:ext cx="6818312"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a:effectLst/>
        </p:spPr>
        <p:txBody>
          <a:bodyPr vert="horz" wrap="square" lIns="94860" tIns="47430" rIns="94860" bIns="4743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4860" tIns="47430" rIns="94860" bIns="47430" numCol="1" anchor="b" anchorCtr="0" compatLnSpc="1">
            <a:prstTxWarp prst="textNoShape">
              <a:avLst/>
            </a:prstTxWarp>
          </a:bodyPr>
          <a:lstStyle>
            <a:lvl1pPr algn="l" defTabSz="949325" eaLnBrk="1" hangingPunct="1">
              <a:buFont typeface="Arial" panose="020B0604020202020204" pitchFamily="34" charset="0"/>
              <a:buNone/>
              <a:defRPr sz="1200" b="0"/>
            </a:lvl1pPr>
          </a:lstStyle>
          <a:p>
            <a:pPr>
              <a:defRPr/>
            </a:pPr>
            <a:endParaRPr lang="zh-CN" altLang="en-US"/>
          </a:p>
        </p:txBody>
      </p:sp>
      <p:sp>
        <p:nvSpPr>
          <p:cNvPr id="3079"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4860" tIns="47430" rIns="94860" bIns="47430" numCol="1" anchor="b" anchorCtr="0" compatLnSpc="1">
            <a:prstTxWarp prst="textNoShape">
              <a:avLst/>
            </a:prstTxWarp>
          </a:bodyPr>
          <a:lstStyle>
            <a:lvl1pPr algn="r" defTabSz="949325" eaLnBrk="1" hangingPunct="1">
              <a:buFont typeface="Arial" panose="020B0604020202020204" pitchFamily="34" charset="0"/>
              <a:buNone/>
              <a:defRPr sz="1200" b="0"/>
            </a:lvl1pPr>
          </a:lstStyle>
          <a:p>
            <a:pPr>
              <a:defRPr/>
            </a:pPr>
            <a:fld id="{32501C0A-F5AC-4D9A-A84D-077E383E90E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06CD14-76F1-496C-BB92-BB01C90A4B5B}" type="slidenum">
              <a:rPr lang="zh-CN" altLang="en-US"/>
              <a:pPr/>
              <a:t>20</a:t>
            </a:fld>
            <a:endParaRPr lang="zh-CN" altLang="en-US"/>
          </a:p>
        </p:txBody>
      </p:sp>
    </p:spTree>
    <p:extLst>
      <p:ext uri="{BB962C8B-B14F-4D97-AF65-F5344CB8AC3E}">
        <p14:creationId xmlns:p14="http://schemas.microsoft.com/office/powerpoint/2010/main" val="357040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EE9241-67E5-41F3-B8D8-CD534AEA4D90}" type="slidenum">
              <a:rPr lang="zh-CN" altLang="en-US"/>
              <a:pPr/>
              <a:t>24</a:t>
            </a:fld>
            <a:endParaRPr lang="zh-CN" altLang="en-US"/>
          </a:p>
        </p:txBody>
      </p:sp>
    </p:spTree>
    <p:extLst>
      <p:ext uri="{BB962C8B-B14F-4D97-AF65-F5344CB8AC3E}">
        <p14:creationId xmlns:p14="http://schemas.microsoft.com/office/powerpoint/2010/main" val="75054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51F9BF-942E-4CB4-A52D-D5593C25522F}" type="slidenum">
              <a:rPr lang="zh-CN" altLang="en-US"/>
              <a:pPr/>
              <a:t>30</a:t>
            </a:fld>
            <a:endParaRPr lang="zh-CN" altLang="en-US"/>
          </a:p>
        </p:txBody>
      </p:sp>
    </p:spTree>
    <p:extLst>
      <p:ext uri="{BB962C8B-B14F-4D97-AF65-F5344CB8AC3E}">
        <p14:creationId xmlns:p14="http://schemas.microsoft.com/office/powerpoint/2010/main" val="309697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A19D82E6-B2A9-4B78-A863-BFDA5AC1B053}" type="slidenum">
              <a:rPr lang="en-US" altLang="zh-CN"/>
              <a:pPr>
                <a:defRPr/>
              </a:pPr>
              <a:t>‹#›</a:t>
            </a:fld>
            <a:endParaRPr lang="en-US" altLang="zh-CN"/>
          </a:p>
        </p:txBody>
      </p:sp>
    </p:spTree>
    <p:extLst>
      <p:ext uri="{BB962C8B-B14F-4D97-AF65-F5344CB8AC3E}">
        <p14:creationId xmlns:p14="http://schemas.microsoft.com/office/powerpoint/2010/main" val="83370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1BF4D863-E711-4AD7-A93C-FE8CFA21B13A}" type="slidenum">
              <a:rPr lang="en-US" altLang="zh-CN"/>
              <a:pPr>
                <a:defRPr/>
              </a:pPr>
              <a:t>‹#›</a:t>
            </a:fld>
            <a:endParaRPr lang="en-US" altLang="zh-CN"/>
          </a:p>
        </p:txBody>
      </p:sp>
    </p:spTree>
    <p:extLst>
      <p:ext uri="{BB962C8B-B14F-4D97-AF65-F5344CB8AC3E}">
        <p14:creationId xmlns:p14="http://schemas.microsoft.com/office/powerpoint/2010/main" val="152897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160339"/>
            <a:ext cx="2762251" cy="5965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160339"/>
            <a:ext cx="8089900" cy="5965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05338DA1-6F28-4EE5-A70E-9D2BB1ABD504}" type="slidenum">
              <a:rPr lang="en-US" altLang="zh-CN"/>
              <a:pPr>
                <a:defRPr/>
              </a:pPr>
              <a:t>‹#›</a:t>
            </a:fld>
            <a:endParaRPr lang="en-US" altLang="zh-CN"/>
          </a:p>
        </p:txBody>
      </p:sp>
    </p:spTree>
    <p:extLst>
      <p:ext uri="{BB962C8B-B14F-4D97-AF65-F5344CB8AC3E}">
        <p14:creationId xmlns:p14="http://schemas.microsoft.com/office/powerpoint/2010/main" val="124008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a:solidFill>
                  <a:srgbClr val="00206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5C4A8795-3A78-4C52-B46E-94301B2BE2E6}" type="slidenum">
              <a:rPr lang="en-US" altLang="zh-CN"/>
              <a:pPr>
                <a:defRPr/>
              </a:pPr>
              <a:t>‹#›</a:t>
            </a:fld>
            <a:endParaRPr lang="en-US" altLang="zh-CN"/>
          </a:p>
        </p:txBody>
      </p:sp>
    </p:spTree>
    <p:extLst>
      <p:ext uri="{BB962C8B-B14F-4D97-AF65-F5344CB8AC3E}">
        <p14:creationId xmlns:p14="http://schemas.microsoft.com/office/powerpoint/2010/main" val="421325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5" name="Rectangle 6"/>
          <p:cNvSpPr>
            <a:spLocks noGrp="1" noChangeArrowheads="1"/>
          </p:cNvSpPr>
          <p:nvPr>
            <p:ph type="sldNum" sz="quarter" idx="11"/>
          </p:nvPr>
        </p:nvSpPr>
        <p:spPr>
          <a:ln/>
        </p:spPr>
        <p:txBody>
          <a:bodyPr/>
          <a:lstStyle>
            <a:lvl1pPr>
              <a:defRPr/>
            </a:lvl1pPr>
          </a:lstStyle>
          <a:p>
            <a:pPr>
              <a:defRPr/>
            </a:pPr>
            <a:fld id="{C0C42A69-331C-4165-8CBF-6988C2FDEFA5}" type="slidenum">
              <a:rPr lang="en-US" altLang="zh-CN"/>
              <a:pPr>
                <a:defRPr/>
              </a:pPr>
              <a:t>‹#›</a:t>
            </a:fld>
            <a:endParaRPr lang="en-US" altLang="zh-CN"/>
          </a:p>
        </p:txBody>
      </p:sp>
    </p:spTree>
    <p:extLst>
      <p:ext uri="{BB962C8B-B14F-4D97-AF65-F5344CB8AC3E}">
        <p14:creationId xmlns:p14="http://schemas.microsoft.com/office/powerpoint/2010/main" val="89472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981075"/>
            <a:ext cx="53848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981075"/>
            <a:ext cx="53848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FCCB3AA7-E581-40B0-9D03-9F4B79960BA8}" type="slidenum">
              <a:rPr lang="en-US" altLang="zh-CN"/>
              <a:pPr>
                <a:defRPr/>
              </a:pPr>
              <a:t>‹#›</a:t>
            </a:fld>
            <a:endParaRPr lang="en-US" altLang="zh-CN"/>
          </a:p>
        </p:txBody>
      </p:sp>
    </p:spTree>
    <p:extLst>
      <p:ext uri="{BB962C8B-B14F-4D97-AF65-F5344CB8AC3E}">
        <p14:creationId xmlns:p14="http://schemas.microsoft.com/office/powerpoint/2010/main" val="126267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8" name="Rectangle 6"/>
          <p:cNvSpPr>
            <a:spLocks noGrp="1" noChangeArrowheads="1"/>
          </p:cNvSpPr>
          <p:nvPr>
            <p:ph type="sldNum" sz="quarter" idx="11"/>
          </p:nvPr>
        </p:nvSpPr>
        <p:spPr>
          <a:ln/>
        </p:spPr>
        <p:txBody>
          <a:bodyPr/>
          <a:lstStyle>
            <a:lvl1pPr>
              <a:defRPr/>
            </a:lvl1pPr>
          </a:lstStyle>
          <a:p>
            <a:pPr>
              <a:defRPr/>
            </a:pPr>
            <a:fld id="{B58E73B4-AC35-42C0-B0A1-00A86DDFCA24}" type="slidenum">
              <a:rPr lang="en-US" altLang="zh-CN"/>
              <a:pPr>
                <a:defRPr/>
              </a:pPr>
              <a:t>‹#›</a:t>
            </a:fld>
            <a:endParaRPr lang="en-US" altLang="zh-CN"/>
          </a:p>
        </p:txBody>
      </p:sp>
    </p:spTree>
    <p:extLst>
      <p:ext uri="{BB962C8B-B14F-4D97-AF65-F5344CB8AC3E}">
        <p14:creationId xmlns:p14="http://schemas.microsoft.com/office/powerpoint/2010/main" val="52701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4" name="Rectangle 6"/>
          <p:cNvSpPr>
            <a:spLocks noGrp="1" noChangeArrowheads="1"/>
          </p:cNvSpPr>
          <p:nvPr>
            <p:ph type="sldNum" sz="quarter" idx="11"/>
          </p:nvPr>
        </p:nvSpPr>
        <p:spPr>
          <a:ln/>
        </p:spPr>
        <p:txBody>
          <a:bodyPr/>
          <a:lstStyle>
            <a:lvl1pPr>
              <a:defRPr/>
            </a:lvl1pPr>
          </a:lstStyle>
          <a:p>
            <a:pPr>
              <a:defRPr/>
            </a:pPr>
            <a:fld id="{8CA43233-A3E8-47FF-B25F-B16FB4D6C9E3}" type="slidenum">
              <a:rPr lang="en-US" altLang="zh-CN"/>
              <a:pPr>
                <a:defRPr/>
              </a:pPr>
              <a:t>‹#›</a:t>
            </a:fld>
            <a:endParaRPr lang="en-US" altLang="zh-CN"/>
          </a:p>
        </p:txBody>
      </p:sp>
    </p:spTree>
    <p:extLst>
      <p:ext uri="{BB962C8B-B14F-4D97-AF65-F5344CB8AC3E}">
        <p14:creationId xmlns:p14="http://schemas.microsoft.com/office/powerpoint/2010/main" val="268935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3" name="Rectangle 6"/>
          <p:cNvSpPr>
            <a:spLocks noGrp="1" noChangeArrowheads="1"/>
          </p:cNvSpPr>
          <p:nvPr>
            <p:ph type="sldNum" sz="quarter" idx="11"/>
          </p:nvPr>
        </p:nvSpPr>
        <p:spPr>
          <a:ln/>
        </p:spPr>
        <p:txBody>
          <a:bodyPr/>
          <a:lstStyle>
            <a:lvl1pPr>
              <a:defRPr/>
            </a:lvl1pPr>
          </a:lstStyle>
          <a:p>
            <a:pPr>
              <a:defRPr/>
            </a:pPr>
            <a:fld id="{CD92ACAE-84E7-4BE1-B01C-CCCF3FF31F9E}" type="slidenum">
              <a:rPr lang="en-US" altLang="zh-CN"/>
              <a:pPr>
                <a:defRPr/>
              </a:pPr>
              <a:t>‹#›</a:t>
            </a:fld>
            <a:endParaRPr lang="en-US" altLang="zh-CN"/>
          </a:p>
        </p:txBody>
      </p:sp>
    </p:spTree>
    <p:extLst>
      <p:ext uri="{BB962C8B-B14F-4D97-AF65-F5344CB8AC3E}">
        <p14:creationId xmlns:p14="http://schemas.microsoft.com/office/powerpoint/2010/main" val="269571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79832031-31A3-4205-A0DD-6540F5B39209}" type="slidenum">
              <a:rPr lang="en-US" altLang="zh-CN"/>
              <a:pPr>
                <a:defRPr/>
              </a:pPr>
              <a:t>‹#›</a:t>
            </a:fld>
            <a:endParaRPr lang="en-US" altLang="zh-CN"/>
          </a:p>
        </p:txBody>
      </p:sp>
    </p:spTree>
    <p:extLst>
      <p:ext uri="{BB962C8B-B14F-4D97-AF65-F5344CB8AC3E}">
        <p14:creationId xmlns:p14="http://schemas.microsoft.com/office/powerpoint/2010/main" val="92933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1</a:t>
            </a:r>
          </a:p>
        </p:txBody>
      </p:sp>
      <p:sp>
        <p:nvSpPr>
          <p:cNvPr id="6" name="Rectangle 6"/>
          <p:cNvSpPr>
            <a:spLocks noGrp="1" noChangeArrowheads="1"/>
          </p:cNvSpPr>
          <p:nvPr>
            <p:ph type="sldNum" sz="quarter" idx="11"/>
          </p:nvPr>
        </p:nvSpPr>
        <p:spPr>
          <a:ln/>
        </p:spPr>
        <p:txBody>
          <a:bodyPr/>
          <a:lstStyle>
            <a:lvl1pPr>
              <a:defRPr/>
            </a:lvl1pPr>
          </a:lstStyle>
          <a:p>
            <a:pPr>
              <a:defRPr/>
            </a:pPr>
            <a:fld id="{0163B1A8-FAB8-448F-B67E-3D35A1A14063}" type="slidenum">
              <a:rPr lang="en-US" altLang="zh-CN"/>
              <a:pPr>
                <a:defRPr/>
              </a:pPr>
              <a:t>‹#›</a:t>
            </a:fld>
            <a:endParaRPr lang="en-US" altLang="zh-CN"/>
          </a:p>
        </p:txBody>
      </p:sp>
    </p:spTree>
    <p:extLst>
      <p:ext uri="{BB962C8B-B14F-4D97-AF65-F5344CB8AC3E}">
        <p14:creationId xmlns:p14="http://schemas.microsoft.com/office/powerpoint/2010/main" val="194789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7938"/>
            <a:ext cx="12192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790950" y="160338"/>
            <a:ext cx="7874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1028" name="Rectangle 3"/>
          <p:cNvSpPr>
            <a:spLocks noGrp="1" noChangeArrowheads="1"/>
          </p:cNvSpPr>
          <p:nvPr>
            <p:ph type="body" idx="1"/>
          </p:nvPr>
        </p:nvSpPr>
        <p:spPr bwMode="auto">
          <a:xfrm>
            <a:off x="609600" y="981075"/>
            <a:ext cx="109728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
        <p:nvSpPr>
          <p:cNvPr id="1029" name="Rectangle 5"/>
          <p:cNvSpPr>
            <a:spLocks noGrp="1" noChangeArrowheads="1"/>
          </p:cNvSpPr>
          <p:nvPr>
            <p:ph type="ftr" sz="quarter" idx="3"/>
          </p:nvPr>
        </p:nvSpPr>
        <p:spPr bwMode="auto">
          <a:xfrm>
            <a:off x="11682413" y="6581775"/>
            <a:ext cx="527050" cy="331788"/>
          </a:xfrm>
          <a:prstGeom prst="rect">
            <a:avLst/>
          </a:prstGeom>
          <a:solidFill>
            <a:schemeClr val="bg2"/>
          </a:solidFill>
          <a:ln w="9525">
            <a:noFill/>
            <a:miter lim="800000"/>
            <a:headEnd/>
            <a:tailEnd/>
          </a:ln>
        </p:spPr>
        <p:txBody>
          <a:bodyPr vert="horz" wrap="square" lIns="18000" tIns="0" rIns="18000" bIns="0" numCol="1" anchor="ctr" anchorCtr="0" compatLnSpc="1">
            <a:prstTxWarp prst="textNoShape">
              <a:avLst/>
            </a:prstTxWarp>
          </a:bodyPr>
          <a:lstStyle>
            <a:lvl1pPr algn="ctr" eaLnBrk="1" hangingPunct="1">
              <a:spcBef>
                <a:spcPct val="30000"/>
              </a:spcBef>
              <a:buFont typeface="Arial" panose="020B0604020202020204" pitchFamily="34" charset="0"/>
              <a:buNone/>
              <a:defRPr sz="1600" b="0">
                <a:solidFill>
                  <a:schemeClr val="tx2"/>
                </a:solidFill>
              </a:defRPr>
            </a:lvl1pPr>
          </a:lstStyle>
          <a:p>
            <a:pPr>
              <a:defRPr/>
            </a:pPr>
            <a:r>
              <a:rPr lang="en-US" altLang="zh-CN"/>
              <a:t>1</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pPr>
              <a:defRPr/>
            </a:pPr>
            <a:fld id="{7FAEA29F-A3D8-4831-BC1C-24ABCE56FDE6}" type="slidenum">
              <a:rPr lang="en-US" altLang="zh-CN"/>
              <a:pPr>
                <a:defRPr/>
              </a:pPr>
              <a:t>‹#›</a:t>
            </a:fld>
            <a:endParaRPr lang="en-US" altLang="zh-CN"/>
          </a:p>
        </p:txBody>
      </p:sp>
      <p:sp>
        <p:nvSpPr>
          <p:cNvPr id="1031" name="Rectangle 8"/>
          <p:cNvSpPr>
            <a:spLocks noChangeArrowheads="1"/>
          </p:cNvSpPr>
          <p:nvPr/>
        </p:nvSpPr>
        <p:spPr bwMode="auto">
          <a:xfrm>
            <a:off x="3887788" y="836613"/>
            <a:ext cx="7872412" cy="71437"/>
          </a:xfrm>
          <a:prstGeom prst="rect">
            <a:avLst/>
          </a:prstGeom>
          <a:gradFill rotWithShape="1">
            <a:gsLst>
              <a:gs pos="0">
                <a:srgbClr val="EAEAEA"/>
              </a:gs>
              <a:gs pos="100000">
                <a:srgbClr val="4D4D4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b="0" smtClean="0"/>
          </a:p>
        </p:txBody>
      </p:sp>
      <p:sp>
        <p:nvSpPr>
          <p:cNvPr id="1032" name="Text Box 8"/>
          <p:cNvSpPr txBox="1">
            <a:spLocks noChangeArrowheads="1"/>
          </p:cNvSpPr>
          <p:nvPr userDrawn="1"/>
        </p:nvSpPr>
        <p:spPr bwMode="auto">
          <a:xfrm>
            <a:off x="1539875" y="6500813"/>
            <a:ext cx="3570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9pPr>
          </a:lstStyle>
          <a:p>
            <a:pPr algn="r" eaLnBrk="1" hangingPunct="1">
              <a:buFont typeface="Arial" panose="020B0604020202020204" pitchFamily="34" charset="0"/>
              <a:buNone/>
              <a:defRPr/>
            </a:pPr>
            <a:r>
              <a:rPr lang="en-US" altLang="zh-CN" sz="1600" b="0" dirty="0" smtClean="0">
                <a:solidFill>
                  <a:srgbClr val="CC3300"/>
                </a:solidFill>
                <a:latin typeface="楷体" pitchFamily="49" charset="-122"/>
                <a:ea typeface="楷体" pitchFamily="49" charset="-122"/>
              </a:rPr>
              <a:t>《</a:t>
            </a:r>
            <a:r>
              <a:rPr lang="zh-CN" altLang="en-US" sz="1600" b="0" dirty="0" smtClean="0">
                <a:solidFill>
                  <a:srgbClr val="CC3300"/>
                </a:solidFill>
                <a:latin typeface="楷体" pitchFamily="49" charset="-122"/>
                <a:ea typeface="楷体" pitchFamily="49" charset="-122"/>
              </a:rPr>
              <a:t>汇编语言与接口技术</a:t>
            </a:r>
            <a:r>
              <a:rPr lang="en-US" altLang="zh-CN" sz="1600" b="0" dirty="0" smtClean="0">
                <a:solidFill>
                  <a:srgbClr val="CC3300"/>
                </a:solidFill>
                <a:latin typeface="楷体" pitchFamily="49" charset="-122"/>
                <a:ea typeface="楷体" pitchFamily="49" charset="-122"/>
              </a:rPr>
              <a:t>》</a:t>
            </a:r>
            <a:r>
              <a:rPr lang="zh-CN" altLang="en-US" sz="1600" b="0" dirty="0" smtClean="0">
                <a:solidFill>
                  <a:srgbClr val="CC3300"/>
                </a:solidFill>
                <a:latin typeface="楷体" pitchFamily="49" charset="-122"/>
                <a:ea typeface="楷体" pitchFamily="49" charset="-122"/>
              </a:rPr>
              <a:t>讲义</a:t>
            </a:r>
            <a:r>
              <a:rPr lang="en-US" altLang="zh-CN" sz="1600" b="0" dirty="0" smtClean="0">
                <a:solidFill>
                  <a:srgbClr val="CC3300"/>
                </a:solidFill>
                <a:latin typeface="楷体" pitchFamily="49" charset="-122"/>
                <a:ea typeface="楷体" pitchFamily="49" charset="-122"/>
              </a:rPr>
              <a:t>/</a:t>
            </a:r>
            <a:r>
              <a:rPr lang="zh-CN" altLang="en-US" sz="1600" b="0" dirty="0" smtClean="0">
                <a:solidFill>
                  <a:srgbClr val="CC3300"/>
                </a:solidFill>
                <a:latin typeface="楷体" pitchFamily="49" charset="-122"/>
                <a:ea typeface="楷体" pitchFamily="49" charset="-122"/>
              </a:rPr>
              <a:t>张华平</a:t>
            </a:r>
            <a:endParaRPr lang="en-US" sz="1600" b="0" dirty="0" smtClean="0">
              <a:solidFill>
                <a:srgbClr val="CC3300"/>
              </a:solidFill>
              <a:latin typeface="楷体" pitchFamily="49" charset="-122"/>
              <a:ea typeface="楷体" pitchFamily="49"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r" rtl="0" eaLnBrk="0" fontAlgn="base" hangingPunct="0">
        <a:spcBef>
          <a:spcPct val="0"/>
        </a:spcBef>
        <a:spcAft>
          <a:spcPct val="0"/>
        </a:spcAft>
        <a:defRPr sz="3600" b="1">
          <a:solidFill>
            <a:srgbClr val="CC3300"/>
          </a:solidFill>
          <a:latin typeface="+mj-lt"/>
          <a:ea typeface="+mj-ea"/>
          <a:cs typeface="+mj-cs"/>
        </a:defRPr>
      </a:lvl1pPr>
      <a:lvl2pPr algn="r" rtl="0" eaLnBrk="0" fontAlgn="base" hangingPunct="0">
        <a:spcBef>
          <a:spcPct val="0"/>
        </a:spcBef>
        <a:spcAft>
          <a:spcPct val="0"/>
        </a:spcAft>
        <a:defRPr sz="3600" b="1">
          <a:solidFill>
            <a:srgbClr val="CC3300"/>
          </a:solidFill>
          <a:latin typeface="Arial" pitchFamily="34" charset="0"/>
          <a:ea typeface="黑体" pitchFamily="49" charset="-122"/>
        </a:defRPr>
      </a:lvl2pPr>
      <a:lvl3pPr algn="r" rtl="0" eaLnBrk="0" fontAlgn="base" hangingPunct="0">
        <a:spcBef>
          <a:spcPct val="0"/>
        </a:spcBef>
        <a:spcAft>
          <a:spcPct val="0"/>
        </a:spcAft>
        <a:defRPr sz="3600" b="1">
          <a:solidFill>
            <a:srgbClr val="CC3300"/>
          </a:solidFill>
          <a:latin typeface="Arial" pitchFamily="34" charset="0"/>
          <a:ea typeface="黑体" pitchFamily="49" charset="-122"/>
        </a:defRPr>
      </a:lvl3pPr>
      <a:lvl4pPr algn="r" rtl="0" eaLnBrk="0" fontAlgn="base" hangingPunct="0">
        <a:spcBef>
          <a:spcPct val="0"/>
        </a:spcBef>
        <a:spcAft>
          <a:spcPct val="0"/>
        </a:spcAft>
        <a:defRPr sz="3600" b="1">
          <a:solidFill>
            <a:srgbClr val="CC3300"/>
          </a:solidFill>
          <a:latin typeface="Arial" pitchFamily="34" charset="0"/>
          <a:ea typeface="黑体" pitchFamily="49" charset="-122"/>
        </a:defRPr>
      </a:lvl4pPr>
      <a:lvl5pPr algn="r" rtl="0" eaLnBrk="0" fontAlgn="base" hangingPunct="0">
        <a:spcBef>
          <a:spcPct val="0"/>
        </a:spcBef>
        <a:spcAft>
          <a:spcPct val="0"/>
        </a:spcAft>
        <a:defRPr sz="3600" b="1">
          <a:solidFill>
            <a:srgbClr val="CC3300"/>
          </a:solidFill>
          <a:latin typeface="Arial" pitchFamily="34" charset="0"/>
          <a:ea typeface="黑体" pitchFamily="49" charset="-122"/>
        </a:defRPr>
      </a:lvl5pPr>
      <a:lvl6pPr marL="457200" algn="r" rtl="0" eaLnBrk="0" fontAlgn="base" hangingPunct="0">
        <a:spcBef>
          <a:spcPct val="0"/>
        </a:spcBef>
        <a:spcAft>
          <a:spcPct val="0"/>
        </a:spcAft>
        <a:defRPr sz="3600" b="1">
          <a:solidFill>
            <a:srgbClr val="CC3300"/>
          </a:solidFill>
          <a:latin typeface="Arial" pitchFamily="34" charset="0"/>
          <a:ea typeface="黑体" pitchFamily="49" charset="-122"/>
        </a:defRPr>
      </a:lvl6pPr>
      <a:lvl7pPr marL="914400" algn="r" rtl="0" eaLnBrk="0" fontAlgn="base" hangingPunct="0">
        <a:spcBef>
          <a:spcPct val="0"/>
        </a:spcBef>
        <a:spcAft>
          <a:spcPct val="0"/>
        </a:spcAft>
        <a:defRPr sz="3600" b="1">
          <a:solidFill>
            <a:srgbClr val="CC3300"/>
          </a:solidFill>
          <a:latin typeface="Arial" pitchFamily="34" charset="0"/>
          <a:ea typeface="黑体" pitchFamily="49" charset="-122"/>
        </a:defRPr>
      </a:lvl7pPr>
      <a:lvl8pPr marL="1371600" algn="r" rtl="0" eaLnBrk="0" fontAlgn="base" hangingPunct="0">
        <a:spcBef>
          <a:spcPct val="0"/>
        </a:spcBef>
        <a:spcAft>
          <a:spcPct val="0"/>
        </a:spcAft>
        <a:defRPr sz="3600" b="1">
          <a:solidFill>
            <a:srgbClr val="CC3300"/>
          </a:solidFill>
          <a:latin typeface="Arial" pitchFamily="34" charset="0"/>
          <a:ea typeface="黑体" pitchFamily="49" charset="-122"/>
        </a:defRPr>
      </a:lvl8pPr>
      <a:lvl9pPr marL="1828800" algn="r" rtl="0" eaLnBrk="0" fontAlgn="base" hangingPunct="0">
        <a:spcBef>
          <a:spcPct val="0"/>
        </a:spcBef>
        <a:spcAft>
          <a:spcPct val="0"/>
        </a:spcAft>
        <a:defRPr sz="3600" b="1">
          <a:solidFill>
            <a:srgbClr val="CC3300"/>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rgbClr val="000066"/>
        </a:buClr>
        <a:buSzPct val="80000"/>
        <a:buFont typeface="Wingdings" panose="05000000000000000000" pitchFamily="2" charset="2"/>
        <a:buChar char="ì"/>
        <a:tabLst>
          <a:tab pos="2511425" algn="l"/>
        </a:tabLst>
        <a:defRPr sz="3200">
          <a:solidFill>
            <a:srgbClr val="000066"/>
          </a:solidFill>
          <a:latin typeface="楷体" panose="02010609060101010101" pitchFamily="49" charset="-122"/>
          <a:ea typeface="楷体" panose="02010609060101010101" pitchFamily="49" charset="-122"/>
          <a:cs typeface="+mn-cs"/>
        </a:defRPr>
      </a:lvl1pPr>
      <a:lvl2pPr marL="742950" indent="-285750" algn="l" rtl="0" eaLnBrk="0" fontAlgn="base" hangingPunct="0">
        <a:spcBef>
          <a:spcPct val="20000"/>
        </a:spcBef>
        <a:spcAft>
          <a:spcPct val="0"/>
        </a:spcAft>
        <a:buClr>
          <a:srgbClr val="CC3300"/>
        </a:buClr>
        <a:buSzPct val="80000"/>
        <a:buFont typeface="Wingdings" panose="05000000000000000000" pitchFamily="2" charset="2"/>
        <a:buChar char="n"/>
        <a:tabLst>
          <a:tab pos="2511425" algn="l"/>
        </a:tabLst>
        <a:defRPr sz="2800">
          <a:solidFill>
            <a:srgbClr val="002060"/>
          </a:solidFill>
          <a:latin typeface="楷体" panose="02010609060101010101" pitchFamily="49" charset="-122"/>
          <a:ea typeface="楷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tabLst>
          <a:tab pos="2511425" algn="l"/>
        </a:tabLst>
        <a:defRPr sz="2400">
          <a:solidFill>
            <a:schemeClr val="tx1"/>
          </a:solidFill>
          <a:latin typeface="楷体" panose="02010609060101010101" pitchFamily="49" charset="-122"/>
          <a:ea typeface="楷体" panose="02010609060101010101" pitchFamily="49" charset="-122"/>
        </a:defRPr>
      </a:lvl3pPr>
      <a:lvl4pPr marL="1600200" indent="-228600" algn="l" rtl="0" eaLnBrk="0" fontAlgn="base" hangingPunct="0">
        <a:spcBef>
          <a:spcPct val="20000"/>
        </a:spcBef>
        <a:spcAft>
          <a:spcPct val="0"/>
        </a:spcAft>
        <a:buFont typeface="Wingdings" panose="05000000000000000000" pitchFamily="2" charset="2"/>
        <a:buChar char="–"/>
        <a:tabLst>
          <a:tab pos="2511425" algn="l"/>
        </a:tabLst>
        <a:defRPr sz="2000">
          <a:solidFill>
            <a:schemeClr val="tx1"/>
          </a:solidFill>
          <a:latin typeface="楷体" panose="02010609060101010101" pitchFamily="49" charset="-122"/>
          <a:ea typeface="楷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tabLst>
          <a:tab pos="2511425" algn="l"/>
        </a:tabLst>
        <a:defRPr sz="2000">
          <a:solidFill>
            <a:schemeClr val="tx1"/>
          </a:solidFill>
          <a:latin typeface="楷体" panose="02010609060101010101" pitchFamily="49" charset="-122"/>
          <a:ea typeface="楷体" panose="02010609060101010101" pitchFamily="49" charset="-122"/>
        </a:defRPr>
      </a:lvl5pPr>
      <a:lvl6pPr marL="25146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tabLst>
          <a:tab pos="2511425" algn="l"/>
        </a:tabLst>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i.baidu.com/drkevinzhang/" TargetMode="External"/><Relationship Id="rId2" Type="http://schemas.openxmlformats.org/officeDocument/2006/relationships/hyperlink" Target="mailto:kevinzhang@bit.edu.cn"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mailto:kevinzhang@bit.edu.cn" TargetMode="Externa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127125" y="981075"/>
            <a:ext cx="10118725" cy="1647825"/>
          </a:xfrm>
          <a:effectLst>
            <a:outerShdw dist="35921" dir="2700000" algn="ctr" rotWithShape="0">
              <a:srgbClr val="808080"/>
            </a:outerShdw>
          </a:effectLst>
        </p:spPr>
        <p:txBody>
          <a:bodyPr/>
          <a:lstStyle/>
          <a:p>
            <a:pPr algn="ctr"/>
            <a:r>
              <a:rPr lang="zh-CN" altLang="en-US" sz="6200" dirty="0" smtClean="0">
                <a:latin typeface="黑体" panose="02010609060101010101" pitchFamily="49" charset="-122"/>
              </a:rPr>
              <a:t>第七章 总线技术</a:t>
            </a:r>
            <a:endParaRPr lang="zh-CN" altLang="en-US" sz="6200" dirty="0" smtClean="0">
              <a:latin typeface="黑体" panose="02010609060101010101" pitchFamily="49" charset="-122"/>
            </a:endParaRPr>
          </a:p>
        </p:txBody>
      </p:sp>
      <p:sp>
        <p:nvSpPr>
          <p:cNvPr id="3075" name="Rectangle 4"/>
          <p:cNvSpPr>
            <a:spLocks noGrp="1" noChangeArrowheads="1"/>
          </p:cNvSpPr>
          <p:nvPr>
            <p:ph type="subTitle" idx="4294967295"/>
          </p:nvPr>
        </p:nvSpPr>
        <p:spPr>
          <a:xfrm>
            <a:off x="1885950" y="3429000"/>
            <a:ext cx="8782050" cy="2882900"/>
          </a:xfrm>
        </p:spPr>
        <p:txBody>
          <a:bodyPr/>
          <a:lstStyle/>
          <a:p>
            <a:pPr marL="0" indent="0" algn="ctr">
              <a:lnSpc>
                <a:spcPct val="90000"/>
              </a:lnSpc>
              <a:buFont typeface="Wingdings" panose="05000000000000000000" pitchFamily="2" charset="2"/>
              <a:buNone/>
            </a:pPr>
            <a:r>
              <a:rPr lang="zh-CN" altLang="en-US" sz="2800" b="1" smtClean="0">
                <a:solidFill>
                  <a:schemeClr val="accent2"/>
                </a:solidFill>
              </a:rPr>
              <a:t>张华平 副教授 博士</a:t>
            </a:r>
            <a:endParaRPr lang="zh-CN" altLang="en-US" b="1" smtClean="0">
              <a:solidFill>
                <a:schemeClr val="accent2"/>
              </a:solidFill>
            </a:endParaRPr>
          </a:p>
          <a:p>
            <a:pPr marL="0" indent="0" algn="ctr">
              <a:lnSpc>
                <a:spcPct val="90000"/>
              </a:lnSpc>
              <a:buFont typeface="Wingdings" panose="05000000000000000000" pitchFamily="2" charset="2"/>
              <a:buNone/>
            </a:pPr>
            <a:r>
              <a:rPr lang="en-US" altLang="zh-CN" sz="2000" smtClean="0"/>
              <a:t>Email: </a:t>
            </a:r>
            <a:r>
              <a:rPr lang="en-US" altLang="zh-CN" sz="2000" smtClean="0">
                <a:hlinkClick r:id="rId2"/>
              </a:rPr>
              <a:t>kevinzhang@bit.edu.cn</a:t>
            </a:r>
            <a:endParaRPr lang="en-US" altLang="zh-CN" sz="2400" smtClean="0">
              <a:hlinkClick r:id="rId2"/>
            </a:endParaRPr>
          </a:p>
          <a:p>
            <a:pPr marL="0" indent="0" algn="ctr" latinLnBrk="1">
              <a:lnSpc>
                <a:spcPct val="90000"/>
              </a:lnSpc>
              <a:spcBef>
                <a:spcPct val="50000"/>
              </a:spcBef>
              <a:buFont typeface="Wingdings" panose="05000000000000000000" pitchFamily="2" charset="2"/>
              <a:buNone/>
            </a:pPr>
            <a:r>
              <a:rPr lang="zh-CN" altLang="en-US" sz="2000" smtClean="0">
                <a:latin typeface="Candara" panose="020E0502030303020204" pitchFamily="34" charset="0"/>
              </a:rPr>
              <a:t>Website: </a:t>
            </a:r>
            <a:r>
              <a:rPr lang="en-US" altLang="zh-CN" sz="2000" smtClean="0">
                <a:latin typeface="Candara" panose="020E0502030303020204" pitchFamily="34" charset="0"/>
                <a:ea typeface="Gulim" pitchFamily="2" charset="-127"/>
                <a:hlinkClick r:id="rId3"/>
              </a:rPr>
              <a:t>http://</a:t>
            </a:r>
            <a:r>
              <a:rPr lang="zh-CN" altLang="en-US" sz="2000" smtClean="0">
                <a:latin typeface="Candara" panose="020E0502030303020204" pitchFamily="34" charset="0"/>
                <a:hlinkClick r:id="rId3"/>
              </a:rPr>
              <a:t>www.nlpir.org</a:t>
            </a:r>
            <a:r>
              <a:rPr lang="en-US" altLang="zh-CN" sz="2000" smtClean="0">
                <a:latin typeface="Candara" panose="020E0502030303020204" pitchFamily="34" charset="0"/>
                <a:ea typeface="Gulim" pitchFamily="2" charset="-127"/>
                <a:hlinkClick r:id="rId3"/>
              </a:rPr>
              <a:t>/</a:t>
            </a:r>
          </a:p>
          <a:p>
            <a:pPr marL="0" indent="0" algn="ctr" latinLnBrk="1">
              <a:lnSpc>
                <a:spcPct val="90000"/>
              </a:lnSpc>
              <a:spcBef>
                <a:spcPct val="50000"/>
              </a:spcBef>
              <a:buFont typeface="Wingdings" panose="05000000000000000000" pitchFamily="2" charset="2"/>
              <a:buNone/>
            </a:pPr>
            <a:r>
              <a:rPr lang="zh-CN" altLang="en-US" sz="2800" b="1" smtClean="0">
                <a:solidFill>
                  <a:schemeClr val="accent2"/>
                </a:solidFill>
                <a:cs typeface="Times New Roman" panose="02020603050405020304" pitchFamily="18" charset="0"/>
                <a:sym typeface="Arial" panose="020B0604020202020204" pitchFamily="34" charset="0"/>
              </a:rPr>
              <a:t>@ICTCLAS</a:t>
            </a:r>
            <a:r>
              <a:rPr lang="zh-CN" altLang="en-US" sz="2800" b="1" smtClean="0">
                <a:solidFill>
                  <a:schemeClr val="accent2"/>
                </a:solidFill>
                <a:sym typeface="Arial" panose="020B0604020202020204" pitchFamily="34" charset="0"/>
              </a:rPr>
              <a:t>张华平博士</a:t>
            </a:r>
          </a:p>
          <a:p>
            <a:pPr marL="0" indent="0" algn="ctr">
              <a:lnSpc>
                <a:spcPct val="90000"/>
              </a:lnSpc>
              <a:buFont typeface="Wingdings" panose="05000000000000000000" pitchFamily="2" charset="2"/>
              <a:buNone/>
            </a:pPr>
            <a:r>
              <a:rPr lang="zh-CN" altLang="en-US" sz="2800" b="1" smtClean="0">
                <a:solidFill>
                  <a:schemeClr val="accent2"/>
                </a:solidFill>
              </a:rPr>
              <a:t>大数据搜索挖掘实验室 (wSMS@BIT)</a:t>
            </a:r>
          </a:p>
        </p:txBody>
      </p:sp>
      <p:pic>
        <p:nvPicPr>
          <p:cNvPr id="30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5157788"/>
            <a:ext cx="12858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495550" y="274638"/>
            <a:ext cx="7715250" cy="850900"/>
          </a:xfrm>
        </p:spPr>
        <p:txBody>
          <a:bodyPr/>
          <a:lstStyle/>
          <a:p>
            <a:r>
              <a:rPr lang="en-US" altLang="zh-CN" smtClean="0"/>
              <a:t>7.2 PCI</a:t>
            </a:r>
            <a:r>
              <a:rPr lang="zh-CN" altLang="en-US" smtClean="0"/>
              <a:t>总线</a:t>
            </a:r>
          </a:p>
        </p:txBody>
      </p:sp>
      <p:sp>
        <p:nvSpPr>
          <p:cNvPr id="10243" name="内容占位符 2"/>
          <p:cNvSpPr>
            <a:spLocks noGrp="1"/>
          </p:cNvSpPr>
          <p:nvPr>
            <p:ph idx="1"/>
          </p:nvPr>
        </p:nvSpPr>
        <p:spPr>
          <a:xfrm>
            <a:off x="335360" y="836712"/>
            <a:ext cx="11593288" cy="4813300"/>
          </a:xfrm>
        </p:spPr>
        <p:txBody>
          <a:bodyPr/>
          <a:lstStyle/>
          <a:p>
            <a:r>
              <a:rPr lang="en-US" altLang="zh-CN" dirty="0" smtClean="0"/>
              <a:t>PCI</a:t>
            </a:r>
            <a:r>
              <a:rPr lang="zh-CN" altLang="en-US" dirty="0" smtClean="0"/>
              <a:t>总线体系结构</a:t>
            </a:r>
            <a:endParaRPr lang="en-US" altLang="zh-CN" dirty="0" smtClean="0"/>
          </a:p>
          <a:p>
            <a:pPr lvl="1"/>
            <a:r>
              <a:rPr lang="en-US" altLang="zh-CN" dirty="0" smtClean="0"/>
              <a:t>32</a:t>
            </a:r>
            <a:r>
              <a:rPr lang="zh-CN" altLang="en-US" dirty="0" smtClean="0"/>
              <a:t>个物理部件</a:t>
            </a:r>
            <a:r>
              <a:rPr lang="en-US" altLang="zh-CN" dirty="0" smtClean="0"/>
              <a:t>×8</a:t>
            </a:r>
            <a:r>
              <a:rPr lang="zh-CN" altLang="en-US" dirty="0" smtClean="0"/>
              <a:t>个不同的功能部件</a:t>
            </a:r>
          </a:p>
        </p:txBody>
      </p:sp>
      <p:pic>
        <p:nvPicPr>
          <p:cNvPr id="1024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1959173"/>
            <a:ext cx="6900862"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17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2495550" y="274638"/>
            <a:ext cx="7715250" cy="850900"/>
          </a:xfrm>
        </p:spPr>
        <p:txBody>
          <a:bodyPr/>
          <a:lstStyle/>
          <a:p>
            <a:r>
              <a:rPr lang="en-US" altLang="zh-CN" smtClean="0"/>
              <a:t>7.2 PCI</a:t>
            </a:r>
            <a:r>
              <a:rPr lang="zh-CN" altLang="en-US" smtClean="0"/>
              <a:t>总线</a:t>
            </a:r>
          </a:p>
        </p:txBody>
      </p:sp>
      <p:sp>
        <p:nvSpPr>
          <p:cNvPr id="11267" name="内容占位符 2"/>
          <p:cNvSpPr>
            <a:spLocks noGrp="1"/>
          </p:cNvSpPr>
          <p:nvPr>
            <p:ph idx="1"/>
          </p:nvPr>
        </p:nvSpPr>
        <p:spPr>
          <a:xfrm>
            <a:off x="263352" y="1423988"/>
            <a:ext cx="4969048" cy="4813300"/>
          </a:xfrm>
        </p:spPr>
        <p:txBody>
          <a:bodyPr/>
          <a:lstStyle/>
          <a:p>
            <a:r>
              <a:rPr lang="en-US" altLang="zh-CN" smtClean="0"/>
              <a:t>PCI</a:t>
            </a:r>
            <a:r>
              <a:rPr lang="zh-CN" altLang="en-US" dirty="0" smtClean="0"/>
              <a:t>总线引脚定义</a:t>
            </a:r>
            <a:endParaRPr lang="en-US" altLang="zh-CN" dirty="0" smtClean="0"/>
          </a:p>
          <a:p>
            <a:pPr marL="457200" lvl="1" indent="0" algn="just">
              <a:buNone/>
            </a:pPr>
            <a:r>
              <a:rPr lang="en-US" altLang="zh-CN" dirty="0" smtClean="0"/>
              <a:t>    PCI</a:t>
            </a:r>
            <a:r>
              <a:rPr lang="zh-CN" altLang="zh-CN" dirty="0" smtClean="0"/>
              <a:t>接口要求的最少引脚数，对于只作为目标的从设备为</a:t>
            </a:r>
            <a:r>
              <a:rPr lang="en-US" altLang="zh-CN" dirty="0" smtClean="0"/>
              <a:t>47</a:t>
            </a:r>
            <a:r>
              <a:rPr lang="zh-CN" altLang="zh-CN" dirty="0" smtClean="0"/>
              <a:t>条，对于主设备为</a:t>
            </a:r>
            <a:r>
              <a:rPr lang="en-US" altLang="zh-CN" dirty="0" smtClean="0"/>
              <a:t>49</a:t>
            </a:r>
            <a:r>
              <a:rPr lang="zh-CN" altLang="zh-CN" dirty="0" smtClean="0"/>
              <a:t>条。</a:t>
            </a:r>
            <a:endParaRPr lang="zh-CN" altLang="en-US" dirty="0" smtClean="0"/>
          </a:p>
        </p:txBody>
      </p:sp>
      <p:pic>
        <p:nvPicPr>
          <p:cNvPr id="1126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423988"/>
            <a:ext cx="5205413"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46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2495550" y="274638"/>
            <a:ext cx="7715250" cy="850900"/>
          </a:xfrm>
        </p:spPr>
        <p:txBody>
          <a:bodyPr/>
          <a:lstStyle/>
          <a:p>
            <a:r>
              <a:rPr lang="en-US" altLang="zh-CN" smtClean="0"/>
              <a:t>7.2 PCI</a:t>
            </a:r>
            <a:r>
              <a:rPr lang="zh-CN" altLang="en-US" smtClean="0"/>
              <a:t>总线</a:t>
            </a:r>
          </a:p>
        </p:txBody>
      </p:sp>
      <p:sp>
        <p:nvSpPr>
          <p:cNvPr id="12291" name="内容占位符 2"/>
          <p:cNvSpPr>
            <a:spLocks noGrp="1"/>
          </p:cNvSpPr>
          <p:nvPr>
            <p:ph idx="1"/>
          </p:nvPr>
        </p:nvSpPr>
        <p:spPr>
          <a:xfrm>
            <a:off x="0" y="1196752"/>
            <a:ext cx="4608687" cy="4813300"/>
          </a:xfrm>
        </p:spPr>
        <p:txBody>
          <a:bodyPr/>
          <a:lstStyle/>
          <a:p>
            <a:r>
              <a:rPr lang="en-US" altLang="zh-CN" dirty="0" smtClean="0"/>
              <a:t>PCI</a:t>
            </a:r>
            <a:r>
              <a:rPr lang="zh-CN" altLang="en-US" dirty="0" smtClean="0"/>
              <a:t>总线命令</a:t>
            </a:r>
            <a:endParaRPr lang="en-US" altLang="zh-CN" dirty="0" smtClean="0"/>
          </a:p>
          <a:p>
            <a:pPr marL="457200" lvl="1" indent="0" algn="just">
              <a:buNone/>
            </a:pPr>
            <a:r>
              <a:rPr lang="en-US" altLang="zh-CN" dirty="0" smtClean="0"/>
              <a:t>   </a:t>
            </a:r>
            <a:r>
              <a:rPr lang="zh-CN" altLang="zh-CN" dirty="0" smtClean="0"/>
              <a:t>主设备在</a:t>
            </a:r>
            <a:r>
              <a:rPr lang="en-US" altLang="zh-CN" dirty="0" smtClean="0"/>
              <a:t>C/BE3</a:t>
            </a:r>
            <a:r>
              <a:rPr lang="zh-CN" altLang="zh-CN" dirty="0" smtClean="0"/>
              <a:t>～</a:t>
            </a:r>
            <a:r>
              <a:rPr lang="en-US" altLang="zh-CN" dirty="0" smtClean="0"/>
              <a:t>0#</a:t>
            </a:r>
            <a:r>
              <a:rPr lang="zh-CN" altLang="zh-CN" dirty="0" smtClean="0"/>
              <a:t>线上送出的</a:t>
            </a:r>
            <a:r>
              <a:rPr lang="en-US" altLang="zh-CN" dirty="0" smtClean="0"/>
              <a:t>4</a:t>
            </a:r>
            <a:r>
              <a:rPr lang="zh-CN" altLang="zh-CN" dirty="0" smtClean="0"/>
              <a:t>位总线命令代码，决定了</a:t>
            </a:r>
            <a:r>
              <a:rPr lang="en-US" altLang="zh-CN" dirty="0" smtClean="0"/>
              <a:t>PCI</a:t>
            </a:r>
            <a:r>
              <a:rPr lang="zh-CN" altLang="zh-CN" dirty="0" smtClean="0"/>
              <a:t>总线周期类型。目标设备根据</a:t>
            </a:r>
            <a:r>
              <a:rPr lang="en-US" altLang="zh-CN" dirty="0" smtClean="0"/>
              <a:t>C/BE3</a:t>
            </a:r>
            <a:r>
              <a:rPr lang="zh-CN" altLang="zh-CN" dirty="0" smtClean="0"/>
              <a:t>～</a:t>
            </a:r>
            <a:r>
              <a:rPr lang="en-US" altLang="zh-CN" dirty="0" smtClean="0"/>
              <a:t>0#</a:t>
            </a:r>
            <a:r>
              <a:rPr lang="zh-CN" altLang="zh-CN" dirty="0" smtClean="0"/>
              <a:t>来获得主设备所要求执行的命令。</a:t>
            </a:r>
            <a:endParaRPr lang="zh-CN" altLang="en-US" dirty="0" smtClean="0"/>
          </a:p>
        </p:txBody>
      </p:sp>
      <p:pic>
        <p:nvPicPr>
          <p:cNvPr id="122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9936" y="1090117"/>
            <a:ext cx="5902325"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65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495550" y="274638"/>
            <a:ext cx="7715250" cy="850900"/>
          </a:xfrm>
        </p:spPr>
        <p:txBody>
          <a:bodyPr/>
          <a:lstStyle/>
          <a:p>
            <a:r>
              <a:rPr lang="en-US" altLang="zh-CN" smtClean="0"/>
              <a:t>7.2 PCI</a:t>
            </a:r>
            <a:r>
              <a:rPr lang="zh-CN" altLang="en-US" smtClean="0"/>
              <a:t>总线</a:t>
            </a:r>
          </a:p>
        </p:txBody>
      </p:sp>
      <p:sp>
        <p:nvSpPr>
          <p:cNvPr id="13315" name="内容占位符 2"/>
          <p:cNvSpPr>
            <a:spLocks noGrp="1"/>
          </p:cNvSpPr>
          <p:nvPr>
            <p:ph idx="1"/>
          </p:nvPr>
        </p:nvSpPr>
        <p:spPr>
          <a:xfrm>
            <a:off x="767408" y="1423988"/>
            <a:ext cx="9443392" cy="4813300"/>
          </a:xfrm>
        </p:spPr>
        <p:txBody>
          <a:bodyPr/>
          <a:lstStyle/>
          <a:p>
            <a:r>
              <a:rPr lang="en-US" altLang="zh-CN" smtClean="0"/>
              <a:t>PCI</a:t>
            </a:r>
            <a:r>
              <a:rPr lang="zh-CN" altLang="en-US" smtClean="0"/>
              <a:t>总线协议</a:t>
            </a:r>
            <a:endParaRPr lang="en-US" altLang="zh-CN" smtClean="0"/>
          </a:p>
          <a:p>
            <a:r>
              <a:rPr lang="en-US" altLang="zh-CN" smtClean="0"/>
              <a:t>PCI</a:t>
            </a:r>
            <a:r>
              <a:rPr lang="zh-CN" altLang="zh-CN" smtClean="0"/>
              <a:t>总线数据传输过程</a:t>
            </a:r>
            <a:endParaRPr lang="en-US" altLang="zh-CN" smtClean="0"/>
          </a:p>
          <a:p>
            <a:pPr lvl="1"/>
            <a:r>
              <a:rPr lang="zh-CN" altLang="en-US" smtClean="0"/>
              <a:t>时序图</a:t>
            </a:r>
            <a:endParaRPr lang="en-US" altLang="zh-CN" smtClean="0"/>
          </a:p>
          <a:p>
            <a:r>
              <a:rPr lang="zh-CN" altLang="zh-CN" smtClean="0"/>
              <a:t>总线仲裁</a:t>
            </a:r>
            <a:endParaRPr lang="en-US" altLang="zh-CN" smtClean="0"/>
          </a:p>
          <a:p>
            <a:r>
              <a:rPr lang="en-US" altLang="zh-CN" smtClean="0"/>
              <a:t>PCI</a:t>
            </a:r>
            <a:r>
              <a:rPr lang="zh-CN" altLang="zh-CN" smtClean="0"/>
              <a:t>总线配置</a:t>
            </a:r>
            <a:endParaRPr lang="zh-CN" altLang="en-US" smtClean="0"/>
          </a:p>
        </p:txBody>
      </p:sp>
    </p:spTree>
    <p:extLst>
      <p:ext uri="{BB962C8B-B14F-4D97-AF65-F5344CB8AC3E}">
        <p14:creationId xmlns:p14="http://schemas.microsoft.com/office/powerpoint/2010/main" val="27187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495550" y="274638"/>
            <a:ext cx="7715250" cy="850900"/>
          </a:xfrm>
        </p:spPr>
        <p:txBody>
          <a:bodyPr/>
          <a:lstStyle/>
          <a:p>
            <a:r>
              <a:rPr lang="en-US" altLang="zh-CN" smtClean="0"/>
              <a:t>7.2 PCI</a:t>
            </a:r>
            <a:r>
              <a:rPr lang="zh-CN" altLang="en-US" smtClean="0"/>
              <a:t>总线</a:t>
            </a:r>
          </a:p>
        </p:txBody>
      </p:sp>
      <p:pic>
        <p:nvPicPr>
          <p:cNvPr id="1433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196976"/>
            <a:ext cx="81470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31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495550" y="274638"/>
            <a:ext cx="7715250" cy="850900"/>
          </a:xfrm>
        </p:spPr>
        <p:txBody>
          <a:bodyPr/>
          <a:lstStyle/>
          <a:p>
            <a:r>
              <a:rPr lang="en-US" altLang="zh-CN" smtClean="0"/>
              <a:t>7.3 PCI-E</a:t>
            </a:r>
            <a:r>
              <a:rPr lang="zh-CN" altLang="en-US" smtClean="0"/>
              <a:t>总线</a:t>
            </a:r>
          </a:p>
        </p:txBody>
      </p:sp>
      <p:sp>
        <p:nvSpPr>
          <p:cNvPr id="15363" name="内容占位符 2"/>
          <p:cNvSpPr>
            <a:spLocks noGrp="1"/>
          </p:cNvSpPr>
          <p:nvPr>
            <p:ph idx="1"/>
          </p:nvPr>
        </p:nvSpPr>
        <p:spPr>
          <a:xfrm>
            <a:off x="407368" y="1125538"/>
            <a:ext cx="11593288" cy="4813300"/>
          </a:xfrm>
        </p:spPr>
        <p:txBody>
          <a:bodyPr/>
          <a:lstStyle/>
          <a:p>
            <a:r>
              <a:rPr lang="en-US" altLang="zh-CN" dirty="0" smtClean="0"/>
              <a:t>PCI-E</a:t>
            </a:r>
            <a:r>
              <a:rPr lang="zh-CN" altLang="en-US" dirty="0" smtClean="0"/>
              <a:t>：</a:t>
            </a:r>
            <a:r>
              <a:rPr lang="en-US" altLang="zh-CN" dirty="0" smtClean="0"/>
              <a:t>PCI Express</a:t>
            </a:r>
          </a:p>
          <a:p>
            <a:pPr lvl="1"/>
            <a:r>
              <a:rPr lang="zh-CN" altLang="zh-CN" dirty="0" smtClean="0"/>
              <a:t>每个设备都有自己的专用连接，不需要向整个总线请求带宽</a:t>
            </a:r>
            <a:r>
              <a:rPr lang="zh-CN" altLang="en-US" dirty="0" smtClean="0"/>
              <a:t>。</a:t>
            </a:r>
            <a:endParaRPr lang="en-US" altLang="zh-CN" dirty="0" smtClean="0"/>
          </a:p>
          <a:p>
            <a:pPr lvl="1"/>
            <a:r>
              <a:rPr lang="zh-CN" altLang="zh-CN" dirty="0" smtClean="0"/>
              <a:t>数据传输率提高到一个很高的频率，达到</a:t>
            </a:r>
            <a:r>
              <a:rPr lang="en-US" altLang="zh-CN" dirty="0" smtClean="0"/>
              <a:t>PCI</a:t>
            </a:r>
            <a:r>
              <a:rPr lang="zh-CN" altLang="zh-CN" dirty="0" smtClean="0"/>
              <a:t>所不能提供的高带宽。</a:t>
            </a:r>
            <a:endParaRPr lang="zh-CN" altLang="en-US" dirty="0" smtClean="0"/>
          </a:p>
        </p:txBody>
      </p:sp>
      <p:pic>
        <p:nvPicPr>
          <p:cNvPr id="1536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16" y="3140968"/>
            <a:ext cx="41751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29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495550" y="274638"/>
            <a:ext cx="7715250" cy="850900"/>
          </a:xfrm>
        </p:spPr>
        <p:txBody>
          <a:bodyPr/>
          <a:lstStyle/>
          <a:p>
            <a:r>
              <a:rPr lang="en-US" altLang="zh-CN" smtClean="0"/>
              <a:t>7.3 PCI-E</a:t>
            </a:r>
            <a:r>
              <a:rPr lang="zh-CN" altLang="en-US" smtClean="0"/>
              <a:t>总线</a:t>
            </a:r>
          </a:p>
        </p:txBody>
      </p:sp>
      <p:sp>
        <p:nvSpPr>
          <p:cNvPr id="16387" name="内容占位符 2"/>
          <p:cNvSpPr>
            <a:spLocks noGrp="1"/>
          </p:cNvSpPr>
          <p:nvPr>
            <p:ph idx="1"/>
          </p:nvPr>
        </p:nvSpPr>
        <p:spPr>
          <a:xfrm>
            <a:off x="335360" y="908720"/>
            <a:ext cx="8229600" cy="4813300"/>
          </a:xfrm>
        </p:spPr>
        <p:txBody>
          <a:bodyPr/>
          <a:lstStyle/>
          <a:p>
            <a:r>
              <a:rPr lang="en-US" altLang="zh-CN" dirty="0" smtClean="0"/>
              <a:t>PCI-E</a:t>
            </a:r>
            <a:r>
              <a:rPr lang="zh-CN" altLang="en-US" dirty="0" smtClean="0"/>
              <a:t>逻辑布局</a:t>
            </a:r>
          </a:p>
        </p:txBody>
      </p:sp>
      <p:pic>
        <p:nvPicPr>
          <p:cNvPr id="163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9856" y="1156965"/>
            <a:ext cx="5907087"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09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495550" y="274638"/>
            <a:ext cx="7715250" cy="850900"/>
          </a:xfrm>
        </p:spPr>
        <p:txBody>
          <a:bodyPr/>
          <a:lstStyle/>
          <a:p>
            <a:r>
              <a:rPr lang="en-US" altLang="zh-CN" smtClean="0"/>
              <a:t>7.3 PCI-E</a:t>
            </a:r>
            <a:r>
              <a:rPr lang="zh-CN" altLang="en-US" smtClean="0"/>
              <a:t>总线</a:t>
            </a:r>
          </a:p>
        </p:txBody>
      </p:sp>
      <p:sp>
        <p:nvSpPr>
          <p:cNvPr id="17411" name="内容占位符 2"/>
          <p:cNvSpPr>
            <a:spLocks noGrp="1"/>
          </p:cNvSpPr>
          <p:nvPr>
            <p:ph idx="1"/>
          </p:nvPr>
        </p:nvSpPr>
        <p:spPr>
          <a:xfrm>
            <a:off x="479376" y="980728"/>
            <a:ext cx="8229600" cy="4813300"/>
          </a:xfrm>
        </p:spPr>
        <p:txBody>
          <a:bodyPr/>
          <a:lstStyle/>
          <a:p>
            <a:r>
              <a:rPr lang="en-US" altLang="zh-CN" dirty="0" smtClean="0"/>
              <a:t>PCI-E</a:t>
            </a:r>
            <a:r>
              <a:rPr lang="zh-CN" altLang="en-US" dirty="0" smtClean="0"/>
              <a:t>协议层次</a:t>
            </a:r>
          </a:p>
        </p:txBody>
      </p:sp>
      <p:pic>
        <p:nvPicPr>
          <p:cNvPr id="174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340768"/>
            <a:ext cx="5362575"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18435" name="内容占位符 2"/>
          <p:cNvSpPr>
            <a:spLocks noGrp="1"/>
          </p:cNvSpPr>
          <p:nvPr>
            <p:ph idx="1"/>
          </p:nvPr>
        </p:nvSpPr>
        <p:spPr>
          <a:xfrm>
            <a:off x="839416" y="1108993"/>
            <a:ext cx="10441160" cy="4813300"/>
          </a:xfrm>
        </p:spPr>
        <p:txBody>
          <a:bodyPr/>
          <a:lstStyle/>
          <a:p>
            <a:r>
              <a:rPr lang="en-US" altLang="zh-CN" dirty="0" smtClean="0"/>
              <a:t>USB</a:t>
            </a:r>
            <a:r>
              <a:rPr lang="zh-CN" altLang="en-US" dirty="0" smtClean="0"/>
              <a:t>：通用串行总线</a:t>
            </a:r>
            <a:r>
              <a:rPr lang="zh-CN" altLang="zh-CN" dirty="0" smtClean="0"/>
              <a:t>（</a:t>
            </a:r>
            <a:r>
              <a:rPr lang="en-US" altLang="zh-CN" dirty="0" smtClean="0"/>
              <a:t>Universal Serial Bus</a:t>
            </a:r>
            <a:r>
              <a:rPr lang="zh-CN" altLang="zh-CN" dirty="0" smtClean="0"/>
              <a:t>）</a:t>
            </a:r>
            <a:endParaRPr lang="en-US" altLang="zh-CN" dirty="0" smtClean="0"/>
          </a:p>
          <a:p>
            <a:pPr lvl="1"/>
            <a:r>
              <a:rPr lang="zh-CN" altLang="en-US" dirty="0" smtClean="0"/>
              <a:t>支持热插拔且即插即用</a:t>
            </a:r>
            <a:endParaRPr lang="en-US" altLang="zh-CN" dirty="0" smtClean="0"/>
          </a:p>
          <a:p>
            <a:pPr lvl="1"/>
            <a:r>
              <a:rPr lang="en-US" altLang="zh-CN" dirty="0" smtClean="0"/>
              <a:t>USB</a:t>
            </a:r>
            <a:r>
              <a:rPr lang="zh-CN" altLang="en-US" dirty="0" smtClean="0"/>
              <a:t>总线的物理结构允许总线上挂接多个</a:t>
            </a:r>
            <a:r>
              <a:rPr lang="en-US" altLang="zh-CN" dirty="0" smtClean="0"/>
              <a:t>USB</a:t>
            </a:r>
            <a:r>
              <a:rPr lang="zh-CN" altLang="en-US" dirty="0" smtClean="0"/>
              <a:t>设备</a:t>
            </a:r>
            <a:endParaRPr lang="en-US" altLang="zh-CN" dirty="0" smtClean="0"/>
          </a:p>
          <a:p>
            <a:pPr lvl="1"/>
            <a:r>
              <a:rPr lang="zh-CN" altLang="en-US" dirty="0" smtClean="0"/>
              <a:t>接口小、成本低</a:t>
            </a:r>
            <a:endParaRPr lang="en-US" altLang="zh-CN" dirty="0" smtClean="0"/>
          </a:p>
          <a:p>
            <a:pPr lvl="1"/>
            <a:r>
              <a:rPr lang="zh-CN" altLang="en-US" dirty="0" smtClean="0"/>
              <a:t>性能可靠</a:t>
            </a:r>
          </a:p>
        </p:txBody>
      </p:sp>
      <p:pic>
        <p:nvPicPr>
          <p:cNvPr id="1843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2736105"/>
            <a:ext cx="431958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28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19459" name="内容占位符 2"/>
          <p:cNvSpPr>
            <a:spLocks noGrp="1"/>
          </p:cNvSpPr>
          <p:nvPr>
            <p:ph idx="1"/>
          </p:nvPr>
        </p:nvSpPr>
        <p:spPr>
          <a:xfrm>
            <a:off x="673622" y="1092200"/>
            <a:ext cx="9659416" cy="4813300"/>
          </a:xfrm>
        </p:spPr>
        <p:txBody>
          <a:bodyPr/>
          <a:lstStyle/>
          <a:p>
            <a:r>
              <a:rPr lang="en-US" altLang="zh-CN" dirty="0" smtClean="0"/>
              <a:t>USB</a:t>
            </a:r>
            <a:r>
              <a:rPr lang="zh-CN" altLang="en-US" dirty="0" smtClean="0"/>
              <a:t>规范</a:t>
            </a:r>
            <a:endParaRPr lang="en-US" altLang="zh-CN" dirty="0" smtClean="0"/>
          </a:p>
          <a:p>
            <a:pPr lvl="1"/>
            <a:r>
              <a:rPr lang="en-US" altLang="zh-CN" dirty="0" smtClean="0"/>
              <a:t>USB1.1</a:t>
            </a:r>
            <a:r>
              <a:rPr lang="zh-CN" altLang="en-US" dirty="0" smtClean="0"/>
              <a:t>：速度较差，操作系统支持不够</a:t>
            </a:r>
            <a:endParaRPr lang="en-US" altLang="zh-CN" dirty="0" smtClean="0"/>
          </a:p>
          <a:p>
            <a:pPr lvl="1"/>
            <a:r>
              <a:rPr lang="en-US" altLang="zh-CN" dirty="0" smtClean="0"/>
              <a:t>USB2.0</a:t>
            </a:r>
            <a:r>
              <a:rPr lang="zh-CN" altLang="en-US" dirty="0" smtClean="0"/>
              <a:t>：支持</a:t>
            </a:r>
            <a:r>
              <a:rPr lang="en-US" altLang="zh-CN" dirty="0" smtClean="0"/>
              <a:t>3</a:t>
            </a:r>
            <a:r>
              <a:rPr lang="zh-CN" altLang="en-US" dirty="0" smtClean="0"/>
              <a:t>种传输速率</a:t>
            </a:r>
            <a:endParaRPr lang="en-US" altLang="zh-CN" dirty="0" smtClean="0"/>
          </a:p>
          <a:p>
            <a:pPr lvl="1"/>
            <a:r>
              <a:rPr lang="en-US" altLang="zh-CN" dirty="0" smtClean="0"/>
              <a:t>USB3.0</a:t>
            </a:r>
            <a:r>
              <a:rPr lang="zh-CN" altLang="en-US" dirty="0" smtClean="0"/>
              <a:t>：高带宽，高达</a:t>
            </a:r>
            <a:r>
              <a:rPr lang="en-US" altLang="zh-CN" dirty="0" smtClean="0"/>
              <a:t>5Gb/s</a:t>
            </a:r>
            <a:r>
              <a:rPr lang="zh-CN" altLang="en-US" dirty="0" smtClean="0"/>
              <a:t>，全双工</a:t>
            </a:r>
          </a:p>
          <a:p>
            <a:pPr lvl="1"/>
            <a:endParaRPr lang="en-US" altLang="zh-CN" dirty="0"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50" y="3284984"/>
            <a:ext cx="841375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1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）【一般性讲解，概念为主】</a:t>
            </a:r>
            <a:r>
              <a:rPr lang="en-US" altLang="zh-CN" dirty="0"/>
              <a:t>PCI</a:t>
            </a:r>
            <a:r>
              <a:rPr lang="zh-CN" altLang="zh-CN" dirty="0"/>
              <a:t>及</a:t>
            </a:r>
            <a:r>
              <a:rPr lang="en-US" altLang="zh-CN" dirty="0"/>
              <a:t>PCI-E</a:t>
            </a:r>
            <a:r>
              <a:rPr lang="zh-CN" altLang="zh-CN" dirty="0"/>
              <a:t>总线</a:t>
            </a:r>
          </a:p>
          <a:p>
            <a:r>
              <a:rPr lang="zh-CN" altLang="zh-CN" dirty="0"/>
              <a:t>（</a:t>
            </a:r>
            <a:r>
              <a:rPr lang="en-US" altLang="zh-CN" dirty="0"/>
              <a:t>2</a:t>
            </a:r>
            <a:r>
              <a:rPr lang="zh-CN" altLang="zh-CN" dirty="0"/>
              <a:t>）【一般性讲解，概念为主】</a:t>
            </a:r>
            <a:r>
              <a:rPr lang="en-US" altLang="zh-CN" dirty="0"/>
              <a:t>USB</a:t>
            </a:r>
            <a:r>
              <a:rPr lang="zh-CN" altLang="zh-CN" dirty="0"/>
              <a:t>总线、</a:t>
            </a:r>
            <a:r>
              <a:rPr lang="en-US" altLang="zh-CN" dirty="0"/>
              <a:t>I</a:t>
            </a:r>
            <a:r>
              <a:rPr lang="en-US" altLang="zh-CN" baseline="30000" dirty="0"/>
              <a:t>2</a:t>
            </a:r>
            <a:r>
              <a:rPr lang="en-US" altLang="zh-CN" dirty="0"/>
              <a:t>C</a:t>
            </a:r>
            <a:r>
              <a:rPr lang="zh-CN" altLang="zh-CN" dirty="0"/>
              <a:t>总线</a:t>
            </a:r>
            <a:endParaRPr lang="zh-CN" altLang="zh-CN" kern="100" dirty="0"/>
          </a:p>
          <a:p>
            <a:endParaRPr lang="zh-CN" altLang="en-US" dirty="0"/>
          </a:p>
        </p:txBody>
      </p:sp>
    </p:spTree>
    <p:extLst>
      <p:ext uri="{BB962C8B-B14F-4D97-AF65-F5344CB8AC3E}">
        <p14:creationId xmlns:p14="http://schemas.microsoft.com/office/powerpoint/2010/main" val="2776692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0483" name="内容占位符 2"/>
          <p:cNvSpPr>
            <a:spLocks noGrp="1"/>
          </p:cNvSpPr>
          <p:nvPr>
            <p:ph idx="1"/>
          </p:nvPr>
        </p:nvSpPr>
        <p:spPr>
          <a:xfrm>
            <a:off x="263352" y="1069083"/>
            <a:ext cx="8229600" cy="4813300"/>
          </a:xfrm>
        </p:spPr>
        <p:txBody>
          <a:bodyPr/>
          <a:lstStyle/>
          <a:p>
            <a:r>
              <a:rPr lang="en-US" altLang="zh-CN" smtClean="0"/>
              <a:t>USB</a:t>
            </a:r>
            <a:r>
              <a:rPr lang="zh-CN" altLang="en-US" smtClean="0"/>
              <a:t>接口的硬件特性</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2426513"/>
            <a:ext cx="7920880" cy="404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5639" y="966773"/>
            <a:ext cx="424815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66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1507" name="内容占位符 2"/>
          <p:cNvSpPr>
            <a:spLocks noGrp="1"/>
          </p:cNvSpPr>
          <p:nvPr>
            <p:ph idx="1"/>
          </p:nvPr>
        </p:nvSpPr>
        <p:spPr>
          <a:xfrm>
            <a:off x="145033" y="1052736"/>
            <a:ext cx="8229600" cy="4813300"/>
          </a:xfrm>
        </p:spPr>
        <p:txBody>
          <a:bodyPr/>
          <a:lstStyle/>
          <a:p>
            <a:r>
              <a:rPr lang="en-US" altLang="zh-CN" dirty="0" smtClean="0"/>
              <a:t>USB1.1/2.0</a:t>
            </a:r>
            <a:r>
              <a:rPr lang="zh-CN" altLang="en-US" dirty="0" smtClean="0"/>
              <a:t>硬件接口类型</a:t>
            </a: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940549"/>
            <a:ext cx="3024336" cy="299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1989139"/>
            <a:ext cx="44291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3933826"/>
            <a:ext cx="8207375"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00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2531" name="内容占位符 2"/>
          <p:cNvSpPr>
            <a:spLocks noGrp="1"/>
          </p:cNvSpPr>
          <p:nvPr>
            <p:ph idx="1"/>
          </p:nvPr>
        </p:nvSpPr>
        <p:spPr>
          <a:xfrm>
            <a:off x="551384" y="1423988"/>
            <a:ext cx="11089232" cy="4813300"/>
          </a:xfrm>
        </p:spPr>
        <p:txBody>
          <a:bodyPr/>
          <a:lstStyle/>
          <a:p>
            <a:r>
              <a:rPr lang="en-US" altLang="zh-CN" dirty="0" smtClean="0"/>
              <a:t>ID</a:t>
            </a:r>
            <a:r>
              <a:rPr lang="zh-CN" altLang="en-US" dirty="0" smtClean="0"/>
              <a:t>引脚</a:t>
            </a:r>
            <a:endParaRPr lang="en-US" altLang="zh-CN" dirty="0" smtClean="0"/>
          </a:p>
          <a:p>
            <a:pPr lvl="1" algn="just"/>
            <a:r>
              <a:rPr lang="en-US" altLang="zh-CN" dirty="0" smtClean="0"/>
              <a:t>ID</a:t>
            </a:r>
            <a:r>
              <a:rPr lang="zh-CN" altLang="en-US" dirty="0" smtClean="0"/>
              <a:t>脚在</a:t>
            </a:r>
            <a:r>
              <a:rPr lang="en-US" altLang="zh-CN" dirty="0" smtClean="0"/>
              <a:t>OTG</a:t>
            </a:r>
            <a:r>
              <a:rPr lang="zh-CN" altLang="en-US" dirty="0" smtClean="0"/>
              <a:t>（</a:t>
            </a:r>
            <a:r>
              <a:rPr lang="en-US" altLang="zh-CN" dirty="0" smtClean="0"/>
              <a:t>On The Go</a:t>
            </a:r>
            <a:r>
              <a:rPr lang="zh-CN" altLang="en-US" dirty="0" smtClean="0"/>
              <a:t>）功能中才使用。由于</a:t>
            </a:r>
            <a:r>
              <a:rPr lang="en-US" altLang="zh-CN" dirty="0" smtClean="0"/>
              <a:t>Mini USB</a:t>
            </a:r>
            <a:r>
              <a:rPr lang="zh-CN" altLang="en-US" dirty="0" smtClean="0"/>
              <a:t>接口分</a:t>
            </a:r>
            <a:r>
              <a:rPr lang="en-US" altLang="zh-CN" dirty="0" smtClean="0"/>
              <a:t>Mini A</a:t>
            </a:r>
            <a:r>
              <a:rPr lang="zh-CN" altLang="en-US" dirty="0" smtClean="0"/>
              <a:t>、</a:t>
            </a:r>
            <a:r>
              <a:rPr lang="en-US" altLang="zh-CN" dirty="0" smtClean="0"/>
              <a:t>Mini B </a:t>
            </a:r>
            <a:r>
              <a:rPr lang="zh-CN" altLang="en-US" dirty="0" smtClean="0"/>
              <a:t>和</a:t>
            </a:r>
            <a:r>
              <a:rPr lang="en-US" altLang="zh-CN" dirty="0" smtClean="0"/>
              <a:t>Mini AB </a:t>
            </a:r>
            <a:r>
              <a:rPr lang="zh-CN" altLang="en-US" dirty="0" smtClean="0"/>
              <a:t>接口，如果设备仅仅是用作从设备（</a:t>
            </a:r>
            <a:r>
              <a:rPr lang="en-US" altLang="zh-CN" dirty="0" smtClean="0"/>
              <a:t>Slave</a:t>
            </a:r>
            <a:r>
              <a:rPr lang="zh-CN" altLang="en-US" dirty="0" smtClean="0"/>
              <a:t>），那么就使用</a:t>
            </a:r>
            <a:r>
              <a:rPr lang="en-US" altLang="zh-CN" dirty="0" smtClean="0"/>
              <a:t>B</a:t>
            </a:r>
            <a:r>
              <a:rPr lang="zh-CN" altLang="en-US" dirty="0" smtClean="0"/>
              <a:t>接口，</a:t>
            </a:r>
            <a:r>
              <a:rPr lang="en-US" altLang="zh-CN" dirty="0" smtClean="0"/>
              <a:t>ID</a:t>
            </a:r>
            <a:r>
              <a:rPr lang="zh-CN" altLang="en-US" dirty="0" smtClean="0"/>
              <a:t>脚悬空。当设备插入时，通过上拉电阻将</a:t>
            </a:r>
            <a:r>
              <a:rPr lang="en-US" altLang="zh-CN" dirty="0" smtClean="0"/>
              <a:t>ID</a:t>
            </a:r>
            <a:r>
              <a:rPr lang="zh-CN" altLang="en-US" dirty="0" smtClean="0"/>
              <a:t>拉至高电平，此时主机通过该电平值可以判断系统接入了</a:t>
            </a:r>
            <a:r>
              <a:rPr lang="en-US" altLang="zh-CN" dirty="0" smtClean="0"/>
              <a:t>USB </a:t>
            </a:r>
            <a:r>
              <a:rPr lang="zh-CN" altLang="en-US" dirty="0" smtClean="0"/>
              <a:t>从设备；如果需要将设备在</a:t>
            </a:r>
            <a:r>
              <a:rPr lang="en-US" altLang="zh-CN" dirty="0" smtClean="0"/>
              <a:t>OTG</a:t>
            </a:r>
            <a:r>
              <a:rPr lang="zh-CN" altLang="en-US" dirty="0" smtClean="0"/>
              <a:t>模式下充当主设备（</a:t>
            </a:r>
            <a:r>
              <a:rPr lang="en-US" altLang="zh-CN" dirty="0" smtClean="0"/>
              <a:t>Master</a:t>
            </a:r>
            <a:r>
              <a:rPr lang="zh-CN" altLang="en-US" dirty="0" smtClean="0"/>
              <a:t>），那么就需要使用</a:t>
            </a:r>
            <a:r>
              <a:rPr lang="en-US" altLang="zh-CN" dirty="0" smtClean="0"/>
              <a:t>A</a:t>
            </a:r>
            <a:r>
              <a:rPr lang="zh-CN" altLang="en-US" dirty="0" smtClean="0"/>
              <a:t>接口，此时</a:t>
            </a:r>
            <a:r>
              <a:rPr lang="en-US" altLang="zh-CN" dirty="0" smtClean="0"/>
              <a:t>ID</a:t>
            </a:r>
            <a:r>
              <a:rPr lang="zh-CN" altLang="en-US" dirty="0" smtClean="0"/>
              <a:t>脚接地，当设备插入时，</a:t>
            </a:r>
            <a:r>
              <a:rPr lang="en-US" altLang="zh-CN" dirty="0" smtClean="0"/>
              <a:t>ID</a:t>
            </a:r>
            <a:r>
              <a:rPr lang="zh-CN" altLang="en-US" dirty="0" smtClean="0"/>
              <a:t>引脚为低，根据该电平值，决定该设备为主设备。</a:t>
            </a:r>
            <a:endParaRPr lang="en-US" altLang="zh-CN" dirty="0" smtClean="0"/>
          </a:p>
          <a:p>
            <a:pPr lvl="1" algn="just"/>
            <a:r>
              <a:rPr lang="en-US" altLang="zh-CN" dirty="0" smtClean="0"/>
              <a:t>OTG</a:t>
            </a:r>
            <a:r>
              <a:rPr lang="zh-CN" altLang="en-US" dirty="0" smtClean="0"/>
              <a:t>：在没有</a:t>
            </a:r>
            <a:r>
              <a:rPr lang="en-US" altLang="zh-CN" dirty="0" smtClean="0"/>
              <a:t>Host</a:t>
            </a:r>
            <a:r>
              <a:rPr lang="zh-CN" altLang="en-US" dirty="0" smtClean="0"/>
              <a:t>的情况下，实现设备间的数据传送。</a:t>
            </a:r>
          </a:p>
        </p:txBody>
      </p:sp>
    </p:spTree>
    <p:extLst>
      <p:ext uri="{BB962C8B-B14F-4D97-AF65-F5344CB8AC3E}">
        <p14:creationId xmlns:p14="http://schemas.microsoft.com/office/powerpoint/2010/main" val="332955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3555" name="内容占位符 2"/>
          <p:cNvSpPr>
            <a:spLocks noGrp="1"/>
          </p:cNvSpPr>
          <p:nvPr>
            <p:ph idx="1"/>
          </p:nvPr>
        </p:nvSpPr>
        <p:spPr>
          <a:xfrm>
            <a:off x="335360" y="1108993"/>
            <a:ext cx="8229600" cy="4813300"/>
          </a:xfrm>
        </p:spPr>
        <p:txBody>
          <a:bodyPr/>
          <a:lstStyle/>
          <a:p>
            <a:r>
              <a:rPr lang="en-US" altLang="zh-CN" dirty="0" smtClean="0"/>
              <a:t>USB3.0</a:t>
            </a:r>
            <a:r>
              <a:rPr lang="zh-CN" altLang="en-US" dirty="0" smtClean="0"/>
              <a:t>硬件接口</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205038"/>
            <a:ext cx="84582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00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4579" name="内容占位符 2"/>
          <p:cNvSpPr>
            <a:spLocks noGrp="1"/>
          </p:cNvSpPr>
          <p:nvPr>
            <p:ph idx="1"/>
          </p:nvPr>
        </p:nvSpPr>
        <p:spPr>
          <a:xfrm>
            <a:off x="407368" y="980728"/>
            <a:ext cx="8229600" cy="4813300"/>
          </a:xfrm>
        </p:spPr>
        <p:txBody>
          <a:bodyPr/>
          <a:lstStyle/>
          <a:p>
            <a:r>
              <a:rPr lang="en-US" altLang="zh-CN" dirty="0" smtClean="0"/>
              <a:t>USB3.0</a:t>
            </a:r>
            <a:r>
              <a:rPr lang="zh-CN" altLang="en-US" dirty="0" smtClean="0"/>
              <a:t>信号定义（与</a:t>
            </a:r>
            <a:r>
              <a:rPr lang="en-US" altLang="zh-CN" dirty="0" smtClean="0"/>
              <a:t>2.0</a:t>
            </a:r>
            <a:r>
              <a:rPr lang="zh-CN" altLang="en-US" dirty="0" smtClean="0"/>
              <a:t>颜色区分）</a:t>
            </a:r>
          </a:p>
        </p:txBody>
      </p:sp>
      <p:pic>
        <p:nvPicPr>
          <p:cNvPr id="245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1916113"/>
            <a:ext cx="8713788" cy="437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565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5603" name="内容占位符 2"/>
          <p:cNvSpPr>
            <a:spLocks noGrp="1"/>
          </p:cNvSpPr>
          <p:nvPr>
            <p:ph idx="1"/>
          </p:nvPr>
        </p:nvSpPr>
        <p:spPr>
          <a:xfrm>
            <a:off x="623392" y="1423988"/>
            <a:ext cx="11089232" cy="4813300"/>
          </a:xfrm>
        </p:spPr>
        <p:txBody>
          <a:bodyPr/>
          <a:lstStyle/>
          <a:p>
            <a:r>
              <a:rPr lang="zh-CN" altLang="en-US" dirty="0" smtClean="0"/>
              <a:t>信号电平检测</a:t>
            </a:r>
            <a:endParaRPr lang="en-US" altLang="zh-CN" dirty="0" smtClean="0"/>
          </a:p>
          <a:p>
            <a:pPr lvl="1" algn="just"/>
            <a:r>
              <a:rPr lang="zh-CN" altLang="en-US" dirty="0" smtClean="0"/>
              <a:t>检测是否有设备接入时：没有设备接入，主机收发器一侧的下拉电阻会将</a:t>
            </a:r>
            <a:r>
              <a:rPr lang="en-US" altLang="zh-CN" dirty="0" smtClean="0"/>
              <a:t>D+</a:t>
            </a:r>
            <a:r>
              <a:rPr lang="zh-CN" altLang="en-US" dirty="0" smtClean="0"/>
              <a:t>和</a:t>
            </a:r>
            <a:r>
              <a:rPr lang="en-US" altLang="zh-CN" dirty="0" smtClean="0"/>
              <a:t>D-</a:t>
            </a:r>
            <a:r>
              <a:rPr lang="zh-CN" altLang="en-US" dirty="0" smtClean="0"/>
              <a:t>引脚的电平拉低。有设备接入时，</a:t>
            </a:r>
            <a:r>
              <a:rPr lang="en-US" altLang="zh-CN" dirty="0" smtClean="0"/>
              <a:t>D+</a:t>
            </a:r>
            <a:r>
              <a:rPr lang="zh-CN" altLang="en-US" dirty="0" smtClean="0"/>
              <a:t>和</a:t>
            </a:r>
            <a:r>
              <a:rPr lang="en-US" altLang="zh-CN" dirty="0" smtClean="0"/>
              <a:t>D-</a:t>
            </a:r>
            <a:r>
              <a:rPr lang="zh-CN" altLang="en-US" dirty="0" smtClean="0"/>
              <a:t>引脚检测到高电平。</a:t>
            </a:r>
            <a:endParaRPr lang="en-US" altLang="zh-CN" dirty="0" smtClean="0"/>
          </a:p>
          <a:p>
            <a:pPr lvl="1" algn="just"/>
            <a:r>
              <a:rPr lang="zh-CN" altLang="en-US" dirty="0" smtClean="0"/>
              <a:t>数据信号状态</a:t>
            </a:r>
            <a:r>
              <a:rPr lang="en-US" altLang="zh-CN" dirty="0" smtClean="0"/>
              <a:t>J</a:t>
            </a:r>
            <a:r>
              <a:rPr lang="zh-CN" altLang="en-US" dirty="0" smtClean="0"/>
              <a:t>、</a:t>
            </a:r>
            <a:r>
              <a:rPr lang="en-US" altLang="zh-CN" dirty="0" smtClean="0"/>
              <a:t>K</a:t>
            </a:r>
            <a:r>
              <a:rPr lang="zh-CN" altLang="en-US" dirty="0" smtClean="0"/>
              <a:t>：</a:t>
            </a:r>
            <a:r>
              <a:rPr lang="en-US" altLang="zh-CN" dirty="0" smtClean="0"/>
              <a:t>J</a:t>
            </a:r>
            <a:r>
              <a:rPr lang="zh-CN" altLang="en-US" dirty="0" smtClean="0"/>
              <a:t>态和</a:t>
            </a:r>
            <a:r>
              <a:rPr lang="en-US" altLang="zh-CN" dirty="0" smtClean="0"/>
              <a:t>K</a:t>
            </a:r>
            <a:r>
              <a:rPr lang="zh-CN" altLang="en-US" dirty="0" smtClean="0"/>
              <a:t>态相反，用于数据传输。</a:t>
            </a:r>
            <a:endParaRPr lang="en-US" altLang="zh-CN" dirty="0" smtClean="0"/>
          </a:p>
          <a:p>
            <a:pPr lvl="1" algn="just"/>
            <a:r>
              <a:rPr lang="zh-CN" altLang="en-US" dirty="0" smtClean="0"/>
              <a:t>接入端口过程：断开状态→</a:t>
            </a:r>
            <a:r>
              <a:rPr lang="en-US" altLang="zh-CN" dirty="0" smtClean="0"/>
              <a:t>D+</a:t>
            </a:r>
            <a:r>
              <a:rPr lang="zh-CN" altLang="en-US" dirty="0" smtClean="0"/>
              <a:t>和</a:t>
            </a:r>
            <a:r>
              <a:rPr lang="en-US" altLang="zh-CN" dirty="0" smtClean="0"/>
              <a:t>D-</a:t>
            </a:r>
            <a:r>
              <a:rPr lang="zh-CN" altLang="en-US" dirty="0" smtClean="0"/>
              <a:t>的电压上升到</a:t>
            </a:r>
            <a:r>
              <a:rPr lang="en-US" altLang="zh-CN" dirty="0" smtClean="0"/>
              <a:t>2.5</a:t>
            </a:r>
            <a:r>
              <a:rPr lang="zh-CN" altLang="en-US" dirty="0" smtClean="0"/>
              <a:t>（</a:t>
            </a:r>
            <a:r>
              <a:rPr lang="en-US" altLang="zh-CN" dirty="0" smtClean="0"/>
              <a:t>2.7</a:t>
            </a:r>
            <a:r>
              <a:rPr lang="zh-CN" altLang="en-US" dirty="0" smtClean="0"/>
              <a:t>）</a:t>
            </a:r>
            <a:r>
              <a:rPr lang="en-US" altLang="zh-CN" dirty="0" smtClean="0"/>
              <a:t>V</a:t>
            </a:r>
            <a:r>
              <a:rPr lang="zh-CN" altLang="en-US" dirty="0" smtClean="0"/>
              <a:t>→闲置状态→维持</a:t>
            </a:r>
            <a:r>
              <a:rPr lang="en-US" altLang="zh-CN" dirty="0" smtClean="0"/>
              <a:t>2.5μs</a:t>
            </a:r>
            <a:r>
              <a:rPr lang="zh-CN" altLang="en-US" dirty="0" smtClean="0"/>
              <a:t>以上→连接状态。</a:t>
            </a:r>
            <a:endParaRPr lang="en-US" altLang="zh-CN" dirty="0" smtClean="0"/>
          </a:p>
          <a:p>
            <a:pPr lvl="1" algn="just"/>
            <a:r>
              <a:rPr lang="zh-CN" altLang="en-US" dirty="0" smtClean="0"/>
              <a:t>从端口断开过程：连接状态→</a:t>
            </a:r>
            <a:r>
              <a:rPr lang="en-US" altLang="zh-CN" dirty="0" smtClean="0"/>
              <a:t> D+</a:t>
            </a:r>
            <a:r>
              <a:rPr lang="zh-CN" altLang="en-US" dirty="0" smtClean="0"/>
              <a:t>和</a:t>
            </a:r>
            <a:r>
              <a:rPr lang="en-US" altLang="zh-CN" dirty="0" smtClean="0"/>
              <a:t>D-</a:t>
            </a:r>
            <a:r>
              <a:rPr lang="zh-CN" altLang="en-US" dirty="0" smtClean="0"/>
              <a:t>的电压全部下降到</a:t>
            </a:r>
            <a:r>
              <a:rPr lang="en-US" altLang="zh-CN" dirty="0" smtClean="0"/>
              <a:t>0.8V</a:t>
            </a:r>
            <a:r>
              <a:rPr lang="zh-CN" altLang="en-US" dirty="0" smtClean="0"/>
              <a:t>并维持</a:t>
            </a:r>
            <a:r>
              <a:rPr lang="en-US" altLang="zh-CN" dirty="0" smtClean="0"/>
              <a:t>2.5μs</a:t>
            </a:r>
            <a:r>
              <a:rPr lang="zh-CN" altLang="en-US" dirty="0" smtClean="0"/>
              <a:t>→断开状态。</a:t>
            </a:r>
            <a:endParaRPr lang="en-US" altLang="zh-CN" dirty="0" smtClean="0"/>
          </a:p>
          <a:p>
            <a:pPr lvl="1"/>
            <a:endParaRPr lang="en-US" altLang="zh-CN" dirty="0" smtClean="0"/>
          </a:p>
          <a:p>
            <a:pPr lvl="1"/>
            <a:endParaRPr lang="zh-CN" altLang="en-US" dirty="0" smtClean="0"/>
          </a:p>
        </p:txBody>
      </p:sp>
    </p:spTree>
    <p:extLst>
      <p:ext uri="{BB962C8B-B14F-4D97-AF65-F5344CB8AC3E}">
        <p14:creationId xmlns:p14="http://schemas.microsoft.com/office/powerpoint/2010/main" val="55869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6627" name="内容占位符 2"/>
          <p:cNvSpPr>
            <a:spLocks noGrp="1"/>
          </p:cNvSpPr>
          <p:nvPr>
            <p:ph idx="1"/>
          </p:nvPr>
        </p:nvSpPr>
        <p:spPr>
          <a:xfrm>
            <a:off x="263352" y="965102"/>
            <a:ext cx="8229600" cy="4813300"/>
          </a:xfrm>
        </p:spPr>
        <p:txBody>
          <a:bodyPr/>
          <a:lstStyle/>
          <a:p>
            <a:r>
              <a:rPr lang="zh-CN" altLang="en-US" dirty="0" smtClean="0"/>
              <a:t>状态定义</a:t>
            </a:r>
          </a:p>
        </p:txBody>
      </p:sp>
      <p:pic>
        <p:nvPicPr>
          <p:cNvPr id="26628" name="Picture 2" descr="https://img-blog.csdn.net/20170614233001383?watermark/2/text/aHR0cDovL2Jsb2cuY3Nkbi5uZXQvZW5jb3VyYWdlMjAxMQ==/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6" y="981076"/>
            <a:ext cx="6804025"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182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7651" name="内容占位符 2"/>
          <p:cNvSpPr>
            <a:spLocks noGrp="1"/>
          </p:cNvSpPr>
          <p:nvPr>
            <p:ph idx="1"/>
          </p:nvPr>
        </p:nvSpPr>
        <p:spPr>
          <a:xfrm>
            <a:off x="335360" y="980728"/>
            <a:ext cx="8229600" cy="4813300"/>
          </a:xfrm>
        </p:spPr>
        <p:txBody>
          <a:bodyPr/>
          <a:lstStyle/>
          <a:p>
            <a:r>
              <a:rPr lang="en-US" altLang="zh-CN" dirty="0" smtClean="0"/>
              <a:t>USB OTG</a:t>
            </a:r>
            <a:r>
              <a:rPr lang="zh-CN" altLang="en-US" dirty="0" smtClean="0"/>
              <a:t>技术</a:t>
            </a:r>
            <a:endParaRPr lang="en-US" altLang="zh-CN" dirty="0" smtClean="0"/>
          </a:p>
          <a:p>
            <a:pPr lvl="1"/>
            <a:r>
              <a:rPr lang="en-US" altLang="zh-CN" dirty="0" smtClean="0"/>
              <a:t>ID</a:t>
            </a:r>
            <a:r>
              <a:rPr lang="zh-CN" altLang="en-US" dirty="0" smtClean="0"/>
              <a:t>引脚用于区分（</a:t>
            </a:r>
            <a:r>
              <a:rPr lang="en-US" altLang="zh-CN" dirty="0" smtClean="0"/>
              <a:t>Host &amp; Device</a:t>
            </a:r>
            <a:r>
              <a:rPr lang="zh-CN" altLang="en-US" dirty="0" smtClean="0"/>
              <a:t>）</a:t>
            </a:r>
            <a:endParaRPr lang="en-US" altLang="zh-CN" dirty="0" smtClean="0"/>
          </a:p>
          <a:p>
            <a:pPr lvl="1"/>
            <a:r>
              <a:rPr lang="en-US" altLang="zh-CN" dirty="0" smtClean="0"/>
              <a:t>OTG </a:t>
            </a:r>
            <a:r>
              <a:rPr lang="zh-CN" altLang="en-US" dirty="0" smtClean="0"/>
              <a:t>技术就是在没有主机的情况下，实现从设备之间的数据传送。</a:t>
            </a:r>
            <a:endParaRPr lang="en-US" altLang="zh-CN" dirty="0" smtClean="0"/>
          </a:p>
          <a:p>
            <a:pPr lvl="1"/>
            <a:r>
              <a:rPr lang="en-US" altLang="zh-CN" dirty="0" smtClean="0"/>
              <a:t>USB </a:t>
            </a:r>
            <a:r>
              <a:rPr lang="zh-CN" altLang="en-US" dirty="0" smtClean="0"/>
              <a:t>装置就摆脱了原来主从架构的限制，实现了端对端的传输模式。</a:t>
            </a:r>
            <a:endParaRPr lang="en-US" altLang="zh-CN" dirty="0" smtClean="0"/>
          </a:p>
          <a:p>
            <a:pPr lvl="1"/>
            <a:r>
              <a:rPr lang="zh-CN" altLang="en-US" dirty="0" smtClean="0"/>
              <a:t>主从设备判断：</a:t>
            </a:r>
            <a:endParaRPr lang="en-US" altLang="zh-CN" dirty="0" smtClean="0"/>
          </a:p>
          <a:p>
            <a:pPr lvl="1"/>
            <a:r>
              <a:rPr lang="en-US" altLang="zh-CN" dirty="0" smtClean="0"/>
              <a:t>Micro AB</a:t>
            </a:r>
            <a:r>
              <a:rPr lang="zh-CN" altLang="en-US" dirty="0" smtClean="0"/>
              <a:t>型</a:t>
            </a: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038" y="3890964"/>
            <a:ext cx="56515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306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8675" name="内容占位符 2"/>
          <p:cNvSpPr>
            <a:spLocks noGrp="1"/>
          </p:cNvSpPr>
          <p:nvPr>
            <p:ph idx="1"/>
          </p:nvPr>
        </p:nvSpPr>
        <p:spPr>
          <a:xfrm>
            <a:off x="407368" y="1268760"/>
            <a:ext cx="11377264" cy="4968528"/>
          </a:xfrm>
        </p:spPr>
        <p:txBody>
          <a:bodyPr/>
          <a:lstStyle/>
          <a:p>
            <a:r>
              <a:rPr lang="en-US" altLang="zh-CN" dirty="0" smtClean="0"/>
              <a:t>USB OTG</a:t>
            </a:r>
            <a:r>
              <a:rPr lang="zh-CN" altLang="en-US" dirty="0" smtClean="0"/>
              <a:t>协议</a:t>
            </a:r>
            <a:endParaRPr lang="en-US" altLang="zh-CN" dirty="0" smtClean="0"/>
          </a:p>
          <a:p>
            <a:pPr lvl="1" algn="just"/>
            <a:r>
              <a:rPr lang="zh-CN" altLang="en-US" dirty="0" smtClean="0">
                <a:solidFill>
                  <a:srgbClr val="FF0000"/>
                </a:solidFill>
              </a:rPr>
              <a:t>主机协商协议</a:t>
            </a:r>
            <a:r>
              <a:rPr lang="zh-CN" altLang="en-US" dirty="0" smtClean="0"/>
              <a:t>（</a:t>
            </a:r>
            <a:r>
              <a:rPr lang="en-US" altLang="zh-CN" dirty="0" smtClean="0"/>
              <a:t>Host Negotiation Protocol</a:t>
            </a:r>
            <a:r>
              <a:rPr lang="zh-CN" altLang="en-US" dirty="0" smtClean="0"/>
              <a:t>，</a:t>
            </a:r>
            <a:r>
              <a:rPr lang="en-US" altLang="zh-CN" dirty="0" smtClean="0"/>
              <a:t>HNP</a:t>
            </a:r>
            <a:r>
              <a:rPr lang="zh-CN" altLang="en-US" dirty="0" smtClean="0"/>
              <a:t>），用于初始</a:t>
            </a:r>
            <a:r>
              <a:rPr lang="en-US" altLang="zh-CN" dirty="0" smtClean="0"/>
              <a:t>B </a:t>
            </a:r>
            <a:r>
              <a:rPr lang="zh-CN" altLang="en-US" dirty="0" smtClean="0"/>
              <a:t>设备与初始</a:t>
            </a:r>
            <a:r>
              <a:rPr lang="en-US" altLang="zh-CN" dirty="0" smtClean="0"/>
              <a:t>A </a:t>
            </a:r>
            <a:r>
              <a:rPr lang="zh-CN" altLang="en-US" dirty="0" smtClean="0"/>
              <a:t>设备之间切换</a:t>
            </a:r>
            <a:r>
              <a:rPr lang="en-US" altLang="zh-CN" dirty="0" smtClean="0"/>
              <a:t>Host </a:t>
            </a:r>
            <a:r>
              <a:rPr lang="zh-CN" altLang="en-US" dirty="0" smtClean="0"/>
              <a:t>角色。</a:t>
            </a:r>
            <a:endParaRPr lang="en-US" altLang="zh-CN" dirty="0" smtClean="0"/>
          </a:p>
          <a:p>
            <a:pPr lvl="1" algn="just"/>
            <a:r>
              <a:rPr lang="zh-CN" altLang="en-US" dirty="0" smtClean="0">
                <a:solidFill>
                  <a:srgbClr val="FF0000"/>
                </a:solidFill>
              </a:rPr>
              <a:t>会话请求协议</a:t>
            </a:r>
            <a:r>
              <a:rPr lang="zh-CN" altLang="en-US" dirty="0" smtClean="0"/>
              <a:t>（</a:t>
            </a:r>
            <a:r>
              <a:rPr lang="en-US" altLang="zh-CN" dirty="0" smtClean="0"/>
              <a:t>Session Request Protocol</a:t>
            </a:r>
            <a:r>
              <a:rPr lang="zh-CN" altLang="en-US" dirty="0" smtClean="0"/>
              <a:t>，</a:t>
            </a:r>
            <a:r>
              <a:rPr lang="en-US" altLang="zh-CN" dirty="0" smtClean="0"/>
              <a:t>SRP</a:t>
            </a:r>
            <a:r>
              <a:rPr lang="zh-CN" altLang="en-US" dirty="0" smtClean="0"/>
              <a:t>），允许</a:t>
            </a:r>
            <a:r>
              <a:rPr lang="en-US" altLang="zh-CN" dirty="0" smtClean="0"/>
              <a:t>A device </a:t>
            </a:r>
            <a:r>
              <a:rPr lang="zh-CN" altLang="en-US" dirty="0" smtClean="0"/>
              <a:t>在总线空闲时通过切断</a:t>
            </a:r>
            <a:r>
              <a:rPr lang="en-US" altLang="zh-CN" dirty="0" smtClean="0"/>
              <a:t>VBUS </a:t>
            </a:r>
            <a:r>
              <a:rPr lang="zh-CN" altLang="en-US" dirty="0" smtClean="0"/>
              <a:t>来节省电源消耗，也为</a:t>
            </a:r>
            <a:r>
              <a:rPr lang="en-US" altLang="zh-CN" dirty="0" smtClean="0"/>
              <a:t>B device </a:t>
            </a:r>
            <a:r>
              <a:rPr lang="zh-CN" altLang="en-US" dirty="0" smtClean="0"/>
              <a:t>启动总线活动提供了一种方法。</a:t>
            </a:r>
            <a:endParaRPr lang="en-US" altLang="zh-CN" dirty="0" smtClean="0"/>
          </a:p>
          <a:p>
            <a:pPr lvl="1" algn="just"/>
            <a:r>
              <a:rPr lang="zh-CN" altLang="en-US" dirty="0" smtClean="0">
                <a:solidFill>
                  <a:srgbClr val="FF0000"/>
                </a:solidFill>
              </a:rPr>
              <a:t>连接检测协议</a:t>
            </a:r>
            <a:r>
              <a:rPr lang="zh-CN" altLang="en-US" dirty="0" smtClean="0"/>
              <a:t>（</a:t>
            </a:r>
            <a:r>
              <a:rPr lang="en-US" altLang="zh-CN" dirty="0" smtClean="0"/>
              <a:t>Attach Detection Protocol</a:t>
            </a:r>
            <a:r>
              <a:rPr lang="zh-CN" altLang="en-US" dirty="0" smtClean="0"/>
              <a:t>，</a:t>
            </a:r>
            <a:r>
              <a:rPr lang="en-US" altLang="zh-CN" dirty="0" smtClean="0"/>
              <a:t>ADP</a:t>
            </a:r>
            <a:r>
              <a:rPr lang="zh-CN" altLang="en-US" dirty="0" smtClean="0"/>
              <a:t>），对远程</a:t>
            </a:r>
            <a:r>
              <a:rPr lang="en-US" altLang="zh-CN" dirty="0" smtClean="0"/>
              <a:t>USB </a:t>
            </a:r>
            <a:r>
              <a:rPr lang="zh-CN" altLang="en-US" dirty="0" smtClean="0"/>
              <a:t>设备接入本地设备或者从本地设备中拔出进行检测。</a:t>
            </a:r>
            <a:endParaRPr lang="en-US" altLang="zh-CN" dirty="0" smtClean="0"/>
          </a:p>
          <a:p>
            <a:endParaRPr lang="zh-CN" altLang="en-US" dirty="0" smtClean="0"/>
          </a:p>
        </p:txBody>
      </p:sp>
    </p:spTree>
    <p:extLst>
      <p:ext uri="{BB962C8B-B14F-4D97-AF65-F5344CB8AC3E}">
        <p14:creationId xmlns:p14="http://schemas.microsoft.com/office/powerpoint/2010/main" val="1000827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29699" name="内容占位符 2"/>
          <p:cNvSpPr>
            <a:spLocks noGrp="1"/>
          </p:cNvSpPr>
          <p:nvPr>
            <p:ph idx="1"/>
          </p:nvPr>
        </p:nvSpPr>
        <p:spPr>
          <a:xfrm>
            <a:off x="263352" y="1125538"/>
            <a:ext cx="11521280" cy="5111750"/>
          </a:xfrm>
        </p:spPr>
        <p:txBody>
          <a:bodyPr/>
          <a:lstStyle/>
          <a:p>
            <a:r>
              <a:rPr lang="en-US" altLang="zh-CN" dirty="0" smtClean="0"/>
              <a:t>OTG</a:t>
            </a:r>
            <a:r>
              <a:rPr lang="zh-CN" altLang="en-US" dirty="0" smtClean="0"/>
              <a:t>功能的扩展</a:t>
            </a:r>
            <a:endParaRPr lang="en-US" altLang="zh-CN" dirty="0" smtClean="0"/>
          </a:p>
          <a:p>
            <a:pPr lvl="1" algn="just"/>
            <a:r>
              <a:rPr lang="zh-CN" altLang="en-US" dirty="0" smtClean="0"/>
              <a:t>当两个</a:t>
            </a:r>
            <a:r>
              <a:rPr lang="en-US" altLang="zh-CN" dirty="0" smtClean="0"/>
              <a:t>OTG </a:t>
            </a:r>
            <a:r>
              <a:rPr lang="zh-CN" altLang="en-US" dirty="0" smtClean="0"/>
              <a:t>设备连接到一起的时候，系统会根据</a:t>
            </a:r>
            <a:r>
              <a:rPr lang="en-US" altLang="zh-CN" dirty="0" smtClean="0"/>
              <a:t>ID </a:t>
            </a:r>
            <a:r>
              <a:rPr lang="zh-CN" altLang="en-US" dirty="0" smtClean="0"/>
              <a:t>线对地电阻来决定</a:t>
            </a:r>
            <a:r>
              <a:rPr lang="en-US" altLang="zh-CN" dirty="0" smtClean="0"/>
              <a:t>OTG </a:t>
            </a:r>
            <a:r>
              <a:rPr lang="zh-CN" altLang="en-US" dirty="0" smtClean="0"/>
              <a:t>设备在</a:t>
            </a:r>
            <a:r>
              <a:rPr lang="en-US" altLang="zh-CN" dirty="0" smtClean="0"/>
              <a:t>USB </a:t>
            </a:r>
            <a:r>
              <a:rPr lang="zh-CN" altLang="en-US" dirty="0" smtClean="0"/>
              <a:t>总线中的地位，通常电阻阻值为</a:t>
            </a:r>
            <a:r>
              <a:rPr lang="en-US" altLang="zh-CN" dirty="0" smtClean="0"/>
              <a:t>R&lt;10 Ω </a:t>
            </a:r>
            <a:r>
              <a:rPr lang="zh-CN" altLang="en-US" dirty="0" smtClean="0"/>
              <a:t>和</a:t>
            </a:r>
            <a:r>
              <a:rPr lang="en-US" altLang="zh-CN" dirty="0" smtClean="0"/>
              <a:t>R&gt;100 </a:t>
            </a:r>
            <a:r>
              <a:rPr lang="en-US" altLang="zh-CN" dirty="0" err="1" smtClean="0"/>
              <a:t>kΩ</a:t>
            </a:r>
            <a:r>
              <a:rPr lang="zh-CN" altLang="en-US" dirty="0" smtClean="0"/>
              <a:t>，通过</a:t>
            </a:r>
            <a:r>
              <a:rPr lang="en-US" altLang="zh-CN" dirty="0" smtClean="0"/>
              <a:t>R</a:t>
            </a:r>
            <a:r>
              <a:rPr lang="zh-CN" altLang="en-US" dirty="0" smtClean="0"/>
              <a:t>的值决定</a:t>
            </a:r>
            <a:r>
              <a:rPr lang="en-US" altLang="zh-CN" dirty="0" smtClean="0"/>
              <a:t>ID </a:t>
            </a:r>
            <a:r>
              <a:rPr lang="zh-CN" altLang="en-US" dirty="0" smtClean="0"/>
              <a:t>的状态值。</a:t>
            </a:r>
            <a:endParaRPr lang="en-US" altLang="zh-CN" dirty="0" smtClean="0"/>
          </a:p>
          <a:p>
            <a:pPr lvl="1"/>
            <a:r>
              <a:rPr lang="zh-CN" altLang="en-US" dirty="0" smtClean="0"/>
              <a:t>手机和外界的数据通信接口除了需要具备</a:t>
            </a:r>
            <a:r>
              <a:rPr lang="en-US" altLang="zh-CN" dirty="0" smtClean="0"/>
              <a:t>USB OTG </a:t>
            </a:r>
            <a:r>
              <a:rPr lang="zh-CN" altLang="en-US" dirty="0" smtClean="0"/>
              <a:t>的功能之外，还需要承担诸如音</a:t>
            </a:r>
            <a:r>
              <a:rPr lang="en-US" altLang="zh-CN" dirty="0" smtClean="0"/>
              <a:t>/</a:t>
            </a:r>
            <a:r>
              <a:rPr lang="zh-CN" altLang="en-US" dirty="0" smtClean="0"/>
              <a:t>视频接口、串行信息输出接口、调试接口和工厂模式下的数据通信接口等诸多动能。</a:t>
            </a:r>
            <a:endParaRPr lang="en-US" altLang="zh-CN" dirty="0" smtClean="0"/>
          </a:p>
          <a:p>
            <a:pPr lvl="1"/>
            <a:r>
              <a:rPr lang="en-US" altLang="zh-CN" dirty="0" smtClean="0"/>
              <a:t>ID</a:t>
            </a:r>
            <a:r>
              <a:rPr lang="zh-CN" altLang="en-US" dirty="0" smtClean="0"/>
              <a:t>引脚承担更多功能，进行功能复用。</a:t>
            </a:r>
          </a:p>
        </p:txBody>
      </p:sp>
    </p:spTree>
    <p:extLst>
      <p:ext uri="{BB962C8B-B14F-4D97-AF65-F5344CB8AC3E}">
        <p14:creationId xmlns:p14="http://schemas.microsoft.com/office/powerpoint/2010/main" val="350295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2495550" y="274638"/>
            <a:ext cx="7715250" cy="850900"/>
          </a:xfrm>
        </p:spPr>
        <p:txBody>
          <a:bodyPr/>
          <a:lstStyle/>
          <a:p>
            <a:r>
              <a:rPr lang="zh-CN" altLang="en-US" smtClean="0"/>
              <a:t>总线技术的优越性</a:t>
            </a:r>
          </a:p>
        </p:txBody>
      </p:sp>
      <p:sp>
        <p:nvSpPr>
          <p:cNvPr id="3075" name="内容占位符 2"/>
          <p:cNvSpPr>
            <a:spLocks noGrp="1"/>
          </p:cNvSpPr>
          <p:nvPr>
            <p:ph idx="1"/>
          </p:nvPr>
        </p:nvSpPr>
        <p:spPr>
          <a:xfrm>
            <a:off x="839416" y="1423988"/>
            <a:ext cx="10729192" cy="4813300"/>
          </a:xfrm>
        </p:spPr>
        <p:txBody>
          <a:bodyPr/>
          <a:lstStyle/>
          <a:p>
            <a:r>
              <a:rPr lang="zh-CN" altLang="zh-CN" dirty="0" smtClean="0"/>
              <a:t>便于采用</a:t>
            </a:r>
            <a:r>
              <a:rPr lang="zh-CN" altLang="zh-CN" dirty="0" smtClean="0">
                <a:solidFill>
                  <a:srgbClr val="FF0000"/>
                </a:solidFill>
              </a:rPr>
              <a:t>模块结构</a:t>
            </a:r>
            <a:r>
              <a:rPr lang="zh-CN" altLang="zh-CN" dirty="0" smtClean="0"/>
              <a:t>设计方法，简化了系统设计；</a:t>
            </a:r>
          </a:p>
          <a:p>
            <a:r>
              <a:rPr lang="zh-CN" altLang="zh-CN" dirty="0" smtClean="0"/>
              <a:t>标准总线可以得到多个厂商的广泛支持，便于生产与之</a:t>
            </a:r>
            <a:r>
              <a:rPr lang="zh-CN" altLang="zh-CN" dirty="0" smtClean="0">
                <a:solidFill>
                  <a:srgbClr val="FF0000"/>
                </a:solidFill>
              </a:rPr>
              <a:t>兼容的硬件板卡和软件</a:t>
            </a:r>
            <a:r>
              <a:rPr lang="zh-CN" altLang="zh-CN" dirty="0" smtClean="0"/>
              <a:t>；</a:t>
            </a:r>
          </a:p>
          <a:p>
            <a:r>
              <a:rPr lang="zh-CN" altLang="zh-CN" dirty="0" smtClean="0"/>
              <a:t>模块结构方式便于系统的</a:t>
            </a:r>
            <a:r>
              <a:rPr lang="zh-CN" altLang="zh-CN" dirty="0" smtClean="0">
                <a:solidFill>
                  <a:srgbClr val="FF0000"/>
                </a:solidFill>
              </a:rPr>
              <a:t>扩充和升级</a:t>
            </a:r>
            <a:r>
              <a:rPr lang="zh-CN" altLang="zh-CN" dirty="0" smtClean="0"/>
              <a:t>；</a:t>
            </a:r>
          </a:p>
          <a:p>
            <a:r>
              <a:rPr lang="zh-CN" altLang="zh-CN" dirty="0" smtClean="0"/>
              <a:t>便于</a:t>
            </a:r>
            <a:r>
              <a:rPr lang="zh-CN" altLang="zh-CN" dirty="0" smtClean="0">
                <a:solidFill>
                  <a:srgbClr val="FF0000"/>
                </a:solidFill>
              </a:rPr>
              <a:t>故障诊断和维修</a:t>
            </a:r>
            <a:r>
              <a:rPr lang="zh-CN" altLang="zh-CN" dirty="0" smtClean="0"/>
              <a:t>，同时也</a:t>
            </a:r>
            <a:r>
              <a:rPr lang="zh-CN" altLang="zh-CN" dirty="0" smtClean="0">
                <a:solidFill>
                  <a:srgbClr val="FF0000"/>
                </a:solidFill>
              </a:rPr>
              <a:t>降低了成本</a:t>
            </a:r>
            <a:r>
              <a:rPr lang="zh-CN" altLang="zh-CN" dirty="0" smtClean="0"/>
              <a:t>。</a:t>
            </a:r>
          </a:p>
          <a:p>
            <a:endParaRPr lang="zh-CN" altLang="en-US" dirty="0" smtClean="0"/>
          </a:p>
        </p:txBody>
      </p:sp>
    </p:spTree>
    <p:extLst>
      <p:ext uri="{BB962C8B-B14F-4D97-AF65-F5344CB8AC3E}">
        <p14:creationId xmlns:p14="http://schemas.microsoft.com/office/powerpoint/2010/main" val="2410767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573463"/>
            <a:ext cx="88153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30724" name="内容占位符 2"/>
          <p:cNvSpPr>
            <a:spLocks noGrp="1"/>
          </p:cNvSpPr>
          <p:nvPr>
            <p:ph idx="1"/>
          </p:nvPr>
        </p:nvSpPr>
        <p:spPr>
          <a:xfrm>
            <a:off x="407368" y="1125538"/>
            <a:ext cx="8229600" cy="4813300"/>
          </a:xfrm>
        </p:spPr>
        <p:txBody>
          <a:bodyPr/>
          <a:lstStyle/>
          <a:p>
            <a:r>
              <a:rPr lang="en-US" altLang="zh-CN" dirty="0" smtClean="0"/>
              <a:t>OTG</a:t>
            </a:r>
            <a:r>
              <a:rPr lang="zh-CN" altLang="en-US" dirty="0" smtClean="0"/>
              <a:t>功能的扩展</a:t>
            </a:r>
            <a:endParaRPr lang="en-US" altLang="zh-CN" dirty="0" smtClean="0"/>
          </a:p>
          <a:p>
            <a:endParaRPr lang="zh-CN" altLang="en-US" dirty="0" smtClean="0"/>
          </a:p>
        </p:txBody>
      </p:sp>
      <p:pic>
        <p:nvPicPr>
          <p:cNvPr id="307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2276476"/>
            <a:ext cx="882015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136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31747" name="内容占位符 2"/>
          <p:cNvSpPr>
            <a:spLocks noGrp="1"/>
          </p:cNvSpPr>
          <p:nvPr>
            <p:ph idx="1"/>
          </p:nvPr>
        </p:nvSpPr>
        <p:spPr>
          <a:xfrm>
            <a:off x="335360" y="1125538"/>
            <a:ext cx="11449272" cy="4607718"/>
          </a:xfrm>
        </p:spPr>
        <p:txBody>
          <a:bodyPr/>
          <a:lstStyle/>
          <a:p>
            <a:r>
              <a:rPr lang="en-US" altLang="zh-CN" dirty="0" smtClean="0"/>
              <a:t>USB</a:t>
            </a:r>
            <a:r>
              <a:rPr lang="zh-CN" altLang="en-US" dirty="0" smtClean="0"/>
              <a:t>通信协议</a:t>
            </a:r>
            <a:r>
              <a:rPr lang="en-US" altLang="zh-CN" dirty="0" smtClean="0"/>
              <a:t>——</a:t>
            </a:r>
            <a:r>
              <a:rPr lang="zh-CN" altLang="en-US" dirty="0" smtClean="0"/>
              <a:t>传输类型</a:t>
            </a:r>
            <a:endParaRPr lang="en-US" altLang="zh-CN" dirty="0" smtClean="0"/>
          </a:p>
          <a:p>
            <a:pPr lvl="1" algn="just"/>
            <a:r>
              <a:rPr lang="zh-CN" altLang="en-US" dirty="0" smtClean="0">
                <a:solidFill>
                  <a:srgbClr val="FF0000"/>
                </a:solidFill>
              </a:rPr>
              <a:t>控制传输</a:t>
            </a:r>
            <a:r>
              <a:rPr lang="zh-CN" altLang="en-US" dirty="0" smtClean="0"/>
              <a:t>：用来支持外设与主机之间的控制、状态、配置等信息的传输，为外设与主机之间提供控制通道。</a:t>
            </a:r>
            <a:endParaRPr lang="en-US" altLang="zh-CN" dirty="0" smtClean="0"/>
          </a:p>
          <a:p>
            <a:pPr lvl="1" algn="just"/>
            <a:r>
              <a:rPr lang="zh-CN" altLang="en-US" dirty="0" smtClean="0">
                <a:solidFill>
                  <a:srgbClr val="FF0000"/>
                </a:solidFill>
              </a:rPr>
              <a:t>同步传输</a:t>
            </a:r>
            <a:r>
              <a:rPr lang="zh-CN" altLang="en-US" dirty="0" smtClean="0"/>
              <a:t>：支持具有一定的周期性、有限的时延和带宽，且数据传输速率不变的外设与主机间的数据传输。</a:t>
            </a:r>
            <a:endParaRPr lang="en-US" altLang="zh-CN" dirty="0" smtClean="0"/>
          </a:p>
          <a:p>
            <a:pPr lvl="1" algn="just"/>
            <a:r>
              <a:rPr lang="zh-CN" altLang="en-US" dirty="0" smtClean="0">
                <a:solidFill>
                  <a:srgbClr val="FF0000"/>
                </a:solidFill>
              </a:rPr>
              <a:t>中断传输</a:t>
            </a:r>
            <a:r>
              <a:rPr lang="zh-CN" altLang="en-US" dirty="0" smtClean="0"/>
              <a:t>：支持游戏手柄、鼠标和键盘等输入设备，这些设备与主机间数据传输量小，无周期性，但对响应时间敏感，要求立即响应。</a:t>
            </a:r>
            <a:endParaRPr lang="en-US" altLang="zh-CN" dirty="0" smtClean="0"/>
          </a:p>
          <a:p>
            <a:pPr lvl="1" algn="just"/>
            <a:r>
              <a:rPr lang="zh-CN" altLang="en-US" dirty="0" smtClean="0">
                <a:solidFill>
                  <a:srgbClr val="FF0000"/>
                </a:solidFill>
              </a:rPr>
              <a:t>数据块传输</a:t>
            </a:r>
            <a:r>
              <a:rPr lang="zh-CN" altLang="en-US" dirty="0" smtClean="0"/>
              <a:t>：支持打印机、扫描仪、数码相机等外设，这些外设与主机间传输的数据量大，</a:t>
            </a:r>
            <a:r>
              <a:rPr lang="en-US" altLang="zh-CN" dirty="0" smtClean="0"/>
              <a:t>USB </a:t>
            </a:r>
            <a:r>
              <a:rPr lang="zh-CN" altLang="en-US" dirty="0" smtClean="0"/>
              <a:t>在满足带宽的情况下才进行该类型的数据传输。</a:t>
            </a:r>
          </a:p>
        </p:txBody>
      </p:sp>
    </p:spTree>
    <p:extLst>
      <p:ext uri="{BB962C8B-B14F-4D97-AF65-F5344CB8AC3E}">
        <p14:creationId xmlns:p14="http://schemas.microsoft.com/office/powerpoint/2010/main" val="2206674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2564904"/>
            <a:ext cx="889158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32771" name="内容占位符 2"/>
          <p:cNvSpPr>
            <a:spLocks noGrp="1"/>
          </p:cNvSpPr>
          <p:nvPr>
            <p:ph idx="1"/>
          </p:nvPr>
        </p:nvSpPr>
        <p:spPr>
          <a:xfrm>
            <a:off x="551384" y="908720"/>
            <a:ext cx="8229600" cy="4813300"/>
          </a:xfrm>
        </p:spPr>
        <p:txBody>
          <a:bodyPr/>
          <a:lstStyle/>
          <a:p>
            <a:r>
              <a:rPr lang="en-US" altLang="zh-CN" dirty="0" smtClean="0"/>
              <a:t>USB</a:t>
            </a:r>
            <a:r>
              <a:rPr lang="zh-CN" altLang="en-US" dirty="0" smtClean="0"/>
              <a:t>通信协议</a:t>
            </a:r>
            <a:r>
              <a:rPr lang="en-US" altLang="zh-CN" dirty="0" smtClean="0"/>
              <a:t>——</a:t>
            </a:r>
            <a:r>
              <a:rPr lang="zh-CN" altLang="en-US" dirty="0" smtClean="0"/>
              <a:t>描述符</a:t>
            </a:r>
            <a:endParaRPr lang="en-US" altLang="zh-CN" dirty="0" smtClean="0"/>
          </a:p>
          <a:p>
            <a:pPr lvl="1"/>
            <a:r>
              <a:rPr lang="en-US" altLang="zh-CN" dirty="0" smtClean="0"/>
              <a:t>USB</a:t>
            </a:r>
            <a:r>
              <a:rPr lang="zh-CN" altLang="en-US" dirty="0" smtClean="0"/>
              <a:t>设备定义了一套描述设备功能和属性的具有固定结构的描述符，由特定格式排列的一组数据结构组成。</a:t>
            </a:r>
            <a:endParaRPr lang="en-US" altLang="zh-CN" dirty="0" smtClean="0"/>
          </a:p>
          <a:p>
            <a:pPr lvl="1"/>
            <a:endParaRPr lang="en-US" altLang="zh-CN" dirty="0" smtClean="0"/>
          </a:p>
          <a:p>
            <a:endParaRPr lang="zh-CN" altLang="en-US" dirty="0" smtClean="0"/>
          </a:p>
        </p:txBody>
      </p:sp>
    </p:spTree>
    <p:extLst>
      <p:ext uri="{BB962C8B-B14F-4D97-AF65-F5344CB8AC3E}">
        <p14:creationId xmlns:p14="http://schemas.microsoft.com/office/powerpoint/2010/main" val="2499788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2495550" y="274638"/>
            <a:ext cx="7715250" cy="850900"/>
          </a:xfrm>
        </p:spPr>
        <p:txBody>
          <a:bodyPr/>
          <a:lstStyle/>
          <a:p>
            <a:r>
              <a:rPr lang="en-US" altLang="zh-CN" smtClean="0"/>
              <a:t>7.4 USB</a:t>
            </a:r>
            <a:r>
              <a:rPr lang="zh-CN" altLang="en-US" smtClean="0"/>
              <a:t>总线</a:t>
            </a:r>
          </a:p>
        </p:txBody>
      </p:sp>
      <p:sp>
        <p:nvSpPr>
          <p:cNvPr id="33795" name="内容占位符 2"/>
          <p:cNvSpPr>
            <a:spLocks noGrp="1"/>
          </p:cNvSpPr>
          <p:nvPr>
            <p:ph idx="1"/>
          </p:nvPr>
        </p:nvSpPr>
        <p:spPr>
          <a:xfrm>
            <a:off x="335360" y="1052736"/>
            <a:ext cx="8229600" cy="4813300"/>
          </a:xfrm>
        </p:spPr>
        <p:txBody>
          <a:bodyPr/>
          <a:lstStyle/>
          <a:p>
            <a:r>
              <a:rPr lang="en-US" altLang="zh-CN" dirty="0" smtClean="0"/>
              <a:t>USB</a:t>
            </a:r>
            <a:r>
              <a:rPr lang="zh-CN" altLang="en-US" dirty="0" smtClean="0"/>
              <a:t>通信协议</a:t>
            </a:r>
            <a:r>
              <a:rPr lang="en-US" altLang="zh-CN" dirty="0" smtClean="0"/>
              <a:t>——</a:t>
            </a:r>
            <a:r>
              <a:rPr lang="zh-CN" altLang="en-US" dirty="0" smtClean="0"/>
              <a:t>设备类型</a:t>
            </a:r>
            <a:endParaRPr lang="en-US" altLang="zh-CN" dirty="0" smtClean="0"/>
          </a:p>
          <a:p>
            <a:endParaRPr lang="zh-CN" altLang="en-US" dirty="0" smtClean="0"/>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1989138"/>
            <a:ext cx="8243887"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11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495550" y="274638"/>
            <a:ext cx="7715250" cy="850900"/>
          </a:xfrm>
        </p:spPr>
        <p:txBody>
          <a:bodyPr/>
          <a:lstStyle/>
          <a:p>
            <a:r>
              <a:rPr lang="en-US" altLang="zh-CN" smtClean="0"/>
              <a:t>7.5 I</a:t>
            </a:r>
            <a:r>
              <a:rPr lang="en-US" altLang="zh-CN" baseline="30000" smtClean="0"/>
              <a:t>2</a:t>
            </a:r>
            <a:r>
              <a:rPr lang="en-US" altLang="zh-CN" smtClean="0"/>
              <a:t>C</a:t>
            </a:r>
            <a:r>
              <a:rPr lang="zh-CN" altLang="en-US" smtClean="0"/>
              <a:t>总线</a:t>
            </a:r>
          </a:p>
        </p:txBody>
      </p:sp>
      <p:sp>
        <p:nvSpPr>
          <p:cNvPr id="34819" name="内容占位符 2"/>
          <p:cNvSpPr>
            <a:spLocks noGrp="1"/>
          </p:cNvSpPr>
          <p:nvPr>
            <p:ph idx="1"/>
          </p:nvPr>
        </p:nvSpPr>
        <p:spPr>
          <a:xfrm>
            <a:off x="335360" y="1196752"/>
            <a:ext cx="11593288" cy="3528392"/>
          </a:xfrm>
        </p:spPr>
        <p:txBody>
          <a:bodyPr/>
          <a:lstStyle/>
          <a:p>
            <a:r>
              <a:rPr lang="en-US" altLang="zh-CN" dirty="0" smtClean="0"/>
              <a:t>I</a:t>
            </a:r>
            <a:r>
              <a:rPr lang="en-US" altLang="zh-CN" baseline="30000" dirty="0" smtClean="0"/>
              <a:t>2</a:t>
            </a:r>
            <a:r>
              <a:rPr lang="en-US" altLang="zh-CN" dirty="0" smtClean="0"/>
              <a:t>C</a:t>
            </a:r>
            <a:r>
              <a:rPr lang="zh-CN" altLang="en-US" dirty="0" smtClean="0"/>
              <a:t>（</a:t>
            </a:r>
            <a:r>
              <a:rPr lang="en-US" altLang="zh-CN" dirty="0" smtClean="0"/>
              <a:t>Inter Integrated Circuit</a:t>
            </a:r>
            <a:r>
              <a:rPr lang="zh-CN" altLang="en-US" dirty="0" smtClean="0"/>
              <a:t>）</a:t>
            </a:r>
            <a:endParaRPr lang="en-US" altLang="zh-CN" dirty="0" smtClean="0"/>
          </a:p>
          <a:p>
            <a:pPr lvl="1" algn="just"/>
            <a:r>
              <a:rPr lang="zh-CN" altLang="en-US" dirty="0" smtClean="0">
                <a:solidFill>
                  <a:srgbClr val="FF0000"/>
                </a:solidFill>
              </a:rPr>
              <a:t>两线式串行总线</a:t>
            </a:r>
            <a:r>
              <a:rPr lang="zh-CN" altLang="en-US" dirty="0" smtClean="0"/>
              <a:t>，</a:t>
            </a:r>
            <a:r>
              <a:rPr lang="en-US" altLang="zh-CN" dirty="0" smtClean="0"/>
              <a:t>SCL/SDA</a:t>
            </a:r>
            <a:r>
              <a:rPr lang="zh-CN" altLang="en-US" dirty="0" smtClean="0"/>
              <a:t>。</a:t>
            </a:r>
            <a:endParaRPr lang="en-US" altLang="zh-CN" dirty="0" smtClean="0"/>
          </a:p>
          <a:p>
            <a:pPr lvl="1" algn="just"/>
            <a:r>
              <a:rPr lang="zh-CN" altLang="en-US" dirty="0" smtClean="0"/>
              <a:t>每个连接到总线的器件都可以通过唯一的地址和一直存在的简单的主机</a:t>
            </a:r>
            <a:r>
              <a:rPr lang="en-US" altLang="zh-CN" dirty="0" smtClean="0"/>
              <a:t>/</a:t>
            </a:r>
            <a:r>
              <a:rPr lang="zh-CN" altLang="en-US" dirty="0" smtClean="0"/>
              <a:t>从机关系软件</a:t>
            </a:r>
            <a:r>
              <a:rPr lang="zh-CN" altLang="en-US" dirty="0" smtClean="0">
                <a:solidFill>
                  <a:srgbClr val="FF0000"/>
                </a:solidFill>
              </a:rPr>
              <a:t>设定地址</a:t>
            </a:r>
            <a:r>
              <a:rPr lang="zh-CN" altLang="en-US" dirty="0" smtClean="0"/>
              <a:t>。</a:t>
            </a:r>
            <a:endParaRPr lang="en-US" altLang="zh-CN" dirty="0" smtClean="0"/>
          </a:p>
          <a:p>
            <a:pPr lvl="1" algn="just"/>
            <a:r>
              <a:rPr lang="zh-CN" altLang="en-US" dirty="0" smtClean="0">
                <a:solidFill>
                  <a:srgbClr val="FF0000"/>
                </a:solidFill>
              </a:rPr>
              <a:t>多主机总线</a:t>
            </a:r>
            <a:r>
              <a:rPr lang="zh-CN" altLang="en-US" dirty="0" smtClean="0"/>
              <a:t>。</a:t>
            </a:r>
            <a:endParaRPr lang="en-US" altLang="zh-CN" dirty="0" smtClean="0"/>
          </a:p>
          <a:p>
            <a:pPr lvl="1" algn="just"/>
            <a:r>
              <a:rPr lang="zh-CN" altLang="en-US" dirty="0" smtClean="0"/>
              <a:t>串行的</a:t>
            </a:r>
            <a:r>
              <a:rPr lang="en-US" altLang="zh-CN" dirty="0" smtClean="0"/>
              <a:t>8</a:t>
            </a:r>
            <a:r>
              <a:rPr lang="zh-CN" altLang="en-US" dirty="0" smtClean="0"/>
              <a:t>位双向</a:t>
            </a:r>
            <a:r>
              <a:rPr lang="zh-CN" altLang="en-US" dirty="0" smtClean="0">
                <a:solidFill>
                  <a:srgbClr val="FF0000"/>
                </a:solidFill>
              </a:rPr>
              <a:t>数据传输位速率</a:t>
            </a:r>
            <a:r>
              <a:rPr lang="zh-CN" altLang="en-US" dirty="0" smtClean="0"/>
              <a:t>在标准模式下可达</a:t>
            </a:r>
            <a:r>
              <a:rPr lang="en-US" altLang="zh-CN" dirty="0" smtClean="0"/>
              <a:t>100kb/s</a:t>
            </a:r>
            <a:r>
              <a:rPr lang="zh-CN" altLang="en-US" dirty="0" smtClean="0"/>
              <a:t>，快速模式下可达</a:t>
            </a:r>
            <a:r>
              <a:rPr lang="en-US" altLang="zh-CN" dirty="0" smtClean="0"/>
              <a:t>400kbt/s</a:t>
            </a:r>
            <a:r>
              <a:rPr lang="zh-CN" altLang="en-US" dirty="0" smtClean="0"/>
              <a:t>，高速模式下可达</a:t>
            </a:r>
            <a:r>
              <a:rPr lang="en-US" altLang="zh-CN" dirty="0" smtClean="0"/>
              <a:t>3.4Mb/s</a:t>
            </a:r>
            <a:r>
              <a:rPr lang="zh-CN" altLang="en-US" dirty="0" smtClean="0"/>
              <a:t>。</a:t>
            </a:r>
            <a:endParaRPr lang="en-US" altLang="zh-CN" dirty="0" smtClean="0"/>
          </a:p>
          <a:p>
            <a:pPr lvl="1" algn="just"/>
            <a:r>
              <a:rPr lang="zh-CN" altLang="en-US" dirty="0" smtClean="0">
                <a:solidFill>
                  <a:srgbClr val="FF0000"/>
                </a:solidFill>
              </a:rPr>
              <a:t>设备数量</a:t>
            </a:r>
            <a:r>
              <a:rPr lang="zh-CN" altLang="en-US" dirty="0" smtClean="0"/>
              <a:t>受总线的最大电容</a:t>
            </a:r>
            <a:r>
              <a:rPr lang="en-US" altLang="zh-CN" dirty="0" smtClean="0"/>
              <a:t>400 pF</a:t>
            </a:r>
            <a:r>
              <a:rPr lang="zh-CN" altLang="en-US" dirty="0" smtClean="0"/>
              <a:t>限制。相同型号的器件，则还受器件地址位的限制。</a:t>
            </a:r>
            <a:endParaRPr lang="en-US" altLang="zh-CN" dirty="0" smtClean="0"/>
          </a:p>
          <a:p>
            <a:pPr lvl="1"/>
            <a:endParaRPr lang="zh-CN" altLang="en-US" dirty="0" smtClean="0"/>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88" y="5085184"/>
            <a:ext cx="50038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938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2495550" y="274638"/>
            <a:ext cx="7715250" cy="850900"/>
          </a:xfrm>
        </p:spPr>
        <p:txBody>
          <a:bodyPr/>
          <a:lstStyle/>
          <a:p>
            <a:r>
              <a:rPr lang="en-US" altLang="zh-CN" smtClean="0"/>
              <a:t>7.5 I</a:t>
            </a:r>
            <a:r>
              <a:rPr lang="en-US" altLang="zh-CN" baseline="30000" smtClean="0"/>
              <a:t>2</a:t>
            </a:r>
            <a:r>
              <a:rPr lang="en-US" altLang="zh-CN" smtClean="0"/>
              <a:t>C</a:t>
            </a:r>
            <a:r>
              <a:rPr lang="zh-CN" altLang="en-US" smtClean="0"/>
              <a:t>总线</a:t>
            </a:r>
          </a:p>
        </p:txBody>
      </p:sp>
      <p:sp>
        <p:nvSpPr>
          <p:cNvPr id="35843" name="内容占位符 2"/>
          <p:cNvSpPr>
            <a:spLocks noGrp="1"/>
          </p:cNvSpPr>
          <p:nvPr>
            <p:ph idx="1"/>
          </p:nvPr>
        </p:nvSpPr>
        <p:spPr>
          <a:xfrm>
            <a:off x="407368" y="908720"/>
            <a:ext cx="8229600" cy="4813300"/>
          </a:xfrm>
        </p:spPr>
        <p:txBody>
          <a:bodyPr/>
          <a:lstStyle/>
          <a:p>
            <a:r>
              <a:rPr lang="en-US" altLang="zh-CN" dirty="0" smtClean="0"/>
              <a:t>I</a:t>
            </a:r>
            <a:r>
              <a:rPr lang="en-US" altLang="zh-CN" baseline="30000" dirty="0" smtClean="0"/>
              <a:t>2</a:t>
            </a:r>
            <a:r>
              <a:rPr lang="en-US" altLang="zh-CN" dirty="0" smtClean="0"/>
              <a:t>C</a:t>
            </a:r>
            <a:r>
              <a:rPr lang="zh-CN" altLang="en-US" dirty="0" smtClean="0"/>
              <a:t>的启停条件</a:t>
            </a:r>
            <a:endParaRPr lang="en-US" altLang="zh-CN" dirty="0" smtClean="0"/>
          </a:p>
          <a:p>
            <a:endParaRPr lang="zh-CN" altLang="en-US" dirty="0"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2636839"/>
            <a:ext cx="7237412"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06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495550" y="274638"/>
            <a:ext cx="7715250" cy="850900"/>
          </a:xfrm>
        </p:spPr>
        <p:txBody>
          <a:bodyPr/>
          <a:lstStyle/>
          <a:p>
            <a:r>
              <a:rPr lang="en-US" altLang="zh-CN" smtClean="0"/>
              <a:t>7.5 I</a:t>
            </a:r>
            <a:r>
              <a:rPr lang="en-US" altLang="zh-CN" baseline="30000" smtClean="0"/>
              <a:t>2</a:t>
            </a:r>
            <a:r>
              <a:rPr lang="en-US" altLang="zh-CN" smtClean="0"/>
              <a:t>C</a:t>
            </a:r>
            <a:r>
              <a:rPr lang="zh-CN" altLang="en-US" smtClean="0"/>
              <a:t>总线</a:t>
            </a:r>
          </a:p>
        </p:txBody>
      </p:sp>
      <p:sp>
        <p:nvSpPr>
          <p:cNvPr id="36867" name="内容占位符 2"/>
          <p:cNvSpPr>
            <a:spLocks noGrp="1"/>
          </p:cNvSpPr>
          <p:nvPr>
            <p:ph idx="1"/>
          </p:nvPr>
        </p:nvSpPr>
        <p:spPr>
          <a:xfrm>
            <a:off x="1981200" y="1423988"/>
            <a:ext cx="8229600" cy="4813300"/>
          </a:xfrm>
        </p:spPr>
        <p:txBody>
          <a:bodyPr/>
          <a:lstStyle/>
          <a:p>
            <a:r>
              <a:rPr lang="en-US" altLang="zh-CN" smtClean="0"/>
              <a:t>I</a:t>
            </a:r>
            <a:r>
              <a:rPr lang="en-US" altLang="zh-CN" baseline="30000" smtClean="0"/>
              <a:t>2</a:t>
            </a:r>
            <a:r>
              <a:rPr lang="en-US" altLang="zh-CN" smtClean="0"/>
              <a:t>C</a:t>
            </a:r>
            <a:r>
              <a:rPr lang="zh-CN" altLang="en-US" smtClean="0"/>
              <a:t>的响应时序</a:t>
            </a:r>
            <a:endParaRPr lang="en-US" altLang="zh-CN" smtClean="0"/>
          </a:p>
          <a:p>
            <a:endParaRPr lang="zh-CN" altLang="en-US" smtClean="0"/>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070101"/>
            <a:ext cx="788670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4724401"/>
            <a:ext cx="8637588"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01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495550" y="274638"/>
            <a:ext cx="7715250" cy="850900"/>
          </a:xfrm>
        </p:spPr>
        <p:txBody>
          <a:bodyPr/>
          <a:lstStyle/>
          <a:p>
            <a:r>
              <a:rPr lang="en-US" altLang="zh-CN" smtClean="0"/>
              <a:t>7.5 I</a:t>
            </a:r>
            <a:r>
              <a:rPr lang="en-US" altLang="zh-CN" baseline="30000" smtClean="0"/>
              <a:t>2</a:t>
            </a:r>
            <a:r>
              <a:rPr lang="en-US" altLang="zh-CN" smtClean="0"/>
              <a:t>C</a:t>
            </a:r>
            <a:r>
              <a:rPr lang="zh-CN" altLang="en-US" smtClean="0"/>
              <a:t>总线</a:t>
            </a:r>
          </a:p>
        </p:txBody>
      </p:sp>
      <p:sp>
        <p:nvSpPr>
          <p:cNvPr id="37891" name="内容占位符 2"/>
          <p:cNvSpPr>
            <a:spLocks noGrp="1"/>
          </p:cNvSpPr>
          <p:nvPr>
            <p:ph idx="1"/>
          </p:nvPr>
        </p:nvSpPr>
        <p:spPr>
          <a:xfrm>
            <a:off x="623392" y="1123851"/>
            <a:ext cx="8229600" cy="4813300"/>
          </a:xfrm>
        </p:spPr>
        <p:txBody>
          <a:bodyPr/>
          <a:lstStyle/>
          <a:p>
            <a:r>
              <a:rPr lang="en-US" altLang="zh-CN" dirty="0" smtClean="0"/>
              <a:t>I</a:t>
            </a:r>
            <a:r>
              <a:rPr lang="en-US" altLang="zh-CN" baseline="30000" dirty="0" smtClean="0"/>
              <a:t>2</a:t>
            </a:r>
            <a:r>
              <a:rPr lang="en-US" altLang="zh-CN" dirty="0" smtClean="0"/>
              <a:t>C </a:t>
            </a:r>
            <a:r>
              <a:rPr lang="zh-CN" altLang="en-US" dirty="0" smtClean="0"/>
              <a:t>接口访问</a:t>
            </a:r>
            <a:r>
              <a:rPr lang="en-US" altLang="zh-CN" dirty="0" smtClean="0"/>
              <a:t>EEPROM</a:t>
            </a:r>
            <a:endParaRPr lang="zh-CN" altLang="en-US" dirty="0" smtClean="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2133601"/>
            <a:ext cx="8532813"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8142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4008438" y="2057400"/>
            <a:ext cx="63357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eaLnBrk="1" hangingPunct="1">
              <a:spcBef>
                <a:spcPct val="0"/>
              </a:spcBef>
              <a:buClrTx/>
              <a:buSzTx/>
              <a:buFont typeface="Arial" panose="020B0604020202020204" pitchFamily="34" charset="0"/>
              <a:buNone/>
            </a:pPr>
            <a:r>
              <a:rPr lang="zh-CN" altLang="en-US" sz="2800">
                <a:solidFill>
                  <a:schemeClr val="tx1"/>
                </a:solidFill>
              </a:rPr>
              <a:t>张华平</a:t>
            </a:r>
            <a:endParaRPr lang="en-US" altLang="zh-CN" sz="2800">
              <a:solidFill>
                <a:schemeClr val="tx1"/>
              </a:solidFill>
            </a:endParaRPr>
          </a:p>
          <a:p>
            <a:pPr eaLnBrk="1" hangingPunct="1">
              <a:spcBef>
                <a:spcPct val="0"/>
              </a:spcBef>
              <a:buClrTx/>
              <a:buSzTx/>
              <a:buFont typeface="Arial" panose="020B0604020202020204" pitchFamily="34" charset="0"/>
              <a:buNone/>
            </a:pPr>
            <a:r>
              <a:rPr lang="en-US" altLang="zh-CN" sz="2800">
                <a:solidFill>
                  <a:schemeClr val="tx1"/>
                </a:solidFill>
                <a:latin typeface="Candara" panose="020E0502030303020204" pitchFamily="34" charset="0"/>
                <a:ea typeface="Gulim" pitchFamily="2" charset="-127"/>
              </a:rPr>
              <a:t>Email: </a:t>
            </a:r>
            <a:r>
              <a:rPr lang="en-US" altLang="zh-CN" sz="2800">
                <a:solidFill>
                  <a:schemeClr val="tx1"/>
                </a:solidFill>
                <a:latin typeface="Candara" panose="020E0502030303020204" pitchFamily="34" charset="0"/>
                <a:ea typeface="Gulim" pitchFamily="2" charset="-127"/>
                <a:hlinkClick r:id="rId2"/>
              </a:rPr>
              <a:t>kevinzhang@bit.edu.cn</a:t>
            </a:r>
            <a:endParaRPr lang="en-US" altLang="zh-CN" sz="2800">
              <a:solidFill>
                <a:schemeClr val="tx1"/>
              </a:solidFill>
              <a:latin typeface="Candara" panose="020E0502030303020204" pitchFamily="34" charset="0"/>
              <a:ea typeface="Gulim" pitchFamily="2" charset="-127"/>
            </a:endParaRPr>
          </a:p>
          <a:p>
            <a:pPr eaLnBrk="1" hangingPunct="1">
              <a:spcBef>
                <a:spcPct val="0"/>
              </a:spcBef>
              <a:buClrTx/>
              <a:buSzTx/>
              <a:buFont typeface="Arial" panose="020B0604020202020204" pitchFamily="34" charset="0"/>
              <a:buNone/>
            </a:pPr>
            <a:r>
              <a:rPr lang="zh-CN" altLang="en-US" sz="2800">
                <a:solidFill>
                  <a:schemeClr val="tx1"/>
                </a:solidFill>
              </a:rPr>
              <a:t>微博：</a:t>
            </a:r>
            <a:r>
              <a:rPr lang="zh-CN" altLang="en-US" sz="2800">
                <a:solidFill>
                  <a:schemeClr val="tx1"/>
                </a:solidFill>
                <a:latin typeface="Candara" panose="020E0502030303020204" pitchFamily="34" charset="0"/>
                <a:ea typeface="Gulim" pitchFamily="2" charset="-127"/>
              </a:rPr>
              <a:t>@ICTCLAS</a:t>
            </a:r>
            <a:r>
              <a:rPr lang="zh-CN" altLang="en-US" sz="2800">
                <a:solidFill>
                  <a:schemeClr val="tx1"/>
                </a:solidFill>
              </a:rPr>
              <a:t>张华平博士</a:t>
            </a:r>
          </a:p>
          <a:p>
            <a:pPr eaLnBrk="1" latinLnBrk="1" hangingPunct="1">
              <a:spcBef>
                <a:spcPct val="0"/>
              </a:spcBef>
              <a:buClrTx/>
              <a:buSzTx/>
              <a:buFont typeface="Arial" panose="020B0604020202020204" pitchFamily="34" charset="0"/>
              <a:buNone/>
            </a:pPr>
            <a:r>
              <a:rPr lang="zh-CN" altLang="en-US" sz="2800">
                <a:solidFill>
                  <a:schemeClr val="tx1"/>
                </a:solidFill>
              </a:rPr>
              <a:t>实验室</a:t>
            </a:r>
            <a:r>
              <a:rPr lang="zh-CN" altLang="en-US" sz="2800">
                <a:solidFill>
                  <a:schemeClr val="tx1"/>
                </a:solidFill>
                <a:latin typeface="Times New Roman" panose="02020603050405020304" pitchFamily="18" charset="0"/>
                <a:cs typeface="Times New Roman" panose="02020603050405020304" pitchFamily="18" charset="0"/>
              </a:rPr>
              <a:t>官网：</a:t>
            </a:r>
            <a:endParaRPr lang="en-US" altLang="zh-CN" sz="2800">
              <a:solidFill>
                <a:schemeClr val="tx1"/>
              </a:solidFill>
              <a:latin typeface="Times New Roman" panose="02020603050405020304" pitchFamily="18" charset="0"/>
              <a:cs typeface="Times New Roman" panose="02020603050405020304" pitchFamily="18" charset="0"/>
            </a:endParaRPr>
          </a:p>
          <a:p>
            <a:pPr eaLnBrk="1" latinLnBrk="1" hangingPunct="1">
              <a:spcBef>
                <a:spcPct val="0"/>
              </a:spcBef>
              <a:buClrTx/>
              <a:buSzTx/>
              <a:buFont typeface="Arial" panose="020B0604020202020204" pitchFamily="34" charset="0"/>
              <a:buNone/>
            </a:pPr>
            <a:r>
              <a:rPr lang="en-US" altLang="zh-CN">
                <a:latin typeface="Times New Roman" panose="02020603050405020304" pitchFamily="18" charset="0"/>
                <a:cs typeface="Times New Roman" panose="02020603050405020304" pitchFamily="18" charset="0"/>
                <a:hlinkClick r:id="rId2"/>
              </a:rPr>
              <a:t>http://www.nlpir.org</a:t>
            </a:r>
          </a:p>
        </p:txBody>
      </p:sp>
      <p:sp>
        <p:nvSpPr>
          <p:cNvPr id="197635" name="Rectangle 6"/>
          <p:cNvSpPr>
            <a:spLocks noGrp="1" noChangeArrowheads="1"/>
          </p:cNvSpPr>
          <p:nvPr>
            <p:ph type="title" idx="4294967295"/>
          </p:nvPr>
        </p:nvSpPr>
        <p:spPr>
          <a:xfrm>
            <a:off x="4810125" y="188913"/>
            <a:ext cx="5857875" cy="706437"/>
          </a:xfrm>
        </p:spPr>
        <p:txBody>
          <a:bodyPr/>
          <a:lstStyle/>
          <a:p>
            <a:r>
              <a:rPr lang="zh-CN" altLang="en-US" smtClean="0">
                <a:latin typeface="楷体" panose="02010609060101010101" pitchFamily="49" charset="-122"/>
                <a:ea typeface="楷体" panose="02010609060101010101" pitchFamily="49" charset="-122"/>
                <a:cs typeface="Arial Unicode MS" pitchFamily="34" charset="-122"/>
              </a:rPr>
              <a:t>感谢关注聆听！</a:t>
            </a:r>
            <a:endParaRPr lang="en-US" altLang="zh-CN" smtClean="0">
              <a:latin typeface="楷体" panose="02010609060101010101" pitchFamily="49" charset="-122"/>
              <a:ea typeface="楷体" panose="02010609060101010101" pitchFamily="49" charset="-122"/>
              <a:cs typeface="Arial Unicode MS" pitchFamily="34" charset="-122"/>
            </a:endParaRPr>
          </a:p>
        </p:txBody>
      </p:sp>
      <p:pic>
        <p:nvPicPr>
          <p:cNvPr id="1976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850" y="2036763"/>
            <a:ext cx="1733550"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37" name="矩形 1"/>
          <p:cNvSpPr>
            <a:spLocks noChangeArrowheads="1"/>
          </p:cNvSpPr>
          <p:nvPr/>
        </p:nvSpPr>
        <p:spPr bwMode="auto">
          <a:xfrm>
            <a:off x="8616950" y="3794125"/>
            <a:ext cx="205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SzPct val="80000"/>
              <a:buFont typeface="Wingdings" panose="05000000000000000000" pitchFamily="2" charset="2"/>
              <a:buChar char="ì"/>
              <a:defRPr sz="3200">
                <a:solidFill>
                  <a:srgbClr val="000066"/>
                </a:solidFill>
                <a:latin typeface="楷体" panose="02010609060101010101" pitchFamily="49" charset="-122"/>
                <a:ea typeface="楷体" panose="02010609060101010101" pitchFamily="49" charset="-122"/>
              </a:defRPr>
            </a:lvl1pPr>
            <a:lvl2pPr marL="742950" indent="-285750">
              <a:spcBef>
                <a:spcPct val="20000"/>
              </a:spcBef>
              <a:buClr>
                <a:srgbClr val="CC3300"/>
              </a:buClr>
              <a:buSzPct val="80000"/>
              <a:buFont typeface="Wingdings" panose="05000000000000000000" pitchFamily="2" charset="2"/>
              <a:buChar char="n"/>
              <a:defRPr sz="2800">
                <a:solidFill>
                  <a:srgbClr val="CC0000"/>
                </a:solidFill>
                <a:latin typeface="楷体" panose="02010609060101010101" pitchFamily="49" charset="-122"/>
                <a:ea typeface="楷体" panose="020106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楷体" panose="02010609060101010101" pitchFamily="49" charset="-122"/>
                <a:ea typeface="楷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楷体" panose="02010609060101010101" pitchFamily="49" charset="-122"/>
                <a:ea typeface="楷体" panose="02010609060101010101" pitchFamily="49"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rPr>
              <a:t>大数据千人会</a:t>
            </a:r>
            <a:endParaRPr lang="en-US" altLang="zh-CN" sz="2000">
              <a:solidFill>
                <a:schemeClr val="tx1"/>
              </a:solidFill>
            </a:endParaRPr>
          </a:p>
        </p:txBody>
      </p:sp>
      <p:pic>
        <p:nvPicPr>
          <p:cNvPr id="1976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1916113"/>
            <a:ext cx="21812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1052736"/>
            <a:ext cx="3786187"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标题 1"/>
          <p:cNvSpPr>
            <a:spLocks noGrp="1"/>
          </p:cNvSpPr>
          <p:nvPr>
            <p:ph type="title"/>
          </p:nvPr>
        </p:nvSpPr>
        <p:spPr>
          <a:xfrm>
            <a:off x="2495550" y="274638"/>
            <a:ext cx="7715250" cy="850900"/>
          </a:xfrm>
        </p:spPr>
        <p:txBody>
          <a:bodyPr/>
          <a:lstStyle/>
          <a:p>
            <a:r>
              <a:rPr lang="en-US" altLang="zh-CN" smtClean="0"/>
              <a:t>7.1 </a:t>
            </a:r>
            <a:r>
              <a:rPr lang="zh-CN" altLang="en-US" smtClean="0"/>
              <a:t>总线概述</a:t>
            </a:r>
          </a:p>
        </p:txBody>
      </p:sp>
      <p:sp>
        <p:nvSpPr>
          <p:cNvPr id="4099" name="内容占位符 2"/>
          <p:cNvSpPr>
            <a:spLocks noGrp="1"/>
          </p:cNvSpPr>
          <p:nvPr>
            <p:ph idx="1"/>
          </p:nvPr>
        </p:nvSpPr>
        <p:spPr>
          <a:xfrm>
            <a:off x="119336" y="1423988"/>
            <a:ext cx="7416823" cy="4813300"/>
          </a:xfrm>
        </p:spPr>
        <p:txBody>
          <a:bodyPr/>
          <a:lstStyle/>
          <a:p>
            <a:r>
              <a:rPr lang="zh-CN" altLang="en-US" dirty="0" smtClean="0"/>
              <a:t>总线定义及分类</a:t>
            </a:r>
            <a:endParaRPr lang="en-US" altLang="zh-CN" dirty="0" smtClean="0"/>
          </a:p>
          <a:p>
            <a:pPr marL="457200" lvl="1" indent="0">
              <a:buNone/>
            </a:pPr>
            <a:r>
              <a:rPr lang="en-US" altLang="zh-CN" dirty="0" smtClean="0"/>
              <a:t>    </a:t>
            </a:r>
            <a:r>
              <a:rPr lang="zh-CN" altLang="zh-CN" dirty="0" smtClean="0"/>
              <a:t>总线是一种</a:t>
            </a:r>
            <a:r>
              <a:rPr lang="zh-CN" altLang="zh-CN" dirty="0" smtClean="0">
                <a:solidFill>
                  <a:srgbClr val="FF0000"/>
                </a:solidFill>
              </a:rPr>
              <a:t>通讯通道</a:t>
            </a:r>
            <a:r>
              <a:rPr lang="zh-CN" altLang="zh-CN" dirty="0" smtClean="0"/>
              <a:t>，用以在计算机内部及计算机之间</a:t>
            </a:r>
            <a:r>
              <a:rPr lang="zh-CN" altLang="zh-CN" dirty="0" smtClean="0">
                <a:solidFill>
                  <a:srgbClr val="FF0000"/>
                </a:solidFill>
              </a:rPr>
              <a:t>传输数据</a:t>
            </a:r>
            <a:r>
              <a:rPr lang="zh-CN" altLang="zh-CN" dirty="0" smtClean="0"/>
              <a:t>。总线这个术语涵盖了所有的相关</a:t>
            </a:r>
            <a:r>
              <a:rPr lang="zh-CN" altLang="zh-CN" dirty="0" smtClean="0">
                <a:solidFill>
                  <a:srgbClr val="FF0000"/>
                </a:solidFill>
              </a:rPr>
              <a:t>硬件</a:t>
            </a:r>
            <a:r>
              <a:rPr lang="zh-CN" altLang="zh-CN" dirty="0" smtClean="0"/>
              <a:t>（导线、光线等）及</a:t>
            </a:r>
            <a:r>
              <a:rPr lang="zh-CN" altLang="zh-CN" dirty="0" smtClean="0">
                <a:solidFill>
                  <a:srgbClr val="FF0000"/>
                </a:solidFill>
              </a:rPr>
              <a:t>软件</a:t>
            </a:r>
            <a:r>
              <a:rPr lang="zh-CN" altLang="zh-CN" dirty="0" smtClean="0"/>
              <a:t>（通讯协议等）。早期的计算机总线仅指那些拥有多个接口的并行线缆，但现在泛指</a:t>
            </a:r>
            <a:r>
              <a:rPr lang="zh-CN" altLang="zh-CN" dirty="0" smtClean="0">
                <a:solidFill>
                  <a:srgbClr val="FF0000"/>
                </a:solidFill>
              </a:rPr>
              <a:t>任何能够提供通讯逻辑功能的物理布局和设施</a:t>
            </a:r>
            <a:r>
              <a:rPr lang="zh-CN" altLang="zh-CN" dirty="0" smtClean="0"/>
              <a:t>。</a:t>
            </a:r>
            <a:endParaRPr lang="zh-CN" altLang="en-US" dirty="0" smtClean="0"/>
          </a:p>
        </p:txBody>
      </p:sp>
    </p:spTree>
    <p:extLst>
      <p:ext uri="{BB962C8B-B14F-4D97-AF65-F5344CB8AC3E}">
        <p14:creationId xmlns:p14="http://schemas.microsoft.com/office/powerpoint/2010/main" val="232494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495550" y="274638"/>
            <a:ext cx="7715250" cy="850900"/>
          </a:xfrm>
        </p:spPr>
        <p:txBody>
          <a:bodyPr/>
          <a:lstStyle/>
          <a:p>
            <a:r>
              <a:rPr lang="en-US" altLang="zh-CN" smtClean="0"/>
              <a:t>7.1 </a:t>
            </a:r>
            <a:r>
              <a:rPr lang="zh-CN" altLang="en-US" smtClean="0"/>
              <a:t>总线概述</a:t>
            </a:r>
          </a:p>
        </p:txBody>
      </p:sp>
      <p:sp>
        <p:nvSpPr>
          <p:cNvPr id="5123" name="内容占位符 2"/>
          <p:cNvSpPr>
            <a:spLocks noGrp="1"/>
          </p:cNvSpPr>
          <p:nvPr>
            <p:ph idx="1"/>
          </p:nvPr>
        </p:nvSpPr>
        <p:spPr>
          <a:xfrm>
            <a:off x="0" y="691258"/>
            <a:ext cx="11881320" cy="4813300"/>
          </a:xfrm>
        </p:spPr>
        <p:txBody>
          <a:bodyPr/>
          <a:lstStyle/>
          <a:p>
            <a:r>
              <a:rPr lang="zh-CN" altLang="en-US" dirty="0" smtClean="0"/>
              <a:t>按</a:t>
            </a:r>
            <a:r>
              <a:rPr lang="zh-CN" altLang="zh-CN" dirty="0" smtClean="0"/>
              <a:t>所处的位置分类</a:t>
            </a:r>
            <a:endParaRPr lang="en-US" altLang="zh-CN" dirty="0" smtClean="0"/>
          </a:p>
          <a:p>
            <a:pPr lvl="1" algn="just"/>
            <a:r>
              <a:rPr lang="zh-CN" altLang="zh-CN" dirty="0" smtClean="0">
                <a:solidFill>
                  <a:srgbClr val="FF0000"/>
                </a:solidFill>
              </a:rPr>
              <a:t>片内总线</a:t>
            </a:r>
            <a:r>
              <a:rPr lang="zh-CN" altLang="zh-CN" dirty="0" smtClean="0"/>
              <a:t>：指</a:t>
            </a:r>
            <a:r>
              <a:rPr lang="en-US" altLang="zh-CN" dirty="0" smtClean="0"/>
              <a:t>CPU</a:t>
            </a:r>
            <a:r>
              <a:rPr lang="zh-CN" altLang="zh-CN" dirty="0" smtClean="0"/>
              <a:t>内部的总线，即芯片内部的总线。</a:t>
            </a:r>
          </a:p>
          <a:p>
            <a:pPr lvl="1" algn="just"/>
            <a:r>
              <a:rPr lang="zh-CN" altLang="zh-CN" dirty="0" smtClean="0">
                <a:solidFill>
                  <a:srgbClr val="FF0000"/>
                </a:solidFill>
              </a:rPr>
              <a:t>片外总线</a:t>
            </a:r>
            <a:r>
              <a:rPr lang="zh-CN" altLang="zh-CN" dirty="0" smtClean="0"/>
              <a:t>：指</a:t>
            </a:r>
            <a:r>
              <a:rPr lang="en-US" altLang="zh-CN" dirty="0" smtClean="0"/>
              <a:t>CPU</a:t>
            </a:r>
            <a:r>
              <a:rPr lang="zh-CN" altLang="zh-CN" dirty="0" smtClean="0"/>
              <a:t>与内存和</a:t>
            </a:r>
            <a:r>
              <a:rPr lang="en-US" altLang="zh-CN" dirty="0" smtClean="0"/>
              <a:t>IO</a:t>
            </a:r>
            <a:r>
              <a:rPr lang="zh-CN" altLang="zh-CN" dirty="0" smtClean="0"/>
              <a:t>设备之间的通信接口，常指外设的接口标准，如</a:t>
            </a:r>
            <a:r>
              <a:rPr lang="en-US" altLang="zh-CN" dirty="0" smtClean="0"/>
              <a:t>SATA/SCSI/USB/IEEE 1394</a:t>
            </a:r>
            <a:r>
              <a:rPr lang="zh-CN" altLang="zh-CN" dirty="0" smtClean="0"/>
              <a:t>等。</a:t>
            </a:r>
            <a:endParaRPr lang="en-US" altLang="zh-CN" dirty="0" smtClean="0"/>
          </a:p>
          <a:p>
            <a:r>
              <a:rPr lang="zh-CN" altLang="zh-CN" dirty="0" smtClean="0"/>
              <a:t>按功能分类</a:t>
            </a:r>
            <a:endParaRPr lang="en-US" altLang="zh-CN" dirty="0" smtClean="0"/>
          </a:p>
          <a:p>
            <a:pPr lvl="1"/>
            <a:r>
              <a:rPr lang="zh-CN" altLang="zh-CN" dirty="0" smtClean="0">
                <a:solidFill>
                  <a:srgbClr val="FF0000"/>
                </a:solidFill>
              </a:rPr>
              <a:t>地址总线</a:t>
            </a:r>
            <a:r>
              <a:rPr lang="zh-CN" altLang="zh-CN" dirty="0" smtClean="0"/>
              <a:t>（</a:t>
            </a:r>
            <a:r>
              <a:rPr lang="en-US" altLang="zh-CN" dirty="0" smtClean="0"/>
              <a:t>Address Bus</a:t>
            </a:r>
            <a:r>
              <a:rPr lang="zh-CN" altLang="zh-CN" dirty="0" smtClean="0"/>
              <a:t>，</a:t>
            </a:r>
            <a:r>
              <a:rPr lang="en-US" altLang="zh-CN" dirty="0" smtClean="0"/>
              <a:t>AB</a:t>
            </a:r>
            <a:r>
              <a:rPr lang="zh-CN" altLang="zh-CN" dirty="0" smtClean="0"/>
              <a:t>）：用来传送地址信息。</a:t>
            </a:r>
          </a:p>
          <a:p>
            <a:pPr lvl="1"/>
            <a:r>
              <a:rPr lang="zh-CN" altLang="zh-CN" dirty="0" smtClean="0">
                <a:solidFill>
                  <a:srgbClr val="FF0000"/>
                </a:solidFill>
              </a:rPr>
              <a:t>数据总线</a:t>
            </a:r>
            <a:r>
              <a:rPr lang="zh-CN" altLang="zh-CN" dirty="0" smtClean="0"/>
              <a:t>（</a:t>
            </a:r>
            <a:r>
              <a:rPr lang="en-US" altLang="zh-CN" dirty="0" smtClean="0"/>
              <a:t>Data Bus</a:t>
            </a:r>
            <a:r>
              <a:rPr lang="zh-CN" altLang="zh-CN" dirty="0" smtClean="0"/>
              <a:t>，</a:t>
            </a:r>
            <a:r>
              <a:rPr lang="en-US" altLang="zh-CN" dirty="0" smtClean="0"/>
              <a:t>DB</a:t>
            </a:r>
            <a:r>
              <a:rPr lang="zh-CN" altLang="zh-CN" dirty="0" smtClean="0"/>
              <a:t>）：用来传送数据信息。</a:t>
            </a:r>
          </a:p>
          <a:p>
            <a:pPr lvl="1"/>
            <a:r>
              <a:rPr lang="zh-CN" altLang="zh-CN" dirty="0" smtClean="0">
                <a:solidFill>
                  <a:srgbClr val="FF0000"/>
                </a:solidFill>
              </a:rPr>
              <a:t>控制总线</a:t>
            </a:r>
            <a:r>
              <a:rPr lang="zh-CN" altLang="zh-CN" dirty="0" smtClean="0"/>
              <a:t>（</a:t>
            </a:r>
            <a:r>
              <a:rPr lang="en-US" altLang="zh-CN" dirty="0" smtClean="0"/>
              <a:t>Control Bus</a:t>
            </a:r>
            <a:r>
              <a:rPr lang="zh-CN" altLang="zh-CN" dirty="0" smtClean="0"/>
              <a:t>，</a:t>
            </a:r>
            <a:r>
              <a:rPr lang="en-US" altLang="zh-CN" dirty="0" smtClean="0"/>
              <a:t>CB</a:t>
            </a:r>
            <a:r>
              <a:rPr lang="zh-CN" altLang="zh-CN" dirty="0" smtClean="0"/>
              <a:t>）：用来传送控制信号。</a:t>
            </a:r>
          </a:p>
          <a:p>
            <a:r>
              <a:rPr lang="zh-CN" altLang="zh-CN" dirty="0" smtClean="0"/>
              <a:t>按信息传送方向分类</a:t>
            </a:r>
            <a:endParaRPr lang="en-US" altLang="zh-CN" dirty="0" smtClean="0"/>
          </a:p>
          <a:p>
            <a:pPr lvl="1"/>
            <a:r>
              <a:rPr lang="zh-CN" altLang="zh-CN" dirty="0" smtClean="0">
                <a:solidFill>
                  <a:srgbClr val="FF0000"/>
                </a:solidFill>
              </a:rPr>
              <a:t>单向总线</a:t>
            </a:r>
            <a:r>
              <a:rPr lang="zh-CN" altLang="zh-CN" dirty="0" smtClean="0"/>
              <a:t>：信息只能朝一个方向传送，如地址总线。</a:t>
            </a:r>
          </a:p>
          <a:p>
            <a:pPr lvl="1"/>
            <a:r>
              <a:rPr lang="zh-CN" altLang="zh-CN" dirty="0" smtClean="0">
                <a:solidFill>
                  <a:srgbClr val="FF0000"/>
                </a:solidFill>
              </a:rPr>
              <a:t>双向总线</a:t>
            </a:r>
            <a:r>
              <a:rPr lang="zh-CN" altLang="zh-CN" dirty="0" smtClean="0"/>
              <a:t>：信息可以朝两个方向传送，如数据总线。</a:t>
            </a:r>
            <a:endParaRPr lang="zh-CN" altLang="en-US" dirty="0" smtClean="0"/>
          </a:p>
        </p:txBody>
      </p:sp>
    </p:spTree>
    <p:extLst>
      <p:ext uri="{BB962C8B-B14F-4D97-AF65-F5344CB8AC3E}">
        <p14:creationId xmlns:p14="http://schemas.microsoft.com/office/powerpoint/2010/main" val="87557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495550" y="274638"/>
            <a:ext cx="7715250" cy="850900"/>
          </a:xfrm>
        </p:spPr>
        <p:txBody>
          <a:bodyPr/>
          <a:lstStyle/>
          <a:p>
            <a:r>
              <a:rPr lang="en-US" altLang="zh-CN" smtClean="0"/>
              <a:t>7.1 </a:t>
            </a:r>
            <a:r>
              <a:rPr lang="zh-CN" altLang="en-US" smtClean="0"/>
              <a:t>总线概述</a:t>
            </a:r>
          </a:p>
        </p:txBody>
      </p:sp>
      <p:sp>
        <p:nvSpPr>
          <p:cNvPr id="6147" name="内容占位符 2"/>
          <p:cNvSpPr>
            <a:spLocks noGrp="1"/>
          </p:cNvSpPr>
          <p:nvPr>
            <p:ph idx="1"/>
          </p:nvPr>
        </p:nvSpPr>
        <p:spPr>
          <a:xfrm>
            <a:off x="520527" y="980728"/>
            <a:ext cx="11665296" cy="4813300"/>
          </a:xfrm>
        </p:spPr>
        <p:txBody>
          <a:bodyPr/>
          <a:lstStyle/>
          <a:p>
            <a:r>
              <a:rPr lang="zh-CN" altLang="zh-CN" dirty="0" smtClean="0"/>
              <a:t>按层次结构分类</a:t>
            </a:r>
            <a:endParaRPr lang="en-US" altLang="zh-CN" dirty="0" smtClean="0"/>
          </a:p>
          <a:p>
            <a:pPr lvl="1"/>
            <a:r>
              <a:rPr lang="en-US" altLang="zh-CN" dirty="0" smtClean="0">
                <a:solidFill>
                  <a:srgbClr val="FF0000"/>
                </a:solidFill>
              </a:rPr>
              <a:t>CPU</a:t>
            </a:r>
            <a:r>
              <a:rPr lang="zh-CN" altLang="zh-CN" dirty="0" smtClean="0">
                <a:solidFill>
                  <a:srgbClr val="FF0000"/>
                </a:solidFill>
              </a:rPr>
              <a:t>总线</a:t>
            </a:r>
            <a:r>
              <a:rPr lang="zh-CN" altLang="zh-CN" dirty="0" smtClean="0"/>
              <a:t>：用来连接</a:t>
            </a:r>
            <a:r>
              <a:rPr lang="en-US" altLang="zh-CN" dirty="0" smtClean="0"/>
              <a:t>CPU</a:t>
            </a:r>
            <a:r>
              <a:rPr lang="zh-CN" altLang="zh-CN" dirty="0" smtClean="0"/>
              <a:t>和控制芯片。</a:t>
            </a:r>
          </a:p>
          <a:p>
            <a:pPr lvl="1"/>
            <a:r>
              <a:rPr lang="zh-CN" altLang="zh-CN" dirty="0" smtClean="0">
                <a:solidFill>
                  <a:srgbClr val="FF0000"/>
                </a:solidFill>
              </a:rPr>
              <a:t>存储总线</a:t>
            </a:r>
            <a:r>
              <a:rPr lang="zh-CN" altLang="zh-CN" dirty="0" smtClean="0"/>
              <a:t>：用来连接存储控制器和内存。</a:t>
            </a:r>
          </a:p>
          <a:p>
            <a:pPr lvl="1"/>
            <a:r>
              <a:rPr lang="en-US" altLang="zh-CN" dirty="0" smtClean="0">
                <a:solidFill>
                  <a:srgbClr val="FF0000"/>
                </a:solidFill>
              </a:rPr>
              <a:t>I/O</a:t>
            </a:r>
            <a:r>
              <a:rPr lang="zh-CN" altLang="zh-CN" dirty="0" smtClean="0">
                <a:solidFill>
                  <a:srgbClr val="FF0000"/>
                </a:solidFill>
              </a:rPr>
              <a:t>通道总线</a:t>
            </a:r>
            <a:r>
              <a:rPr lang="zh-CN" altLang="zh-CN" dirty="0" smtClean="0"/>
              <a:t>：用来连接扩充插槽上的各扩展板卡。</a:t>
            </a:r>
          </a:p>
          <a:p>
            <a:r>
              <a:rPr lang="zh-CN" altLang="zh-CN" dirty="0" smtClean="0"/>
              <a:t>按通信方式分类</a:t>
            </a:r>
            <a:endParaRPr lang="en-US" altLang="zh-CN" dirty="0" smtClean="0"/>
          </a:p>
          <a:p>
            <a:pPr lvl="1"/>
            <a:r>
              <a:rPr lang="zh-CN" altLang="zh-CN" dirty="0" smtClean="0">
                <a:solidFill>
                  <a:srgbClr val="FF0000"/>
                </a:solidFill>
              </a:rPr>
              <a:t>并行总线</a:t>
            </a:r>
            <a:endParaRPr lang="en-US" altLang="zh-CN" dirty="0" smtClean="0">
              <a:solidFill>
                <a:srgbClr val="FF0000"/>
              </a:solidFill>
            </a:endParaRPr>
          </a:p>
          <a:p>
            <a:pPr lvl="1"/>
            <a:r>
              <a:rPr lang="zh-CN" altLang="zh-CN" dirty="0" smtClean="0">
                <a:solidFill>
                  <a:srgbClr val="FF0000"/>
                </a:solidFill>
              </a:rPr>
              <a:t>串行总线 </a:t>
            </a:r>
          </a:p>
          <a:p>
            <a:r>
              <a:rPr lang="zh-CN" altLang="zh-CN" dirty="0" smtClean="0"/>
              <a:t>按时钟信号方式分类</a:t>
            </a:r>
            <a:endParaRPr lang="en-US" altLang="zh-CN" dirty="0" smtClean="0"/>
          </a:p>
          <a:p>
            <a:pPr lvl="1"/>
            <a:r>
              <a:rPr lang="zh-CN" altLang="zh-CN" dirty="0" smtClean="0">
                <a:solidFill>
                  <a:srgbClr val="FF0000"/>
                </a:solidFill>
              </a:rPr>
              <a:t>同步总线</a:t>
            </a:r>
            <a:r>
              <a:rPr lang="zh-CN" altLang="zh-CN" dirty="0" smtClean="0"/>
              <a:t>：时钟信号独立于数据。</a:t>
            </a:r>
          </a:p>
          <a:p>
            <a:pPr lvl="1"/>
            <a:r>
              <a:rPr lang="zh-CN" altLang="zh-CN" dirty="0" smtClean="0">
                <a:solidFill>
                  <a:srgbClr val="FF0000"/>
                </a:solidFill>
              </a:rPr>
              <a:t>异步总线</a:t>
            </a:r>
            <a:r>
              <a:rPr lang="zh-CN" altLang="zh-CN" dirty="0" smtClean="0"/>
              <a:t>：时钟信号是从数据中提取出来的，通常利用数据信号的边沿来作为时钟同步信号。</a:t>
            </a:r>
            <a:endParaRPr lang="zh-CN" altLang="en-US" dirty="0" smtClean="0"/>
          </a:p>
        </p:txBody>
      </p:sp>
    </p:spTree>
    <p:extLst>
      <p:ext uri="{BB962C8B-B14F-4D97-AF65-F5344CB8AC3E}">
        <p14:creationId xmlns:p14="http://schemas.microsoft.com/office/powerpoint/2010/main" val="96008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495550" y="274638"/>
            <a:ext cx="7715250" cy="850900"/>
          </a:xfrm>
        </p:spPr>
        <p:txBody>
          <a:bodyPr/>
          <a:lstStyle/>
          <a:p>
            <a:r>
              <a:rPr lang="en-US" altLang="zh-CN" smtClean="0"/>
              <a:t>7.1 </a:t>
            </a:r>
            <a:r>
              <a:rPr lang="zh-CN" altLang="en-US" smtClean="0"/>
              <a:t>总线概述</a:t>
            </a:r>
          </a:p>
        </p:txBody>
      </p:sp>
      <p:sp>
        <p:nvSpPr>
          <p:cNvPr id="3" name="内容占位符 2"/>
          <p:cNvSpPr>
            <a:spLocks noGrp="1"/>
          </p:cNvSpPr>
          <p:nvPr>
            <p:ph idx="1"/>
          </p:nvPr>
        </p:nvSpPr>
        <p:spPr>
          <a:xfrm>
            <a:off x="119336" y="1423988"/>
            <a:ext cx="11953328" cy="4813300"/>
          </a:xfrm>
        </p:spPr>
        <p:txBody>
          <a:bodyPr/>
          <a:lstStyle/>
          <a:p>
            <a:pPr>
              <a:defRPr/>
            </a:pPr>
            <a:r>
              <a:rPr lang="zh-CN" altLang="zh-CN" dirty="0"/>
              <a:t>总线技术</a:t>
            </a:r>
            <a:r>
              <a:rPr lang="zh-CN" altLang="zh-CN" dirty="0" smtClean="0"/>
              <a:t>指标</a:t>
            </a:r>
            <a:endParaRPr lang="en-US" altLang="zh-CN" dirty="0" smtClean="0"/>
          </a:p>
          <a:p>
            <a:pPr lvl="1">
              <a:defRPr/>
            </a:pPr>
            <a:r>
              <a:rPr lang="zh-CN" altLang="zh-CN" dirty="0">
                <a:solidFill>
                  <a:srgbClr val="FF0000"/>
                </a:solidFill>
              </a:rPr>
              <a:t>总线的</a:t>
            </a:r>
            <a:r>
              <a:rPr lang="zh-CN" altLang="zh-CN" dirty="0" smtClean="0">
                <a:solidFill>
                  <a:srgbClr val="FF0000"/>
                </a:solidFill>
              </a:rPr>
              <a:t>带宽</a:t>
            </a:r>
            <a:r>
              <a:rPr lang="zh-CN" altLang="en-US" dirty="0" smtClean="0"/>
              <a:t>：</a:t>
            </a:r>
            <a:r>
              <a:rPr lang="zh-CN" altLang="zh-CN" dirty="0"/>
              <a:t>总线的带宽也叫总线数据传输速率，指的是单位时间内总线上传送的数据量，即每钞钟传送的最大稳态数据量</a:t>
            </a:r>
            <a:r>
              <a:rPr lang="zh-CN" altLang="zh-CN" dirty="0" smtClean="0"/>
              <a:t>。</a:t>
            </a:r>
            <a:endParaRPr lang="en-US" altLang="zh-CN" dirty="0" smtClean="0"/>
          </a:p>
          <a:p>
            <a:pPr lvl="1">
              <a:defRPr/>
            </a:pPr>
            <a:r>
              <a:rPr lang="zh-CN" altLang="zh-CN" dirty="0">
                <a:solidFill>
                  <a:srgbClr val="FF0000"/>
                </a:solidFill>
              </a:rPr>
              <a:t>总线的位</a:t>
            </a:r>
            <a:r>
              <a:rPr lang="zh-CN" altLang="zh-CN" dirty="0" smtClean="0">
                <a:solidFill>
                  <a:srgbClr val="FF0000"/>
                </a:solidFill>
              </a:rPr>
              <a:t>宽</a:t>
            </a:r>
            <a:r>
              <a:rPr lang="zh-CN" altLang="en-US" dirty="0" smtClean="0"/>
              <a:t>：</a:t>
            </a:r>
            <a:r>
              <a:rPr lang="zh-CN" altLang="zh-CN" dirty="0"/>
              <a:t>总线的位宽指的是总线能同时传送的二进制数据的位数，或数据总线的</a:t>
            </a:r>
            <a:r>
              <a:rPr lang="zh-CN" altLang="zh-CN" dirty="0" smtClean="0"/>
              <a:t>位数</a:t>
            </a:r>
            <a:r>
              <a:rPr lang="zh-CN" altLang="en-US" dirty="0" smtClean="0"/>
              <a:t>，</a:t>
            </a:r>
            <a:r>
              <a:rPr lang="en-US" altLang="zh-CN" dirty="0" smtClean="0"/>
              <a:t>32</a:t>
            </a:r>
            <a:r>
              <a:rPr lang="zh-CN" altLang="en-US" dirty="0" smtClean="0"/>
              <a:t>位</a:t>
            </a:r>
            <a:r>
              <a:rPr lang="en-US" altLang="zh-CN" dirty="0" smtClean="0"/>
              <a:t>/64</a:t>
            </a:r>
            <a:r>
              <a:rPr lang="zh-CN" altLang="en-US" dirty="0" smtClean="0"/>
              <a:t>位。</a:t>
            </a:r>
            <a:endParaRPr lang="en-US" altLang="zh-CN" dirty="0" smtClean="0"/>
          </a:p>
          <a:p>
            <a:pPr lvl="1">
              <a:defRPr/>
            </a:pPr>
            <a:r>
              <a:rPr lang="zh-CN" altLang="zh-CN" dirty="0">
                <a:solidFill>
                  <a:srgbClr val="FF0000"/>
                </a:solidFill>
              </a:rPr>
              <a:t>总线的工作</a:t>
            </a:r>
            <a:r>
              <a:rPr lang="zh-CN" altLang="zh-CN" dirty="0" smtClean="0">
                <a:solidFill>
                  <a:srgbClr val="FF0000"/>
                </a:solidFill>
              </a:rPr>
              <a:t>频率</a:t>
            </a:r>
            <a:r>
              <a:rPr lang="zh-CN" altLang="en-US" dirty="0" smtClean="0"/>
              <a:t>：</a:t>
            </a:r>
            <a:r>
              <a:rPr lang="zh-CN" altLang="zh-CN" dirty="0"/>
              <a:t>总线的工作时钟频率以</a:t>
            </a:r>
            <a:r>
              <a:rPr lang="en-US" altLang="zh-CN" dirty="0"/>
              <a:t>MHz</a:t>
            </a:r>
            <a:r>
              <a:rPr lang="zh-CN" altLang="zh-CN" dirty="0"/>
              <a:t>为单位，工作频率越高，总线工作速度越快，带宽越宽</a:t>
            </a:r>
            <a:r>
              <a:rPr lang="zh-CN" altLang="zh-CN" dirty="0" smtClean="0"/>
              <a:t>。</a:t>
            </a:r>
            <a:endParaRPr lang="en-US" altLang="zh-CN" dirty="0" smtClean="0"/>
          </a:p>
          <a:p>
            <a:pPr marL="457200" lvl="1" indent="0">
              <a:buNone/>
              <a:defRPr/>
            </a:pPr>
            <a:r>
              <a:rPr lang="zh-CN" altLang="zh-CN" dirty="0" smtClean="0">
                <a:solidFill>
                  <a:srgbClr val="FF0000"/>
                </a:solidFill>
              </a:rPr>
              <a:t>总线</a:t>
            </a:r>
            <a:r>
              <a:rPr lang="zh-CN" altLang="zh-CN" dirty="0">
                <a:solidFill>
                  <a:srgbClr val="FF0000"/>
                </a:solidFill>
              </a:rPr>
              <a:t>的</a:t>
            </a:r>
            <a:r>
              <a:rPr lang="zh-CN" altLang="zh-CN" dirty="0" smtClean="0">
                <a:solidFill>
                  <a:srgbClr val="FF0000"/>
                </a:solidFill>
              </a:rPr>
              <a:t>带宽</a:t>
            </a:r>
            <a:r>
              <a:rPr lang="en-US" altLang="zh-CN" dirty="0" smtClean="0">
                <a:solidFill>
                  <a:srgbClr val="FF0000"/>
                </a:solidFill>
              </a:rPr>
              <a:t> = </a:t>
            </a:r>
            <a:r>
              <a:rPr lang="zh-CN" altLang="zh-CN" dirty="0" smtClean="0">
                <a:solidFill>
                  <a:srgbClr val="FF0000"/>
                </a:solidFill>
              </a:rPr>
              <a:t>总线</a:t>
            </a:r>
            <a:r>
              <a:rPr lang="zh-CN" altLang="zh-CN" dirty="0">
                <a:solidFill>
                  <a:srgbClr val="FF0000"/>
                </a:solidFill>
              </a:rPr>
              <a:t>的工作</a:t>
            </a:r>
            <a:r>
              <a:rPr lang="zh-CN" altLang="zh-CN" dirty="0" smtClean="0">
                <a:solidFill>
                  <a:srgbClr val="FF0000"/>
                </a:solidFill>
              </a:rPr>
              <a:t>频率</a:t>
            </a:r>
            <a:r>
              <a:rPr lang="en-US" altLang="zh-CN" dirty="0" smtClean="0">
                <a:solidFill>
                  <a:srgbClr val="FF0000"/>
                </a:solidFill>
              </a:rPr>
              <a:t> </a:t>
            </a:r>
            <a:r>
              <a:rPr lang="zh-CN" altLang="zh-CN" dirty="0" smtClean="0">
                <a:solidFill>
                  <a:srgbClr val="FF0000"/>
                </a:solidFill>
              </a:rPr>
              <a:t>×</a:t>
            </a:r>
            <a:r>
              <a:rPr lang="en-US" altLang="zh-CN" dirty="0" smtClean="0">
                <a:solidFill>
                  <a:srgbClr val="FF0000"/>
                </a:solidFill>
              </a:rPr>
              <a:t> </a:t>
            </a:r>
            <a:r>
              <a:rPr lang="zh-CN" altLang="zh-CN" dirty="0" smtClean="0">
                <a:solidFill>
                  <a:srgbClr val="FF0000"/>
                </a:solidFill>
              </a:rPr>
              <a:t>总线</a:t>
            </a:r>
            <a:r>
              <a:rPr lang="zh-CN" altLang="zh-CN" dirty="0">
                <a:solidFill>
                  <a:srgbClr val="FF0000"/>
                </a:solidFill>
              </a:rPr>
              <a:t>的位</a:t>
            </a:r>
            <a:r>
              <a:rPr lang="zh-CN" altLang="zh-CN" dirty="0" smtClean="0">
                <a:solidFill>
                  <a:srgbClr val="FF0000"/>
                </a:solidFill>
              </a:rPr>
              <a:t>宽</a:t>
            </a:r>
            <a:r>
              <a:rPr lang="en-US" altLang="zh-CN" dirty="0" smtClean="0">
                <a:solidFill>
                  <a:srgbClr val="FF0000"/>
                </a:solidFill>
              </a:rPr>
              <a:t> ÷ 8</a:t>
            </a:r>
            <a:endParaRPr lang="zh-CN" altLang="en-US" dirty="0">
              <a:solidFill>
                <a:srgbClr val="FF0000"/>
              </a:solidFill>
            </a:endParaRPr>
          </a:p>
        </p:txBody>
      </p:sp>
    </p:spTree>
    <p:extLst>
      <p:ext uri="{BB962C8B-B14F-4D97-AF65-F5344CB8AC3E}">
        <p14:creationId xmlns:p14="http://schemas.microsoft.com/office/powerpoint/2010/main" val="105398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2495550" y="274638"/>
            <a:ext cx="7715250" cy="850900"/>
          </a:xfrm>
        </p:spPr>
        <p:txBody>
          <a:bodyPr/>
          <a:lstStyle/>
          <a:p>
            <a:r>
              <a:rPr lang="en-US" altLang="zh-CN" smtClean="0"/>
              <a:t>7.2 PCI</a:t>
            </a:r>
            <a:r>
              <a:rPr lang="zh-CN" altLang="en-US" smtClean="0"/>
              <a:t>总线</a:t>
            </a:r>
          </a:p>
        </p:txBody>
      </p:sp>
      <p:sp>
        <p:nvSpPr>
          <p:cNvPr id="8195" name="内容占位符 2"/>
          <p:cNvSpPr>
            <a:spLocks noGrp="1"/>
          </p:cNvSpPr>
          <p:nvPr>
            <p:ph idx="1"/>
          </p:nvPr>
        </p:nvSpPr>
        <p:spPr>
          <a:xfrm>
            <a:off x="335360" y="1093789"/>
            <a:ext cx="11305256" cy="4813300"/>
          </a:xfrm>
        </p:spPr>
        <p:txBody>
          <a:bodyPr/>
          <a:lstStyle/>
          <a:p>
            <a:r>
              <a:rPr lang="en-US" altLang="zh-CN" dirty="0" smtClean="0"/>
              <a:t>PCI</a:t>
            </a:r>
            <a:r>
              <a:rPr lang="zh-CN" altLang="en-US" dirty="0" smtClean="0"/>
              <a:t>总线</a:t>
            </a:r>
            <a:endParaRPr lang="en-US" altLang="zh-CN" dirty="0" smtClean="0"/>
          </a:p>
          <a:p>
            <a:pPr lvl="1"/>
            <a:r>
              <a:rPr lang="zh-CN" altLang="zh-CN" dirty="0" smtClean="0"/>
              <a:t>不依附于某个具体处理器的局部总线标准</a:t>
            </a:r>
            <a:r>
              <a:rPr lang="zh-CN" altLang="en-US" dirty="0" smtClean="0"/>
              <a:t>。</a:t>
            </a:r>
            <a:endParaRPr lang="en-US" altLang="zh-CN" dirty="0" smtClean="0"/>
          </a:p>
          <a:p>
            <a:pPr lvl="1"/>
            <a:r>
              <a:rPr lang="zh-CN" altLang="zh-CN" dirty="0" smtClean="0"/>
              <a:t>显卡、声卡、网卡、</a:t>
            </a:r>
            <a:r>
              <a:rPr lang="en-US" altLang="zh-CN" dirty="0" smtClean="0"/>
              <a:t>MODEM</a:t>
            </a:r>
            <a:r>
              <a:rPr lang="zh-CN" altLang="zh-CN" dirty="0" smtClean="0"/>
              <a:t>等设备提供了连接接口</a:t>
            </a:r>
            <a:r>
              <a:rPr lang="zh-CN" altLang="en-US" dirty="0" smtClean="0"/>
              <a:t>。</a:t>
            </a:r>
            <a:endParaRPr lang="en-US" altLang="zh-CN" dirty="0" smtClean="0"/>
          </a:p>
          <a:p>
            <a:pPr lvl="1"/>
            <a:r>
              <a:rPr lang="zh-CN" altLang="en-US" dirty="0" smtClean="0"/>
              <a:t>升级版本为</a:t>
            </a:r>
            <a:r>
              <a:rPr lang="en-US" altLang="zh-CN" dirty="0" smtClean="0"/>
              <a:t>PCI-E</a:t>
            </a:r>
            <a:r>
              <a:rPr lang="zh-CN" altLang="en-US" dirty="0" smtClean="0"/>
              <a:t>。</a:t>
            </a:r>
          </a:p>
        </p:txBody>
      </p:sp>
      <p:pic>
        <p:nvPicPr>
          <p:cNvPr id="8196"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2924944"/>
            <a:ext cx="3798887"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44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079776" y="188640"/>
            <a:ext cx="7715250" cy="850900"/>
          </a:xfrm>
        </p:spPr>
        <p:txBody>
          <a:bodyPr/>
          <a:lstStyle/>
          <a:p>
            <a:r>
              <a:rPr lang="en-US" altLang="zh-CN" dirty="0" smtClean="0"/>
              <a:t>7.2 PCI</a:t>
            </a:r>
            <a:r>
              <a:rPr lang="zh-CN" altLang="en-US" dirty="0" smtClean="0"/>
              <a:t>总线</a:t>
            </a:r>
          </a:p>
        </p:txBody>
      </p:sp>
      <p:sp>
        <p:nvSpPr>
          <p:cNvPr id="9219" name="内容占位符 2"/>
          <p:cNvSpPr>
            <a:spLocks noGrp="1"/>
          </p:cNvSpPr>
          <p:nvPr>
            <p:ph idx="1"/>
          </p:nvPr>
        </p:nvSpPr>
        <p:spPr>
          <a:xfrm>
            <a:off x="407368" y="980728"/>
            <a:ext cx="11784632" cy="4813300"/>
          </a:xfrm>
        </p:spPr>
        <p:txBody>
          <a:bodyPr/>
          <a:lstStyle/>
          <a:p>
            <a:r>
              <a:rPr lang="en-US" altLang="zh-CN" dirty="0" smtClean="0"/>
              <a:t>PCI</a:t>
            </a:r>
            <a:r>
              <a:rPr lang="zh-CN" altLang="en-US" dirty="0" smtClean="0"/>
              <a:t>总线特点</a:t>
            </a:r>
            <a:endParaRPr lang="en-US" altLang="zh-CN" dirty="0" smtClean="0"/>
          </a:p>
          <a:p>
            <a:pPr lvl="1"/>
            <a:r>
              <a:rPr lang="zh-CN" altLang="zh-CN" dirty="0" smtClean="0"/>
              <a:t>采用地址线与数据线复用方式</a:t>
            </a:r>
            <a:r>
              <a:rPr lang="zh-CN" altLang="en-US" dirty="0" smtClean="0"/>
              <a:t>。</a:t>
            </a:r>
            <a:endParaRPr lang="en-US" altLang="zh-CN" dirty="0" smtClean="0"/>
          </a:p>
          <a:p>
            <a:pPr lvl="1"/>
            <a:r>
              <a:rPr lang="zh-CN" altLang="zh-CN" dirty="0" smtClean="0"/>
              <a:t>对</a:t>
            </a:r>
            <a:r>
              <a:rPr lang="en-US" altLang="zh-CN" dirty="0" smtClean="0"/>
              <a:t>32</a:t>
            </a:r>
            <a:r>
              <a:rPr lang="zh-CN" altLang="zh-CN" dirty="0" smtClean="0"/>
              <a:t>位及</a:t>
            </a:r>
            <a:r>
              <a:rPr lang="en-US" altLang="zh-CN" dirty="0" smtClean="0"/>
              <a:t>64</a:t>
            </a:r>
            <a:r>
              <a:rPr lang="zh-CN" altLang="zh-CN" dirty="0" smtClean="0"/>
              <a:t>位总线的使用采用透明方式，允许</a:t>
            </a:r>
            <a:r>
              <a:rPr lang="en-US" altLang="zh-CN" dirty="0" smtClean="0"/>
              <a:t>32</a:t>
            </a:r>
            <a:r>
              <a:rPr lang="zh-CN" altLang="zh-CN" dirty="0" smtClean="0"/>
              <a:t>位与</a:t>
            </a:r>
            <a:r>
              <a:rPr lang="en-US" altLang="zh-CN" dirty="0" smtClean="0"/>
              <a:t>64</a:t>
            </a:r>
            <a:r>
              <a:rPr lang="zh-CN" altLang="zh-CN" dirty="0" smtClean="0"/>
              <a:t>位器件相互协作</a:t>
            </a:r>
            <a:r>
              <a:rPr lang="zh-CN" altLang="en-US" dirty="0" smtClean="0"/>
              <a:t>。</a:t>
            </a:r>
            <a:endParaRPr lang="en-US" altLang="zh-CN" dirty="0" smtClean="0"/>
          </a:p>
          <a:p>
            <a:pPr lvl="1"/>
            <a:r>
              <a:rPr lang="zh-CN" altLang="zh-CN" dirty="0" smtClean="0"/>
              <a:t>允许</a:t>
            </a:r>
            <a:r>
              <a:rPr lang="en-US" altLang="zh-CN" dirty="0" smtClean="0"/>
              <a:t>PCI</a:t>
            </a:r>
            <a:r>
              <a:rPr lang="zh-CN" altLang="zh-CN" dirty="0" smtClean="0"/>
              <a:t>局部总线扩展卡及器件进行自动配置，提供即插即用的能力</a:t>
            </a:r>
            <a:r>
              <a:rPr lang="zh-CN" altLang="en-US" dirty="0" smtClean="0"/>
              <a:t>。</a:t>
            </a:r>
            <a:endParaRPr lang="en-US" altLang="zh-CN" dirty="0" smtClean="0"/>
          </a:p>
          <a:p>
            <a:pPr lvl="1"/>
            <a:r>
              <a:rPr lang="zh-CN" altLang="zh-CN" dirty="0" smtClean="0"/>
              <a:t>独立于处理器，工作频率与处理器基准时钟无关，可支持多机系统。</a:t>
            </a:r>
            <a:endParaRPr lang="en-US" altLang="zh-CN" dirty="0" smtClean="0"/>
          </a:p>
          <a:p>
            <a:pPr lvl="1"/>
            <a:r>
              <a:rPr lang="zh-CN" altLang="zh-CN" dirty="0" smtClean="0"/>
              <a:t>具有良好的兼容性，可支持</a:t>
            </a:r>
            <a:r>
              <a:rPr lang="en-US" altLang="zh-CN" dirty="0" smtClean="0"/>
              <a:t>ISA</a:t>
            </a:r>
            <a:r>
              <a:rPr lang="zh-CN" altLang="zh-CN" dirty="0" smtClean="0"/>
              <a:t>、</a:t>
            </a:r>
            <a:r>
              <a:rPr lang="en-US" altLang="zh-CN" dirty="0" smtClean="0"/>
              <a:t>SCSI</a:t>
            </a:r>
            <a:r>
              <a:rPr lang="zh-CN" altLang="zh-CN" dirty="0" smtClean="0"/>
              <a:t>、</a:t>
            </a:r>
            <a:r>
              <a:rPr lang="en-US" altLang="zh-CN" dirty="0" smtClean="0"/>
              <a:t>IDE</a:t>
            </a:r>
            <a:r>
              <a:rPr lang="zh-CN" altLang="zh-CN" dirty="0" smtClean="0"/>
              <a:t>等多种总线，同时预留了拓展空间。</a:t>
            </a:r>
            <a:endParaRPr lang="en-US" altLang="zh-CN" dirty="0" smtClean="0"/>
          </a:p>
          <a:p>
            <a:pPr lvl="1"/>
            <a:r>
              <a:rPr lang="en-US" altLang="zh-CN" dirty="0" smtClean="0"/>
              <a:t>PCI</a:t>
            </a:r>
            <a:r>
              <a:rPr lang="zh-CN" altLang="zh-CN" dirty="0" smtClean="0"/>
              <a:t>总线标准提供了</a:t>
            </a:r>
            <a:r>
              <a:rPr lang="en-US" altLang="zh-CN" dirty="0" smtClean="0"/>
              <a:t>5V</a:t>
            </a:r>
            <a:r>
              <a:rPr lang="zh-CN" altLang="zh-CN" dirty="0" smtClean="0"/>
              <a:t>和</a:t>
            </a:r>
            <a:r>
              <a:rPr lang="en-US" altLang="zh-CN" dirty="0" smtClean="0"/>
              <a:t>3.3V</a:t>
            </a:r>
            <a:r>
              <a:rPr lang="zh-CN" altLang="zh-CN" dirty="0" smtClean="0"/>
              <a:t>两种电源电压，为此</a:t>
            </a:r>
            <a:r>
              <a:rPr lang="en-US" altLang="zh-CN" dirty="0" smtClean="0"/>
              <a:t>PCI</a:t>
            </a:r>
            <a:r>
              <a:rPr lang="zh-CN" altLang="zh-CN" dirty="0" smtClean="0"/>
              <a:t>总线定义了从</a:t>
            </a:r>
            <a:r>
              <a:rPr lang="en-US" altLang="zh-CN" dirty="0" smtClean="0"/>
              <a:t>5V</a:t>
            </a:r>
            <a:r>
              <a:rPr lang="zh-CN" altLang="zh-CN" dirty="0" smtClean="0"/>
              <a:t>到</a:t>
            </a:r>
            <a:r>
              <a:rPr lang="en-US" altLang="zh-CN" dirty="0" smtClean="0"/>
              <a:t>3.3V</a:t>
            </a:r>
            <a:r>
              <a:rPr lang="zh-CN" altLang="zh-CN" dirty="0" smtClean="0"/>
              <a:t>的转换途径。</a:t>
            </a:r>
            <a:endParaRPr lang="en-US" altLang="zh-CN" dirty="0" smtClean="0"/>
          </a:p>
        </p:txBody>
      </p:sp>
    </p:spTree>
    <p:extLst>
      <p:ext uri="{BB962C8B-B14F-4D97-AF65-F5344CB8AC3E}">
        <p14:creationId xmlns:p14="http://schemas.microsoft.com/office/powerpoint/2010/main" val="264376794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noFill/>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8000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800000"/>
        </a:solidFill>
        <a:ln w="9525" cap="flat" cmpd="sng" algn="ctr">
          <a:noFill/>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8000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13660</TotalTime>
  <Pages>0</Pages>
  <Words>1827</Words>
  <Characters>0</Characters>
  <Application>Microsoft Office PowerPoint</Application>
  <DocSecurity>0</DocSecurity>
  <PresentationFormat>宽屏</PresentationFormat>
  <Lines>0</Lines>
  <Paragraphs>165</Paragraphs>
  <Slides>38</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 Unicode MS</vt:lpstr>
      <vt:lpstr>Gulim</vt:lpstr>
      <vt:lpstr>黑体</vt:lpstr>
      <vt:lpstr>楷体</vt:lpstr>
      <vt:lpstr>宋体</vt:lpstr>
      <vt:lpstr>Arial</vt:lpstr>
      <vt:lpstr>Candara</vt:lpstr>
      <vt:lpstr>Times New Roman</vt:lpstr>
      <vt:lpstr>Wingdings</vt:lpstr>
      <vt:lpstr>默认设计模板</vt:lpstr>
      <vt:lpstr>第七章 总线技术</vt:lpstr>
      <vt:lpstr>PowerPoint 演示文稿</vt:lpstr>
      <vt:lpstr>总线技术的优越性</vt:lpstr>
      <vt:lpstr>7.1 总线概述</vt:lpstr>
      <vt:lpstr>7.1 总线概述</vt:lpstr>
      <vt:lpstr>7.1 总线概述</vt:lpstr>
      <vt:lpstr>7.1 总线概述</vt:lpstr>
      <vt:lpstr>7.2 PCI总线</vt:lpstr>
      <vt:lpstr>7.2 PCI总线</vt:lpstr>
      <vt:lpstr>7.2 PCI总线</vt:lpstr>
      <vt:lpstr>7.2 PCI总线</vt:lpstr>
      <vt:lpstr>7.2 PCI总线</vt:lpstr>
      <vt:lpstr>7.2 PCI总线</vt:lpstr>
      <vt:lpstr>7.2 PCI总线</vt:lpstr>
      <vt:lpstr>7.3 PCI-E总线</vt:lpstr>
      <vt:lpstr>7.3 PCI-E总线</vt:lpstr>
      <vt:lpstr>7.3 PCI-E总线</vt:lpstr>
      <vt:lpstr>7.4 USB总线</vt:lpstr>
      <vt:lpstr>7.4 USB总线</vt:lpstr>
      <vt:lpstr>7.4 USB总线</vt:lpstr>
      <vt:lpstr>7.4 USB总线</vt:lpstr>
      <vt:lpstr>7.4 USB总线</vt:lpstr>
      <vt:lpstr>7.4 USB总线</vt:lpstr>
      <vt:lpstr>7.4 USB总线</vt:lpstr>
      <vt:lpstr>7.4 USB总线</vt:lpstr>
      <vt:lpstr>7.4 USB总线</vt:lpstr>
      <vt:lpstr>7.4 USB总线</vt:lpstr>
      <vt:lpstr>7.4 USB总线</vt:lpstr>
      <vt:lpstr>7.4 USB总线</vt:lpstr>
      <vt:lpstr>7.4 USB总线</vt:lpstr>
      <vt:lpstr>7.4 USB总线</vt:lpstr>
      <vt:lpstr>7.4 USB总线</vt:lpstr>
      <vt:lpstr>7.4 USB总线</vt:lpstr>
      <vt:lpstr>7.5 I2C总线</vt:lpstr>
      <vt:lpstr>7.5 I2C总线</vt:lpstr>
      <vt:lpstr>7.5 I2C总线</vt:lpstr>
      <vt:lpstr>7.5 I2C总线</vt:lpstr>
      <vt:lpstr>感谢关注聆听！</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汇编语言课件</dc:title>
  <dc:creator>李元章</dc:creator>
  <cp:lastModifiedBy>Zhang Kevin</cp:lastModifiedBy>
  <cp:revision>741</cp:revision>
  <cp:lastPrinted>2001-08-29T12:03:53Z</cp:lastPrinted>
  <dcterms:created xsi:type="dcterms:W3CDTF">2001-05-25T01:47:20Z</dcterms:created>
  <dcterms:modified xsi:type="dcterms:W3CDTF">2019-05-13T01:06:56Z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2052-9.1.0.5132</vt:lpwstr>
  </property>
</Properties>
</file>