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2"/>
  </p:notesMasterIdLst>
  <p:sldIdLst>
    <p:sldId id="495" r:id="rId2"/>
    <p:sldId id="556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1" r:id="rId46"/>
    <p:sldId id="542" r:id="rId47"/>
    <p:sldId id="543" r:id="rId48"/>
    <p:sldId id="544" r:id="rId49"/>
    <p:sldId id="545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555" r:id="rId60"/>
    <p:sldId id="497" r:id="rId6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843"/>
    <a:srgbClr val="FF0D0D"/>
    <a:srgbClr val="CCFF66"/>
    <a:srgbClr val="FFCC66"/>
    <a:srgbClr val="3399FF"/>
    <a:srgbClr val="000066"/>
    <a:srgbClr val="80808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>
      <p:cViewPr varScale="1">
        <p:scale>
          <a:sx n="91" d="100"/>
          <a:sy n="91" d="100"/>
        </p:scale>
        <p:origin x="230" y="72"/>
      </p:cViewPr>
      <p:guideLst>
        <p:guide orient="horz" pos="2160"/>
        <p:guide pos="3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800" y="-6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239CD35D-6AC0-48BD-A904-3CE65F1CF367}" type="datetime1">
              <a:rPr lang="zh-CN" altLang="en-US"/>
              <a:pPr>
                <a:defRPr/>
              </a:pPr>
              <a:t>2022/5/16</a:t>
            </a:fld>
            <a:endParaRPr lang="zh-CN" alt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l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32501C0A-F5AC-4D9A-A84D-077E383E90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130391-5276-493F-AA02-5B199C8B27B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41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3AF66A-6E40-4824-84A0-A2199F760A9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6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D82E6-B2A9-4B78-A863-BFDA5AC1B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70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4D863-E711-4AD7-A93C-FE8CFA21B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9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160339"/>
            <a:ext cx="2762251" cy="596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339"/>
            <a:ext cx="8089900" cy="596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38DA1-6F28-4EE5-A70E-9D2BB1ABD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8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2060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A8795-3A78-4C52-B46E-94301B2BE2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2A69-331C-4165-8CBF-6988C2FDEF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72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B3AA7-E581-40B0-9D03-9F4B79960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67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73B4-AC35-42C0-B0A1-00A86DDFC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1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43233-A3E8-47FF-B25F-B16FB4D6C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935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2ACAE-84E7-4BE1-B01C-CCCF3FF31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7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32031-31A3-4205-A0DD-6540F5B39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3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3B1A8-FAB8-448F-B67E-3D35A1A14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8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38"/>
            <a:ext cx="12192000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90950" y="160338"/>
            <a:ext cx="7874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682413" y="6581775"/>
            <a:ext cx="527050" cy="3317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vert="horz" wrap="square" lIns="18000" tIns="0" rIns="1800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30000"/>
              </a:spcBef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AEA29F-A3D8-4831-BC1C-24ABCE56FD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3887788" y="836613"/>
            <a:ext cx="7872412" cy="71437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4D4D4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1539875" y="6500813"/>
            <a:ext cx="3570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汇编语言与接口技术</a:t>
            </a:r>
            <a:r>
              <a:rPr lang="en-US" altLang="zh-CN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讲义</a:t>
            </a:r>
            <a:r>
              <a:rPr lang="en-US" altLang="zh-CN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600" b="0" dirty="0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张华平</a:t>
            </a:r>
            <a:endParaRPr lang="en-US" sz="1600" b="0" dirty="0">
              <a:solidFill>
                <a:srgbClr val="CC33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ì"/>
        <a:tabLst>
          <a:tab pos="2511425" algn="l"/>
        </a:tabLst>
        <a:defRPr sz="3200">
          <a:solidFill>
            <a:srgbClr val="000066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80000"/>
        <a:buFont typeface="Wingdings" panose="05000000000000000000" pitchFamily="2" charset="2"/>
        <a:buChar char="n"/>
        <a:tabLst>
          <a:tab pos="2511425" algn="l"/>
        </a:tabLst>
        <a:defRPr sz="2800">
          <a:solidFill>
            <a:srgbClr val="002060"/>
          </a:solidFill>
          <a:latin typeface="楷体" panose="02010609060101010101" pitchFamily="49" charset="-122"/>
          <a:ea typeface="楷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tabLst>
          <a:tab pos="2511425" algn="l"/>
        </a:tabLst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tabLst>
          <a:tab pos="2511425" algn="l"/>
        </a:tabLst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drkevinzhang/" TargetMode="External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mailto:kevinzhang@bit.edu.c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27125" y="981075"/>
            <a:ext cx="10118725" cy="16478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zh-CN" altLang="en-US" sz="6200" dirty="0">
                <a:latin typeface="黑体" panose="02010609060101010101" pitchFamily="49" charset="-122"/>
              </a:rPr>
              <a:t>第八章 接口技术</a:t>
            </a:r>
            <a:br>
              <a:rPr lang="zh-CN" altLang="en-US" sz="6600" dirty="0"/>
            </a:br>
            <a:endParaRPr lang="zh-CN" altLang="en-US" sz="6200" dirty="0">
              <a:latin typeface="黑体" panose="02010609060101010101" pitchFamily="49" charset="-122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885950" y="3429000"/>
            <a:ext cx="8782050" cy="28829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张华平 副教授 博士</a:t>
            </a:r>
            <a:endParaRPr lang="zh-CN" altLang="en-US" b="1">
              <a:solidFill>
                <a:schemeClr val="accent2"/>
              </a:solidFill>
            </a:endParaRP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kevinzhang@bit.edu.cn</a:t>
            </a:r>
            <a:endParaRPr lang="en-US" altLang="zh-CN" sz="2400">
              <a:hlinkClick r:id="rId2"/>
            </a:endParaRP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latin typeface="Candara" panose="020E0502030303020204" pitchFamily="34" charset="0"/>
              </a:rPr>
              <a:t>Website: </a:t>
            </a:r>
            <a:r>
              <a:rPr lang="en-US" altLang="zh-CN" sz="2000">
                <a:latin typeface="Candara" panose="020E0502030303020204" pitchFamily="34" charset="0"/>
                <a:ea typeface="Gulim" pitchFamily="2" charset="-127"/>
                <a:hlinkClick r:id="rId3"/>
              </a:rPr>
              <a:t>http://</a:t>
            </a:r>
            <a:r>
              <a:rPr lang="zh-CN" altLang="en-US" sz="2000">
                <a:latin typeface="Candara" panose="020E0502030303020204" pitchFamily="34" charset="0"/>
                <a:hlinkClick r:id="rId3"/>
              </a:rPr>
              <a:t>www.nlpir.org</a:t>
            </a:r>
            <a:r>
              <a:rPr lang="en-US" altLang="zh-CN" sz="2000">
                <a:latin typeface="Candara" panose="020E0502030303020204" pitchFamily="34" charset="0"/>
                <a:ea typeface="Gulim" pitchFamily="2" charset="-127"/>
                <a:hlinkClick r:id="rId3"/>
              </a:rPr>
              <a:t>/</a:t>
            </a:r>
          </a:p>
          <a:p>
            <a:pPr marL="0" indent="0" algn="ctr" latinLnBrk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@ICTCLAS</a:t>
            </a:r>
            <a:r>
              <a:rPr lang="zh-CN" altLang="en-US" sz="2800" b="1">
                <a:solidFill>
                  <a:schemeClr val="accent2"/>
                </a:solidFill>
                <a:sym typeface="Arial" panose="020B0604020202020204" pitchFamily="34" charset="0"/>
              </a:rPr>
              <a:t>张华平博士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大数据搜索挖掘实验室 (wSMS@BIT)</a:t>
            </a: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5157788"/>
            <a:ext cx="12858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263352" y="1125538"/>
            <a:ext cx="11449272" cy="5111750"/>
          </a:xfrm>
        </p:spPr>
        <p:txBody>
          <a:bodyPr/>
          <a:lstStyle/>
          <a:p>
            <a:r>
              <a:rPr lang="zh-CN" altLang="en-US" dirty="0"/>
              <a:t>同步串行通信协议</a:t>
            </a:r>
            <a:endParaRPr lang="en-US" altLang="zh-CN" dirty="0"/>
          </a:p>
          <a:p>
            <a:pPr lvl="1"/>
            <a:r>
              <a:rPr lang="zh-CN" altLang="en-US" dirty="0"/>
              <a:t>发送方和接收方使用同一个时钟信号，数据流中的字符与字符之间、字符内部的位与位之间都同步。</a:t>
            </a:r>
            <a:endParaRPr lang="en-US" altLang="zh-CN" dirty="0"/>
          </a:p>
          <a:p>
            <a:pPr lvl="1"/>
            <a:r>
              <a:rPr lang="zh-CN" altLang="en-US" dirty="0"/>
              <a:t>面向字符的同步协议：被传送的数据块是由字符组成的，</a:t>
            </a:r>
            <a:r>
              <a:rPr lang="zh-CN" altLang="en-US" dirty="0">
                <a:solidFill>
                  <a:srgbClr val="FF0000"/>
                </a:solidFill>
              </a:rPr>
              <a:t>不像异步协议那样需在每个字符前后附加起始和停止位</a:t>
            </a:r>
            <a:r>
              <a:rPr lang="zh-CN" altLang="en-US" dirty="0"/>
              <a:t>，因此传输效率提高了。</a:t>
            </a:r>
          </a:p>
        </p:txBody>
      </p:sp>
      <p:pic>
        <p:nvPicPr>
          <p:cNvPr id="1434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92600"/>
            <a:ext cx="86868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70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623392" y="1052736"/>
            <a:ext cx="11089232" cy="5184552"/>
          </a:xfrm>
        </p:spPr>
        <p:txBody>
          <a:bodyPr/>
          <a:lstStyle/>
          <a:p>
            <a:r>
              <a:rPr lang="zh-CN" altLang="en-US" b="0" dirty="0"/>
              <a:t>面向比特的同步协议</a:t>
            </a:r>
            <a:endParaRPr lang="en-US" altLang="zh-CN" b="0" dirty="0"/>
          </a:p>
          <a:p>
            <a:pPr lvl="1"/>
            <a:r>
              <a:rPr lang="zh-CN" altLang="en-US" dirty="0"/>
              <a:t>所传输的一帧数据的长度可以是任意位，而且它是靠约定的位组合模式，而不是靠特定字符来标志帧的开始和结束。</a:t>
            </a:r>
            <a:endParaRPr lang="en-US" altLang="zh-CN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位循环冗余校验码</a:t>
            </a:r>
            <a:r>
              <a:rPr lang="en-US" altLang="zh-CN" dirty="0"/>
              <a:t>CRC</a:t>
            </a:r>
            <a:endParaRPr lang="zh-CN" altLang="en-US" dirty="0"/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4" y="3830639"/>
            <a:ext cx="85756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99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1089232" cy="5040536"/>
          </a:xfrm>
        </p:spPr>
        <p:txBody>
          <a:bodyPr/>
          <a:lstStyle/>
          <a:p>
            <a:r>
              <a:rPr lang="zh-CN" altLang="en-US" dirty="0"/>
              <a:t>调制和解调</a:t>
            </a:r>
            <a:endParaRPr lang="en-US" altLang="zh-CN" dirty="0"/>
          </a:p>
          <a:p>
            <a:pPr lvl="1" algn="just"/>
            <a:r>
              <a:rPr lang="zh-CN" altLang="en-US" dirty="0"/>
              <a:t>在发送端使用调制器（</a:t>
            </a:r>
            <a:r>
              <a:rPr lang="en-US" altLang="zh-CN" dirty="0"/>
              <a:t>Modulator</a:t>
            </a:r>
            <a:r>
              <a:rPr lang="zh-CN" altLang="en-US" dirty="0"/>
              <a:t>）把数字信号转换为模拟信号，该模拟信号携带了数据信号，称为载波信号。模拟信号经电话线传送到接收方，接收方再用解调器（</a:t>
            </a:r>
            <a:r>
              <a:rPr lang="en-US" altLang="zh-CN" dirty="0"/>
              <a:t>Demodulator</a:t>
            </a:r>
            <a:r>
              <a:rPr lang="zh-CN" altLang="en-US" dirty="0"/>
              <a:t>）把模拟信号变为数字信号。大多数情况下，调制器和解调器合在一个装置中，称为调制解调器（</a:t>
            </a:r>
            <a:r>
              <a:rPr lang="en-US" altLang="zh-CN" dirty="0"/>
              <a:t>Modem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调幅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调频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调相</a:t>
            </a: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3844926"/>
            <a:ext cx="4073525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01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79376" y="1052736"/>
            <a:ext cx="11233248" cy="5184552"/>
          </a:xfrm>
        </p:spPr>
        <p:txBody>
          <a:bodyPr/>
          <a:lstStyle/>
          <a:p>
            <a:r>
              <a:rPr lang="en-US" altLang="zh-CN" b="0" dirty="0"/>
              <a:t>RS-232C</a:t>
            </a:r>
            <a:r>
              <a:rPr lang="zh-CN" altLang="en-US" b="0" dirty="0"/>
              <a:t>标准</a:t>
            </a:r>
            <a:endParaRPr lang="en-US" altLang="zh-CN" b="0" dirty="0"/>
          </a:p>
          <a:p>
            <a:pPr lvl="1"/>
            <a:r>
              <a:rPr lang="en-US" altLang="zh-CN" dirty="0"/>
              <a:t>RS-232C</a:t>
            </a:r>
            <a:r>
              <a:rPr lang="zh-CN" altLang="en-US" dirty="0"/>
              <a:t>将</a:t>
            </a:r>
            <a:r>
              <a:rPr lang="en-US" altLang="zh-CN" dirty="0"/>
              <a:t>-5</a:t>
            </a:r>
            <a:r>
              <a:rPr lang="zh-CN" altLang="en-US" dirty="0"/>
              <a:t>～</a:t>
            </a:r>
            <a:r>
              <a:rPr lang="en-US" altLang="zh-CN" dirty="0"/>
              <a:t>-15V</a:t>
            </a:r>
            <a:r>
              <a:rPr lang="zh-CN" altLang="en-US" dirty="0"/>
              <a:t>规定为“</a:t>
            </a:r>
            <a:r>
              <a:rPr lang="en-US" altLang="zh-CN" dirty="0"/>
              <a:t>1</a:t>
            </a:r>
            <a:r>
              <a:rPr lang="zh-CN" altLang="en-US" dirty="0"/>
              <a:t>”（逻辑</a:t>
            </a:r>
            <a:r>
              <a:rPr lang="en-US" altLang="zh-CN" dirty="0"/>
              <a:t>1</a:t>
            </a:r>
            <a:r>
              <a:rPr lang="zh-CN" altLang="en-US" dirty="0"/>
              <a:t>电平），</a:t>
            </a:r>
            <a:r>
              <a:rPr lang="en-US" altLang="zh-CN" dirty="0"/>
              <a:t>+5</a:t>
            </a:r>
            <a:r>
              <a:rPr lang="zh-CN" altLang="en-US" dirty="0"/>
              <a:t>～</a:t>
            </a:r>
            <a:r>
              <a:rPr lang="en-US" altLang="zh-CN" dirty="0"/>
              <a:t>+15V</a:t>
            </a:r>
            <a:r>
              <a:rPr lang="zh-CN" altLang="en-US" dirty="0"/>
              <a:t>规定为“</a:t>
            </a:r>
            <a:r>
              <a:rPr lang="en-US" altLang="zh-CN" dirty="0"/>
              <a:t>0</a:t>
            </a:r>
            <a:r>
              <a:rPr lang="zh-CN" altLang="en-US" dirty="0"/>
              <a:t>”（逻辑</a:t>
            </a:r>
            <a:r>
              <a:rPr lang="en-US" altLang="zh-CN" dirty="0"/>
              <a:t>0</a:t>
            </a:r>
            <a:r>
              <a:rPr lang="zh-CN" altLang="en-US" dirty="0"/>
              <a:t>电平）</a:t>
            </a:r>
            <a:endParaRPr lang="en-US" altLang="zh-CN" dirty="0"/>
          </a:p>
          <a:p>
            <a:pPr lvl="1"/>
            <a:r>
              <a:rPr lang="zh-CN" altLang="en-US" dirty="0"/>
              <a:t>计算机采用的是标准</a:t>
            </a:r>
            <a:r>
              <a:rPr lang="en-US" altLang="zh-CN" dirty="0"/>
              <a:t>TTL</a:t>
            </a:r>
            <a:r>
              <a:rPr lang="zh-CN" altLang="en-US" dirty="0"/>
              <a:t>（</a:t>
            </a:r>
            <a:r>
              <a:rPr lang="en-US" altLang="zh-CN" dirty="0"/>
              <a:t>Transistor-Transistor Logic</a:t>
            </a:r>
            <a:r>
              <a:rPr lang="zh-CN" altLang="en-US" dirty="0"/>
              <a:t>）。电平定义</a:t>
            </a:r>
            <a:r>
              <a:rPr lang="en-US" altLang="zh-CN" dirty="0"/>
              <a:t>+2.4</a:t>
            </a:r>
            <a:r>
              <a:rPr lang="zh-CN" altLang="en-US" dirty="0"/>
              <a:t>～</a:t>
            </a:r>
            <a:r>
              <a:rPr lang="en-US" altLang="zh-CN" dirty="0"/>
              <a:t>+5V</a:t>
            </a:r>
            <a:r>
              <a:rPr lang="zh-CN" altLang="en-US" dirty="0"/>
              <a:t>为高电平，表示逻辑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0.4V</a:t>
            </a:r>
            <a:r>
              <a:rPr lang="zh-CN" altLang="en-US" dirty="0"/>
              <a:t>为低电平，表示逻辑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pic>
        <p:nvPicPr>
          <p:cNvPr id="1741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863976"/>
            <a:ext cx="62992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47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07368" y="1098452"/>
            <a:ext cx="8229600" cy="4813300"/>
          </a:xfrm>
        </p:spPr>
        <p:txBody>
          <a:bodyPr/>
          <a:lstStyle/>
          <a:p>
            <a:r>
              <a:rPr lang="en-US" altLang="zh-CN" b="0" dirty="0"/>
              <a:t>RS-232C</a:t>
            </a:r>
            <a:r>
              <a:rPr lang="zh-CN" altLang="en-US" b="0" dirty="0"/>
              <a:t>标准信号定义</a:t>
            </a:r>
            <a:endParaRPr lang="en-US" altLang="zh-CN" b="0" dirty="0"/>
          </a:p>
          <a:p>
            <a:endParaRPr lang="zh-CN" altLang="en-US" dirty="0"/>
          </a:p>
        </p:txBody>
      </p:sp>
      <p:pic>
        <p:nvPicPr>
          <p:cNvPr id="1843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4" y="1989139"/>
            <a:ext cx="57229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6" y="3559176"/>
            <a:ext cx="615632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70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/>
              <a:t>双机串行互联</a:t>
            </a:r>
          </a:p>
        </p:txBody>
      </p:sp>
      <p:pic>
        <p:nvPicPr>
          <p:cNvPr id="1946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9" y="2349500"/>
            <a:ext cx="853122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77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839416" y="980728"/>
            <a:ext cx="10729192" cy="4813300"/>
          </a:xfrm>
        </p:spPr>
        <p:txBody>
          <a:bodyPr/>
          <a:lstStyle/>
          <a:p>
            <a:r>
              <a:rPr lang="zh-CN" altLang="en-US" b="0" dirty="0"/>
              <a:t>可编程串行通信接口</a:t>
            </a:r>
            <a:endParaRPr lang="en-US" altLang="zh-CN" b="0" dirty="0"/>
          </a:p>
          <a:p>
            <a:pPr lvl="1"/>
            <a:r>
              <a:rPr lang="zh-CN" altLang="en-US" dirty="0"/>
              <a:t>通用异步收发传输器</a:t>
            </a:r>
            <a:r>
              <a:rPr lang="en-US" altLang="zh-CN" dirty="0"/>
              <a:t>INS8250</a:t>
            </a:r>
            <a:r>
              <a:rPr lang="zh-CN" altLang="en-US" dirty="0"/>
              <a:t>、</a:t>
            </a:r>
            <a:r>
              <a:rPr lang="en-US" altLang="zh-CN" dirty="0"/>
              <a:t>NS16450</a:t>
            </a:r>
            <a:r>
              <a:rPr lang="zh-CN" altLang="en-US" dirty="0"/>
              <a:t>和</a:t>
            </a:r>
            <a:r>
              <a:rPr lang="en-US" altLang="zh-CN" dirty="0"/>
              <a:t>NS16550</a:t>
            </a:r>
            <a:r>
              <a:rPr lang="zh-CN" altLang="en-US" dirty="0"/>
              <a:t>等</a:t>
            </a:r>
          </a:p>
        </p:txBody>
      </p:sp>
      <p:pic>
        <p:nvPicPr>
          <p:cNvPr id="2048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36839"/>
            <a:ext cx="8764588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46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79376" y="980728"/>
            <a:ext cx="8229600" cy="4813300"/>
          </a:xfrm>
        </p:spPr>
        <p:txBody>
          <a:bodyPr/>
          <a:lstStyle/>
          <a:p>
            <a:r>
              <a:rPr lang="en-US" altLang="zh-CN" b="0" dirty="0"/>
              <a:t>8250/16550</a:t>
            </a:r>
            <a:r>
              <a:rPr lang="zh-CN" altLang="en-US" b="0" dirty="0"/>
              <a:t>的外部引脚</a:t>
            </a:r>
            <a:endParaRPr lang="zh-CN" altLang="en-US" dirty="0"/>
          </a:p>
        </p:txBody>
      </p:sp>
      <p:pic>
        <p:nvPicPr>
          <p:cNvPr id="2150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906588"/>
            <a:ext cx="6948488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79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551384" y="1125538"/>
            <a:ext cx="11161240" cy="5111750"/>
          </a:xfrm>
        </p:spPr>
        <p:txBody>
          <a:bodyPr/>
          <a:lstStyle/>
          <a:p>
            <a:r>
              <a:rPr lang="en-US" altLang="zh-CN" b="0" dirty="0"/>
              <a:t>8250/16550</a:t>
            </a:r>
            <a:r>
              <a:rPr lang="zh-CN" altLang="en-US" b="0" dirty="0"/>
              <a:t>的引脚信号线</a:t>
            </a:r>
            <a:endParaRPr lang="en-US" altLang="zh-CN" b="0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CPU </a:t>
            </a:r>
            <a:r>
              <a:rPr lang="zh-CN" altLang="en-US" dirty="0"/>
              <a:t>或系统连接的信号：</a:t>
            </a:r>
            <a:r>
              <a:rPr lang="en-US" altLang="zh-CN" dirty="0"/>
              <a:t>D7</a:t>
            </a:r>
            <a:r>
              <a:rPr lang="zh-CN" altLang="en-US" dirty="0"/>
              <a:t>～</a:t>
            </a:r>
            <a:r>
              <a:rPr lang="en-US" altLang="zh-CN" dirty="0"/>
              <a:t>D0</a:t>
            </a:r>
            <a:r>
              <a:rPr lang="zh-CN" altLang="en-US" dirty="0"/>
              <a:t>，</a:t>
            </a:r>
            <a:r>
              <a:rPr lang="en-US" altLang="zh-CN" dirty="0"/>
              <a:t>CS0</a:t>
            </a:r>
            <a:r>
              <a:rPr lang="zh-CN" altLang="en-US" dirty="0"/>
              <a:t>、</a:t>
            </a:r>
            <a:r>
              <a:rPr lang="en-US" altLang="zh-CN" dirty="0"/>
              <a:t>CS1</a:t>
            </a:r>
            <a:r>
              <a:rPr lang="zh-CN" altLang="en-US" dirty="0"/>
              <a:t>、</a:t>
            </a:r>
            <a:r>
              <a:rPr lang="en-US" altLang="zh-CN" dirty="0"/>
              <a:t>CS2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时钟与传送速率控制：</a:t>
            </a:r>
            <a:r>
              <a:rPr lang="en-US" altLang="zh-CN" dirty="0"/>
              <a:t>BAUDOUT</a:t>
            </a:r>
            <a:r>
              <a:rPr lang="zh-CN" altLang="en-US" dirty="0"/>
              <a:t>，</a:t>
            </a:r>
            <a:r>
              <a:rPr lang="en-US" altLang="zh-CN" dirty="0"/>
              <a:t>RCLK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MODEM</a:t>
            </a:r>
            <a:r>
              <a:rPr lang="zh-CN" altLang="en-US" dirty="0"/>
              <a:t>相连接的控制信号：</a:t>
            </a:r>
            <a:r>
              <a:rPr lang="en-US" altLang="zh-CN" dirty="0"/>
              <a:t>DSR</a:t>
            </a:r>
            <a:r>
              <a:rPr lang="zh-CN" altLang="en-US" dirty="0"/>
              <a:t>、</a:t>
            </a:r>
            <a:r>
              <a:rPr lang="en-US" altLang="zh-CN" dirty="0"/>
              <a:t>DTR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串行数据发送和接收信号</a:t>
            </a:r>
            <a:endParaRPr lang="en-US" altLang="zh-CN" dirty="0"/>
          </a:p>
          <a:p>
            <a:pPr lvl="2"/>
            <a:r>
              <a:rPr lang="en-US" altLang="zh-CN" dirty="0"/>
              <a:t>SOUT</a:t>
            </a:r>
          </a:p>
          <a:p>
            <a:pPr lvl="2"/>
            <a:r>
              <a:rPr lang="en-US" altLang="zh-CN" dirty="0"/>
              <a:t>SIN</a:t>
            </a:r>
          </a:p>
          <a:p>
            <a:r>
              <a:rPr lang="zh-CN" altLang="en-US" b="0" dirty="0"/>
              <a:t>内部结构和端口地址</a:t>
            </a:r>
            <a:endParaRPr lang="en-US" altLang="zh-CN" b="0" dirty="0"/>
          </a:p>
          <a:p>
            <a:pPr lvl="1"/>
            <a:r>
              <a:rPr lang="en-US" altLang="zh-CN" dirty="0"/>
              <a:t>8250</a:t>
            </a:r>
            <a:r>
              <a:rPr lang="zh-CN" altLang="en-US" dirty="0"/>
              <a:t>内部有</a:t>
            </a:r>
            <a:r>
              <a:rPr lang="en-US" altLang="zh-CN" dirty="0"/>
              <a:t>11</a:t>
            </a:r>
            <a:r>
              <a:rPr lang="zh-CN" altLang="en-US" dirty="0"/>
              <a:t>个可访问的寄存器，</a:t>
            </a:r>
            <a:r>
              <a:rPr lang="en-US" altLang="zh-CN" dirty="0"/>
              <a:t>16550</a:t>
            </a:r>
            <a:r>
              <a:rPr lang="zh-CN" altLang="en-US" dirty="0"/>
              <a:t>有</a:t>
            </a:r>
            <a:r>
              <a:rPr lang="en-US" altLang="zh-CN" dirty="0"/>
              <a:t>12</a:t>
            </a:r>
            <a:r>
              <a:rPr lang="zh-CN" altLang="en-US" dirty="0"/>
              <a:t>个，多了一个</a:t>
            </a:r>
            <a:r>
              <a:rPr lang="en-US" altLang="zh-CN" dirty="0"/>
              <a:t>FIFO</a:t>
            </a:r>
            <a:r>
              <a:rPr lang="zh-CN" altLang="en-US" dirty="0"/>
              <a:t>控制寄存器。</a:t>
            </a:r>
          </a:p>
        </p:txBody>
      </p:sp>
    </p:spTree>
    <p:extLst>
      <p:ext uri="{BB962C8B-B14F-4D97-AF65-F5344CB8AC3E}">
        <p14:creationId xmlns:p14="http://schemas.microsoft.com/office/powerpoint/2010/main" val="111367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 b="0"/>
              <a:t>寄存器地址</a:t>
            </a:r>
            <a:endParaRPr lang="zh-CN" altLang="en-US"/>
          </a:p>
        </p:txBody>
      </p:sp>
      <p:grpSp>
        <p:nvGrpSpPr>
          <p:cNvPr id="23556" name="组合 5"/>
          <p:cNvGrpSpPr>
            <a:grpSpLocks/>
          </p:cNvGrpSpPr>
          <p:nvPr/>
        </p:nvGrpSpPr>
        <p:grpSpPr bwMode="auto">
          <a:xfrm>
            <a:off x="2135189" y="2060576"/>
            <a:ext cx="7966075" cy="4335463"/>
            <a:chOff x="-9617" y="2455104"/>
            <a:chExt cx="9153617" cy="5092591"/>
          </a:xfrm>
        </p:grpSpPr>
        <p:pic>
          <p:nvPicPr>
            <p:cNvPr id="23557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55104"/>
              <a:ext cx="9144000" cy="1947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8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17" y="4402896"/>
              <a:ext cx="9144000" cy="314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08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）【重点讲解】可编程串行通信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）【重点讲解】定时和计数及其应用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）【简单了解，不作要求】红外、</a:t>
            </a:r>
            <a:r>
              <a:rPr lang="en-US" altLang="zh-CN" dirty="0"/>
              <a:t>Wi-Fi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20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07368" y="1052736"/>
            <a:ext cx="8229600" cy="4813300"/>
          </a:xfrm>
        </p:spPr>
        <p:txBody>
          <a:bodyPr/>
          <a:lstStyle/>
          <a:p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zh-CN" altLang="en-US" dirty="0"/>
              <a:t>发送保持寄存器</a:t>
            </a:r>
            <a:endParaRPr lang="en-US" altLang="zh-CN" dirty="0"/>
          </a:p>
          <a:p>
            <a:pPr lvl="1"/>
            <a:r>
              <a:rPr lang="zh-CN" altLang="en-US" dirty="0"/>
              <a:t>接收缓冲寄存器</a:t>
            </a:r>
            <a:endParaRPr lang="en-US" altLang="zh-CN" dirty="0"/>
          </a:p>
          <a:p>
            <a:pPr lvl="1"/>
            <a:r>
              <a:rPr lang="zh-CN" altLang="en-US" dirty="0"/>
              <a:t>线路状态寄存器</a:t>
            </a:r>
          </a:p>
        </p:txBody>
      </p:sp>
      <p:pic>
        <p:nvPicPr>
          <p:cNvPr id="2458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1600423"/>
            <a:ext cx="598805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8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89232" cy="5040536"/>
          </a:xfrm>
        </p:spPr>
        <p:txBody>
          <a:bodyPr/>
          <a:lstStyle/>
          <a:p>
            <a:r>
              <a:rPr lang="zh-CN" altLang="en-US" dirty="0"/>
              <a:t>状态检测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8.5 </a:t>
            </a:r>
            <a:r>
              <a:rPr lang="zh-CN" altLang="en-US" dirty="0"/>
              <a:t>假定</a:t>
            </a:r>
            <a:r>
              <a:rPr lang="en-US" altLang="zh-CN" dirty="0"/>
              <a:t>8250/16550</a:t>
            </a:r>
            <a:r>
              <a:rPr lang="zh-CN" altLang="en-US" dirty="0"/>
              <a:t>基地址为</a:t>
            </a:r>
            <a:r>
              <a:rPr lang="en-US" altLang="zh-CN" dirty="0"/>
              <a:t>3F8H</a:t>
            </a:r>
            <a:r>
              <a:rPr lang="zh-CN" altLang="en-US" dirty="0"/>
              <a:t>（对应于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A0 = 000B</a:t>
            </a:r>
            <a:r>
              <a:rPr lang="zh-CN" altLang="en-US" dirty="0"/>
              <a:t>），那么发送保持寄存器、接收缓冲寄存器的地址为</a:t>
            </a:r>
            <a:r>
              <a:rPr lang="en-US" altLang="zh-CN" dirty="0"/>
              <a:t>3F8H</a:t>
            </a:r>
            <a:r>
              <a:rPr lang="zh-CN" altLang="en-US" dirty="0"/>
              <a:t>，而线路状态寄存器的地址为</a:t>
            </a:r>
            <a:r>
              <a:rPr lang="en-US" altLang="zh-CN" dirty="0"/>
              <a:t>3FDH</a:t>
            </a:r>
            <a:r>
              <a:rPr lang="zh-CN" altLang="en-US" dirty="0"/>
              <a:t>（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A0 = 101B</a:t>
            </a:r>
            <a:r>
              <a:rPr lang="zh-CN" altLang="en-US" dirty="0"/>
              <a:t>）。在不考虑串口发送、接收出错的情况下，试编写程序从串行接口发送和接收一个字符</a:t>
            </a:r>
            <a:r>
              <a:rPr lang="en-US" altLang="zh-CN" dirty="0"/>
              <a:t>AL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P295</a:t>
            </a:r>
            <a:r>
              <a:rPr lang="zh-CN" altLang="en-US" dirty="0">
                <a:solidFill>
                  <a:srgbClr val="FF0000"/>
                </a:solidFill>
              </a:rPr>
              <a:t>代码示例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23392" y="980728"/>
            <a:ext cx="8229600" cy="4813300"/>
          </a:xfrm>
        </p:spPr>
        <p:txBody>
          <a:bodyPr/>
          <a:lstStyle/>
          <a:p>
            <a:r>
              <a:rPr lang="zh-CN" altLang="en-US" dirty="0"/>
              <a:t>控制寄存器</a:t>
            </a:r>
            <a:endParaRPr lang="en-US" altLang="zh-CN" dirty="0"/>
          </a:p>
          <a:p>
            <a:pPr lvl="1"/>
            <a:r>
              <a:rPr lang="en-US" altLang="zh-CN" dirty="0"/>
              <a:t>LCR</a:t>
            </a:r>
            <a:r>
              <a:rPr lang="zh-CN" altLang="en-US" dirty="0"/>
              <a:t>主要用来指定异步通信数据格式</a:t>
            </a: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060848"/>
            <a:ext cx="6443663" cy="426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89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89232" cy="4968528"/>
          </a:xfrm>
        </p:spPr>
        <p:txBody>
          <a:bodyPr/>
          <a:lstStyle/>
          <a:p>
            <a:pPr algn="just">
              <a:defRPr/>
            </a:pPr>
            <a:r>
              <a:rPr lang="zh-CN" altLang="en-US" b="0" dirty="0"/>
              <a:t>例</a:t>
            </a:r>
            <a:r>
              <a:rPr lang="en-US" altLang="zh-CN" dirty="0"/>
              <a:t>8.6 </a:t>
            </a:r>
            <a:r>
              <a:rPr lang="en-US" altLang="zh-CN" b="0" dirty="0"/>
              <a:t>8250</a:t>
            </a:r>
            <a:r>
              <a:rPr lang="zh-CN" altLang="en-US" b="0" dirty="0"/>
              <a:t>地址范围为</a:t>
            </a:r>
            <a:r>
              <a:rPr lang="en-US" altLang="zh-CN" b="0" dirty="0"/>
              <a:t>03F8H</a:t>
            </a:r>
            <a:r>
              <a:rPr lang="zh-CN" altLang="en-US" b="0" dirty="0"/>
              <a:t>～</a:t>
            </a:r>
            <a:r>
              <a:rPr lang="en-US" altLang="zh-CN" b="0" dirty="0"/>
              <a:t>03FFH</a:t>
            </a:r>
            <a:r>
              <a:rPr lang="zh-CN" altLang="en-US" b="0" dirty="0"/>
              <a:t>，试编写程序设置发送字符长度为</a:t>
            </a:r>
            <a:r>
              <a:rPr lang="en-US" altLang="zh-CN" b="0" dirty="0"/>
              <a:t>8</a:t>
            </a:r>
            <a:r>
              <a:rPr lang="zh-CN" altLang="en-US" b="0" dirty="0"/>
              <a:t>位，</a:t>
            </a:r>
            <a:r>
              <a:rPr lang="en-US" altLang="zh-CN" dirty="0"/>
              <a:t>1</a:t>
            </a:r>
            <a:r>
              <a:rPr lang="zh-CN" altLang="en-US" b="0"/>
              <a:t>位</a:t>
            </a:r>
            <a:r>
              <a:rPr lang="zh-CN" altLang="en-US" b="0" dirty="0"/>
              <a:t>停止位，偶校验。</a:t>
            </a:r>
            <a:endParaRPr lang="en-US" altLang="zh-CN" b="0" dirty="0"/>
          </a:p>
          <a:p>
            <a:pPr lvl="1" algn="just">
              <a:defRPr/>
            </a:pPr>
            <a:r>
              <a:rPr lang="zh-CN" altLang="en-US" dirty="0"/>
              <a:t>解答：线路控制寄存器的地址为</a:t>
            </a:r>
            <a:r>
              <a:rPr lang="en-US" altLang="zh-CN" dirty="0"/>
              <a:t>3FBH</a:t>
            </a:r>
            <a:r>
              <a:rPr lang="zh-CN" altLang="en-US" dirty="0"/>
              <a:t>（</a:t>
            </a:r>
            <a:r>
              <a:rPr lang="en-US" altLang="zh-CN" dirty="0"/>
              <a:t>A2</a:t>
            </a:r>
            <a:r>
              <a:rPr lang="zh-CN" altLang="en-US" dirty="0"/>
              <a:t>、</a:t>
            </a:r>
            <a:r>
              <a:rPr lang="en-US" altLang="zh-CN" dirty="0"/>
              <a:t>A1</a:t>
            </a:r>
            <a:r>
              <a:rPr lang="zh-CN" altLang="en-US" dirty="0"/>
              <a:t>、</a:t>
            </a:r>
            <a:r>
              <a:rPr lang="en-US" altLang="zh-CN" dirty="0"/>
              <a:t>A0 = 011B</a:t>
            </a:r>
            <a:r>
              <a:rPr lang="zh-CN" altLang="en-US" dirty="0"/>
              <a:t>），控制字应为</a:t>
            </a:r>
            <a:r>
              <a:rPr lang="en-US" altLang="zh-CN" dirty="0"/>
              <a:t>00011111B</a:t>
            </a:r>
            <a:r>
              <a:rPr lang="zh-CN" altLang="en-US" dirty="0"/>
              <a:t>。</a:t>
            </a:r>
          </a:p>
          <a:p>
            <a:pPr lvl="1" algn="just">
              <a:defRPr/>
            </a:pPr>
            <a:r>
              <a:rPr lang="zh-CN" altLang="en-US" dirty="0"/>
              <a:t>参考程序段如下：</a:t>
            </a:r>
          </a:p>
          <a:p>
            <a:pPr marL="457200" lvl="1" indent="0" algn="just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MOV DX, 3FBH ;LCR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</a:p>
          <a:p>
            <a:pPr marL="457200" lvl="1" indent="0" algn="just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MOV AL, 00011111B ;LCR</a:t>
            </a:r>
            <a:r>
              <a:rPr lang="zh-CN" altLang="en-US" dirty="0">
                <a:solidFill>
                  <a:srgbClr val="FF0000"/>
                </a:solidFill>
              </a:rPr>
              <a:t>的内容，数据格式参数</a:t>
            </a:r>
          </a:p>
          <a:p>
            <a:pPr marL="457200" lvl="1" indent="0" algn="just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OUT DX, AL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9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695400" y="1125538"/>
            <a:ext cx="10945216" cy="5111750"/>
          </a:xfrm>
        </p:spPr>
        <p:txBody>
          <a:bodyPr/>
          <a:lstStyle/>
          <a:p>
            <a:r>
              <a:rPr lang="zh-CN" altLang="en-US" dirty="0"/>
              <a:t>波特率设置</a:t>
            </a:r>
            <a:endParaRPr lang="en-US" altLang="zh-CN" dirty="0"/>
          </a:p>
          <a:p>
            <a:pPr lvl="1" algn="just"/>
            <a:r>
              <a:rPr lang="en-US" altLang="zh-CN" dirty="0"/>
              <a:t>8250/16550</a:t>
            </a:r>
            <a:r>
              <a:rPr lang="zh-CN" altLang="en-US" dirty="0"/>
              <a:t>芯片传输数据的速率是由</a:t>
            </a:r>
            <a:r>
              <a:rPr lang="zh-CN" altLang="en-US" dirty="0">
                <a:solidFill>
                  <a:srgbClr val="FF0000"/>
                </a:solidFill>
              </a:rPr>
              <a:t>除数锁存器</a:t>
            </a:r>
            <a:r>
              <a:rPr lang="zh-CN" altLang="en-US" dirty="0"/>
              <a:t>控制的。计算机异步串行通信接口外接的</a:t>
            </a:r>
            <a:r>
              <a:rPr lang="en-US" altLang="zh-CN" dirty="0">
                <a:solidFill>
                  <a:srgbClr val="FF0000"/>
                </a:solidFill>
              </a:rPr>
              <a:t>1.8432MHz</a:t>
            </a:r>
            <a:r>
              <a:rPr lang="zh-CN" altLang="en-US" dirty="0"/>
              <a:t>基准时钟，通过除数寄存器给定的分频值，可以在</a:t>
            </a:r>
            <a:r>
              <a:rPr lang="en-US" altLang="zh-CN" dirty="0"/>
              <a:t>8250</a:t>
            </a:r>
            <a:r>
              <a:rPr lang="zh-CN" altLang="en-US" dirty="0"/>
              <a:t>内部</a:t>
            </a:r>
            <a:r>
              <a:rPr lang="zh-CN" altLang="en-US" dirty="0">
                <a:solidFill>
                  <a:srgbClr val="FF0000"/>
                </a:solidFill>
              </a:rPr>
              <a:t>产生不同的波特率</a:t>
            </a:r>
            <a:r>
              <a:rPr lang="zh-CN" altLang="en-US" dirty="0"/>
              <a:t>，然后通过</a:t>
            </a:r>
            <a:r>
              <a:rPr lang="en-US" altLang="zh-CN" dirty="0"/>
              <a:t>BAUDOUT</a:t>
            </a:r>
            <a:r>
              <a:rPr lang="zh-CN" altLang="en-US" dirty="0"/>
              <a:t>引脚输出到</a:t>
            </a:r>
            <a:r>
              <a:rPr lang="en-US" altLang="zh-CN" dirty="0"/>
              <a:t>RCLK</a:t>
            </a:r>
            <a:r>
              <a:rPr lang="zh-CN" altLang="en-US" dirty="0"/>
              <a:t>，控制接收传输速率。对一个已知的波特率，按照以下公式计算除数锁存器的内容：</a:t>
            </a:r>
          </a:p>
        </p:txBody>
      </p:sp>
      <p:pic>
        <p:nvPicPr>
          <p:cNvPr id="2867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65625"/>
            <a:ext cx="84772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445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79376" y="1052736"/>
            <a:ext cx="11377264" cy="5111750"/>
          </a:xfrm>
        </p:spPr>
        <p:txBody>
          <a:bodyPr/>
          <a:lstStyle/>
          <a:p>
            <a:r>
              <a:rPr lang="zh-CN" altLang="en-US" dirty="0"/>
              <a:t>除数锁存器</a:t>
            </a:r>
            <a:endParaRPr lang="en-US" altLang="zh-CN" dirty="0"/>
          </a:p>
          <a:p>
            <a:pPr lvl="1"/>
            <a:r>
              <a:rPr lang="zh-CN" altLang="en-US" dirty="0"/>
              <a:t>低字节（</a:t>
            </a:r>
            <a:r>
              <a:rPr lang="en-US" altLang="zh-CN" dirty="0"/>
              <a:t>LSB</a:t>
            </a:r>
            <a:r>
              <a:rPr lang="zh-CN" altLang="en-US" dirty="0"/>
              <a:t>）为</a:t>
            </a:r>
            <a:r>
              <a:rPr lang="en-US" altLang="zh-CN" dirty="0"/>
              <a:t>DLL</a:t>
            </a:r>
            <a:r>
              <a:rPr lang="zh-CN" altLang="en-US" dirty="0"/>
              <a:t>，高字节（</a:t>
            </a:r>
            <a:r>
              <a:rPr lang="en-US" altLang="zh-CN" dirty="0"/>
              <a:t>MSB</a:t>
            </a:r>
            <a:r>
              <a:rPr lang="zh-CN" altLang="en-US" dirty="0"/>
              <a:t>）为</a:t>
            </a:r>
            <a:r>
              <a:rPr lang="en-US" altLang="zh-CN" dirty="0"/>
              <a:t>DLM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写入</a:t>
            </a:r>
            <a:r>
              <a:rPr lang="en-US" altLang="zh-CN" dirty="0"/>
              <a:t>DLM</a:t>
            </a:r>
            <a:r>
              <a:rPr lang="zh-CN" altLang="en-US" dirty="0"/>
              <a:t>和</a:t>
            </a:r>
            <a:r>
              <a:rPr lang="en-US" altLang="zh-CN" dirty="0"/>
              <a:t>DLL</a:t>
            </a:r>
            <a:r>
              <a:rPr lang="zh-CN" altLang="en-US" dirty="0"/>
              <a:t>时，必须设置</a:t>
            </a:r>
            <a:r>
              <a:rPr lang="en-US" altLang="zh-CN" dirty="0"/>
              <a:t>LCR</a:t>
            </a:r>
            <a:r>
              <a:rPr lang="zh-CN" altLang="en-US" dirty="0"/>
              <a:t>中的</a:t>
            </a:r>
            <a:r>
              <a:rPr lang="en-US" altLang="zh-CN" dirty="0"/>
              <a:t>DLAB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0" dirty="0"/>
              <a:t>例</a:t>
            </a:r>
            <a:r>
              <a:rPr lang="en-US" altLang="zh-CN" dirty="0"/>
              <a:t>8.7 </a:t>
            </a:r>
            <a:r>
              <a:rPr lang="zh-CN" altLang="en-US" b="0" dirty="0"/>
              <a:t>编写程序，设置波特率为</a:t>
            </a:r>
            <a:r>
              <a:rPr lang="en-US" altLang="zh-CN" b="0" dirty="0"/>
              <a:t>2400b/s</a:t>
            </a:r>
            <a:r>
              <a:rPr lang="zh-CN" altLang="en-US" b="0" dirty="0"/>
              <a:t>。</a:t>
            </a:r>
          </a:p>
          <a:p>
            <a:pPr lvl="1"/>
            <a:r>
              <a:rPr lang="zh-CN" altLang="en-US" dirty="0"/>
              <a:t>若选取波特率为</a:t>
            </a:r>
            <a:r>
              <a:rPr lang="en-US" altLang="zh-CN" dirty="0"/>
              <a:t>2400</a:t>
            </a:r>
            <a:r>
              <a:rPr lang="zh-CN" altLang="en-US" dirty="0"/>
              <a:t>，则除数锁存器</a:t>
            </a:r>
            <a:r>
              <a:rPr lang="en-US" altLang="zh-CN" dirty="0"/>
              <a:t>=115200÷2400 =48=0030H</a:t>
            </a:r>
            <a:r>
              <a:rPr lang="zh-CN" altLang="en-US" dirty="0"/>
              <a:t>。将</a:t>
            </a:r>
            <a:r>
              <a:rPr lang="en-US" altLang="zh-CN" dirty="0"/>
              <a:t>00H</a:t>
            </a:r>
            <a:r>
              <a:rPr lang="zh-CN" altLang="en-US" dirty="0"/>
              <a:t>写入</a:t>
            </a:r>
            <a:r>
              <a:rPr lang="en-US" altLang="zh-CN" dirty="0"/>
              <a:t>DLM</a:t>
            </a:r>
            <a:r>
              <a:rPr lang="zh-CN" altLang="en-US" dirty="0"/>
              <a:t>，</a:t>
            </a:r>
            <a:r>
              <a:rPr lang="en-US" altLang="zh-CN" dirty="0"/>
              <a:t>30H</a:t>
            </a:r>
            <a:r>
              <a:rPr lang="zh-CN" altLang="en-US" dirty="0"/>
              <a:t>写入</a:t>
            </a:r>
            <a:r>
              <a:rPr lang="en-US" altLang="zh-CN" dirty="0"/>
              <a:t>DLL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970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4076701"/>
            <a:ext cx="5292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775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96752"/>
            <a:ext cx="11377264" cy="5040536"/>
          </a:xfrm>
        </p:spPr>
        <p:txBody>
          <a:bodyPr/>
          <a:lstStyle/>
          <a:p>
            <a:pPr algn="just"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8.10 </a:t>
            </a:r>
            <a:r>
              <a:rPr lang="zh-CN" altLang="en-US" sz="2400" dirty="0"/>
              <a:t>假定</a:t>
            </a:r>
            <a:r>
              <a:rPr lang="en-US" altLang="zh-CN" sz="2400" dirty="0"/>
              <a:t>16550</a:t>
            </a:r>
            <a:r>
              <a:rPr lang="zh-CN" altLang="en-US" sz="2400" dirty="0"/>
              <a:t>的端口地址为</a:t>
            </a:r>
            <a:r>
              <a:rPr lang="en-US" altLang="zh-CN" sz="2400" dirty="0"/>
              <a:t>3F8</a:t>
            </a:r>
            <a:r>
              <a:rPr lang="zh-CN" altLang="en-US" sz="2400" dirty="0"/>
              <a:t>～</a:t>
            </a:r>
            <a:r>
              <a:rPr lang="en-US" altLang="zh-CN" sz="2400" dirty="0"/>
              <a:t>3FFH</a:t>
            </a:r>
            <a:r>
              <a:rPr lang="zh-CN" altLang="en-US" sz="2400" dirty="0"/>
              <a:t>。</a:t>
            </a:r>
            <a:r>
              <a:rPr lang="en-US" altLang="zh-CN" sz="2400" dirty="0"/>
              <a:t>16550</a:t>
            </a:r>
            <a:r>
              <a:rPr lang="zh-CN" altLang="en-US" sz="2400" dirty="0"/>
              <a:t>以波特率为</a:t>
            </a:r>
            <a:r>
              <a:rPr lang="en-US" altLang="zh-CN" sz="2400" dirty="0"/>
              <a:t>9600b/s</a:t>
            </a:r>
            <a:r>
              <a:rPr lang="zh-CN" altLang="en-US" sz="2400" dirty="0"/>
              <a:t>进行串行通信，字符格式为</a:t>
            </a:r>
            <a:r>
              <a:rPr lang="en-US" altLang="zh-CN" sz="2400" dirty="0"/>
              <a:t>7</a:t>
            </a:r>
            <a:r>
              <a:rPr lang="zh-CN" altLang="en-US" sz="2400" dirty="0"/>
              <a:t>个数据位、</a:t>
            </a:r>
            <a:r>
              <a:rPr lang="en-US" altLang="zh-CN" sz="2400" dirty="0"/>
              <a:t>2</a:t>
            </a:r>
            <a:r>
              <a:rPr lang="zh-CN" altLang="en-US" sz="2400" dirty="0"/>
              <a:t>个停止位、奇校验方式，允许所有中断，试编写初始化程序。</a:t>
            </a:r>
            <a:endParaRPr lang="en-US" altLang="zh-CN" sz="2400" dirty="0"/>
          </a:p>
          <a:p>
            <a:pPr algn="just">
              <a:defRPr/>
            </a:pPr>
            <a:endParaRPr lang="en-US" altLang="zh-CN" sz="2400" dirty="0"/>
          </a:p>
          <a:p>
            <a:pPr marL="0" indent="0" algn="just">
              <a:buNone/>
              <a:defRPr/>
            </a:pPr>
            <a:r>
              <a:rPr lang="zh-CN" altLang="en-US" sz="2400" dirty="0"/>
              <a:t>  波特率为</a:t>
            </a:r>
            <a:r>
              <a:rPr lang="en-US" altLang="zh-CN" sz="2400" dirty="0"/>
              <a:t>9600b/s</a:t>
            </a:r>
            <a:r>
              <a:rPr lang="zh-CN" altLang="en-US" sz="2400" dirty="0"/>
              <a:t>，则除数锁存器</a:t>
            </a:r>
            <a:r>
              <a:rPr lang="en-US" altLang="zh-CN" sz="2400" dirty="0"/>
              <a:t>=115200÷9600=12= </a:t>
            </a:r>
            <a:r>
              <a:rPr lang="en-US" altLang="zh-CN" sz="2400" dirty="0">
                <a:solidFill>
                  <a:srgbClr val="FF0000"/>
                </a:solidFill>
              </a:rPr>
              <a:t>000CH</a:t>
            </a:r>
            <a:r>
              <a:rPr lang="zh-CN" altLang="en-US" sz="2400" dirty="0"/>
              <a:t>。将</a:t>
            </a:r>
            <a:r>
              <a:rPr lang="en-US" altLang="zh-CN" sz="2400" dirty="0"/>
              <a:t>00H</a:t>
            </a:r>
            <a:r>
              <a:rPr lang="zh-CN" altLang="en-US" sz="2400" dirty="0"/>
              <a:t>写入</a:t>
            </a:r>
            <a:r>
              <a:rPr lang="en-US" altLang="zh-CN" sz="2400" dirty="0"/>
              <a:t>DLM</a:t>
            </a:r>
            <a:r>
              <a:rPr lang="zh-CN" altLang="en-US" sz="2400" dirty="0"/>
              <a:t>，</a:t>
            </a:r>
            <a:r>
              <a:rPr lang="en-US" altLang="zh-CN" sz="2400" dirty="0"/>
              <a:t>0CH</a:t>
            </a:r>
            <a:r>
              <a:rPr lang="zh-CN" altLang="en-US" sz="2400" dirty="0"/>
              <a:t>写入</a:t>
            </a:r>
            <a:r>
              <a:rPr lang="en-US" altLang="zh-CN" sz="2400" dirty="0"/>
              <a:t>DLL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algn="just">
              <a:buNone/>
              <a:defRPr/>
            </a:pPr>
            <a:r>
              <a:rPr lang="zh-CN" altLang="en-US" sz="2400" dirty="0"/>
              <a:t>  根据要求的数据帧格式，</a:t>
            </a:r>
            <a:r>
              <a:rPr lang="en-US" altLang="zh-CN" sz="2400" dirty="0"/>
              <a:t>LCR=00001110B=</a:t>
            </a:r>
            <a:r>
              <a:rPr lang="en-US" altLang="zh-CN" sz="2400" dirty="0">
                <a:solidFill>
                  <a:srgbClr val="FF0000"/>
                </a:solidFill>
              </a:rPr>
              <a:t>0EH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algn="just">
              <a:buNone/>
              <a:defRPr/>
            </a:pPr>
            <a:r>
              <a:rPr lang="en-US" altLang="zh-CN" sz="2400" dirty="0"/>
              <a:t>  MCR=00001011B=</a:t>
            </a:r>
            <a:r>
              <a:rPr lang="en-US" altLang="zh-CN" sz="2400" dirty="0">
                <a:solidFill>
                  <a:srgbClr val="FF0000"/>
                </a:solidFill>
              </a:rPr>
              <a:t>0BH</a:t>
            </a:r>
            <a:r>
              <a:rPr lang="zh-CN" altLang="en-US" sz="2400" dirty="0"/>
              <a:t>，表示使用中断，并且使</a:t>
            </a:r>
            <a:r>
              <a:rPr lang="en-US" altLang="zh-CN" sz="2400" dirty="0"/>
              <a:t>DTR</a:t>
            </a:r>
            <a:r>
              <a:rPr lang="zh-CN" altLang="en-US" sz="2400" dirty="0"/>
              <a:t>和</a:t>
            </a:r>
            <a:r>
              <a:rPr lang="en-US" altLang="zh-CN" sz="2400" dirty="0"/>
              <a:t>RTS</a:t>
            </a:r>
            <a:r>
              <a:rPr lang="zh-CN" altLang="en-US" sz="2400" dirty="0"/>
              <a:t>两个信号为有效电平。</a:t>
            </a:r>
            <a:endParaRPr lang="en-US" altLang="zh-CN" sz="2400" dirty="0"/>
          </a:p>
          <a:p>
            <a:pPr marL="0" indent="0" algn="just">
              <a:buNone/>
              <a:defRPr/>
            </a:pPr>
            <a:r>
              <a:rPr lang="zh-CN" altLang="en-US" sz="2400" dirty="0"/>
              <a:t>  中断允许字为：</a:t>
            </a:r>
            <a:r>
              <a:rPr lang="en-US" altLang="zh-CN" sz="2400" dirty="0"/>
              <a:t>00001111B=</a:t>
            </a:r>
            <a:r>
              <a:rPr lang="en-US" altLang="zh-CN" sz="2400" dirty="0">
                <a:solidFill>
                  <a:srgbClr val="FF0000"/>
                </a:solidFill>
              </a:rPr>
              <a:t>0FH</a:t>
            </a:r>
            <a:r>
              <a:rPr lang="zh-CN" altLang="en-US" sz="2400" dirty="0"/>
              <a:t>，开放所有中断。</a:t>
            </a:r>
            <a:endParaRPr lang="en-US" altLang="zh-CN" sz="2400" dirty="0"/>
          </a:p>
          <a:p>
            <a:pPr marL="0" indent="0" algn="just">
              <a:buNone/>
              <a:defRPr/>
            </a:pPr>
            <a:r>
              <a:rPr lang="en-US" altLang="zh-CN" sz="2400" dirty="0"/>
              <a:t>  FCR</a:t>
            </a:r>
            <a:r>
              <a:rPr lang="zh-CN" altLang="en-US" sz="2400" dirty="0"/>
              <a:t>控制字为：</a:t>
            </a:r>
            <a:r>
              <a:rPr lang="en-US" altLang="zh-CN" sz="2400" dirty="0"/>
              <a:t>10010111B=</a:t>
            </a:r>
            <a:r>
              <a:rPr lang="en-US" altLang="zh-CN" sz="2400" dirty="0">
                <a:solidFill>
                  <a:srgbClr val="FF0000"/>
                </a:solidFill>
              </a:rPr>
              <a:t>87H</a:t>
            </a:r>
            <a:r>
              <a:rPr lang="zh-CN" altLang="en-US" sz="2400" dirty="0"/>
              <a:t>，表示</a:t>
            </a:r>
            <a:r>
              <a:rPr lang="en-US" altLang="zh-CN" sz="2400" dirty="0"/>
              <a:t>FIFO</a:t>
            </a:r>
            <a:r>
              <a:rPr lang="zh-CN" altLang="en-US" sz="2400" dirty="0"/>
              <a:t>缓冲中有</a:t>
            </a:r>
            <a:r>
              <a:rPr lang="en-US" altLang="zh-CN" sz="2400" dirty="0"/>
              <a:t>8</a:t>
            </a:r>
            <a:r>
              <a:rPr lang="zh-CN" altLang="en-US" sz="2400" dirty="0"/>
              <a:t>个字节触发，发送和接收</a:t>
            </a:r>
            <a:r>
              <a:rPr lang="en-US" altLang="zh-CN" sz="2400" dirty="0"/>
              <a:t>FIFO</a:t>
            </a:r>
            <a:r>
              <a:rPr lang="zh-CN" altLang="en-US" sz="2400" dirty="0"/>
              <a:t>复位。（</a:t>
            </a:r>
            <a:r>
              <a:rPr lang="en-US" altLang="zh-CN" sz="2400" dirty="0">
                <a:solidFill>
                  <a:srgbClr val="FF0000"/>
                </a:solidFill>
              </a:rPr>
              <a:t>P301</a:t>
            </a:r>
            <a:r>
              <a:rPr lang="zh-CN" altLang="en-US" sz="2400" dirty="0">
                <a:solidFill>
                  <a:srgbClr val="FF0000"/>
                </a:solidFill>
              </a:rPr>
              <a:t>代码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8788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9515400" cy="5040536"/>
          </a:xfrm>
        </p:spPr>
        <p:txBody>
          <a:bodyPr/>
          <a:lstStyle/>
          <a:p>
            <a:r>
              <a:rPr lang="zh-CN" altLang="en-US" b="0" dirty="0"/>
              <a:t>定时与计数</a:t>
            </a:r>
            <a:endParaRPr lang="en-US" altLang="zh-CN" b="0" dirty="0"/>
          </a:p>
          <a:p>
            <a:pPr lvl="1"/>
            <a:r>
              <a:rPr lang="zh-CN" altLang="en-US" dirty="0"/>
              <a:t>软件定时</a:t>
            </a:r>
            <a:endParaRPr lang="en-US" altLang="zh-CN" dirty="0"/>
          </a:p>
          <a:p>
            <a:pPr lvl="1"/>
            <a:r>
              <a:rPr lang="zh-CN" altLang="en-US" dirty="0"/>
              <a:t>不可编程的硬件定时</a:t>
            </a:r>
            <a:endParaRPr lang="en-US" altLang="zh-CN" dirty="0"/>
          </a:p>
          <a:p>
            <a:pPr lvl="1"/>
            <a:r>
              <a:rPr lang="zh-CN" altLang="en-US" dirty="0"/>
              <a:t>可编程的定时</a:t>
            </a:r>
            <a:endParaRPr lang="en-US" altLang="zh-CN" dirty="0"/>
          </a:p>
          <a:p>
            <a:pPr lvl="1"/>
            <a:r>
              <a:rPr lang="zh-CN" altLang="en-US" dirty="0"/>
              <a:t>可编程定时器芯片</a:t>
            </a:r>
            <a:r>
              <a:rPr lang="en-US" altLang="zh-CN" dirty="0"/>
              <a:t>8254</a:t>
            </a:r>
          </a:p>
          <a:p>
            <a:pPr lvl="2"/>
            <a:r>
              <a:rPr lang="zh-CN" altLang="en-US" dirty="0"/>
              <a:t>数据总线缓冲器</a:t>
            </a:r>
            <a:endParaRPr lang="en-US" altLang="zh-CN" dirty="0"/>
          </a:p>
          <a:p>
            <a:pPr lvl="2"/>
            <a:r>
              <a:rPr lang="zh-CN" altLang="en-US" dirty="0"/>
              <a:t>读写逻辑</a:t>
            </a:r>
          </a:p>
          <a:p>
            <a:pPr lvl="2"/>
            <a:r>
              <a:rPr lang="zh-CN" altLang="en-US" dirty="0"/>
              <a:t>控制字寄存器</a:t>
            </a:r>
            <a:endParaRPr lang="en-US" altLang="zh-CN" dirty="0"/>
          </a:p>
          <a:p>
            <a:pPr lvl="2"/>
            <a:r>
              <a:rPr lang="zh-CN" altLang="en-US" dirty="0"/>
              <a:t>计数器</a:t>
            </a: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484784"/>
            <a:ext cx="4681538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10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79376" y="1052736"/>
            <a:ext cx="9731424" cy="5184552"/>
          </a:xfrm>
        </p:spPr>
        <p:txBody>
          <a:bodyPr/>
          <a:lstStyle/>
          <a:p>
            <a:r>
              <a:rPr lang="en-US" altLang="zh-CN" dirty="0"/>
              <a:t>8254</a:t>
            </a:r>
            <a:r>
              <a:rPr lang="zh-CN" altLang="en-US" dirty="0"/>
              <a:t>内部结构及读写逻辑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连接的引脚</a:t>
            </a:r>
            <a:endParaRPr lang="en-US" altLang="zh-CN" dirty="0"/>
          </a:p>
          <a:p>
            <a:pPr lvl="1"/>
            <a:r>
              <a:rPr lang="zh-CN" altLang="en-US" dirty="0"/>
              <a:t>与外部设备的接口信号</a:t>
            </a:r>
            <a:endParaRPr lang="en-US" altLang="zh-CN" dirty="0"/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050777"/>
            <a:ext cx="3133725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924944"/>
            <a:ext cx="788035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44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79376" y="1094706"/>
            <a:ext cx="8578850" cy="4813300"/>
          </a:xfrm>
        </p:spPr>
        <p:txBody>
          <a:bodyPr/>
          <a:lstStyle/>
          <a:p>
            <a:r>
              <a:rPr lang="en-US" altLang="zh-CN" b="0" dirty="0"/>
              <a:t>8254</a:t>
            </a:r>
            <a:r>
              <a:rPr lang="zh-CN" altLang="en-US" b="0" dirty="0"/>
              <a:t>的控制字及其编程</a:t>
            </a:r>
            <a:endParaRPr lang="en-US" altLang="zh-CN" b="0" dirty="0"/>
          </a:p>
          <a:p>
            <a:pPr lvl="1" algn="just"/>
            <a:r>
              <a:rPr lang="zh-CN" altLang="en-US" dirty="0"/>
              <a:t>控制字用来确定每一个计数器的工作参数，包括数据读写格式、工作方式、数制。</a:t>
            </a:r>
            <a:endParaRPr lang="en-US" altLang="zh-CN" dirty="0"/>
          </a:p>
        </p:txBody>
      </p:sp>
      <p:pic>
        <p:nvPicPr>
          <p:cNvPr id="337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564904"/>
            <a:ext cx="6215063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6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与外部设备之间的接口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/>
              <a:t>接口模块构成</a:t>
            </a:r>
            <a:endParaRPr lang="en-US" altLang="zh-CN"/>
          </a:p>
          <a:p>
            <a:pPr lvl="1"/>
            <a:r>
              <a:rPr lang="zh-CN" altLang="en-US"/>
              <a:t>控制端口</a:t>
            </a:r>
            <a:endParaRPr lang="en-US" altLang="zh-CN"/>
          </a:p>
          <a:p>
            <a:pPr lvl="1"/>
            <a:r>
              <a:rPr lang="zh-CN" altLang="en-US"/>
              <a:t>状态端口</a:t>
            </a:r>
            <a:endParaRPr lang="en-US" altLang="zh-CN"/>
          </a:p>
          <a:p>
            <a:pPr lvl="1"/>
            <a:r>
              <a:rPr lang="zh-CN" altLang="en-US"/>
              <a:t>数据端口</a:t>
            </a:r>
            <a:endParaRPr lang="en-US" altLang="zh-CN"/>
          </a:p>
          <a:p>
            <a:pPr lvl="1"/>
            <a:r>
              <a:rPr lang="zh-CN" altLang="en-US"/>
              <a:t>地址译码和读写控制逻辑</a:t>
            </a:r>
            <a:endParaRPr lang="en-US" altLang="zh-CN"/>
          </a:p>
          <a:p>
            <a:pPr lvl="1"/>
            <a:r>
              <a:rPr lang="zh-CN" altLang="en-US"/>
              <a:t>中断</a:t>
            </a:r>
            <a:r>
              <a:rPr lang="en-US" altLang="zh-CN"/>
              <a:t>/DMA </a:t>
            </a:r>
            <a:r>
              <a:rPr lang="zh-CN" altLang="en-US"/>
              <a:t>请求逻辑模块</a:t>
            </a:r>
          </a:p>
        </p:txBody>
      </p:sp>
    </p:spTree>
    <p:extLst>
      <p:ext uri="{BB962C8B-B14F-4D97-AF65-F5344CB8AC3E}">
        <p14:creationId xmlns:p14="http://schemas.microsoft.com/office/powerpoint/2010/main" val="256485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1161240" cy="5040536"/>
          </a:xfrm>
        </p:spPr>
        <p:txBody>
          <a:bodyPr/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8.12 8254</a:t>
            </a:r>
            <a:r>
              <a:rPr lang="zh-CN" altLang="en-US" sz="2400" dirty="0"/>
              <a:t>地址为</a:t>
            </a:r>
            <a:r>
              <a:rPr lang="en-US" altLang="zh-CN" sz="2400" dirty="0"/>
              <a:t>40H</a:t>
            </a:r>
            <a:r>
              <a:rPr lang="zh-CN" altLang="en-US" sz="2400" dirty="0"/>
              <a:t>～</a:t>
            </a:r>
            <a:r>
              <a:rPr lang="en-US" altLang="zh-CN" sz="2400" dirty="0"/>
              <a:t>43H</a:t>
            </a:r>
            <a:r>
              <a:rPr lang="zh-CN" altLang="en-US" sz="2400" dirty="0"/>
              <a:t>，编程将计数器</a:t>
            </a:r>
            <a:r>
              <a:rPr lang="en-US" altLang="zh-CN" sz="2400" dirty="0"/>
              <a:t>0</a:t>
            </a:r>
            <a:r>
              <a:rPr lang="zh-CN" altLang="en-US" sz="2400" dirty="0"/>
              <a:t>初始化为工作方式</a:t>
            </a:r>
            <a:r>
              <a:rPr lang="en-US" altLang="zh-CN" sz="2400" dirty="0"/>
              <a:t>3</a:t>
            </a:r>
            <a:r>
              <a:rPr lang="zh-CN" altLang="en-US" sz="2400" dirty="0"/>
              <a:t>，采用二进制计数模式，计数初值为</a:t>
            </a:r>
            <a:r>
              <a:rPr lang="en-US" altLang="zh-CN" sz="2400" dirty="0"/>
              <a:t>2000</a:t>
            </a:r>
            <a:r>
              <a:rPr lang="zh-CN" altLang="en-US" sz="2400" dirty="0"/>
              <a:t>。</a:t>
            </a:r>
          </a:p>
        </p:txBody>
      </p:sp>
      <p:pic>
        <p:nvPicPr>
          <p:cNvPr id="3482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1950814"/>
            <a:ext cx="587375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094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1233248" cy="4968528"/>
          </a:xfrm>
        </p:spPr>
        <p:txBody>
          <a:bodyPr/>
          <a:lstStyle/>
          <a:p>
            <a:r>
              <a:rPr lang="zh-CN" altLang="en-US" b="0" dirty="0"/>
              <a:t>读取当前计数值</a:t>
            </a:r>
            <a:endParaRPr lang="en-US" altLang="zh-CN" b="0" dirty="0"/>
          </a:p>
          <a:p>
            <a:pPr lvl="1" algn="just"/>
            <a:r>
              <a:rPr lang="en-US" altLang="zh-CN" dirty="0"/>
              <a:t>CPU</a:t>
            </a:r>
            <a:r>
              <a:rPr lang="zh-CN" altLang="en-US" dirty="0"/>
              <a:t>可用输入指令读取某一个计数器当前的计数值。</a:t>
            </a:r>
            <a:endParaRPr lang="en-US" altLang="zh-CN" dirty="0"/>
          </a:p>
          <a:p>
            <a:pPr lvl="1" algn="just"/>
            <a:r>
              <a:rPr lang="en-US" altLang="zh-CN" dirty="0"/>
              <a:t>16</a:t>
            </a:r>
            <a:r>
              <a:rPr lang="zh-CN" altLang="en-US" dirty="0"/>
              <a:t>位数据</a:t>
            </a:r>
            <a:r>
              <a:rPr lang="en-US" altLang="zh-CN" dirty="0"/>
              <a:t>CPU</a:t>
            </a:r>
            <a:r>
              <a:rPr lang="zh-CN" altLang="en-US" dirty="0"/>
              <a:t>要分</a:t>
            </a:r>
            <a:r>
              <a:rPr lang="en-US" altLang="zh-CN" dirty="0"/>
              <a:t>2</a:t>
            </a:r>
            <a:r>
              <a:rPr lang="zh-CN" altLang="en-US" dirty="0"/>
              <a:t>次读，先读取低</a:t>
            </a:r>
            <a:r>
              <a:rPr lang="en-US" altLang="zh-CN" dirty="0"/>
              <a:t>8</a:t>
            </a:r>
            <a:r>
              <a:rPr lang="zh-CN" altLang="en-US" dirty="0"/>
              <a:t>位，再读取高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如果不锁存计数器的当前计数值</a:t>
            </a:r>
            <a:r>
              <a:rPr lang="zh-CN" altLang="en-US" dirty="0"/>
              <a:t>，那么在两次读取操作之间，计数值的高</a:t>
            </a:r>
            <a:r>
              <a:rPr lang="en-US" altLang="zh-CN" dirty="0"/>
              <a:t>8</a:t>
            </a:r>
            <a:r>
              <a:rPr lang="zh-CN" altLang="en-US" dirty="0"/>
              <a:t>位可能已经发生变化了。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GATE</a:t>
            </a:r>
            <a:r>
              <a:rPr lang="zh-CN" altLang="en-US" dirty="0">
                <a:solidFill>
                  <a:srgbClr val="FF0000"/>
                </a:solidFill>
              </a:rPr>
              <a:t>信号使计数过程暂停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锁存一个计数器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写读回命令锁存</a:t>
            </a:r>
          </a:p>
        </p:txBody>
      </p:sp>
    </p:spTree>
    <p:extLst>
      <p:ext uri="{BB962C8B-B14F-4D97-AF65-F5344CB8AC3E}">
        <p14:creationId xmlns:p14="http://schemas.microsoft.com/office/powerpoint/2010/main" val="71747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551384" y="1125538"/>
            <a:ext cx="11233248" cy="5111750"/>
          </a:xfrm>
        </p:spPr>
        <p:txBody>
          <a:bodyPr/>
          <a:lstStyle/>
          <a:p>
            <a:r>
              <a:rPr lang="zh-CN" altLang="en-US" b="0" dirty="0"/>
              <a:t>方式</a:t>
            </a:r>
            <a:r>
              <a:rPr lang="en-US" altLang="zh-CN" b="0" dirty="0"/>
              <a:t>0</a:t>
            </a:r>
            <a:r>
              <a:rPr lang="zh-CN" altLang="en-US" b="0" dirty="0"/>
              <a:t>（计数结束中断方式）</a:t>
            </a:r>
            <a:endParaRPr lang="en-US" altLang="zh-CN" b="0" dirty="0"/>
          </a:p>
          <a:p>
            <a:pPr lvl="1" algn="just"/>
            <a:r>
              <a:rPr lang="zh-CN" altLang="en-US" dirty="0"/>
              <a:t>计数器减到零时，即</a:t>
            </a:r>
            <a:r>
              <a:rPr lang="en-US" altLang="zh-CN" dirty="0">
                <a:solidFill>
                  <a:srgbClr val="FF0000"/>
                </a:solidFill>
              </a:rPr>
              <a:t>OUT</a:t>
            </a:r>
            <a:r>
              <a:rPr lang="zh-CN" altLang="en-US" dirty="0">
                <a:solidFill>
                  <a:srgbClr val="FF0000"/>
                </a:solidFill>
              </a:rPr>
              <a:t>引脚在</a:t>
            </a:r>
            <a:r>
              <a:rPr lang="en-US" altLang="zh-CN" dirty="0">
                <a:solidFill>
                  <a:srgbClr val="FF0000"/>
                </a:solidFill>
              </a:rPr>
              <a:t>n+1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后变为高电平</a:t>
            </a:r>
            <a:r>
              <a:rPr lang="zh-CN" altLang="en-US" dirty="0"/>
              <a:t>，并且一直保持到该通道重新装入计数值或重新设置工作方式为止。在方式</a:t>
            </a:r>
            <a:r>
              <a:rPr lang="en-US" altLang="zh-CN" dirty="0"/>
              <a:t>0 </a:t>
            </a:r>
            <a:r>
              <a:rPr lang="zh-CN" altLang="en-US" dirty="0"/>
              <a:t>下，写一次计数初值，只计数一遍，计数器不会自动重装初值和重新开始计数。</a:t>
            </a:r>
            <a:endParaRPr lang="en-US" altLang="zh-CN" dirty="0"/>
          </a:p>
          <a:p>
            <a:pPr lvl="1"/>
            <a:r>
              <a:rPr lang="zh-CN" altLang="en-US" dirty="0"/>
              <a:t>门控信号</a:t>
            </a:r>
            <a:r>
              <a:rPr lang="en-US" altLang="zh-CN" dirty="0">
                <a:solidFill>
                  <a:srgbClr val="FF0000"/>
                </a:solidFill>
              </a:rPr>
              <a:t>GATE</a:t>
            </a:r>
            <a:r>
              <a:rPr lang="zh-CN" altLang="en-US" dirty="0">
                <a:solidFill>
                  <a:srgbClr val="FF0000"/>
                </a:solidFill>
              </a:rPr>
              <a:t>用来控制计数过程</a:t>
            </a:r>
            <a:r>
              <a:rPr lang="zh-CN" altLang="en-US" dirty="0"/>
              <a:t>。当</a:t>
            </a:r>
            <a:r>
              <a:rPr lang="en-US" altLang="zh-CN" dirty="0"/>
              <a:t>GATE</a:t>
            </a:r>
            <a:r>
              <a:rPr lang="zh-CN" altLang="en-US" dirty="0"/>
              <a:t>保持为低电平时，暂停计数；当</a:t>
            </a:r>
            <a:r>
              <a:rPr lang="en-US" altLang="zh-CN" dirty="0"/>
              <a:t>GATE</a:t>
            </a:r>
            <a:r>
              <a:rPr lang="zh-CN" altLang="en-US" dirty="0"/>
              <a:t>变为高电平时，恢复计数。</a:t>
            </a:r>
            <a:endParaRPr lang="en-US" altLang="zh-CN" dirty="0"/>
          </a:p>
          <a:p>
            <a:pPr lvl="1"/>
            <a:r>
              <a:rPr lang="zh-CN" altLang="en-US" dirty="0"/>
              <a:t>在计数过程中写入新的计数初值，则在写入新值后的下一个时钟下降沿计数器将按新的初值计数，</a:t>
            </a:r>
            <a:r>
              <a:rPr lang="zh-CN" altLang="en-US" dirty="0">
                <a:solidFill>
                  <a:srgbClr val="FF0000"/>
                </a:solidFill>
              </a:rPr>
              <a:t>即新的初值是立即有效</a:t>
            </a:r>
            <a:r>
              <a:rPr lang="zh-CN" altLang="en-US" dirty="0"/>
              <a:t>，不必等待第一个计数过程的结束。</a:t>
            </a:r>
          </a:p>
        </p:txBody>
      </p:sp>
    </p:spTree>
    <p:extLst>
      <p:ext uri="{BB962C8B-B14F-4D97-AF65-F5344CB8AC3E}">
        <p14:creationId xmlns:p14="http://schemas.microsoft.com/office/powerpoint/2010/main" val="1313397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767408" y="1196752"/>
            <a:ext cx="8229600" cy="4813300"/>
          </a:xfrm>
        </p:spPr>
        <p:txBody>
          <a:bodyPr/>
          <a:lstStyle/>
          <a:p>
            <a:r>
              <a:rPr lang="zh-CN" altLang="en-US" b="0" dirty="0"/>
              <a:t>方式</a:t>
            </a:r>
            <a:r>
              <a:rPr lang="en-US" altLang="zh-CN" b="0" dirty="0"/>
              <a:t>0</a:t>
            </a:r>
            <a:endParaRPr lang="zh-CN" altLang="en-US" dirty="0"/>
          </a:p>
        </p:txBody>
      </p:sp>
      <p:pic>
        <p:nvPicPr>
          <p:cNvPr id="378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9" y="1100139"/>
            <a:ext cx="38893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8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623392" y="1125538"/>
            <a:ext cx="11089232" cy="5111750"/>
          </a:xfrm>
        </p:spPr>
        <p:txBody>
          <a:bodyPr/>
          <a:lstStyle/>
          <a:p>
            <a:r>
              <a:rPr lang="zh-CN" altLang="en-US" b="0" dirty="0"/>
              <a:t>方式</a:t>
            </a:r>
            <a:r>
              <a:rPr lang="en-US" altLang="zh-CN" b="0" dirty="0"/>
              <a:t>1</a:t>
            </a:r>
            <a:r>
              <a:rPr lang="zh-CN" altLang="en-US" b="0" dirty="0"/>
              <a:t>（可编程单稳态触发器）</a:t>
            </a:r>
            <a:endParaRPr lang="en-US" altLang="zh-CN" b="0" dirty="0"/>
          </a:p>
          <a:p>
            <a:pPr lvl="1"/>
            <a:r>
              <a:rPr lang="zh-CN" altLang="en-US" dirty="0"/>
              <a:t>由外部门控信号</a:t>
            </a:r>
            <a:r>
              <a:rPr lang="en-US" altLang="zh-CN" dirty="0"/>
              <a:t>GATE</a:t>
            </a:r>
            <a:r>
              <a:rPr lang="zh-CN" altLang="en-US" dirty="0"/>
              <a:t>上升沿触发，</a:t>
            </a:r>
            <a:r>
              <a:rPr lang="zh-CN" altLang="en-US" dirty="0">
                <a:solidFill>
                  <a:srgbClr val="FF0000"/>
                </a:solidFill>
              </a:rPr>
              <a:t>产生一单拍负脉冲信号，脉冲宽度由计数初值决定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当写入方式</a:t>
            </a:r>
            <a:r>
              <a:rPr lang="en-US" altLang="zh-CN" dirty="0"/>
              <a:t>1</a:t>
            </a:r>
            <a:r>
              <a:rPr lang="zh-CN" altLang="en-US" dirty="0"/>
              <a:t>控制字后，</a:t>
            </a:r>
            <a:r>
              <a:rPr lang="en-US" altLang="zh-CN" dirty="0"/>
              <a:t>OUT</a:t>
            </a:r>
            <a:r>
              <a:rPr lang="zh-CN" altLang="en-US" dirty="0"/>
              <a:t>输出变为高电平。写入计数初值</a:t>
            </a:r>
            <a:r>
              <a:rPr lang="en-US" altLang="zh-CN" dirty="0"/>
              <a:t>n</a:t>
            </a:r>
            <a:r>
              <a:rPr lang="zh-CN" altLang="en-US" dirty="0"/>
              <a:t>之后，计数器并不立即开始计数，而要等到</a:t>
            </a:r>
            <a:r>
              <a:rPr lang="en-US" altLang="zh-CN" dirty="0"/>
              <a:t>GATE</a:t>
            </a:r>
            <a:r>
              <a:rPr lang="zh-CN" altLang="en-US" dirty="0"/>
              <a:t>上升沿后的下一个</a:t>
            </a:r>
            <a:r>
              <a:rPr lang="en-US" altLang="zh-CN" dirty="0"/>
              <a:t>CLK</a:t>
            </a:r>
            <a:r>
              <a:rPr lang="zh-CN" altLang="en-US" dirty="0"/>
              <a:t>输入脉冲的下降沿，</a:t>
            </a:r>
            <a:r>
              <a:rPr lang="en-US" altLang="zh-CN" dirty="0"/>
              <a:t>OUT</a:t>
            </a:r>
            <a:r>
              <a:rPr lang="zh-CN" altLang="en-US" dirty="0"/>
              <a:t>输出变低电平，计数才开始。计数到</a:t>
            </a:r>
            <a:r>
              <a:rPr lang="en-US" altLang="zh-CN" dirty="0"/>
              <a:t>0</a:t>
            </a:r>
            <a:r>
              <a:rPr lang="zh-CN" altLang="en-US" dirty="0"/>
              <a:t>时结束，</a:t>
            </a:r>
            <a:r>
              <a:rPr lang="en-US" altLang="zh-CN" dirty="0"/>
              <a:t>OUT</a:t>
            </a:r>
            <a:r>
              <a:rPr lang="zh-CN" altLang="en-US" dirty="0"/>
              <a:t>输出变高，从而</a:t>
            </a:r>
            <a:r>
              <a:rPr lang="zh-CN" altLang="en-US" dirty="0">
                <a:solidFill>
                  <a:srgbClr val="FF0000"/>
                </a:solidFill>
              </a:rPr>
              <a:t>产生一个宽度为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周期的负脉冲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GATE</a:t>
            </a:r>
            <a:r>
              <a:rPr lang="zh-CN" altLang="en-US" dirty="0"/>
              <a:t>信号的作用</a:t>
            </a:r>
            <a:r>
              <a:rPr lang="zh-CN" altLang="en-US" dirty="0">
                <a:solidFill>
                  <a:srgbClr val="FF0000"/>
                </a:solidFill>
              </a:rPr>
              <a:t>包括两个方面</a:t>
            </a:r>
            <a:r>
              <a:rPr lang="zh-CN" altLang="en-US" dirty="0"/>
              <a:t>：计数结束后门控信号可重新触发计数；终止原来的计数过程，开始新的一轮计数。</a:t>
            </a:r>
          </a:p>
        </p:txBody>
      </p:sp>
    </p:spTree>
    <p:extLst>
      <p:ext uri="{BB962C8B-B14F-4D97-AF65-F5344CB8AC3E}">
        <p14:creationId xmlns:p14="http://schemas.microsoft.com/office/powerpoint/2010/main" val="2139389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 b="0"/>
              <a:t>方式</a:t>
            </a:r>
            <a:r>
              <a:rPr lang="en-US" altLang="zh-CN" b="0"/>
              <a:t>1</a:t>
            </a:r>
            <a:endParaRPr lang="zh-CN" altLang="en-US"/>
          </a:p>
        </p:txBody>
      </p:sp>
      <p:grpSp>
        <p:nvGrpSpPr>
          <p:cNvPr id="39940" name="组合 5"/>
          <p:cNvGrpSpPr>
            <a:grpSpLocks/>
          </p:cNvGrpSpPr>
          <p:nvPr/>
        </p:nvGrpSpPr>
        <p:grpSpPr bwMode="auto">
          <a:xfrm>
            <a:off x="4440238" y="976313"/>
            <a:ext cx="3992562" cy="5765800"/>
            <a:chOff x="3602844" y="514744"/>
            <a:chExt cx="4304618" cy="6231438"/>
          </a:xfrm>
        </p:grpSpPr>
        <p:pic>
          <p:nvPicPr>
            <p:cNvPr id="39941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844" y="514744"/>
              <a:ext cx="4304617" cy="1978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2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609" y="2492896"/>
              <a:ext cx="4285853" cy="425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821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551384" y="1268760"/>
            <a:ext cx="11161240" cy="4968528"/>
          </a:xfrm>
        </p:spPr>
        <p:txBody>
          <a:bodyPr/>
          <a:lstStyle/>
          <a:p>
            <a:r>
              <a:rPr lang="zh-CN" altLang="en-US" b="0" dirty="0"/>
              <a:t>方式</a:t>
            </a:r>
            <a:r>
              <a:rPr lang="en-US" altLang="zh-CN" b="0" dirty="0"/>
              <a:t>2</a:t>
            </a:r>
            <a:r>
              <a:rPr lang="zh-CN" altLang="en-US" b="0" dirty="0"/>
              <a:t>（脉冲波发生器、分频器）</a:t>
            </a:r>
            <a:endParaRPr lang="en-US" altLang="zh-CN" b="0" dirty="0"/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分频器</a:t>
            </a:r>
            <a:r>
              <a:rPr lang="zh-CN" altLang="en-US" dirty="0"/>
              <a:t>，输出是输入时钟按照计数值</a:t>
            </a:r>
            <a:r>
              <a:rPr lang="en-US" altLang="zh-CN" dirty="0"/>
              <a:t>N</a:t>
            </a:r>
            <a:r>
              <a:rPr lang="zh-CN" altLang="en-US" dirty="0"/>
              <a:t>分频后的一个连续脉冲。</a:t>
            </a:r>
            <a:endParaRPr lang="en-US" altLang="zh-CN" dirty="0"/>
          </a:p>
          <a:p>
            <a:pPr lvl="1" algn="just"/>
            <a:r>
              <a:rPr lang="zh-CN" altLang="en-US" dirty="0"/>
              <a:t>第一个时钟下降沿开始减</a:t>
            </a:r>
            <a:r>
              <a:rPr lang="en-US" altLang="zh-CN" dirty="0"/>
              <a:t>1</a:t>
            </a:r>
            <a:r>
              <a:rPr lang="zh-CN" altLang="en-US" dirty="0"/>
              <a:t>计数，减到</a:t>
            </a:r>
            <a:r>
              <a:rPr lang="en-US" altLang="zh-CN" dirty="0"/>
              <a:t>1</a:t>
            </a:r>
            <a:r>
              <a:rPr lang="zh-CN" altLang="en-US" dirty="0"/>
              <a:t>时，输出端</a:t>
            </a:r>
            <a:r>
              <a:rPr lang="en-US" altLang="zh-CN" dirty="0"/>
              <a:t>OUT</a:t>
            </a:r>
            <a:r>
              <a:rPr lang="zh-CN" altLang="en-US" dirty="0"/>
              <a:t>变为低电平，减到</a:t>
            </a:r>
            <a:r>
              <a:rPr lang="en-US" altLang="zh-CN" dirty="0"/>
              <a:t>0</a:t>
            </a:r>
            <a:r>
              <a:rPr lang="zh-CN" altLang="en-US" dirty="0"/>
              <a:t>时，输出</a:t>
            </a:r>
            <a:r>
              <a:rPr lang="en-US" altLang="zh-CN" dirty="0"/>
              <a:t>OUT</a:t>
            </a:r>
            <a:r>
              <a:rPr lang="zh-CN" altLang="en-US" dirty="0"/>
              <a:t>又变成高电平，同时从初值开始新的计数过程，即计数到</a:t>
            </a:r>
            <a:r>
              <a:rPr lang="en-US" altLang="zh-CN" dirty="0"/>
              <a:t>1</a:t>
            </a:r>
            <a:r>
              <a:rPr lang="zh-CN" altLang="en-US" dirty="0"/>
              <a:t>时，输出一个</a:t>
            </a:r>
            <a:r>
              <a:rPr lang="en-US" altLang="zh-CN" dirty="0"/>
              <a:t>CLK</a:t>
            </a:r>
            <a:r>
              <a:rPr lang="zh-CN" altLang="en-US" dirty="0"/>
              <a:t>脉冲宽度的负脉冲。</a:t>
            </a:r>
            <a:endParaRPr lang="en-US" altLang="zh-CN" dirty="0"/>
          </a:p>
          <a:p>
            <a:pPr lvl="1" algn="just"/>
            <a:r>
              <a:rPr lang="en-US" altLang="zh-CN" dirty="0"/>
              <a:t>GATE</a:t>
            </a:r>
            <a:r>
              <a:rPr lang="zh-CN" altLang="en-US" dirty="0"/>
              <a:t>一直维持高电平时，计数器输出</a:t>
            </a:r>
            <a:r>
              <a:rPr lang="en-US" altLang="zh-CN" dirty="0"/>
              <a:t>F</a:t>
            </a:r>
            <a:r>
              <a:rPr lang="en-US" altLang="zh-CN" baseline="-25000" dirty="0"/>
              <a:t>OUT</a:t>
            </a:r>
            <a:r>
              <a:rPr lang="en-US" altLang="zh-CN" dirty="0"/>
              <a:t>=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CLK</a:t>
            </a:r>
            <a:r>
              <a:rPr lang="en-US" altLang="zh-CN" dirty="0" err="1"/>
              <a:t>÷n</a:t>
            </a:r>
            <a:r>
              <a:rPr lang="zh-CN" altLang="en-US" dirty="0"/>
              <a:t>固定频率的脉冲，为一个</a:t>
            </a:r>
            <a:r>
              <a:rPr lang="en-US" altLang="zh-CN" dirty="0"/>
              <a:t>n</a:t>
            </a:r>
            <a:r>
              <a:rPr lang="zh-CN" altLang="en-US" dirty="0"/>
              <a:t>分频器。</a:t>
            </a:r>
          </a:p>
        </p:txBody>
      </p:sp>
    </p:spTree>
    <p:extLst>
      <p:ext uri="{BB962C8B-B14F-4D97-AF65-F5344CB8AC3E}">
        <p14:creationId xmlns:p14="http://schemas.microsoft.com/office/powerpoint/2010/main" val="2001939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 b="0"/>
              <a:t>方式</a:t>
            </a:r>
            <a:r>
              <a:rPr lang="en-US" altLang="zh-CN" b="0"/>
              <a:t>2</a:t>
            </a:r>
            <a:endParaRPr lang="zh-CN" altLang="en-US"/>
          </a:p>
        </p:txBody>
      </p:sp>
      <p:pic>
        <p:nvPicPr>
          <p:cNvPr id="4198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981075"/>
            <a:ext cx="4017962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1233248" cy="4968528"/>
          </a:xfrm>
        </p:spPr>
        <p:txBody>
          <a:bodyPr/>
          <a:lstStyle/>
          <a:p>
            <a:r>
              <a:rPr lang="zh-CN" altLang="en-US" b="0" dirty="0"/>
              <a:t>方式</a:t>
            </a:r>
            <a:r>
              <a:rPr lang="en-US" altLang="zh-CN" b="0" dirty="0"/>
              <a:t>3</a:t>
            </a:r>
            <a:r>
              <a:rPr lang="zh-CN" altLang="en-US" b="0" dirty="0"/>
              <a:t>（方波发生器）</a:t>
            </a:r>
            <a:endParaRPr lang="en-US" altLang="zh-CN" b="0" dirty="0"/>
          </a:p>
          <a:p>
            <a:pPr lvl="1" algn="just"/>
            <a:r>
              <a:rPr lang="zh-CN" altLang="en-US" dirty="0"/>
              <a:t>方式</a:t>
            </a:r>
            <a:r>
              <a:rPr lang="en-US" altLang="zh-CN" dirty="0"/>
              <a:t>3</a:t>
            </a:r>
            <a:r>
              <a:rPr lang="zh-CN" altLang="en-US" dirty="0"/>
              <a:t>与方式</a:t>
            </a:r>
            <a:r>
              <a:rPr lang="en-US" altLang="zh-CN" dirty="0"/>
              <a:t>2</a:t>
            </a:r>
            <a:r>
              <a:rPr lang="zh-CN" altLang="en-US" dirty="0"/>
              <a:t>类似，所不同的是它们的</a:t>
            </a:r>
            <a:r>
              <a:rPr lang="en-US" altLang="zh-CN" dirty="0"/>
              <a:t>OUT</a:t>
            </a:r>
            <a:r>
              <a:rPr lang="zh-CN" altLang="en-US" dirty="0"/>
              <a:t>输出波形不同：方式</a:t>
            </a:r>
            <a:r>
              <a:rPr lang="en-US" altLang="zh-CN" dirty="0"/>
              <a:t>2</a:t>
            </a:r>
            <a:r>
              <a:rPr lang="zh-CN" altLang="en-US" dirty="0"/>
              <a:t>在计数过程结束前输出一个</a:t>
            </a:r>
            <a:r>
              <a:rPr lang="en-US" altLang="zh-CN" dirty="0"/>
              <a:t>CLK</a:t>
            </a:r>
            <a:r>
              <a:rPr lang="zh-CN" altLang="en-US" dirty="0"/>
              <a:t>时钟的负脉冲；而方式</a:t>
            </a:r>
            <a:r>
              <a:rPr lang="en-US" altLang="zh-CN" dirty="0"/>
              <a:t>3</a:t>
            </a:r>
            <a:r>
              <a:rPr lang="zh-CN" altLang="en-US" dirty="0"/>
              <a:t>输出一个方波。</a:t>
            </a:r>
            <a:endParaRPr lang="en-US" altLang="zh-CN" dirty="0"/>
          </a:p>
          <a:p>
            <a:pPr lvl="1" algn="just"/>
            <a:r>
              <a:rPr lang="zh-CN" altLang="en-US" dirty="0"/>
              <a:t>计数初值</a:t>
            </a:r>
            <a:r>
              <a:rPr lang="en-US" altLang="zh-CN" dirty="0"/>
              <a:t>n</a:t>
            </a:r>
            <a:r>
              <a:rPr lang="zh-CN" altLang="en-US" dirty="0"/>
              <a:t>为偶数时，方波的高电平和低电平的维持时间为</a:t>
            </a:r>
            <a:r>
              <a:rPr lang="en-US" altLang="zh-CN" dirty="0">
                <a:solidFill>
                  <a:srgbClr val="FF0000"/>
                </a:solidFill>
              </a:rPr>
              <a:t>n/2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时钟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/>
            <a:r>
              <a:rPr lang="zh-CN" altLang="en-US" dirty="0"/>
              <a:t>计数初值</a:t>
            </a:r>
            <a:r>
              <a:rPr lang="en-US" altLang="zh-CN" dirty="0"/>
              <a:t>n</a:t>
            </a:r>
            <a:r>
              <a:rPr lang="zh-CN" altLang="en-US" dirty="0"/>
              <a:t>为奇数时，方波的高电平维持时间为 </a:t>
            </a:r>
            <a:r>
              <a:rPr lang="en-US" altLang="zh-CN" dirty="0">
                <a:solidFill>
                  <a:srgbClr val="FF0000"/>
                </a:solidFill>
              </a:rPr>
              <a:t>(n+1)/2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时钟</a:t>
            </a:r>
            <a:r>
              <a:rPr lang="zh-CN" altLang="en-US" dirty="0"/>
              <a:t>，低电平维持时间为</a:t>
            </a:r>
            <a:r>
              <a:rPr lang="en-US" altLang="zh-CN" dirty="0">
                <a:solidFill>
                  <a:srgbClr val="FF0000"/>
                </a:solidFill>
              </a:rPr>
              <a:t>(n-1)/2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CLK </a:t>
            </a:r>
            <a:r>
              <a:rPr lang="zh-CN" altLang="en-US" dirty="0"/>
              <a:t>时钟。</a:t>
            </a:r>
          </a:p>
        </p:txBody>
      </p:sp>
    </p:spTree>
    <p:extLst>
      <p:ext uri="{BB962C8B-B14F-4D97-AF65-F5344CB8AC3E}">
        <p14:creationId xmlns:p14="http://schemas.microsoft.com/office/powerpoint/2010/main" val="29648054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/>
              <a:t>方式</a:t>
            </a:r>
            <a:r>
              <a:rPr lang="en-US" altLang="zh-CN"/>
              <a:t>3</a:t>
            </a:r>
            <a:endParaRPr lang="zh-CN" altLang="en-US"/>
          </a:p>
        </p:txBody>
      </p:sp>
      <p:pic>
        <p:nvPicPr>
          <p:cNvPr id="4403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052513"/>
            <a:ext cx="4110038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6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zh-CN" altLang="en-US"/>
              <a:t>接口技术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  <a:endParaRPr lang="en-US" altLang="zh-CN"/>
          </a:p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endParaRPr lang="en-US" altLang="zh-CN"/>
          </a:p>
          <a:p>
            <a:r>
              <a:rPr lang="en-US" altLang="zh-CN"/>
              <a:t>8.3</a:t>
            </a:r>
            <a:r>
              <a:rPr lang="zh-CN" altLang="en-US"/>
              <a:t> 红外</a:t>
            </a:r>
            <a:endParaRPr lang="en-US" altLang="zh-CN"/>
          </a:p>
          <a:p>
            <a:r>
              <a:rPr lang="en-US" altLang="zh-CN"/>
              <a:t>8.4 Wi-Fi</a:t>
            </a:r>
          </a:p>
        </p:txBody>
      </p:sp>
    </p:spTree>
    <p:extLst>
      <p:ext uri="{BB962C8B-B14F-4D97-AF65-F5344CB8AC3E}">
        <p14:creationId xmlns:p14="http://schemas.microsoft.com/office/powerpoint/2010/main" val="2837837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89231" cy="5040536"/>
          </a:xfrm>
        </p:spPr>
        <p:txBody>
          <a:bodyPr/>
          <a:lstStyle/>
          <a:p>
            <a:r>
              <a:rPr lang="zh-CN" altLang="en-US" b="0"/>
              <a:t>方式</a:t>
            </a:r>
            <a:r>
              <a:rPr lang="en-US" altLang="zh-CN" b="0" dirty="0"/>
              <a:t>4</a:t>
            </a:r>
            <a:r>
              <a:rPr lang="zh-CN" altLang="en-US" b="0" dirty="0"/>
              <a:t>（软件触发选通方式）</a:t>
            </a:r>
            <a:endParaRPr lang="en-US" altLang="zh-CN" b="0" dirty="0"/>
          </a:p>
          <a:p>
            <a:pPr lvl="1" algn="just"/>
            <a:r>
              <a:rPr lang="zh-CN" altLang="en-US" dirty="0"/>
              <a:t>写入方式控制字后，</a:t>
            </a:r>
            <a:r>
              <a:rPr lang="en-US" altLang="zh-CN" dirty="0"/>
              <a:t>OUT</a:t>
            </a:r>
            <a:r>
              <a:rPr lang="zh-CN" altLang="en-US" dirty="0"/>
              <a:t>输出高电平。若</a:t>
            </a:r>
            <a:r>
              <a:rPr lang="en-US" altLang="zh-CN" dirty="0"/>
              <a:t>GATE=1</a:t>
            </a:r>
            <a:r>
              <a:rPr lang="zh-CN" altLang="en-US" dirty="0"/>
              <a:t>，写入初值后的下一个</a:t>
            </a:r>
            <a:r>
              <a:rPr lang="en-US" altLang="zh-CN" dirty="0"/>
              <a:t>CLK</a:t>
            </a:r>
            <a:r>
              <a:rPr lang="zh-CN" altLang="en-US" dirty="0"/>
              <a:t>脉冲开始减</a:t>
            </a:r>
            <a:r>
              <a:rPr lang="en-US" altLang="zh-CN" dirty="0"/>
              <a:t>1</a:t>
            </a:r>
            <a:r>
              <a:rPr lang="zh-CN" altLang="en-US" dirty="0"/>
              <a:t>计数，计数到达</a:t>
            </a:r>
            <a:r>
              <a:rPr lang="en-US" altLang="zh-CN" dirty="0"/>
              <a:t>0</a:t>
            </a:r>
            <a:r>
              <a:rPr lang="zh-CN" altLang="en-US" dirty="0"/>
              <a:t>值（不是减到</a:t>
            </a:r>
            <a:r>
              <a:rPr lang="en-US" altLang="zh-CN" dirty="0"/>
              <a:t>1</a:t>
            </a:r>
            <a:r>
              <a:rPr lang="zh-CN" altLang="en-US" dirty="0"/>
              <a:t>）后，</a:t>
            </a:r>
            <a:r>
              <a:rPr lang="en-US" altLang="zh-CN" dirty="0"/>
              <a:t>OUT</a:t>
            </a:r>
            <a:r>
              <a:rPr lang="zh-CN" altLang="en-US" dirty="0"/>
              <a:t>输出为低电平，</a:t>
            </a:r>
            <a:r>
              <a:rPr lang="zh-CN" altLang="en-US" dirty="0">
                <a:solidFill>
                  <a:srgbClr val="FF0000"/>
                </a:solidFill>
              </a:rPr>
              <a:t>持续一个</a:t>
            </a:r>
            <a:r>
              <a:rPr lang="en-US" altLang="zh-CN" dirty="0">
                <a:solidFill>
                  <a:srgbClr val="FF0000"/>
                </a:solidFill>
              </a:rPr>
              <a:t>CLK</a:t>
            </a:r>
            <a:r>
              <a:rPr lang="zh-CN" altLang="en-US" dirty="0">
                <a:solidFill>
                  <a:srgbClr val="FF0000"/>
                </a:solidFill>
              </a:rPr>
              <a:t>脉冲周期后再恢复到高电平</a:t>
            </a:r>
            <a:r>
              <a:rPr lang="zh-CN" altLang="en-US" dirty="0"/>
              <a:t>。输出负脉冲可以用作选通脉冲。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FF0000"/>
                </a:solidFill>
              </a:rPr>
              <a:t>GATE</a:t>
            </a:r>
            <a:r>
              <a:rPr lang="zh-CN" altLang="en-US" dirty="0">
                <a:solidFill>
                  <a:srgbClr val="FF0000"/>
                </a:solidFill>
              </a:rPr>
              <a:t>为低电平时，禁止计数</a:t>
            </a:r>
            <a:r>
              <a:rPr lang="zh-CN" altLang="en-US" dirty="0"/>
              <a:t>，输出维持当时的电平。当</a:t>
            </a:r>
            <a:r>
              <a:rPr lang="en-US" altLang="zh-CN" dirty="0"/>
              <a:t>GATE</a:t>
            </a:r>
            <a:r>
              <a:rPr lang="zh-CN" altLang="en-US" dirty="0"/>
              <a:t>变高以后，允许计数。</a:t>
            </a:r>
            <a:endParaRPr lang="en-US" altLang="zh-CN" dirty="0"/>
          </a:p>
          <a:p>
            <a:pPr lvl="1" algn="just"/>
            <a:r>
              <a:rPr lang="zh-CN" altLang="en-US" dirty="0"/>
              <a:t>在计数过程中写入新的初值，在写入新值后的下一个时钟下降沿计数器将按新的初值计数，</a:t>
            </a:r>
            <a:r>
              <a:rPr lang="zh-CN" altLang="en-US" dirty="0">
                <a:solidFill>
                  <a:srgbClr val="FF0000"/>
                </a:solidFill>
              </a:rPr>
              <a:t>即新的初值立即生效。</a:t>
            </a:r>
          </a:p>
        </p:txBody>
      </p:sp>
    </p:spTree>
    <p:extLst>
      <p:ext uri="{BB962C8B-B14F-4D97-AF65-F5344CB8AC3E}">
        <p14:creationId xmlns:p14="http://schemas.microsoft.com/office/powerpoint/2010/main" val="4206250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 b="0"/>
              <a:t>方式</a:t>
            </a:r>
            <a:r>
              <a:rPr lang="en-US" altLang="zh-CN" b="0"/>
              <a:t>4</a:t>
            </a:r>
            <a:endParaRPr lang="zh-CN" altLang="en-US"/>
          </a:p>
        </p:txBody>
      </p:sp>
      <p:pic>
        <p:nvPicPr>
          <p:cNvPr id="4608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1052513"/>
            <a:ext cx="38925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509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定时与计数技术</a:t>
            </a:r>
            <a:r>
              <a:rPr lang="en-US" altLang="zh-CN" dirty="0"/>
              <a:t>-</a:t>
            </a:r>
            <a:r>
              <a:rPr lang="zh-CN" altLang="en-US" dirty="0"/>
              <a:t>六种工作方式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1233248" cy="4813300"/>
          </a:xfrm>
        </p:spPr>
        <p:txBody>
          <a:bodyPr/>
          <a:lstStyle/>
          <a:p>
            <a:r>
              <a:rPr lang="zh-CN" altLang="en-US" b="0" dirty="0"/>
              <a:t>方式</a:t>
            </a:r>
            <a:r>
              <a:rPr lang="en-US" altLang="zh-CN" b="0" dirty="0"/>
              <a:t>5</a:t>
            </a:r>
            <a:r>
              <a:rPr lang="zh-CN" altLang="en-US" b="0" dirty="0"/>
              <a:t>（硬件触发选通方式）</a:t>
            </a:r>
            <a:endParaRPr lang="en-US" altLang="zh-CN" b="0" dirty="0"/>
          </a:p>
          <a:p>
            <a:pPr lvl="1"/>
            <a:r>
              <a:rPr lang="zh-CN" altLang="en-US" dirty="0"/>
              <a:t>写入计数初值后，计数器并不立即开始计数，而是由</a:t>
            </a:r>
            <a:r>
              <a:rPr lang="en-US" altLang="zh-CN" dirty="0"/>
              <a:t>GATE</a:t>
            </a:r>
            <a:r>
              <a:rPr lang="zh-CN" altLang="en-US" dirty="0"/>
              <a:t>门控脉冲的上升沿触发。</a:t>
            </a:r>
            <a:endParaRPr lang="en-US" altLang="zh-CN" dirty="0"/>
          </a:p>
          <a:p>
            <a:pPr lvl="1"/>
            <a:r>
              <a:rPr lang="zh-CN" altLang="en-US" dirty="0"/>
              <a:t>计数结束（计数器减到</a:t>
            </a:r>
            <a:r>
              <a:rPr lang="en-US" altLang="zh-CN" dirty="0"/>
              <a:t>0</a:t>
            </a:r>
            <a:r>
              <a:rPr lang="zh-CN" altLang="en-US" dirty="0"/>
              <a:t>），输出一个持续时间为一个</a:t>
            </a:r>
            <a:r>
              <a:rPr lang="en-US" altLang="zh-CN" dirty="0"/>
              <a:t>CLK</a:t>
            </a:r>
            <a:r>
              <a:rPr lang="zh-CN" altLang="en-US" dirty="0"/>
              <a:t>时钟周期的负脉冲，然后输出恢复为高电平。</a:t>
            </a:r>
            <a:endParaRPr lang="en-US" altLang="zh-CN" dirty="0"/>
          </a:p>
          <a:p>
            <a:pPr lvl="1"/>
            <a:r>
              <a:rPr lang="zh-CN" altLang="en-US" dirty="0"/>
              <a:t>输出负脉冲是</a:t>
            </a:r>
            <a:r>
              <a:rPr lang="zh-CN" altLang="en-US" dirty="0">
                <a:solidFill>
                  <a:srgbClr val="FF0000"/>
                </a:solidFill>
              </a:rPr>
              <a:t>通过硬件电路产生的门控信号上升沿触发得到的，</a:t>
            </a:r>
            <a:r>
              <a:rPr lang="zh-CN" altLang="en-US" dirty="0"/>
              <a:t>所以叫硬件触发选通方式。</a:t>
            </a:r>
            <a:endParaRPr lang="en-US" altLang="zh-CN" dirty="0"/>
          </a:p>
          <a:p>
            <a:pPr lvl="1"/>
            <a:r>
              <a:rPr lang="zh-CN" altLang="en-US" dirty="0"/>
              <a:t>门控信号的上升沿到来后，会立即触发一个新的计数过程。</a:t>
            </a:r>
            <a:endParaRPr lang="en-US" altLang="zh-CN" dirty="0"/>
          </a:p>
          <a:p>
            <a:pPr lvl="1"/>
            <a:r>
              <a:rPr lang="zh-CN" altLang="en-US" dirty="0"/>
              <a:t>新的计数初值需要门控信号上升沿触发后才有效。</a:t>
            </a:r>
          </a:p>
        </p:txBody>
      </p:sp>
    </p:spTree>
    <p:extLst>
      <p:ext uri="{BB962C8B-B14F-4D97-AF65-F5344CB8AC3E}">
        <p14:creationId xmlns:p14="http://schemas.microsoft.com/office/powerpoint/2010/main" val="285018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/>
              <a:t>方式</a:t>
            </a:r>
            <a:r>
              <a:rPr lang="en-US" altLang="zh-CN"/>
              <a:t>5</a:t>
            </a:r>
            <a:endParaRPr lang="zh-CN" altLang="en-US"/>
          </a:p>
        </p:txBody>
      </p:sp>
      <p:pic>
        <p:nvPicPr>
          <p:cNvPr id="4813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4" y="981076"/>
            <a:ext cx="3906837" cy="57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543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  <a:r>
              <a:rPr lang="en-US" altLang="zh-CN"/>
              <a:t>-</a:t>
            </a:r>
            <a:r>
              <a:rPr lang="zh-CN" altLang="en-US"/>
              <a:t>六种工作方式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055440" y="1109564"/>
            <a:ext cx="8229600" cy="4813300"/>
          </a:xfrm>
        </p:spPr>
        <p:txBody>
          <a:bodyPr/>
          <a:lstStyle/>
          <a:p>
            <a:r>
              <a:rPr lang="zh-CN" altLang="en-US" b="0" dirty="0"/>
              <a:t>六种工作方式总结</a:t>
            </a:r>
            <a:endParaRPr lang="zh-CN" altLang="en-US" dirty="0"/>
          </a:p>
        </p:txBody>
      </p:sp>
      <p:pic>
        <p:nvPicPr>
          <p:cNvPr id="4915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060575"/>
            <a:ext cx="817245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077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5040536"/>
          </a:xfrm>
        </p:spPr>
        <p:txBody>
          <a:bodyPr/>
          <a:lstStyle/>
          <a:p>
            <a:r>
              <a:rPr lang="en-US" altLang="zh-CN" dirty="0"/>
              <a:t>8254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计数</a:t>
            </a:r>
            <a:r>
              <a:rPr lang="zh-CN" altLang="en-US" dirty="0"/>
              <a:t>：可选择方式</a:t>
            </a:r>
            <a:r>
              <a:rPr lang="en-US" altLang="zh-CN" dirty="0"/>
              <a:t>0</a:t>
            </a:r>
            <a:r>
              <a:rPr lang="zh-CN" altLang="en-US" dirty="0"/>
              <a:t>来实现，发生</a:t>
            </a:r>
            <a:r>
              <a:rPr lang="en-US" altLang="zh-CN" dirty="0"/>
              <a:t>100</a:t>
            </a:r>
            <a:r>
              <a:rPr lang="zh-CN" altLang="en-US" dirty="0"/>
              <a:t>次，则计数初值</a:t>
            </a:r>
            <a:r>
              <a:rPr lang="en-US" altLang="zh-CN" dirty="0"/>
              <a:t>N =100</a:t>
            </a:r>
            <a:r>
              <a:rPr lang="zh-CN" altLang="en-US" dirty="0"/>
              <a:t>。即计数器减到</a:t>
            </a:r>
            <a:r>
              <a:rPr lang="en-US" altLang="zh-CN" dirty="0"/>
              <a:t>1</a:t>
            </a:r>
            <a:r>
              <a:rPr lang="zh-CN" altLang="en-US" dirty="0"/>
              <a:t>时，输出端</a:t>
            </a:r>
            <a:r>
              <a:rPr lang="en-US" altLang="zh-CN" dirty="0"/>
              <a:t>OUT0</a:t>
            </a:r>
            <a:r>
              <a:rPr lang="zh-CN" altLang="en-US" dirty="0"/>
              <a:t>输出一个高电平，向</a:t>
            </a:r>
            <a:r>
              <a:rPr lang="en-US" altLang="zh-CN" dirty="0"/>
              <a:t>CPU</a:t>
            </a:r>
            <a:r>
              <a:rPr lang="zh-CN" altLang="en-US" dirty="0"/>
              <a:t>申请中断。在没有达到</a:t>
            </a:r>
            <a:r>
              <a:rPr lang="en-US" altLang="zh-CN" dirty="0"/>
              <a:t>100</a:t>
            </a:r>
            <a:r>
              <a:rPr lang="zh-CN" altLang="en-US" dirty="0"/>
              <a:t>次事件时，</a:t>
            </a:r>
            <a:r>
              <a:rPr lang="en-US" altLang="zh-CN" dirty="0"/>
              <a:t>CPU</a:t>
            </a:r>
            <a:r>
              <a:rPr lang="zh-CN" altLang="en-US" dirty="0"/>
              <a:t>也可以锁存并读出计数值，获得事件的发生次数。</a:t>
            </a:r>
          </a:p>
        </p:txBody>
      </p:sp>
      <p:pic>
        <p:nvPicPr>
          <p:cNvPr id="5018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3212976"/>
            <a:ext cx="673735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149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1233248" cy="5111750"/>
          </a:xfrm>
        </p:spPr>
        <p:txBody>
          <a:bodyPr/>
          <a:lstStyle/>
          <a:p>
            <a:r>
              <a:rPr lang="en-US" altLang="zh-CN" dirty="0"/>
              <a:t>8254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分频</a:t>
            </a:r>
            <a:r>
              <a:rPr lang="zh-CN" altLang="en-US" dirty="0"/>
              <a:t>：提供一个频率为</a:t>
            </a:r>
            <a:r>
              <a:rPr lang="en-US" altLang="zh-CN" dirty="0"/>
              <a:t>10kHz</a:t>
            </a:r>
            <a:r>
              <a:rPr lang="zh-CN" altLang="en-US" dirty="0"/>
              <a:t>的时钟信号，要求每隔</a:t>
            </a:r>
            <a:r>
              <a:rPr lang="en-US" altLang="zh-CN" dirty="0"/>
              <a:t>100ms</a:t>
            </a:r>
            <a:r>
              <a:rPr lang="zh-CN" altLang="en-US" dirty="0"/>
              <a:t>采集一次数据。对于一个</a:t>
            </a:r>
            <a:r>
              <a:rPr lang="en-US" altLang="zh-CN" dirty="0"/>
              <a:t>10kHz</a:t>
            </a:r>
            <a:r>
              <a:rPr lang="zh-CN" altLang="en-US" dirty="0"/>
              <a:t>时钟信号，其周期为</a:t>
            </a:r>
            <a:r>
              <a:rPr lang="en-US" altLang="zh-CN" dirty="0"/>
              <a:t>1/10kHz=0.0001s=0.1ms</a:t>
            </a:r>
            <a:r>
              <a:rPr lang="zh-CN" altLang="en-US" dirty="0"/>
              <a:t>。需要对它进行分频，生成一个周期为</a:t>
            </a:r>
            <a:r>
              <a:rPr lang="en-US" altLang="zh-CN" dirty="0"/>
              <a:t>100ms</a:t>
            </a:r>
            <a:r>
              <a:rPr lang="zh-CN" altLang="en-US" dirty="0"/>
              <a:t>的信号，频率为</a:t>
            </a:r>
            <a:r>
              <a:rPr lang="en-US" altLang="zh-CN" dirty="0"/>
              <a:t>10Hz</a:t>
            </a:r>
            <a:r>
              <a:rPr lang="zh-CN" altLang="en-US" dirty="0"/>
              <a:t>。计数值</a:t>
            </a:r>
            <a:r>
              <a:rPr lang="en-US" altLang="zh-CN" dirty="0"/>
              <a:t>1000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0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3562350"/>
            <a:ext cx="6646863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928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290910" y="1052736"/>
            <a:ext cx="11421714" cy="4813300"/>
          </a:xfrm>
        </p:spPr>
        <p:txBody>
          <a:bodyPr/>
          <a:lstStyle/>
          <a:p>
            <a:r>
              <a:rPr lang="en-US" altLang="zh-CN" dirty="0"/>
              <a:t>8254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级联</a:t>
            </a:r>
            <a:r>
              <a:rPr lang="zh-CN" altLang="en-US" dirty="0"/>
              <a:t>：输入脉冲频率为</a:t>
            </a:r>
            <a:r>
              <a:rPr lang="en-US" altLang="zh-CN" dirty="0"/>
              <a:t>10kHz</a:t>
            </a:r>
            <a:r>
              <a:rPr lang="zh-CN" altLang="en-US" dirty="0"/>
              <a:t>，要产生周期为</a:t>
            </a:r>
            <a:r>
              <a:rPr lang="en-US" altLang="zh-CN" dirty="0"/>
              <a:t>100s</a:t>
            </a:r>
            <a:r>
              <a:rPr lang="zh-CN" altLang="en-US" dirty="0"/>
              <a:t>的定时信号（频率为</a:t>
            </a:r>
            <a:r>
              <a:rPr lang="en-US" altLang="zh-CN" dirty="0"/>
              <a:t>0.01Hz</a:t>
            </a:r>
            <a:r>
              <a:rPr lang="zh-CN" altLang="en-US" dirty="0"/>
              <a:t>），那么分频系数</a:t>
            </a:r>
            <a:r>
              <a:rPr lang="en-US" altLang="zh-CN" dirty="0"/>
              <a:t>N</a:t>
            </a:r>
            <a:r>
              <a:rPr lang="zh-CN" altLang="en-US" dirty="0"/>
              <a:t>为</a:t>
            </a:r>
            <a:r>
              <a:rPr lang="en-US" altLang="zh-CN" dirty="0"/>
              <a:t>10k/0.01 =1000000</a:t>
            </a:r>
            <a:r>
              <a:rPr lang="zh-CN" altLang="en-US" dirty="0"/>
              <a:t>。而计数器的最大计数范围为</a:t>
            </a:r>
            <a:r>
              <a:rPr lang="en-US" altLang="zh-CN" dirty="0"/>
              <a:t>65536</a:t>
            </a:r>
            <a:r>
              <a:rPr lang="zh-CN" altLang="en-US" dirty="0"/>
              <a:t>，通过一个计数器不能完成所要求的分频。此时可以将</a:t>
            </a:r>
            <a:r>
              <a:rPr lang="en-US" altLang="zh-CN" dirty="0"/>
              <a:t>2</a:t>
            </a:r>
            <a:r>
              <a:rPr lang="zh-CN" altLang="en-US" dirty="0"/>
              <a:t>个计数器进行级联。计数初值应该满足条件：</a:t>
            </a:r>
            <a:r>
              <a:rPr lang="en-US" altLang="zh-CN" dirty="0"/>
              <a:t>N = N1×N2</a:t>
            </a:r>
            <a:r>
              <a:rPr lang="zh-CN" altLang="en-US" dirty="0"/>
              <a:t>。</a:t>
            </a:r>
          </a:p>
        </p:txBody>
      </p:sp>
      <p:pic>
        <p:nvPicPr>
          <p:cNvPr id="5222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933826"/>
            <a:ext cx="60325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9338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695400" y="1130425"/>
            <a:ext cx="10873208" cy="4813300"/>
          </a:xfrm>
        </p:spPr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/>
            <a:r>
              <a:rPr lang="en-US" altLang="zh-CN" dirty="0"/>
              <a:t>8253</a:t>
            </a:r>
            <a:r>
              <a:rPr lang="zh-CN" altLang="en-US" dirty="0"/>
              <a:t>和</a:t>
            </a:r>
            <a:r>
              <a:rPr lang="en-US" altLang="zh-CN" dirty="0"/>
              <a:t>8254</a:t>
            </a:r>
            <a:r>
              <a:rPr lang="zh-CN" altLang="en-US" dirty="0"/>
              <a:t>功能基本相同，</a:t>
            </a:r>
            <a:r>
              <a:rPr lang="en-US" altLang="zh-CN" dirty="0"/>
              <a:t>8253</a:t>
            </a:r>
            <a:r>
              <a:rPr lang="zh-CN" altLang="en-US" dirty="0"/>
              <a:t>没有读回控制的功能。</a:t>
            </a:r>
          </a:p>
        </p:txBody>
      </p:sp>
      <p:pic>
        <p:nvPicPr>
          <p:cNvPr id="5325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068638"/>
            <a:ext cx="84582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40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335360" y="980728"/>
            <a:ext cx="11377264" cy="5256560"/>
          </a:xfrm>
        </p:spPr>
        <p:txBody>
          <a:bodyPr/>
          <a:lstStyle/>
          <a:p>
            <a:r>
              <a:rPr lang="en-US" altLang="zh-CN" dirty="0"/>
              <a:t>8253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 algn="just"/>
            <a:r>
              <a:rPr lang="zh-CN" altLang="en-US" dirty="0"/>
              <a:t>计数器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为系统中的时钟提供时间基准。</a:t>
            </a:r>
            <a:r>
              <a:rPr lang="en-US" altLang="zh-CN" dirty="0"/>
              <a:t>OUT0</a:t>
            </a:r>
            <a:r>
              <a:rPr lang="zh-CN" altLang="en-US" dirty="0"/>
              <a:t>输出脉冲频率为</a:t>
            </a:r>
            <a:r>
              <a:rPr lang="en-US" altLang="zh-CN" dirty="0"/>
              <a:t>1.19318 MHz/65536=18.2Hz</a:t>
            </a:r>
            <a:r>
              <a:rPr lang="zh-CN" altLang="en-US" dirty="0"/>
              <a:t>的方波。将此信号连接到</a:t>
            </a:r>
            <a:r>
              <a:rPr lang="en-US" altLang="zh-CN" dirty="0"/>
              <a:t>8259A</a:t>
            </a:r>
            <a:r>
              <a:rPr lang="zh-CN" altLang="en-US" dirty="0"/>
              <a:t>的</a:t>
            </a:r>
            <a:r>
              <a:rPr lang="en-US" altLang="zh-CN" dirty="0"/>
              <a:t>IRQ0</a:t>
            </a:r>
            <a:r>
              <a:rPr lang="zh-CN" altLang="en-US" dirty="0"/>
              <a:t>端，大约每隔</a:t>
            </a:r>
            <a:r>
              <a:rPr lang="en-US" altLang="zh-CN" dirty="0"/>
              <a:t>55ms</a:t>
            </a:r>
            <a:r>
              <a:rPr lang="zh-CN" altLang="en-US" dirty="0"/>
              <a:t>产生一次时钟中断，即每秒产生</a:t>
            </a:r>
            <a:r>
              <a:rPr lang="en-US" altLang="zh-CN" dirty="0"/>
              <a:t>18.2</a:t>
            </a:r>
            <a:r>
              <a:rPr lang="zh-CN" altLang="en-US" dirty="0"/>
              <a:t>次时钟中断请求。用于系统实时时钟和磁盘驱动器的电动机定时。</a:t>
            </a:r>
            <a:endParaRPr lang="en-US" altLang="zh-CN" dirty="0"/>
          </a:p>
          <a:p>
            <a:pPr lvl="1" algn="just"/>
            <a:r>
              <a:rPr lang="zh-CN" altLang="en-US" dirty="0"/>
              <a:t>计数器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产生动态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的刷新定时信号。</a:t>
            </a:r>
            <a:r>
              <a:rPr lang="zh-CN" altLang="en-US" dirty="0"/>
              <a:t>计数器初值为</a:t>
            </a:r>
            <a:r>
              <a:rPr lang="en-US" altLang="zh-CN" dirty="0"/>
              <a:t>18</a:t>
            </a:r>
            <a:r>
              <a:rPr lang="zh-CN" altLang="en-US" dirty="0"/>
              <a:t>，这样</a:t>
            </a:r>
            <a:r>
              <a:rPr lang="en-US" altLang="zh-CN" dirty="0"/>
              <a:t>OUT1</a:t>
            </a:r>
            <a:r>
              <a:rPr lang="zh-CN" altLang="en-US" dirty="0"/>
              <a:t>端输出脉冲的频率为</a:t>
            </a:r>
            <a:r>
              <a:rPr lang="en-US" altLang="zh-CN" dirty="0"/>
              <a:t>1.19318MHz/18= 66.2878kHz</a:t>
            </a:r>
            <a:r>
              <a:rPr lang="zh-CN" altLang="en-US" dirty="0"/>
              <a:t>，周期</a:t>
            </a:r>
            <a:r>
              <a:rPr lang="en-US" altLang="zh-CN" dirty="0"/>
              <a:t>15.12us</a:t>
            </a:r>
            <a:r>
              <a:rPr lang="zh-CN" altLang="en-US" dirty="0"/>
              <a:t>，满足刷新定时信号要求。</a:t>
            </a:r>
            <a:endParaRPr lang="en-US" altLang="zh-CN" dirty="0"/>
          </a:p>
          <a:p>
            <a:pPr lvl="1" algn="just"/>
            <a:r>
              <a:rPr lang="zh-CN" altLang="en-US" dirty="0"/>
              <a:t>计数器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用作扬声器的发声源。</a:t>
            </a:r>
            <a:r>
              <a:rPr lang="zh-CN" altLang="en-US" dirty="0"/>
              <a:t>计数初值由程序决定，不同的初值得到不同的频率，频率又决定了扬声器音调。控制这两个参数便可使扬声器发出不同的声音。</a:t>
            </a:r>
          </a:p>
        </p:txBody>
      </p:sp>
    </p:spTree>
    <p:extLst>
      <p:ext uri="{BB962C8B-B14F-4D97-AF65-F5344CB8AC3E}">
        <p14:creationId xmlns:p14="http://schemas.microsoft.com/office/powerpoint/2010/main" val="98748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3392" y="1423988"/>
            <a:ext cx="11017224" cy="4813300"/>
          </a:xfrm>
        </p:spPr>
        <p:txBody>
          <a:bodyPr/>
          <a:lstStyle/>
          <a:p>
            <a:r>
              <a:rPr lang="zh-CN" altLang="en-US" dirty="0"/>
              <a:t>串行通信概念</a:t>
            </a:r>
            <a:endParaRPr lang="en-US" altLang="zh-CN" dirty="0"/>
          </a:p>
          <a:p>
            <a:pPr lvl="1"/>
            <a:r>
              <a:rPr lang="zh-CN" altLang="en-US" dirty="0"/>
              <a:t>数据发送方将并行数据转换成按照二进制数据位排列的</a:t>
            </a:r>
            <a:r>
              <a:rPr lang="zh-CN" altLang="en-US" dirty="0">
                <a:solidFill>
                  <a:srgbClr val="FF0000"/>
                </a:solidFill>
              </a:rPr>
              <a:t>串行形式的数据送到传输线上</a:t>
            </a:r>
            <a:r>
              <a:rPr lang="zh-CN" altLang="en-US" dirty="0"/>
              <a:t>。数据接收方的串行接口接收到这些二进制位后，再将它们</a:t>
            </a:r>
            <a:r>
              <a:rPr lang="zh-CN" altLang="en-US" dirty="0">
                <a:solidFill>
                  <a:srgbClr val="FF0000"/>
                </a:solidFill>
              </a:rPr>
              <a:t>转换成字节形式的并行数据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信息在一个方向上传输</a:t>
            </a:r>
            <a:r>
              <a:rPr lang="zh-CN" altLang="en-US" dirty="0">
                <a:solidFill>
                  <a:srgbClr val="FF0000"/>
                </a:solidFill>
              </a:rPr>
              <a:t>只占用一根通信线</a:t>
            </a:r>
            <a:r>
              <a:rPr lang="zh-CN" altLang="en-US" dirty="0"/>
              <a:t>，既作数据线，又作联络线。</a:t>
            </a:r>
          </a:p>
        </p:txBody>
      </p:sp>
      <p:pic>
        <p:nvPicPr>
          <p:cNvPr id="819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4337050"/>
            <a:ext cx="76866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573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8.2 </a:t>
            </a:r>
            <a:r>
              <a:rPr lang="zh-CN" altLang="en-US"/>
              <a:t>定时与计数技术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551384" y="980728"/>
            <a:ext cx="10369152" cy="4813300"/>
          </a:xfrm>
        </p:spPr>
        <p:txBody>
          <a:bodyPr/>
          <a:lstStyle/>
          <a:p>
            <a:r>
              <a:rPr lang="zh-CN" altLang="en-US" dirty="0"/>
              <a:t>实时钟芯片</a:t>
            </a:r>
            <a:endParaRPr lang="en-US" altLang="zh-CN" dirty="0"/>
          </a:p>
          <a:p>
            <a:pPr lvl="1"/>
            <a:r>
              <a:rPr lang="en-US" altLang="zh-CN" dirty="0"/>
              <a:t>MC146818RTC</a:t>
            </a:r>
            <a:endParaRPr lang="zh-CN" altLang="en-US" dirty="0"/>
          </a:p>
        </p:txBody>
      </p:sp>
      <p:pic>
        <p:nvPicPr>
          <p:cNvPr id="5530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831628"/>
            <a:ext cx="6442075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16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红外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551384" y="1423988"/>
            <a:ext cx="11233248" cy="4813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/>
              <a:t>    </a:t>
            </a:r>
            <a:r>
              <a:rPr lang="zh-CN" altLang="en-US" b="0" dirty="0">
                <a:solidFill>
                  <a:srgbClr val="FF0000"/>
                </a:solidFill>
              </a:rPr>
              <a:t>光通信的一种，位于可见光之外的红外光区的电磁波。它可以实现数据的无线传输。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0" dirty="0"/>
              <a:t>特征：</a:t>
            </a:r>
            <a:endParaRPr lang="en-US" altLang="zh-CN" b="0" dirty="0"/>
          </a:p>
          <a:p>
            <a:pPr lvl="1" algn="just"/>
            <a:r>
              <a:rPr lang="zh-CN" altLang="en-US" dirty="0"/>
              <a:t>点对点的传输方式。</a:t>
            </a:r>
            <a:endParaRPr lang="en-US" altLang="zh-CN" dirty="0"/>
          </a:p>
          <a:p>
            <a:pPr lvl="1"/>
            <a:r>
              <a:rPr lang="zh-CN" altLang="en-US" dirty="0"/>
              <a:t>无线，不能远距离传输，要直线互相对准且中间不能有障碍物，即不能阻碍红外光线传播。</a:t>
            </a:r>
            <a:endParaRPr lang="en-US" altLang="zh-CN" dirty="0"/>
          </a:p>
          <a:p>
            <a:pPr lvl="1"/>
            <a:r>
              <a:rPr lang="zh-CN" altLang="en-US" dirty="0"/>
              <a:t>提供较高的传输速率。</a:t>
            </a:r>
            <a:endParaRPr lang="en-US" altLang="zh-CN" dirty="0"/>
          </a:p>
          <a:p>
            <a:pPr lvl="1"/>
            <a:r>
              <a:rPr lang="zh-CN" altLang="en-US" dirty="0"/>
              <a:t>一个红外通信系统包括三个基本部分：发射机、信道和接收机。</a:t>
            </a:r>
          </a:p>
        </p:txBody>
      </p:sp>
    </p:spTree>
    <p:extLst>
      <p:ext uri="{BB962C8B-B14F-4D97-AF65-F5344CB8AC3E}">
        <p14:creationId xmlns:p14="http://schemas.microsoft.com/office/powerpoint/2010/main" val="24564937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红外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551384" y="1095276"/>
            <a:ext cx="11089232" cy="4813300"/>
          </a:xfrm>
        </p:spPr>
        <p:txBody>
          <a:bodyPr/>
          <a:lstStyle/>
          <a:p>
            <a:r>
              <a:rPr lang="zh-CN" altLang="en-US" sz="2400" dirty="0"/>
              <a:t>按照红外传输的链路来说，分为定向视距链路、视距混合链路、非定向视距链路及漫（反）射链路。</a:t>
            </a:r>
          </a:p>
        </p:txBody>
      </p:sp>
      <p:pic>
        <p:nvPicPr>
          <p:cNvPr id="5734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700808"/>
            <a:ext cx="4495800" cy="451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438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8.3 </a:t>
            </a:r>
            <a:r>
              <a:rPr lang="zh-CN" altLang="en-US"/>
              <a:t>红外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911424" y="1125538"/>
            <a:ext cx="9299376" cy="5111750"/>
          </a:xfrm>
        </p:spPr>
        <p:txBody>
          <a:bodyPr/>
          <a:lstStyle/>
          <a:p>
            <a:r>
              <a:rPr lang="en-US" altLang="zh-CN" b="0" dirty="0"/>
              <a:t>IrDA</a:t>
            </a:r>
            <a:r>
              <a:rPr lang="zh-CN" altLang="en-US" b="0" dirty="0"/>
              <a:t>协议分析</a:t>
            </a:r>
            <a:endParaRPr lang="en-US" altLang="zh-CN" b="0" dirty="0"/>
          </a:p>
          <a:p>
            <a:pPr lvl="1"/>
            <a:r>
              <a:rPr lang="zh-CN" altLang="en-US" dirty="0"/>
              <a:t>红外物理层协议</a:t>
            </a:r>
            <a:r>
              <a:rPr lang="en-US" altLang="zh-CN" dirty="0" err="1"/>
              <a:t>IrPHY</a:t>
            </a:r>
            <a:endParaRPr lang="en-US" altLang="zh-CN" dirty="0"/>
          </a:p>
          <a:p>
            <a:pPr lvl="1"/>
            <a:r>
              <a:rPr lang="zh-CN" altLang="en-US" dirty="0"/>
              <a:t>红外链路接入协议</a:t>
            </a:r>
            <a:r>
              <a:rPr lang="en-US" altLang="zh-CN" dirty="0" err="1"/>
              <a:t>IrLAP</a:t>
            </a:r>
            <a:endParaRPr lang="en-US" altLang="zh-CN" dirty="0"/>
          </a:p>
          <a:p>
            <a:pPr lvl="1"/>
            <a:r>
              <a:rPr lang="zh-CN" altLang="en-US" dirty="0"/>
              <a:t>红外链路管理协议</a:t>
            </a:r>
            <a:r>
              <a:rPr lang="en-US" altLang="zh-CN" dirty="0" err="1"/>
              <a:t>IrLMP</a:t>
            </a:r>
            <a:endParaRPr lang="en-US" altLang="zh-CN" dirty="0"/>
          </a:p>
          <a:p>
            <a:r>
              <a:rPr lang="en-US" altLang="zh-CN" b="0" dirty="0"/>
              <a:t>IrDA</a:t>
            </a:r>
            <a:r>
              <a:rPr lang="zh-CN" altLang="en-US" b="0" dirty="0"/>
              <a:t>建立连接的过程</a:t>
            </a:r>
            <a:endParaRPr lang="en-US" altLang="zh-CN" b="0" dirty="0"/>
          </a:p>
          <a:p>
            <a:pPr lvl="1"/>
            <a:r>
              <a:rPr lang="zh-CN" altLang="en-US" dirty="0"/>
              <a:t>设备发现和地址解析</a:t>
            </a:r>
            <a:endParaRPr lang="en-US" altLang="zh-CN" dirty="0"/>
          </a:p>
          <a:p>
            <a:pPr lvl="1"/>
            <a:r>
              <a:rPr lang="zh-CN" altLang="en-US" dirty="0"/>
              <a:t>链接建立</a:t>
            </a:r>
            <a:endParaRPr lang="en-US" altLang="zh-CN" dirty="0"/>
          </a:p>
          <a:p>
            <a:pPr lvl="1"/>
            <a:r>
              <a:rPr lang="zh-CN" altLang="en-US" dirty="0"/>
              <a:t>信息交换和链接复位</a:t>
            </a:r>
            <a:endParaRPr lang="en-US" altLang="zh-CN" dirty="0"/>
          </a:p>
          <a:p>
            <a:pPr lvl="1"/>
            <a:r>
              <a:rPr lang="zh-CN" altLang="en-US" dirty="0"/>
              <a:t>链接终止</a:t>
            </a:r>
          </a:p>
        </p:txBody>
      </p:sp>
    </p:spTree>
    <p:extLst>
      <p:ext uri="{BB962C8B-B14F-4D97-AF65-F5344CB8AC3E}">
        <p14:creationId xmlns:p14="http://schemas.microsoft.com/office/powerpoint/2010/main" val="3916675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8.4 Wi-Fi</a:t>
            </a:r>
            <a:endParaRPr lang="zh-CN" altLang="en-US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767408" y="1125538"/>
            <a:ext cx="10945216" cy="5111750"/>
          </a:xfrm>
        </p:spPr>
        <p:txBody>
          <a:bodyPr/>
          <a:lstStyle/>
          <a:p>
            <a:r>
              <a:rPr lang="en-US" altLang="zh-CN" dirty="0"/>
              <a:t>Wi-Fi</a:t>
            </a:r>
            <a:r>
              <a:rPr lang="zh-CN" altLang="en-US" dirty="0"/>
              <a:t>（</a:t>
            </a:r>
            <a:r>
              <a:rPr lang="en-US" altLang="zh-CN" b="0" dirty="0"/>
              <a:t>Wireless Fidelity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无线联网的技术，通过无线电波来为终端设备提供联网方案。属于无线局域网（</a:t>
            </a:r>
            <a:r>
              <a:rPr lang="en-US" altLang="zh-CN" dirty="0"/>
              <a:t>Wireless Local Area Network</a:t>
            </a:r>
            <a:r>
              <a:rPr lang="zh-CN" altLang="en-US" dirty="0"/>
              <a:t>，</a:t>
            </a:r>
            <a:r>
              <a:rPr lang="en-US" altLang="zh-CN" dirty="0"/>
              <a:t>WLAN</a:t>
            </a:r>
            <a:r>
              <a:rPr lang="zh-CN" altLang="en-US" dirty="0"/>
              <a:t>）的组成方式。</a:t>
            </a:r>
            <a:endParaRPr lang="en-US" altLang="zh-CN" dirty="0"/>
          </a:p>
          <a:p>
            <a:pPr lvl="1" algn="just"/>
            <a:r>
              <a:rPr lang="zh-CN" altLang="en-US" dirty="0"/>
              <a:t>通过一个无线路由器，在这个无线路由器的电波覆盖的有效范围都可以采用</a:t>
            </a:r>
            <a:r>
              <a:rPr lang="en-US" altLang="zh-CN" dirty="0"/>
              <a:t>Wi-Fi</a:t>
            </a:r>
            <a:r>
              <a:rPr lang="zh-CN" altLang="en-US" dirty="0"/>
              <a:t>连接方式进行联网，如果无线路由器连接了一条互联网线路，则此无线路由器又被称为“热点”。</a:t>
            </a:r>
            <a:endParaRPr lang="en-US" altLang="zh-CN" dirty="0"/>
          </a:p>
          <a:p>
            <a:pPr lvl="1" algn="just"/>
            <a:r>
              <a:rPr lang="zh-CN" altLang="en-US" dirty="0"/>
              <a:t>工作站（</a:t>
            </a:r>
            <a:r>
              <a:rPr lang="en-US" altLang="zh-CN" dirty="0"/>
              <a:t>Station</a:t>
            </a:r>
            <a:r>
              <a:rPr lang="zh-CN" altLang="en-US" dirty="0"/>
              <a:t>，</a:t>
            </a:r>
            <a:r>
              <a:rPr lang="en-US" altLang="zh-CN" dirty="0"/>
              <a:t>STA</a:t>
            </a:r>
            <a:r>
              <a:rPr lang="zh-CN" altLang="en-US" dirty="0"/>
              <a:t>）、无线介质（</a:t>
            </a:r>
            <a:r>
              <a:rPr lang="en-US" altLang="zh-CN" dirty="0"/>
              <a:t>Wireless Medium</a:t>
            </a:r>
            <a:r>
              <a:rPr lang="zh-CN" altLang="en-US" dirty="0"/>
              <a:t>，</a:t>
            </a:r>
            <a:r>
              <a:rPr lang="en-US" altLang="zh-CN" dirty="0"/>
              <a:t>WM</a:t>
            </a:r>
            <a:r>
              <a:rPr lang="zh-CN" altLang="en-US" dirty="0"/>
              <a:t>）、无线接入点（</a:t>
            </a:r>
            <a:r>
              <a:rPr lang="en-US" altLang="zh-CN" dirty="0"/>
              <a:t>Access Point</a:t>
            </a:r>
            <a:r>
              <a:rPr lang="zh-CN" altLang="en-US" dirty="0"/>
              <a:t>，</a:t>
            </a:r>
            <a:r>
              <a:rPr lang="en-US" altLang="zh-CN" dirty="0"/>
              <a:t>AP</a:t>
            </a:r>
            <a:r>
              <a:rPr lang="zh-CN" altLang="en-US" dirty="0"/>
              <a:t>）和主干分布式系统（</a:t>
            </a:r>
            <a:r>
              <a:rPr lang="en-US" altLang="zh-CN" dirty="0"/>
              <a:t>Distribution System</a:t>
            </a:r>
            <a:r>
              <a:rPr lang="zh-CN" altLang="en-US" dirty="0"/>
              <a:t>，</a:t>
            </a:r>
            <a:r>
              <a:rPr lang="en-US" altLang="zh-CN" dirty="0"/>
              <a:t>DS</a:t>
            </a:r>
            <a:r>
              <a:rPr lang="zh-CN" altLang="en-US" dirty="0"/>
              <a:t>）等几部分组成</a:t>
            </a:r>
          </a:p>
        </p:txBody>
      </p:sp>
    </p:spTree>
    <p:extLst>
      <p:ext uri="{BB962C8B-B14F-4D97-AF65-F5344CB8AC3E}">
        <p14:creationId xmlns:p14="http://schemas.microsoft.com/office/powerpoint/2010/main" val="4236757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8.4 Wi-Fi</a:t>
            </a:r>
            <a:endParaRPr lang="zh-CN" altLang="en-US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1305256" cy="5111750"/>
          </a:xfrm>
        </p:spPr>
        <p:txBody>
          <a:bodyPr/>
          <a:lstStyle/>
          <a:p>
            <a:r>
              <a:rPr lang="en-US" altLang="zh-CN" dirty="0"/>
              <a:t>WLAN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工作站（</a:t>
            </a:r>
            <a:r>
              <a:rPr lang="en-US" altLang="zh-CN" dirty="0">
                <a:solidFill>
                  <a:srgbClr val="FF0000"/>
                </a:solidFill>
              </a:rPr>
              <a:t>STA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：也被称为无线终端，是集成了无线网络设备的计算机或智能设备终端。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无线接入点（</a:t>
            </a:r>
            <a:r>
              <a:rPr lang="en-US" altLang="zh-CN" dirty="0">
                <a:solidFill>
                  <a:srgbClr val="FF0000"/>
                </a:solidFill>
              </a:rPr>
              <a:t>AP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：可以是无线接入点</a:t>
            </a:r>
            <a:r>
              <a:rPr lang="en-US" altLang="zh-CN" dirty="0"/>
              <a:t>AP</a:t>
            </a:r>
            <a:r>
              <a:rPr lang="zh-CN" altLang="en-US" dirty="0"/>
              <a:t>，也可以是无线路由器，主要负责连接所有无线工作站进行集中管理、收发无线信号实现数据交换、实现无线工作站和有线局域网之间的互连等工作，起到有线网络中交换机的作用。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无线介质（</a:t>
            </a:r>
            <a:r>
              <a:rPr lang="en-US" altLang="zh-CN" dirty="0">
                <a:solidFill>
                  <a:srgbClr val="FF0000"/>
                </a:solidFill>
              </a:rPr>
              <a:t>WM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</a:t>
            </a:r>
            <a:r>
              <a:rPr lang="en-US" altLang="zh-CN" dirty="0"/>
              <a:t> STA </a:t>
            </a:r>
            <a:r>
              <a:rPr lang="zh-CN" altLang="en-US" dirty="0"/>
              <a:t>和</a:t>
            </a:r>
            <a:r>
              <a:rPr lang="en-US" altLang="zh-CN" dirty="0"/>
              <a:t>STA</a:t>
            </a:r>
            <a:r>
              <a:rPr lang="zh-CN" altLang="en-US" dirty="0"/>
              <a:t>、</a:t>
            </a:r>
            <a:r>
              <a:rPr lang="en-US" altLang="zh-CN" dirty="0"/>
              <a:t>STA </a:t>
            </a:r>
            <a:r>
              <a:rPr lang="zh-CN" altLang="en-US" dirty="0"/>
              <a:t>和</a:t>
            </a:r>
            <a:r>
              <a:rPr lang="en-US" altLang="zh-CN" dirty="0"/>
              <a:t>AP </a:t>
            </a:r>
            <a:r>
              <a:rPr lang="zh-CN" altLang="en-US" dirty="0"/>
              <a:t>之间通信时发送的无线电波的传输媒质。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主干分布式系统（</a:t>
            </a:r>
            <a:r>
              <a:rPr lang="en-US" altLang="zh-CN" dirty="0">
                <a:solidFill>
                  <a:srgbClr val="FF0000"/>
                </a:solidFill>
              </a:rPr>
              <a:t>DS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：分布式系统用来连接不同的</a:t>
            </a:r>
            <a:r>
              <a:rPr lang="en-US" altLang="zh-CN" dirty="0"/>
              <a:t>BSS</a:t>
            </a:r>
            <a:r>
              <a:rPr lang="zh-CN" altLang="en-US" dirty="0"/>
              <a:t>形成</a:t>
            </a:r>
            <a:r>
              <a:rPr lang="en-US" altLang="zh-CN" dirty="0"/>
              <a:t>ESA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37097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8.4 Wi-Fi</a:t>
            </a:r>
            <a:endParaRPr lang="zh-CN" altLang="en-US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479376" y="1052736"/>
            <a:ext cx="11161239" cy="5184552"/>
          </a:xfrm>
        </p:spPr>
        <p:txBody>
          <a:bodyPr/>
          <a:lstStyle/>
          <a:p>
            <a:r>
              <a:rPr lang="en-US" altLang="zh-CN" dirty="0"/>
              <a:t>WLAN</a:t>
            </a:r>
            <a:r>
              <a:rPr lang="zh-CN" altLang="en-US" dirty="0"/>
              <a:t>结构</a:t>
            </a:r>
            <a:endParaRPr lang="en-US" altLang="zh-CN" dirty="0"/>
          </a:p>
          <a:p>
            <a:pPr lvl="1" algn="just"/>
            <a:r>
              <a:rPr lang="zh-CN" altLang="en-US" dirty="0"/>
              <a:t>无中心网络：又称</a:t>
            </a:r>
            <a:r>
              <a:rPr lang="en-US" altLang="zh-CN" dirty="0"/>
              <a:t>Ad-hoc</a:t>
            </a:r>
            <a:r>
              <a:rPr lang="zh-CN" altLang="en-US" dirty="0"/>
              <a:t>网络，用于多台无线工作站之间的直接通信。由一组具有无线网络设备的计算机组成，这些计算机具有相同的工作组名、密码和</a:t>
            </a:r>
            <a:r>
              <a:rPr lang="en-US" altLang="zh-CN" dirty="0"/>
              <a:t>SSID</a:t>
            </a:r>
            <a:r>
              <a:rPr lang="zh-CN" altLang="en-US" dirty="0"/>
              <a:t>，只要互相都在彼此的有效范围之内，任意两台或多台计算机都可以建立一个独立的局域网络。该网络不能接入有线网，是最简单的</a:t>
            </a:r>
            <a:r>
              <a:rPr lang="en-US" altLang="zh-CN" dirty="0"/>
              <a:t>WLAN </a:t>
            </a:r>
            <a:r>
              <a:rPr lang="zh-CN" altLang="en-US" dirty="0"/>
              <a:t>网络结构。</a:t>
            </a:r>
          </a:p>
        </p:txBody>
      </p:sp>
      <p:pic>
        <p:nvPicPr>
          <p:cNvPr id="614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1" y="3940175"/>
            <a:ext cx="3317875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392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212976"/>
            <a:ext cx="6013450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8.4 Wi-Fi</a:t>
            </a:r>
            <a:endParaRPr lang="zh-CN" altLang="en-US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11449272" cy="4813300"/>
          </a:xfrm>
        </p:spPr>
        <p:txBody>
          <a:bodyPr/>
          <a:lstStyle/>
          <a:p>
            <a:r>
              <a:rPr lang="en-US" altLang="zh-CN" b="0" dirty="0"/>
              <a:t>WLAN</a:t>
            </a:r>
            <a:r>
              <a:rPr lang="zh-CN" altLang="en-US" b="0" dirty="0"/>
              <a:t>结构</a:t>
            </a:r>
            <a:endParaRPr lang="en-US" altLang="zh-CN" b="0" dirty="0"/>
          </a:p>
          <a:p>
            <a:pPr lvl="1" algn="just"/>
            <a:r>
              <a:rPr lang="zh-CN" altLang="en-US" dirty="0"/>
              <a:t>有中心网络：称结构化（</a:t>
            </a:r>
            <a:r>
              <a:rPr lang="en-US" altLang="zh-CN" dirty="0"/>
              <a:t>Infrastructure</a:t>
            </a:r>
            <a:r>
              <a:rPr lang="zh-CN" altLang="en-US" dirty="0"/>
              <a:t>）网络，它由工作站（</a:t>
            </a:r>
            <a:r>
              <a:rPr lang="en-US" altLang="zh-CN" dirty="0"/>
              <a:t>STA</a:t>
            </a:r>
            <a:r>
              <a:rPr lang="zh-CN" altLang="en-US" dirty="0"/>
              <a:t>）、无线介质（</a:t>
            </a:r>
            <a:r>
              <a:rPr lang="en-US" altLang="zh-CN" dirty="0"/>
              <a:t>WM</a:t>
            </a:r>
            <a:r>
              <a:rPr lang="zh-CN" altLang="en-US" dirty="0"/>
              <a:t>）和无线接入点（</a:t>
            </a:r>
            <a:r>
              <a:rPr lang="en-US" altLang="zh-CN" dirty="0"/>
              <a:t>AP</a:t>
            </a:r>
            <a:r>
              <a:rPr lang="zh-CN" altLang="en-US" dirty="0"/>
              <a:t>）组成，所有的工作站在本</a:t>
            </a:r>
            <a:r>
              <a:rPr lang="en-US" altLang="zh-CN" dirty="0"/>
              <a:t>BSS</a:t>
            </a:r>
            <a:r>
              <a:rPr lang="zh-CN" altLang="en-US" dirty="0"/>
              <a:t>以内都可以直接通信，但在和本</a:t>
            </a:r>
            <a:r>
              <a:rPr lang="en-US" altLang="zh-CN" dirty="0"/>
              <a:t>BSS</a:t>
            </a:r>
            <a:r>
              <a:rPr lang="zh-CN" altLang="en-US" dirty="0"/>
              <a:t>以外的工作站通信时都要通过本</a:t>
            </a:r>
            <a:r>
              <a:rPr lang="en-US" altLang="zh-CN" dirty="0"/>
              <a:t>BSS</a:t>
            </a:r>
            <a:r>
              <a:rPr lang="zh-CN" altLang="en-US" dirty="0"/>
              <a:t>的</a:t>
            </a:r>
            <a:r>
              <a:rPr lang="en-US" altLang="zh-CN" dirty="0"/>
              <a:t>AP </a:t>
            </a:r>
            <a:r>
              <a:rPr lang="zh-CN" altLang="en-US" dirty="0"/>
              <a:t>连接到有线网络来实现。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040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8.4 Wi-Fi</a:t>
            </a:r>
            <a:endParaRPr lang="zh-CN" altLang="en-US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119336" y="908720"/>
            <a:ext cx="11737304" cy="5328568"/>
          </a:xfrm>
        </p:spPr>
        <p:txBody>
          <a:bodyPr/>
          <a:lstStyle/>
          <a:p>
            <a:r>
              <a:rPr lang="en-US" altLang="zh-CN" b="0" dirty="0"/>
              <a:t>IEEE 802.11</a:t>
            </a:r>
            <a:r>
              <a:rPr lang="zh-CN" altLang="en-US" b="0" dirty="0"/>
              <a:t>协议</a:t>
            </a:r>
            <a:endParaRPr lang="en-US" altLang="zh-CN" b="0" dirty="0"/>
          </a:p>
          <a:p>
            <a:pPr lvl="1"/>
            <a:r>
              <a:rPr lang="en-US" altLang="zh-CN" dirty="0"/>
              <a:t>IEEE</a:t>
            </a:r>
            <a:r>
              <a:rPr lang="zh-CN" altLang="en-US" dirty="0"/>
              <a:t>（国际电工电子工程学会）制订的第一个</a:t>
            </a:r>
            <a:r>
              <a:rPr lang="en-US" altLang="zh-CN" dirty="0"/>
              <a:t>WLAN</a:t>
            </a:r>
            <a:r>
              <a:rPr lang="zh-CN" altLang="en-US" dirty="0"/>
              <a:t>标准，主要用于解决校园网中用户终端的无线接入和办公室的无线局域网。</a:t>
            </a:r>
          </a:p>
        </p:txBody>
      </p:sp>
      <p:pic>
        <p:nvPicPr>
          <p:cNvPr id="634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852936"/>
            <a:ext cx="75088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62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8.4 Wi-Fi</a:t>
            </a:r>
            <a:endParaRPr lang="zh-CN" altLang="en-US"/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en-US" altLang="zh-CN" b="0"/>
              <a:t>IEEE 802.11</a:t>
            </a:r>
            <a:r>
              <a:rPr lang="zh-CN" altLang="en-US" b="0"/>
              <a:t>协议</a:t>
            </a:r>
            <a:endParaRPr lang="en-US" altLang="zh-CN" b="0"/>
          </a:p>
          <a:p>
            <a:pPr lvl="1"/>
            <a:r>
              <a:rPr lang="en-US" altLang="zh-CN"/>
              <a:t>802.11 </a:t>
            </a:r>
            <a:r>
              <a:rPr lang="zh-CN" altLang="en-US"/>
              <a:t>标准</a:t>
            </a:r>
            <a:endParaRPr lang="en-US" altLang="zh-CN"/>
          </a:p>
          <a:p>
            <a:pPr lvl="1"/>
            <a:r>
              <a:rPr lang="en-US" altLang="zh-CN"/>
              <a:t>802.11a </a:t>
            </a:r>
            <a:r>
              <a:rPr lang="zh-CN" altLang="en-US"/>
              <a:t>标准</a:t>
            </a:r>
            <a:endParaRPr lang="en-US" altLang="zh-CN"/>
          </a:p>
          <a:p>
            <a:pPr lvl="1"/>
            <a:r>
              <a:rPr lang="en-US" altLang="zh-CN"/>
              <a:t>802.11b </a:t>
            </a:r>
            <a:r>
              <a:rPr lang="zh-CN" altLang="en-US"/>
              <a:t>标准</a:t>
            </a:r>
            <a:endParaRPr lang="en-US" altLang="zh-CN"/>
          </a:p>
          <a:p>
            <a:pPr lvl="1"/>
            <a:r>
              <a:rPr lang="en-US" altLang="zh-CN"/>
              <a:t>802.11c </a:t>
            </a:r>
            <a:r>
              <a:rPr lang="zh-CN" altLang="en-US"/>
              <a:t>标准</a:t>
            </a:r>
            <a:endParaRPr lang="en-US" altLang="zh-CN"/>
          </a:p>
          <a:p>
            <a:pPr lvl="1"/>
            <a:r>
              <a:rPr lang="en-US" altLang="zh-CN"/>
              <a:t>802.11d </a:t>
            </a:r>
            <a:r>
              <a:rPr lang="zh-CN" altLang="en-US"/>
              <a:t>标准</a:t>
            </a:r>
            <a:endParaRPr lang="en-US" altLang="zh-CN"/>
          </a:p>
          <a:p>
            <a:pPr lvl="1"/>
            <a:r>
              <a:rPr lang="en-US" altLang="zh-CN"/>
              <a:t>802.11e </a:t>
            </a:r>
            <a:r>
              <a:rPr lang="zh-CN" altLang="en-US"/>
              <a:t>标准</a:t>
            </a:r>
            <a:endParaRPr lang="en-US" altLang="zh-CN"/>
          </a:p>
          <a:p>
            <a:pPr lvl="1"/>
            <a:r>
              <a:rPr lang="en-US" altLang="zh-CN"/>
              <a:t>802.11g </a:t>
            </a:r>
            <a:r>
              <a:rPr lang="zh-CN" altLang="en-US"/>
              <a:t>标准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9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1981200" y="1423988"/>
            <a:ext cx="8229600" cy="4813300"/>
          </a:xfrm>
        </p:spPr>
        <p:txBody>
          <a:bodyPr/>
          <a:lstStyle/>
          <a:p>
            <a:r>
              <a:rPr lang="zh-CN" altLang="en-US" b="0"/>
              <a:t>数据传送方式</a:t>
            </a:r>
            <a:endParaRPr lang="zh-CN" altLang="en-US"/>
          </a:p>
        </p:txBody>
      </p:sp>
      <p:pic>
        <p:nvPicPr>
          <p:cNvPr id="922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1989139"/>
            <a:ext cx="52387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6509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4008438" y="2057400"/>
            <a:ext cx="63357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张华平</a:t>
            </a:r>
            <a:endParaRPr lang="en-US" altLang="zh-CN" sz="280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Email: </a:t>
            </a:r>
            <a:r>
              <a:rPr lang="en-US" altLang="zh-CN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  <a:hlinkClick r:id="rId2"/>
              </a:rPr>
              <a:t>kevinzhang@bit.edu.cn</a:t>
            </a:r>
            <a:endParaRPr lang="en-US" altLang="zh-CN" sz="2800">
              <a:solidFill>
                <a:schemeClr val="tx1"/>
              </a:solidFill>
              <a:latin typeface="Candara" panose="020E0502030303020204" pitchFamily="34" charset="0"/>
              <a:ea typeface="Gulim" pitchFamily="2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微博：</a:t>
            </a:r>
            <a:r>
              <a:rPr lang="zh-CN" altLang="en-US" sz="2800">
                <a:solidFill>
                  <a:schemeClr val="tx1"/>
                </a:solidFill>
                <a:latin typeface="Candara" panose="020E0502030303020204" pitchFamily="34" charset="0"/>
                <a:ea typeface="Gulim" pitchFamily="2" charset="-127"/>
              </a:rPr>
              <a:t>@ICTCLAS</a:t>
            </a:r>
            <a:r>
              <a:rPr lang="zh-CN" altLang="en-US" sz="2800">
                <a:solidFill>
                  <a:schemeClr val="tx1"/>
                </a:solidFill>
              </a:rPr>
              <a:t>张华平博士</a:t>
            </a: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实验室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官网：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http://www.nlpir.org</a:t>
            </a:r>
          </a:p>
        </p:txBody>
      </p:sp>
      <p:sp>
        <p:nvSpPr>
          <p:cNvPr id="1976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810125" y="188913"/>
            <a:ext cx="5857875" cy="706437"/>
          </a:xfrm>
        </p:spPr>
        <p:txBody>
          <a:bodyPr/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Arial Unicode MS" pitchFamily="34" charset="-122"/>
              </a:rPr>
              <a:t>感谢关注聆听！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  <a:cs typeface="Arial Unicode MS" pitchFamily="34" charset="-122"/>
            </a:endParaRPr>
          </a:p>
        </p:txBody>
      </p:sp>
      <p:pic>
        <p:nvPicPr>
          <p:cNvPr id="197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2036763"/>
            <a:ext cx="1733550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37" name="矩形 1"/>
          <p:cNvSpPr>
            <a:spLocks noChangeArrowheads="1"/>
          </p:cNvSpPr>
          <p:nvPr/>
        </p:nvSpPr>
        <p:spPr bwMode="auto">
          <a:xfrm>
            <a:off x="8616950" y="3794125"/>
            <a:ext cx="205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ì"/>
              <a:defRPr sz="320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33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大数据千人会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976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916113"/>
            <a:ext cx="2181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676859" y="1052736"/>
            <a:ext cx="10873207" cy="4813300"/>
          </a:xfrm>
        </p:spPr>
        <p:txBody>
          <a:bodyPr/>
          <a:lstStyle/>
          <a:p>
            <a:r>
              <a:rPr lang="zh-CN" altLang="en-US" b="0" dirty="0"/>
              <a:t>串行通信协议</a:t>
            </a:r>
            <a:endParaRPr lang="en-US" altLang="zh-CN" b="0" dirty="0"/>
          </a:p>
          <a:p>
            <a:pPr lvl="1"/>
            <a:r>
              <a:rPr lang="zh-CN" altLang="en-US" dirty="0"/>
              <a:t>异步：无时钟信号，面向字符，传送不连续</a:t>
            </a:r>
            <a:endParaRPr lang="en-US" altLang="zh-CN" dirty="0"/>
          </a:p>
          <a:p>
            <a:pPr lvl="1"/>
            <a:r>
              <a:rPr lang="zh-CN" altLang="en-US" dirty="0"/>
              <a:t>同步：收发双方同一个时钟信号，面向比特，传送连续</a:t>
            </a:r>
          </a:p>
        </p:txBody>
      </p:sp>
      <p:pic>
        <p:nvPicPr>
          <p:cNvPr id="1126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924176"/>
            <a:ext cx="8388350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23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1161240" cy="4535710"/>
          </a:xfrm>
        </p:spPr>
        <p:txBody>
          <a:bodyPr/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8.1 </a:t>
            </a:r>
            <a:r>
              <a:rPr lang="zh-CN" altLang="en-US" sz="2400" dirty="0"/>
              <a:t>在异步串行通信中，其一帧数据格式为</a:t>
            </a:r>
            <a:r>
              <a:rPr lang="en-US" altLang="zh-CN" sz="2400" dirty="0"/>
              <a:t>1</a:t>
            </a:r>
            <a:r>
              <a:rPr lang="zh-CN" altLang="en-US" sz="2400" dirty="0"/>
              <a:t>位起始位，</a:t>
            </a:r>
            <a:r>
              <a:rPr lang="en-US" altLang="zh-CN" sz="2400" dirty="0"/>
              <a:t>7</a:t>
            </a:r>
            <a:r>
              <a:rPr lang="zh-CN" altLang="en-US" sz="2400" dirty="0"/>
              <a:t>位数据位，偶校验，</a:t>
            </a:r>
            <a:r>
              <a:rPr lang="en-US" altLang="zh-CN" sz="2400" dirty="0"/>
              <a:t>1</a:t>
            </a:r>
            <a:r>
              <a:rPr lang="zh-CN" altLang="en-US" sz="2400"/>
              <a:t>位</a:t>
            </a:r>
            <a:r>
              <a:rPr lang="zh-CN" altLang="en-US" sz="2400" dirty="0"/>
              <a:t>停止位，则发送数据</a:t>
            </a:r>
            <a:r>
              <a:rPr lang="en-US" altLang="zh-CN" sz="2400" dirty="0"/>
              <a:t>ASCII‘Q’</a:t>
            </a:r>
            <a:r>
              <a:rPr lang="zh-CN" altLang="en-US" sz="2400" dirty="0"/>
              <a:t>的帧数据是什么？（起始位在左）</a:t>
            </a:r>
            <a:endParaRPr lang="en-US" altLang="zh-CN" sz="2400" dirty="0"/>
          </a:p>
          <a:p>
            <a:pPr algn="just"/>
            <a:r>
              <a:rPr lang="en-US" altLang="zh-CN" sz="2400" dirty="0">
                <a:solidFill>
                  <a:srgbClr val="FF0000"/>
                </a:solidFill>
              </a:rPr>
              <a:t>ASCII ‘Q’ = 51h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1010001</a:t>
            </a:r>
            <a:r>
              <a:rPr lang="zh-CN" altLang="en-US" sz="2400" dirty="0">
                <a:solidFill>
                  <a:srgbClr val="FF0000"/>
                </a:solidFill>
              </a:rPr>
              <a:t>），偶校验时校验位为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。起始位为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，按照低位先行的规则，帧数据为</a:t>
            </a:r>
            <a:r>
              <a:rPr lang="en-US" altLang="zh-CN" sz="2400" dirty="0">
                <a:solidFill>
                  <a:srgbClr val="FF0000"/>
                </a:solidFill>
              </a:rPr>
              <a:t>0100010111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just"/>
            <a:endParaRPr lang="en-US" altLang="zh-CN" sz="2400" dirty="0">
              <a:solidFill>
                <a:srgbClr val="FF0000"/>
              </a:solidFill>
            </a:endParaRPr>
          </a:p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8.2 </a:t>
            </a:r>
            <a:r>
              <a:rPr lang="zh-CN" altLang="en-US" sz="2400" dirty="0"/>
              <a:t>假定波特率为</a:t>
            </a:r>
            <a:r>
              <a:rPr lang="en-US" altLang="zh-CN" sz="2400" dirty="0"/>
              <a:t>9600b/s</a:t>
            </a:r>
            <a:r>
              <a:rPr lang="zh-CN" altLang="en-US" sz="2400" dirty="0"/>
              <a:t>，异步方式下，每个字符对应</a:t>
            </a:r>
            <a:r>
              <a:rPr lang="en-US" altLang="zh-CN" sz="2400" dirty="0"/>
              <a:t>1</a:t>
            </a:r>
            <a:r>
              <a:rPr lang="zh-CN" altLang="en-US" sz="2400" dirty="0"/>
              <a:t>个起始位、</a:t>
            </a:r>
            <a:r>
              <a:rPr lang="en-US" altLang="zh-CN" sz="2400" dirty="0"/>
              <a:t>7 </a:t>
            </a:r>
            <a:r>
              <a:rPr lang="zh-CN" altLang="en-US" sz="2400" dirty="0"/>
              <a:t>个数据位、</a:t>
            </a:r>
            <a:r>
              <a:rPr lang="en-US" altLang="zh-CN" sz="2400" dirty="0"/>
              <a:t>1 </a:t>
            </a:r>
            <a:r>
              <a:rPr lang="zh-CN" altLang="en-US" sz="2400" dirty="0"/>
              <a:t>个奇偶校验位和</a:t>
            </a:r>
            <a:r>
              <a:rPr lang="en-US" altLang="zh-CN" sz="2400" dirty="0"/>
              <a:t>1 </a:t>
            </a:r>
            <a:r>
              <a:rPr lang="zh-CN" altLang="en-US" sz="2400" dirty="0"/>
              <a:t>个停止位。求：每传输一个二进制位需要的时间是多少？数据传输效率是多少？每秒钟能传输的最大字符数为多少？每秒钟有效数据传输位是多少？</a:t>
            </a:r>
            <a:endParaRPr lang="en-US" altLang="zh-CN" sz="2400" dirty="0"/>
          </a:p>
          <a:p>
            <a:pPr algn="just"/>
            <a:r>
              <a:rPr lang="en-US" altLang="zh-CN" sz="2400" dirty="0">
                <a:solidFill>
                  <a:srgbClr val="FF0000"/>
                </a:solidFill>
              </a:rPr>
              <a:t>(P281)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83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2495550" y="274638"/>
            <a:ext cx="7715250" cy="850900"/>
          </a:xfrm>
        </p:spPr>
        <p:txBody>
          <a:bodyPr/>
          <a:lstStyle/>
          <a:p>
            <a:r>
              <a:rPr lang="en-US" altLang="zh-CN"/>
              <a:t>8.1 </a:t>
            </a:r>
            <a:r>
              <a:rPr lang="zh-CN" altLang="en-US"/>
              <a:t>串行接口及应用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479376" y="1125538"/>
            <a:ext cx="11233248" cy="5111750"/>
          </a:xfrm>
        </p:spPr>
        <p:txBody>
          <a:bodyPr/>
          <a:lstStyle/>
          <a:p>
            <a:r>
              <a:rPr lang="zh-CN" altLang="en-US" dirty="0"/>
              <a:t>时钟误差</a:t>
            </a:r>
            <a:endParaRPr lang="en-US" altLang="zh-CN" dirty="0"/>
          </a:p>
          <a:p>
            <a:pPr lvl="1" algn="just"/>
            <a:r>
              <a:rPr lang="zh-CN" altLang="en-US" dirty="0"/>
              <a:t>串行异步通信的发送方和接收方没有一个统一的时钟信号，发送方和接收方的时钟频率可能存在一定的误差。只要双方的时钟的误差范围不超过一定的限度，双方仍然可以正确地通信。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r>
              <a:rPr lang="zh-CN" altLang="en-US" dirty="0"/>
              <a:t>时钟频率 </a:t>
            </a:r>
            <a:r>
              <a:rPr lang="en-US" altLang="zh-CN" dirty="0"/>
              <a:t>= </a:t>
            </a:r>
            <a:r>
              <a:rPr lang="zh-CN" altLang="en-US" dirty="0"/>
              <a:t>波特率因子 </a:t>
            </a:r>
            <a:r>
              <a:rPr lang="en-US" altLang="zh-CN" dirty="0"/>
              <a:t>× </a:t>
            </a:r>
            <a:r>
              <a:rPr lang="zh-CN" altLang="en-US" dirty="0"/>
              <a:t>波特率</a:t>
            </a:r>
          </a:p>
        </p:txBody>
      </p:sp>
      <p:pic>
        <p:nvPicPr>
          <p:cNvPr id="1331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3140968"/>
            <a:ext cx="6696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02" y="5072483"/>
            <a:ext cx="28765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54129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rgbClr val="800000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14209</TotalTime>
  <Pages>0</Pages>
  <Words>3512</Words>
  <Characters>0</Characters>
  <Application>Microsoft Office PowerPoint</Application>
  <DocSecurity>0</DocSecurity>
  <PresentationFormat>宽屏</PresentationFormat>
  <Lines>0</Lines>
  <Paragraphs>270</Paragraphs>
  <Slides>60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 Unicode MS</vt:lpstr>
      <vt:lpstr>Gulim</vt:lpstr>
      <vt:lpstr>黑体</vt:lpstr>
      <vt:lpstr>楷体</vt:lpstr>
      <vt:lpstr>宋体</vt:lpstr>
      <vt:lpstr>Arial</vt:lpstr>
      <vt:lpstr>Candara</vt:lpstr>
      <vt:lpstr>Times New Roman</vt:lpstr>
      <vt:lpstr>Wingdings</vt:lpstr>
      <vt:lpstr>默认设计模板</vt:lpstr>
      <vt:lpstr>第八章 接口技术 </vt:lpstr>
      <vt:lpstr>PowerPoint 演示文稿</vt:lpstr>
      <vt:lpstr>CPU与外部设备之间的接口</vt:lpstr>
      <vt:lpstr>接口技术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8.1 串行接口及应用</vt:lpstr>
      <vt:lpstr>8.2 定时与计数技术</vt:lpstr>
      <vt:lpstr>8.2 定时与计数技术</vt:lpstr>
      <vt:lpstr>8.2 定时与计数技术</vt:lpstr>
      <vt:lpstr>8.2 定时与计数技术</vt:lpstr>
      <vt:lpstr>8.2 定时与计数技术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定时与计数技术-六种工作方式</vt:lpstr>
      <vt:lpstr>8.2 定时与计数技术</vt:lpstr>
      <vt:lpstr>8.2 定时与计数技术</vt:lpstr>
      <vt:lpstr>8.2 定时与计数技术</vt:lpstr>
      <vt:lpstr>8.2 定时与计数技术</vt:lpstr>
      <vt:lpstr>8.2 定时与计数技术</vt:lpstr>
      <vt:lpstr>8.2 定时与计数技术</vt:lpstr>
      <vt:lpstr>8.3 红外</vt:lpstr>
      <vt:lpstr>8.3 红外</vt:lpstr>
      <vt:lpstr>8.3 红外</vt:lpstr>
      <vt:lpstr>8.4 Wi-Fi</vt:lpstr>
      <vt:lpstr>8.4 Wi-Fi</vt:lpstr>
      <vt:lpstr>8.4 Wi-Fi</vt:lpstr>
      <vt:lpstr>8.4 Wi-Fi</vt:lpstr>
      <vt:lpstr>8.4 Wi-Fi</vt:lpstr>
      <vt:lpstr>8.4 Wi-Fi</vt:lpstr>
      <vt:lpstr>感谢关注聆听！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汇编语言课件</dc:title>
  <dc:creator>李元章</dc:creator>
  <cp:lastModifiedBy>18732</cp:lastModifiedBy>
  <cp:revision>759</cp:revision>
  <cp:lastPrinted>2001-08-29T12:03:53Z</cp:lastPrinted>
  <dcterms:created xsi:type="dcterms:W3CDTF">2001-05-25T01:47:20Z</dcterms:created>
  <dcterms:modified xsi:type="dcterms:W3CDTF">2022-05-16T14:02:28Z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