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9"/>
  </p:notesMasterIdLst>
  <p:sldIdLst>
    <p:sldId id="495" r:id="rId2"/>
    <p:sldId id="533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497" r:id="rId38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843"/>
    <a:srgbClr val="FF0D0D"/>
    <a:srgbClr val="CCFF66"/>
    <a:srgbClr val="FFCC66"/>
    <a:srgbClr val="3399FF"/>
    <a:srgbClr val="000066"/>
    <a:srgbClr val="8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89" d="100"/>
          <a:sy n="89" d="100"/>
        </p:scale>
        <p:origin x="68" y="324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800" y="-6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239CD35D-6AC0-48BD-A904-3CE65F1CF367}" type="datetime1">
              <a:rPr lang="zh-CN" altLang="en-US"/>
              <a:pPr>
                <a:defRPr/>
              </a:pPr>
              <a:t>2019/5/13</a:t>
            </a:fld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32501C0A-F5AC-4D9A-A84D-077E383E9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182826-DD56-4C3D-9C34-42F031D8B1FC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0121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D82E6-B2A9-4B78-A863-BFDA5AC1B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7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D863-E711-4AD7-A93C-FE8CFA21B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160339"/>
            <a:ext cx="2762251" cy="596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339"/>
            <a:ext cx="8089900" cy="5965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8DA1-6F28-4EE5-A70E-9D2BB1ABD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2060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8795-3A78-4C52-B46E-94301B2BE2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2A69-331C-4165-8CBF-6988C2FDE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7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3AA7-E581-40B0-9D03-9F4B79960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73B4-AC35-42C0-B0A1-00A86DDFC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3233-A3E8-47FF-B25F-B16FB4D6C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ACAE-84E7-4BE1-B01C-CCCF3FF31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7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2031-31A3-4205-A0DD-6540F5B39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B1A8-FAB8-448F-B67E-3D35A1A14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0950" y="160338"/>
            <a:ext cx="787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单击此处编辑母版文本样式</a:t>
            </a:r>
          </a:p>
          <a:p>
            <a:pPr lvl="1"/>
            <a:r>
              <a:rPr lang="zh-CN" altLang="zh-CN" dirty="0" smtClean="0"/>
              <a:t>第二级</a:t>
            </a:r>
          </a:p>
          <a:p>
            <a:pPr lvl="2"/>
            <a:r>
              <a:rPr lang="zh-CN" altLang="zh-CN" dirty="0" smtClean="0"/>
              <a:t>第三级</a:t>
            </a:r>
          </a:p>
          <a:p>
            <a:pPr lvl="3"/>
            <a:r>
              <a:rPr lang="zh-CN" altLang="zh-CN" dirty="0" smtClean="0"/>
              <a:t>第四级</a:t>
            </a:r>
          </a:p>
          <a:p>
            <a:pPr lvl="4"/>
            <a:r>
              <a:rPr lang="zh-CN" altLang="zh-CN" dirty="0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682413" y="6581775"/>
            <a:ext cx="527050" cy="3317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300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AEA29F-A3D8-4831-BC1C-24ABCE56F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887788" y="836613"/>
            <a:ext cx="7872412" cy="714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4D4D4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 smtClean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539875" y="6500813"/>
            <a:ext cx="3570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汇编语言与接口技术</a:t>
            </a:r>
            <a:r>
              <a:rPr lang="en-US" altLang="zh-CN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讲义</a:t>
            </a:r>
            <a:r>
              <a:rPr lang="en-US" altLang="zh-CN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600" b="0" dirty="0" smtClean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张华平</a:t>
            </a:r>
            <a:endParaRPr lang="en-US" sz="1600" b="0" dirty="0" smtClean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ì"/>
        <a:tabLst>
          <a:tab pos="2511425" algn="l"/>
        </a:tabLst>
        <a:defRPr sz="3200">
          <a:solidFill>
            <a:srgbClr val="000066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80000"/>
        <a:buFont typeface="Wingdings" panose="05000000000000000000" pitchFamily="2" charset="2"/>
        <a:buChar char="n"/>
        <a:tabLst>
          <a:tab pos="2511425" algn="l"/>
        </a:tabLs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tabLst>
          <a:tab pos="2511425" algn="l"/>
        </a:tabLst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drkevinzhang/" TargetMode="External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27125" y="981075"/>
            <a:ext cx="10118725" cy="16478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zh-CN" altLang="en-US" sz="6200" dirty="0" smtClean="0">
                <a:latin typeface="黑体" panose="02010609060101010101" pitchFamily="49" charset="-122"/>
              </a:rPr>
              <a:t>第九</a:t>
            </a:r>
            <a:r>
              <a:rPr lang="zh-CN" altLang="en-US" sz="6200" dirty="0">
                <a:latin typeface="黑体" panose="02010609060101010101" pitchFamily="49" charset="-122"/>
              </a:rPr>
              <a:t>章 中断</a:t>
            </a:r>
            <a:r>
              <a:rPr lang="zh-CN" altLang="en-US" sz="6200" dirty="0" smtClean="0">
                <a:latin typeface="黑体" panose="02010609060101010101" pitchFamily="49" charset="-122"/>
              </a:rPr>
              <a:t>技术</a:t>
            </a:r>
            <a:endParaRPr lang="zh-CN" altLang="en-US" sz="6200" dirty="0" smtClean="0">
              <a:latin typeface="黑体" panose="02010609060101010101" pitchFamily="49" charset="-122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885950" y="3429000"/>
            <a:ext cx="8782050" cy="28829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张华平 副教授 博士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Email: </a:t>
            </a:r>
            <a:r>
              <a:rPr lang="en-US" altLang="zh-CN" sz="2000" smtClean="0">
                <a:hlinkClick r:id="rId2"/>
              </a:rPr>
              <a:t>kevinzhang@bit.edu.cn</a:t>
            </a:r>
            <a:endParaRPr lang="en-US" altLang="zh-CN" sz="2400" smtClean="0">
              <a:hlinkClick r:id="rId2"/>
            </a:endParaRP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latin typeface="Candara" panose="020E0502030303020204" pitchFamily="34" charset="0"/>
              </a:rPr>
              <a:t>Website: </a:t>
            </a:r>
            <a:r>
              <a:rPr lang="en-US" altLang="zh-CN" sz="2000" smtClean="0">
                <a:latin typeface="Candara" panose="020E0502030303020204" pitchFamily="34" charset="0"/>
                <a:ea typeface="Gulim" pitchFamily="2" charset="-127"/>
                <a:hlinkClick r:id="rId3"/>
              </a:rPr>
              <a:t>http://</a:t>
            </a:r>
            <a:r>
              <a:rPr lang="zh-CN" altLang="en-US" sz="2000" smtClean="0">
                <a:latin typeface="Candara" panose="020E0502030303020204" pitchFamily="34" charset="0"/>
                <a:hlinkClick r:id="rId3"/>
              </a:rPr>
              <a:t>www.nlpir.org</a:t>
            </a:r>
            <a:r>
              <a:rPr lang="en-US" altLang="zh-CN" sz="2000" smtClean="0">
                <a:latin typeface="Candara" panose="020E0502030303020204" pitchFamily="34" charset="0"/>
                <a:ea typeface="Gulim" pitchFamily="2" charset="-127"/>
                <a:hlinkClick r:id="rId3"/>
              </a:rPr>
              <a:t>/</a:t>
            </a: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@ICTCLAS</a:t>
            </a:r>
            <a:r>
              <a:rPr lang="zh-CN" altLang="en-US" sz="2800" b="1" smtClean="0">
                <a:solidFill>
                  <a:schemeClr val="accent2"/>
                </a:solidFill>
                <a:sym typeface="Arial" panose="020B0604020202020204" pitchFamily="34" charset="0"/>
              </a:rPr>
              <a:t>张华平博士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大数据搜索挖掘实验室 (wSMS@BIT)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5157788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079776" y="124852"/>
            <a:ext cx="7715250" cy="850900"/>
          </a:xfrm>
        </p:spPr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实模式的中断处理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8229600" cy="4813300"/>
          </a:xfrm>
        </p:spPr>
        <p:txBody>
          <a:bodyPr/>
          <a:lstStyle/>
          <a:p>
            <a:r>
              <a:rPr lang="zh-CN" altLang="en-US" dirty="0" smtClean="0"/>
              <a:t>中断向量表</a:t>
            </a:r>
            <a:endParaRPr lang="en-US" altLang="zh-CN" dirty="0" smtClean="0"/>
          </a:p>
          <a:p>
            <a:r>
              <a:rPr lang="zh-CN" altLang="en-US" dirty="0" smtClean="0"/>
              <a:t>中断处理过程</a:t>
            </a:r>
            <a:endParaRPr lang="en-US" altLang="zh-CN" dirty="0" smtClean="0"/>
          </a:p>
          <a:p>
            <a:r>
              <a:rPr lang="zh-CN" altLang="en-US" dirty="0" smtClean="0"/>
              <a:t>写中断向量表</a:t>
            </a:r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052736"/>
            <a:ext cx="294005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7" name="组合 6"/>
          <p:cNvGrpSpPr>
            <a:grpSpLocks/>
          </p:cNvGrpSpPr>
          <p:nvPr/>
        </p:nvGrpSpPr>
        <p:grpSpPr bwMode="auto">
          <a:xfrm>
            <a:off x="263352" y="3717032"/>
            <a:ext cx="8520113" cy="1800225"/>
            <a:chOff x="0" y="2954349"/>
            <a:chExt cx="9144000" cy="1906312"/>
          </a:xfrm>
        </p:grpSpPr>
        <p:pic>
          <p:nvPicPr>
            <p:cNvPr id="13318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54349"/>
              <a:ext cx="9144000" cy="949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3650"/>
              <a:ext cx="9144000" cy="95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261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保护模式的中断处理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040560"/>
          </a:xfrm>
        </p:spPr>
        <p:txBody>
          <a:bodyPr/>
          <a:lstStyle/>
          <a:p>
            <a:r>
              <a:rPr lang="zh-CN" altLang="en-US" dirty="0" smtClean="0"/>
              <a:t>中断描述符表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保护模式下响应中断或者处理异常时，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根据中断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异常向量号执行对应的处理程序，把中断类型号作为中断描述符表</a:t>
            </a:r>
            <a:r>
              <a:rPr lang="en-US" altLang="zh-CN" dirty="0" smtClean="0"/>
              <a:t>IDT</a:t>
            </a:r>
            <a:r>
              <a:rPr lang="zh-CN" altLang="en-US" dirty="0" smtClean="0"/>
              <a:t>中描述符的索引，取得一个描述符，从中得到中断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异常处理程序的入口地址。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核具有唯一的一个</a:t>
            </a:r>
            <a:r>
              <a:rPr lang="en-US" altLang="zh-CN" dirty="0" smtClean="0"/>
              <a:t>IDT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IDT</a:t>
            </a:r>
            <a:r>
              <a:rPr lang="zh-CN" altLang="en-US" dirty="0" smtClean="0"/>
              <a:t>的位置不定，中断描述符表寄存器</a:t>
            </a:r>
            <a:r>
              <a:rPr lang="en-US" altLang="zh-CN" dirty="0" smtClean="0"/>
              <a:t>IDTR</a:t>
            </a:r>
            <a:r>
              <a:rPr lang="zh-CN" altLang="en-US" dirty="0" smtClean="0"/>
              <a:t>指示</a:t>
            </a:r>
            <a:r>
              <a:rPr lang="en-US" altLang="zh-CN" dirty="0" smtClean="0"/>
              <a:t>IDT</a:t>
            </a:r>
            <a:r>
              <a:rPr lang="zh-CN" altLang="en-US" dirty="0" smtClean="0"/>
              <a:t>在内存中的位置。</a:t>
            </a:r>
          </a:p>
        </p:txBody>
      </p:sp>
      <p:pic>
        <p:nvPicPr>
          <p:cNvPr id="1434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327525"/>
            <a:ext cx="761841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4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保护模式的中断处理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11305255" cy="5184552"/>
          </a:xfrm>
        </p:spPr>
        <p:txBody>
          <a:bodyPr/>
          <a:lstStyle/>
          <a:p>
            <a:r>
              <a:rPr lang="zh-CN" altLang="en-US" dirty="0" smtClean="0"/>
              <a:t>中断和异常响应步骤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如果是异常处理，首先根据异常类型确定返回地址（</a:t>
            </a:r>
            <a:r>
              <a:rPr lang="en-US" altLang="zh-CN" dirty="0" smtClean="0"/>
              <a:t>CS:EIP</a:t>
            </a:r>
            <a:r>
              <a:rPr lang="zh-CN" altLang="en-US" dirty="0" smtClean="0"/>
              <a:t>），对于故障，</a:t>
            </a:r>
            <a:r>
              <a:rPr lang="en-US" altLang="zh-CN" dirty="0" smtClean="0"/>
              <a:t>CS:EIP</a:t>
            </a:r>
            <a:r>
              <a:rPr lang="zh-CN" altLang="en-US" dirty="0" smtClean="0"/>
              <a:t>指向引起故障的指令；对于陷阱，</a:t>
            </a:r>
            <a:r>
              <a:rPr lang="en-US" altLang="zh-CN" dirty="0" smtClean="0"/>
              <a:t>CS:EIP</a:t>
            </a:r>
            <a:r>
              <a:rPr lang="zh-CN" altLang="en-US" dirty="0" smtClean="0"/>
              <a:t>指向引起陷阱的指令的下一条指令。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判断中断类型号要索引的门描述符是否超出</a:t>
            </a:r>
            <a:r>
              <a:rPr lang="en-US" altLang="zh-CN" dirty="0" smtClean="0"/>
              <a:t>IDT</a:t>
            </a:r>
            <a:r>
              <a:rPr lang="zh-CN" altLang="en-US" dirty="0" smtClean="0"/>
              <a:t>的界限。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再从</a:t>
            </a:r>
            <a:r>
              <a:rPr lang="en-US" altLang="zh-CN" dirty="0" smtClean="0"/>
              <a:t>IDT</a:t>
            </a:r>
            <a:r>
              <a:rPr lang="zh-CN" altLang="en-US" dirty="0" smtClean="0"/>
              <a:t>中取得对应的门描述符，分解出选择符、偏移量和属性字节，并进行有关检查。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根据门描述符类型，分别转入中断或异常处理程序。</a:t>
            </a:r>
          </a:p>
        </p:txBody>
      </p:sp>
    </p:spTree>
    <p:extLst>
      <p:ext uri="{BB962C8B-B14F-4D97-AF65-F5344CB8AC3E}">
        <p14:creationId xmlns:p14="http://schemas.microsoft.com/office/powerpoint/2010/main" val="194242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保护模式的中断处理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52736"/>
            <a:ext cx="9865096" cy="4813300"/>
          </a:xfrm>
        </p:spPr>
        <p:txBody>
          <a:bodyPr/>
          <a:lstStyle/>
          <a:p>
            <a:pPr>
              <a:defRPr/>
            </a:pPr>
            <a:r>
              <a:rPr lang="zh-CN" altLang="en-US" b="0" dirty="0"/>
              <a:t>跳转到中断服务程序的</a:t>
            </a:r>
            <a:r>
              <a:rPr lang="zh-CN" altLang="en-US" b="0" dirty="0" smtClean="0"/>
              <a:t>途径</a:t>
            </a:r>
            <a:endParaRPr lang="en-US" altLang="zh-CN" b="0" dirty="0" smtClean="0"/>
          </a:p>
          <a:p>
            <a:pPr lvl="1">
              <a:defRPr/>
            </a:pPr>
            <a:r>
              <a:rPr lang="zh-CN" altLang="en-US" dirty="0"/>
              <a:t>通过中断门或者陷阱门的跳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marL="457200" lvl="1" indent="0">
              <a:buNone/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通过任务门的跳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</a:rPr>
              <a:t>两种方式的比较</a:t>
            </a: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565401"/>
            <a:ext cx="76390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2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保护模式的中断处理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89232" cy="4680520"/>
          </a:xfrm>
        </p:spPr>
        <p:txBody>
          <a:bodyPr/>
          <a:lstStyle/>
          <a:p>
            <a:r>
              <a:rPr lang="zh-CN" altLang="en-US" b="0" dirty="0" smtClean="0"/>
              <a:t>中断或异常处理后的返回</a:t>
            </a:r>
            <a:endParaRPr lang="en-US" altLang="zh-CN" b="0" dirty="0" smtClean="0"/>
          </a:p>
          <a:p>
            <a:pPr lvl="1" algn="just"/>
            <a:r>
              <a:rPr lang="zh-CN" altLang="en-US" dirty="0" smtClean="0"/>
              <a:t>中断返回指令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用于从中断或异常处理程序中返回。该指令的执行根据任务嵌套标志</a:t>
            </a:r>
            <a:r>
              <a:rPr lang="en-US" altLang="zh-CN" dirty="0" smtClean="0"/>
              <a:t>NT</a:t>
            </a:r>
            <a:r>
              <a:rPr lang="zh-CN" altLang="en-US" dirty="0" smtClean="0"/>
              <a:t>位是否为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分为两种情形。由任务门转入中断或异常处理程序时，</a:t>
            </a:r>
            <a:r>
              <a:rPr lang="en-US" altLang="zh-CN" dirty="0" smtClean="0"/>
              <a:t>NT</a:t>
            </a:r>
            <a:r>
              <a:rPr lang="zh-CN" altLang="en-US" dirty="0" smtClean="0"/>
              <a:t>位被置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；由中断门或陷阱门转入中断或异常处理程序时，</a:t>
            </a:r>
            <a:r>
              <a:rPr lang="en-US" altLang="zh-CN" dirty="0" smtClean="0"/>
              <a:t>NT</a:t>
            </a:r>
            <a:r>
              <a:rPr lang="zh-CN" altLang="en-US" dirty="0" smtClean="0"/>
              <a:t>位被清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NT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执行的是嵌套任务的返回。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NT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IRET</a:t>
            </a:r>
            <a:r>
              <a:rPr lang="zh-CN" altLang="en-US" dirty="0" smtClean="0"/>
              <a:t>执行的是当前任务内的返回。</a:t>
            </a:r>
          </a:p>
        </p:txBody>
      </p:sp>
    </p:spTree>
    <p:extLst>
      <p:ext uri="{BB962C8B-B14F-4D97-AF65-F5344CB8AC3E}">
        <p14:creationId xmlns:p14="http://schemas.microsoft.com/office/powerpoint/2010/main" val="311625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9.3 </a:t>
            </a:r>
            <a:r>
              <a:rPr lang="zh-CN" altLang="en-US" smtClean="0"/>
              <a:t>保护模式的中断处理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b="0" smtClean="0"/>
              <a:t>任务切换</a:t>
            </a:r>
            <a:endParaRPr lang="zh-CN" altLang="en-US" smtClean="0"/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908050"/>
            <a:ext cx="474345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3" y="2781301"/>
            <a:ext cx="47561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4" y="4711700"/>
            <a:ext cx="477837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75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en-US" altLang="zh-CN" smtClean="0"/>
              <a:t>8259</a:t>
            </a:r>
            <a:endParaRPr lang="zh-CN" altLang="en-US" smtClean="0"/>
          </a:p>
        </p:txBody>
      </p:sp>
      <p:pic>
        <p:nvPicPr>
          <p:cNvPr id="1946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1231900"/>
            <a:ext cx="6408738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6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07368" y="1340768"/>
            <a:ext cx="11377264" cy="4752528"/>
          </a:xfrm>
        </p:spPr>
        <p:txBody>
          <a:bodyPr/>
          <a:lstStyle/>
          <a:p>
            <a:r>
              <a:rPr lang="en-US" altLang="zh-CN" b="0" dirty="0" smtClean="0"/>
              <a:t>8259</a:t>
            </a:r>
            <a:r>
              <a:rPr lang="zh-CN" altLang="en-US" b="0" dirty="0" smtClean="0"/>
              <a:t>中断过程</a:t>
            </a:r>
            <a:endParaRPr lang="en-US" altLang="zh-CN" b="0" dirty="0" smtClean="0"/>
          </a:p>
          <a:p>
            <a:pPr lvl="1" algn="just"/>
            <a:r>
              <a:rPr lang="zh-CN" altLang="en-US" dirty="0" smtClean="0"/>
              <a:t>当一条或多条中断请求线</a:t>
            </a:r>
            <a:r>
              <a:rPr lang="en-US" altLang="zh-CN" dirty="0" smtClean="0"/>
              <a:t>IR0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IR7</a:t>
            </a:r>
            <a:r>
              <a:rPr lang="zh-CN" altLang="en-US" dirty="0" smtClean="0"/>
              <a:t>变高时，设置相应的</a:t>
            </a:r>
            <a:r>
              <a:rPr lang="en-US" altLang="zh-CN" dirty="0" smtClean="0"/>
              <a:t>IRR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然后</a:t>
            </a:r>
            <a:r>
              <a:rPr lang="en-US" altLang="zh-CN" dirty="0" smtClean="0"/>
              <a:t>PR</a:t>
            </a:r>
            <a:r>
              <a:rPr lang="zh-CN" altLang="en-US" dirty="0" smtClean="0"/>
              <a:t>对中断优先权和中断屏蔽寄存器的状态进行判断，请求中断服务；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CPU</a:t>
            </a:r>
            <a:r>
              <a:rPr lang="zh-CN" altLang="en-US" dirty="0" smtClean="0"/>
              <a:t>响应中断时，送出中断响应信号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，响应第一个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信号时，将当前中断服务寄存器中相应位置位，并把</a:t>
            </a:r>
            <a:r>
              <a:rPr lang="en-US" altLang="zh-CN" dirty="0" smtClean="0"/>
              <a:t>IRR</a:t>
            </a:r>
            <a:r>
              <a:rPr lang="zh-CN" altLang="en-US" dirty="0" smtClean="0"/>
              <a:t>中相应位复位。第二个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负脉冲期间，中断类型码被读入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6447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7328" y="908720"/>
            <a:ext cx="11953328" cy="4751734"/>
          </a:xfrm>
        </p:spPr>
        <p:txBody>
          <a:bodyPr/>
          <a:lstStyle/>
          <a:p>
            <a:r>
              <a:rPr lang="en-US" altLang="zh-CN" b="0" dirty="0" smtClean="0"/>
              <a:t>8259</a:t>
            </a:r>
            <a:r>
              <a:rPr lang="zh-CN" altLang="en-US" b="0" dirty="0" smtClean="0"/>
              <a:t>工作流程</a:t>
            </a:r>
            <a:endParaRPr lang="en-US" altLang="zh-CN" b="0" dirty="0" smtClean="0"/>
          </a:p>
          <a:p>
            <a:pPr lvl="1"/>
            <a:r>
              <a:rPr lang="en-US" altLang="zh-CN" dirty="0" smtClean="0"/>
              <a:t>IR2</a:t>
            </a:r>
            <a:r>
              <a:rPr lang="zh-CN" altLang="en-US" dirty="0" smtClean="0"/>
              <a:t>出现中断请求，该引脚的对应的中断屏蔽字相应位为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，即没有被屏蔽。此时由于</a:t>
            </a:r>
            <a:r>
              <a:rPr lang="en-US" altLang="zh-CN" dirty="0" smtClean="0"/>
              <a:t>ISR</a:t>
            </a:r>
            <a:r>
              <a:rPr lang="zh-CN" altLang="en-US" dirty="0" smtClean="0"/>
              <a:t>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，没有比它的优先级更高的中断正在执行，</a:t>
            </a:r>
            <a:r>
              <a:rPr lang="en-US" altLang="zh-CN" dirty="0" smtClean="0"/>
              <a:t>IR2</a:t>
            </a:r>
            <a:r>
              <a:rPr lang="zh-CN" altLang="en-US" dirty="0" smtClean="0"/>
              <a:t>的请求被送往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响应中断时，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ISR</a:t>
            </a:r>
            <a:r>
              <a:rPr lang="zh-CN" altLang="en-US" dirty="0" smtClean="0"/>
              <a:t>的值变为</a:t>
            </a:r>
            <a:r>
              <a:rPr lang="en-US" altLang="zh-CN" dirty="0" smtClean="0"/>
              <a:t>00000100B</a:t>
            </a:r>
            <a:r>
              <a:rPr lang="zh-CN" altLang="en-US" dirty="0" smtClean="0"/>
              <a:t>，标志</a:t>
            </a:r>
            <a:r>
              <a:rPr lang="en-US" altLang="zh-CN" dirty="0" smtClean="0"/>
              <a:t>IR2</a:t>
            </a:r>
            <a:r>
              <a:rPr lang="zh-CN" altLang="en-US" dirty="0" smtClean="0"/>
              <a:t>正在被服务。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</a:t>
            </a:r>
            <a:r>
              <a:rPr lang="en-US" altLang="zh-CN" dirty="0" smtClean="0"/>
              <a:t>IR7</a:t>
            </a:r>
            <a:r>
              <a:rPr lang="zh-CN" altLang="en-US" dirty="0" smtClean="0"/>
              <a:t>出现中断请求。由于</a:t>
            </a:r>
            <a:r>
              <a:rPr lang="en-US" altLang="zh-CN" dirty="0" smtClean="0"/>
              <a:t>IR2</a:t>
            </a:r>
            <a:r>
              <a:rPr lang="zh-CN" altLang="en-US" dirty="0" smtClean="0"/>
              <a:t>比</a:t>
            </a:r>
            <a:r>
              <a:rPr lang="en-US" altLang="zh-CN" dirty="0" smtClean="0"/>
              <a:t>IR7</a:t>
            </a:r>
            <a:r>
              <a:rPr lang="zh-CN" altLang="en-US" dirty="0" smtClean="0"/>
              <a:t>优先级更高，此请求暂时被忽略。</a:t>
            </a:r>
          </a:p>
          <a:p>
            <a:pPr lvl="1"/>
            <a:r>
              <a:rPr lang="zh-CN" altLang="en-US" dirty="0" smtClean="0"/>
              <a:t>假定</a:t>
            </a:r>
            <a:r>
              <a:rPr lang="en-US" altLang="zh-CN" dirty="0" smtClean="0"/>
              <a:t>IR1</a:t>
            </a:r>
            <a:r>
              <a:rPr lang="zh-CN" altLang="en-US" dirty="0" smtClean="0"/>
              <a:t>出现中断请求。由于</a:t>
            </a:r>
            <a:r>
              <a:rPr lang="en-US" altLang="zh-CN" dirty="0" smtClean="0"/>
              <a:t>IR1</a:t>
            </a:r>
            <a:r>
              <a:rPr lang="zh-CN" altLang="en-US" dirty="0" smtClean="0"/>
              <a:t>比</a:t>
            </a:r>
            <a:r>
              <a:rPr lang="en-US" altLang="zh-CN" dirty="0" smtClean="0"/>
              <a:t>IR2</a:t>
            </a:r>
            <a:r>
              <a:rPr lang="zh-CN" altLang="en-US" dirty="0" smtClean="0"/>
              <a:t>优先级更高，此请求被送往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响应中断时，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将</a:t>
            </a:r>
            <a:r>
              <a:rPr lang="en-US" altLang="zh-CN" dirty="0" smtClean="0"/>
              <a:t>ISR</a:t>
            </a:r>
            <a:r>
              <a:rPr lang="zh-CN" altLang="en-US" dirty="0" smtClean="0"/>
              <a:t>的值变为</a:t>
            </a:r>
            <a:r>
              <a:rPr lang="en-US" altLang="zh-CN" dirty="0" smtClean="0"/>
              <a:t>00000110B</a:t>
            </a:r>
            <a:r>
              <a:rPr lang="zh-CN" altLang="en-US" dirty="0" smtClean="0"/>
              <a:t>，标志</a:t>
            </a:r>
            <a:r>
              <a:rPr lang="en-US" altLang="zh-CN" dirty="0" smtClean="0"/>
              <a:t>IR2</a:t>
            </a:r>
            <a:r>
              <a:rPr lang="zh-CN" altLang="en-US" dirty="0" smtClean="0"/>
              <a:t>被中断，</a:t>
            </a:r>
            <a:r>
              <a:rPr lang="en-US" altLang="zh-CN" dirty="0" smtClean="0"/>
              <a:t>IR1</a:t>
            </a:r>
            <a:r>
              <a:rPr lang="zh-CN" altLang="en-US" dirty="0" smtClean="0"/>
              <a:t>正在被服务。</a:t>
            </a:r>
          </a:p>
        </p:txBody>
      </p:sp>
    </p:spTree>
    <p:extLst>
      <p:ext uri="{BB962C8B-B14F-4D97-AF65-F5344CB8AC3E}">
        <p14:creationId xmlns:p14="http://schemas.microsoft.com/office/powerpoint/2010/main" val="291924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en-US" altLang="zh-CN" smtClean="0"/>
              <a:t>8259</a:t>
            </a:r>
            <a:r>
              <a:rPr lang="zh-CN" altLang="en-US" smtClean="0"/>
              <a:t>的级联</a:t>
            </a:r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4" y="2133601"/>
            <a:ext cx="802957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07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）【重点讲解】可编程控制器</a:t>
            </a:r>
            <a:r>
              <a:rPr lang="en-US" altLang="zh-CN" dirty="0"/>
              <a:t>8259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）【重点讲解】保护模式中断和异常的处理过程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）【一般性讲解，概念为主】中断概述及实模式与保护模式的处理过程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）【简单了解，不作要求】高级可编程中断控制器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64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911424" y="1125538"/>
            <a:ext cx="10873208" cy="5111750"/>
          </a:xfrm>
        </p:spPr>
        <p:txBody>
          <a:bodyPr/>
          <a:lstStyle/>
          <a:p>
            <a:r>
              <a:rPr lang="en-US" altLang="zh-CN" b="0" dirty="0" smtClean="0"/>
              <a:t>8259</a:t>
            </a:r>
            <a:r>
              <a:rPr lang="zh-CN" altLang="en-US" b="0" dirty="0" smtClean="0"/>
              <a:t>的编程</a:t>
            </a:r>
            <a:endParaRPr lang="en-US" altLang="zh-CN" b="0" dirty="0" smtClean="0"/>
          </a:p>
          <a:p>
            <a:pPr lvl="1" algn="just"/>
            <a:r>
              <a:rPr lang="zh-CN" altLang="en-US" dirty="0" smtClean="0"/>
              <a:t>命令字分两类：</a:t>
            </a:r>
            <a:r>
              <a:rPr lang="zh-CN" altLang="en-US" dirty="0" smtClean="0">
                <a:solidFill>
                  <a:srgbClr val="FF0000"/>
                </a:solidFill>
              </a:rPr>
              <a:t>初始化命令字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ICW1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ICW4</a:t>
            </a:r>
            <a:r>
              <a:rPr lang="zh-CN" altLang="en-US" dirty="0" smtClean="0"/>
              <a:t>）和</a:t>
            </a:r>
            <a:r>
              <a:rPr lang="zh-CN" altLang="en-US" dirty="0" smtClean="0">
                <a:solidFill>
                  <a:srgbClr val="FF0000"/>
                </a:solidFill>
              </a:rPr>
              <a:t>操作命令字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OCW0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OCW4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初始化命令字在系统启动时，由初始化程序设置，一旦设定，一般在系统工作过程中就不再改变。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操作命令字是在计算机系统运行过程中，由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利用这些控制字来控制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执行不同的操作，如中断屏蔽、中断结束、优先权循环和中断状态的读出和查询等。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OCW</a:t>
            </a:r>
            <a:r>
              <a:rPr lang="zh-CN" altLang="en-US" dirty="0" smtClean="0"/>
              <a:t>可在初始化之后的任何时刻写入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，并可多次设置。</a:t>
            </a:r>
          </a:p>
        </p:txBody>
      </p:sp>
    </p:spTree>
    <p:extLst>
      <p:ext uri="{BB962C8B-B14F-4D97-AF65-F5344CB8AC3E}">
        <p14:creationId xmlns:p14="http://schemas.microsoft.com/office/powerpoint/2010/main" val="169100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0729192" cy="4813300"/>
          </a:xfrm>
        </p:spPr>
        <p:txBody>
          <a:bodyPr/>
          <a:lstStyle/>
          <a:p>
            <a:r>
              <a:rPr lang="zh-CN" altLang="en-US" dirty="0" smtClean="0"/>
              <a:t>控制信号操作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8259</a:t>
            </a:r>
            <a:r>
              <a:rPr lang="zh-CN" altLang="en-US" dirty="0" smtClean="0"/>
              <a:t>也是依靠</a:t>
            </a:r>
            <a:r>
              <a:rPr lang="en-US" altLang="zh-CN" dirty="0" smtClean="0"/>
              <a:t>CS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</a:t>
            </a:r>
            <a:r>
              <a:rPr lang="zh-CN" altLang="en-US" dirty="0" smtClean="0"/>
              <a:t>等信号的组合来实现和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的数据交互的，包括由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向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写入命令字（</a:t>
            </a:r>
            <a:r>
              <a:rPr lang="en-US" altLang="zh-CN" dirty="0" smtClean="0"/>
              <a:t>ICW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OCW</a:t>
            </a:r>
            <a:r>
              <a:rPr lang="zh-CN" altLang="en-US" dirty="0" smtClean="0"/>
              <a:t>）、从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读出各种状态等。</a:t>
            </a:r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429000"/>
            <a:ext cx="8748712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0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551384" y="1052736"/>
            <a:ext cx="8229600" cy="4813300"/>
          </a:xfrm>
        </p:spPr>
        <p:txBody>
          <a:bodyPr/>
          <a:lstStyle/>
          <a:p>
            <a:r>
              <a:rPr lang="zh-CN" altLang="en-US" b="0" dirty="0" smtClean="0"/>
              <a:t>初始化命令字</a:t>
            </a:r>
            <a:endParaRPr lang="zh-CN" altLang="en-US" dirty="0" smtClean="0"/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6" y="1268413"/>
            <a:ext cx="4829175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06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95400" y="1125538"/>
            <a:ext cx="11089232" cy="5111750"/>
          </a:xfrm>
        </p:spPr>
        <p:txBody>
          <a:bodyPr/>
          <a:lstStyle/>
          <a:p>
            <a:r>
              <a:rPr lang="zh-CN" altLang="en-US" b="0" dirty="0" smtClean="0"/>
              <a:t>初始化命令字</a:t>
            </a:r>
            <a:r>
              <a:rPr lang="en-US" altLang="zh-CN" b="0" dirty="0" smtClean="0">
                <a:solidFill>
                  <a:srgbClr val="FF0000"/>
                </a:solidFill>
              </a:rPr>
              <a:t>ICW1</a:t>
            </a:r>
          </a:p>
          <a:p>
            <a:pPr lvl="1" algn="just"/>
            <a:r>
              <a:rPr lang="zh-CN" altLang="en-US" dirty="0" smtClean="0"/>
              <a:t>例</a:t>
            </a:r>
            <a:r>
              <a:rPr lang="en-US" altLang="zh-CN" dirty="0" smtClean="0"/>
              <a:t>9.6 </a:t>
            </a:r>
            <a:r>
              <a:rPr lang="zh-CN" altLang="en-US" dirty="0" smtClean="0"/>
              <a:t>某系统使用单片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，中断请求信号为上升沿触发，需要设置</a:t>
            </a:r>
            <a:r>
              <a:rPr lang="en-US" altLang="zh-CN" dirty="0" smtClean="0"/>
              <a:t>ICW4</a:t>
            </a:r>
            <a:r>
              <a:rPr lang="zh-CN" altLang="en-US" dirty="0" smtClean="0"/>
              <a:t>，该片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的端口地址为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21H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ICW1</a:t>
            </a:r>
            <a:r>
              <a:rPr lang="zh-CN" altLang="en-US" dirty="0" smtClean="0"/>
              <a:t>应为多少？</a:t>
            </a: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141663"/>
            <a:ext cx="719613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78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623392" y="1125538"/>
            <a:ext cx="11089232" cy="5111750"/>
          </a:xfrm>
        </p:spPr>
        <p:txBody>
          <a:bodyPr/>
          <a:lstStyle/>
          <a:p>
            <a:r>
              <a:rPr lang="zh-CN" altLang="en-US" b="0" dirty="0" smtClean="0"/>
              <a:t>初始化命令字</a:t>
            </a:r>
            <a:r>
              <a:rPr lang="en-US" altLang="zh-CN" b="0" dirty="0" smtClean="0">
                <a:solidFill>
                  <a:srgbClr val="FF0000"/>
                </a:solidFill>
              </a:rPr>
              <a:t>ICW2</a:t>
            </a:r>
          </a:p>
          <a:p>
            <a:pPr lvl="1" algn="just"/>
            <a:r>
              <a:rPr lang="zh-CN" altLang="en-US" dirty="0" smtClean="0"/>
              <a:t>例</a:t>
            </a:r>
            <a:r>
              <a:rPr lang="en-US" altLang="zh-CN" dirty="0" smtClean="0"/>
              <a:t>9.7 </a:t>
            </a:r>
            <a:r>
              <a:rPr lang="zh-CN" altLang="en-US" dirty="0" smtClean="0"/>
              <a:t>假设系统中使用单片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，该片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的端口地址为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21H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个中断源的中断类型码为</a:t>
            </a:r>
            <a:r>
              <a:rPr lang="en-US" altLang="zh-CN" dirty="0" smtClean="0"/>
              <a:t>08H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0FH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00001000B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00001111B</a:t>
            </a:r>
            <a:r>
              <a:rPr lang="zh-CN" altLang="en-US" dirty="0" smtClean="0"/>
              <a:t>），则应如何初始化</a:t>
            </a:r>
            <a:r>
              <a:rPr lang="en-US" altLang="zh-CN" dirty="0" smtClean="0"/>
              <a:t>ICW2</a:t>
            </a:r>
            <a:r>
              <a:rPr lang="zh-CN" altLang="en-US" dirty="0" smtClean="0"/>
              <a:t>？</a:t>
            </a:r>
          </a:p>
        </p:txBody>
      </p:sp>
      <p:pic>
        <p:nvPicPr>
          <p:cNvPr id="2765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9" y="3716339"/>
            <a:ext cx="80994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8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1089232" cy="5184552"/>
          </a:xfrm>
        </p:spPr>
        <p:txBody>
          <a:bodyPr/>
          <a:lstStyle/>
          <a:p>
            <a:r>
              <a:rPr lang="zh-CN" altLang="en-US" b="0" dirty="0" smtClean="0"/>
              <a:t>初始化命令字</a:t>
            </a:r>
            <a:r>
              <a:rPr lang="en-US" altLang="zh-CN" b="0" dirty="0" smtClean="0">
                <a:solidFill>
                  <a:srgbClr val="FF0000"/>
                </a:solidFill>
              </a:rPr>
              <a:t>ICW3</a:t>
            </a:r>
          </a:p>
          <a:p>
            <a:pPr lvl="1"/>
            <a:r>
              <a:rPr lang="zh-CN" altLang="en-US" dirty="0" smtClean="0"/>
              <a:t>例</a:t>
            </a:r>
            <a:r>
              <a:rPr lang="en-US" altLang="zh-CN" dirty="0" smtClean="0"/>
              <a:t>9.8 </a:t>
            </a:r>
            <a:r>
              <a:rPr lang="zh-CN" altLang="en-US" dirty="0" smtClean="0"/>
              <a:t>系统中，使用两片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，主片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的端口地址为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21H</a:t>
            </a:r>
            <a:r>
              <a:rPr lang="zh-CN" altLang="en-US" dirty="0" smtClean="0"/>
              <a:t>，从片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的端口地址为</a:t>
            </a:r>
            <a:r>
              <a:rPr lang="en-US" altLang="zh-CN" dirty="0" smtClean="0"/>
              <a:t>0A0H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0A1H</a:t>
            </a:r>
            <a:r>
              <a:rPr lang="zh-CN" altLang="en-US" dirty="0" smtClean="0"/>
              <a:t>，从片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</a:t>
            </a:r>
            <a:r>
              <a:rPr lang="zh-CN" altLang="en-US" dirty="0" smtClean="0"/>
              <a:t>连接到主片的</a:t>
            </a:r>
            <a:r>
              <a:rPr lang="en-US" altLang="zh-CN" dirty="0" smtClean="0"/>
              <a:t>IR2</a:t>
            </a:r>
            <a:r>
              <a:rPr lang="zh-CN" altLang="en-US" dirty="0" smtClean="0"/>
              <a:t>上，则应如何初始化</a:t>
            </a:r>
            <a:r>
              <a:rPr lang="en-US" altLang="zh-CN" dirty="0" smtClean="0"/>
              <a:t>ICW3</a:t>
            </a:r>
            <a:r>
              <a:rPr lang="zh-CN" altLang="en-US" dirty="0" smtClean="0"/>
              <a:t>？</a:t>
            </a:r>
          </a:p>
        </p:txBody>
      </p:sp>
      <p:grpSp>
        <p:nvGrpSpPr>
          <p:cNvPr id="28676" name="组合 5"/>
          <p:cNvGrpSpPr>
            <a:grpSpLocks/>
          </p:cNvGrpSpPr>
          <p:nvPr/>
        </p:nvGrpSpPr>
        <p:grpSpPr bwMode="auto">
          <a:xfrm>
            <a:off x="2351089" y="3141664"/>
            <a:ext cx="7489825" cy="3527425"/>
            <a:chOff x="0" y="2267055"/>
            <a:chExt cx="9144000" cy="4504252"/>
          </a:xfrm>
        </p:grpSpPr>
        <p:pic>
          <p:nvPicPr>
            <p:cNvPr id="28677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7055"/>
              <a:ext cx="9144000" cy="232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8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90945"/>
              <a:ext cx="9144000" cy="218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1773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623392" y="1052736"/>
            <a:ext cx="11089232" cy="5184552"/>
          </a:xfrm>
        </p:spPr>
        <p:txBody>
          <a:bodyPr/>
          <a:lstStyle/>
          <a:p>
            <a:r>
              <a:rPr lang="zh-CN" altLang="en-US" b="0" dirty="0" smtClean="0"/>
              <a:t>初始化命令字</a:t>
            </a:r>
            <a:r>
              <a:rPr lang="en-US" altLang="zh-CN" b="0" dirty="0" smtClean="0">
                <a:solidFill>
                  <a:srgbClr val="FF0000"/>
                </a:solidFill>
              </a:rPr>
              <a:t>ICW4</a:t>
            </a:r>
          </a:p>
          <a:p>
            <a:pPr lvl="1" algn="just"/>
            <a:r>
              <a:rPr lang="zh-CN" altLang="en-US" dirty="0" smtClean="0"/>
              <a:t>例</a:t>
            </a:r>
            <a:r>
              <a:rPr lang="en-US" altLang="zh-CN" dirty="0" smtClean="0"/>
              <a:t>9.9 </a:t>
            </a:r>
            <a:r>
              <a:rPr lang="zh-CN" altLang="en-US" dirty="0" smtClean="0"/>
              <a:t>假定包含两片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。主片地址为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21H</a:t>
            </a:r>
            <a:r>
              <a:rPr lang="zh-CN" altLang="en-US" dirty="0" smtClean="0"/>
              <a:t>，从片的地址为</a:t>
            </a:r>
            <a:r>
              <a:rPr lang="en-US" altLang="zh-CN" dirty="0" smtClean="0"/>
              <a:t>A0H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A1H</a:t>
            </a:r>
            <a:r>
              <a:rPr lang="zh-CN" altLang="en-US" dirty="0" smtClean="0"/>
              <a:t>；两片都工作在特殊嵌套方式、非缓冲模式，采用非自动中断结束。写出主片和从片的</a:t>
            </a:r>
            <a:r>
              <a:rPr lang="en-US" altLang="zh-CN" dirty="0" smtClean="0"/>
              <a:t>ICW4</a:t>
            </a:r>
            <a:r>
              <a:rPr lang="zh-CN" altLang="en-US" dirty="0" smtClean="0"/>
              <a:t>初始化程序。</a:t>
            </a:r>
          </a:p>
        </p:txBody>
      </p:sp>
      <p:pic>
        <p:nvPicPr>
          <p:cNvPr id="297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3429001"/>
            <a:ext cx="727392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2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23392" y="1125538"/>
            <a:ext cx="11233248" cy="5111750"/>
          </a:xfrm>
        </p:spPr>
        <p:txBody>
          <a:bodyPr/>
          <a:lstStyle/>
          <a:p>
            <a:r>
              <a:rPr lang="zh-CN" altLang="en-US" b="0" dirty="0" smtClean="0"/>
              <a:t>中断屏蔽操作命令字</a:t>
            </a:r>
            <a:r>
              <a:rPr lang="en-US" altLang="zh-CN" b="0" dirty="0" err="1" smtClean="0">
                <a:solidFill>
                  <a:srgbClr val="FF0000"/>
                </a:solidFill>
              </a:rPr>
              <a:t>OCWl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例</a:t>
            </a:r>
            <a:r>
              <a:rPr lang="en-US" altLang="zh-CN" b="1" dirty="0" smtClean="0"/>
              <a:t>9.10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的端口地址为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21H</a:t>
            </a:r>
            <a:r>
              <a:rPr lang="zh-CN" altLang="en-US" dirty="0" smtClean="0"/>
              <a:t>，试编写程序屏蔽</a:t>
            </a:r>
            <a:r>
              <a:rPr lang="en-US" altLang="zh-CN" dirty="0" smtClean="0"/>
              <a:t>IR2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IR5</a:t>
            </a:r>
            <a:r>
              <a:rPr lang="zh-CN" altLang="en-US" dirty="0" smtClean="0"/>
              <a:t>两个中断源。</a:t>
            </a:r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3284538"/>
            <a:ext cx="8569325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15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5538"/>
            <a:ext cx="11089232" cy="5111750"/>
          </a:xfrm>
        </p:spPr>
        <p:txBody>
          <a:bodyPr/>
          <a:lstStyle/>
          <a:p>
            <a:pPr>
              <a:defRPr/>
            </a:pPr>
            <a:r>
              <a:rPr lang="zh-CN" altLang="en-US" b="0" dirty="0"/>
              <a:t>优先级循环方式和中断结束方式操作命令字</a:t>
            </a:r>
            <a:r>
              <a:rPr lang="en-US" altLang="zh-CN" b="0" dirty="0" smtClean="0">
                <a:solidFill>
                  <a:srgbClr val="FF0000"/>
                </a:solidFill>
              </a:rPr>
              <a:t>OCW2</a:t>
            </a:r>
          </a:p>
          <a:p>
            <a:pPr lvl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9.11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地址</a:t>
            </a:r>
            <a:r>
              <a:rPr lang="zh-CN" altLang="en-US" dirty="0"/>
              <a:t>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和</a:t>
            </a:r>
            <a:r>
              <a:rPr lang="en-US" altLang="zh-CN" dirty="0"/>
              <a:t>21H</a:t>
            </a:r>
            <a:r>
              <a:rPr lang="zh-CN" altLang="en-US" dirty="0"/>
              <a:t>，编写程序完成如下操作：</a:t>
            </a:r>
          </a:p>
          <a:p>
            <a:pPr marL="457200" lvl="1" indent="0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① </a:t>
            </a:r>
            <a:r>
              <a:rPr lang="zh-CN" altLang="en-US" dirty="0"/>
              <a:t>清除</a:t>
            </a:r>
            <a:r>
              <a:rPr lang="en-US" altLang="zh-CN" dirty="0" smtClean="0"/>
              <a:t>IR2</a:t>
            </a:r>
            <a:r>
              <a:rPr lang="zh-CN" altLang="en-US" dirty="0" smtClean="0"/>
              <a:t>对应</a:t>
            </a:r>
            <a:r>
              <a:rPr lang="zh-CN" altLang="en-US" dirty="0"/>
              <a:t>的</a:t>
            </a:r>
            <a:r>
              <a:rPr lang="en-US" altLang="zh-CN" dirty="0"/>
              <a:t>ISR</a:t>
            </a:r>
          </a:p>
          <a:p>
            <a:pPr marL="457200" lvl="1" indent="0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② </a:t>
            </a:r>
            <a:r>
              <a:rPr lang="zh-CN" altLang="en-US" dirty="0"/>
              <a:t>设置</a:t>
            </a:r>
            <a:r>
              <a:rPr lang="en-US" altLang="zh-CN" dirty="0" smtClean="0"/>
              <a:t>IR4</a:t>
            </a:r>
            <a:r>
              <a:rPr lang="zh-CN" altLang="en-US" dirty="0" smtClean="0"/>
              <a:t>为</a:t>
            </a:r>
            <a:r>
              <a:rPr lang="zh-CN" altLang="en-US" dirty="0"/>
              <a:t>最高优先级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429000"/>
            <a:ext cx="795655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71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196752"/>
            <a:ext cx="10369152" cy="5040536"/>
          </a:xfrm>
        </p:spPr>
        <p:txBody>
          <a:bodyPr/>
          <a:lstStyle/>
          <a:p>
            <a:pPr>
              <a:defRPr/>
            </a:pPr>
            <a:r>
              <a:rPr lang="zh-CN" altLang="en-US" b="0" dirty="0"/>
              <a:t>特殊屏蔽方式和中断查询方式操作命令</a:t>
            </a:r>
            <a:r>
              <a:rPr lang="en-US" altLang="zh-CN" b="0" dirty="0" smtClean="0">
                <a:solidFill>
                  <a:srgbClr val="FF0000"/>
                </a:solidFill>
              </a:rPr>
              <a:t>OCW3</a:t>
            </a:r>
          </a:p>
          <a:p>
            <a:pPr>
              <a:defRPr/>
            </a:pPr>
            <a:endParaRPr lang="en-US" altLang="zh-CN" b="0" dirty="0"/>
          </a:p>
          <a:p>
            <a:pPr marL="0" indent="0">
              <a:buNone/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9.12 </a:t>
            </a:r>
            <a:r>
              <a:rPr lang="zh-CN" altLang="en-US" sz="2400" dirty="0"/>
              <a:t>编写程序段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读取</a:t>
            </a:r>
            <a:r>
              <a:rPr lang="en-US" altLang="zh-CN" sz="2400" dirty="0"/>
              <a:t>8259</a:t>
            </a:r>
            <a:r>
              <a:rPr lang="zh-CN" altLang="en-US" sz="2400" dirty="0"/>
              <a:t>中</a:t>
            </a:r>
            <a:r>
              <a:rPr lang="en-US" altLang="zh-CN" sz="2400" dirty="0"/>
              <a:t>IRR</a:t>
            </a:r>
            <a:r>
              <a:rPr lang="zh-CN" altLang="en-US" sz="2400" dirty="0"/>
              <a:t>和</a:t>
            </a:r>
            <a:r>
              <a:rPr lang="en-US" altLang="zh-CN" sz="2400" dirty="0"/>
              <a:t>ISR</a:t>
            </a:r>
          </a:p>
          <a:p>
            <a:pPr marL="0" indent="0">
              <a:buNone/>
              <a:defRPr/>
            </a:pPr>
            <a:r>
              <a:rPr lang="zh-CN" altLang="en-US" sz="2400" dirty="0"/>
              <a:t>的值。</a:t>
            </a:r>
          </a:p>
        </p:txBody>
      </p:sp>
      <p:grpSp>
        <p:nvGrpSpPr>
          <p:cNvPr id="32772" name="组合 5"/>
          <p:cNvGrpSpPr>
            <a:grpSpLocks/>
          </p:cNvGrpSpPr>
          <p:nvPr/>
        </p:nvGrpSpPr>
        <p:grpSpPr bwMode="auto">
          <a:xfrm>
            <a:off x="5232401" y="1989139"/>
            <a:ext cx="5184775" cy="4645025"/>
            <a:chOff x="755576" y="699691"/>
            <a:chExt cx="7164288" cy="6005817"/>
          </a:xfrm>
        </p:grpSpPr>
        <p:pic>
          <p:nvPicPr>
            <p:cNvPr id="32773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699691"/>
              <a:ext cx="7164288" cy="388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583495"/>
              <a:ext cx="7164288" cy="212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43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zh-CN" altLang="en-US" smtClean="0"/>
              <a:t>中断技术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smtClean="0"/>
              <a:t>中断概述</a:t>
            </a:r>
            <a:endParaRPr lang="en-US" altLang="zh-CN" smtClean="0"/>
          </a:p>
          <a:p>
            <a:r>
              <a:rPr lang="zh-CN" altLang="en-US" smtClean="0"/>
              <a:t>实模式的中断处理</a:t>
            </a:r>
            <a:endParaRPr lang="en-US" altLang="zh-CN" smtClean="0"/>
          </a:p>
          <a:p>
            <a:r>
              <a:rPr lang="zh-CN" altLang="en-US" smtClean="0"/>
              <a:t>保护模式的中断处理</a:t>
            </a:r>
            <a:endParaRPr lang="en-US" altLang="zh-CN" smtClean="0"/>
          </a:p>
          <a:p>
            <a:r>
              <a:rPr lang="zh-CN" altLang="en-US" smtClean="0"/>
              <a:t>可编程中断控制</a:t>
            </a:r>
            <a:r>
              <a:rPr lang="en-US" altLang="zh-CN" smtClean="0"/>
              <a:t>8259</a:t>
            </a:r>
          </a:p>
          <a:p>
            <a:r>
              <a:rPr lang="zh-CN" altLang="en-US" smtClean="0"/>
              <a:t>高级可编程中断控制器</a:t>
            </a:r>
          </a:p>
        </p:txBody>
      </p:sp>
    </p:spTree>
    <p:extLst>
      <p:ext uri="{BB962C8B-B14F-4D97-AF65-F5344CB8AC3E}">
        <p14:creationId xmlns:p14="http://schemas.microsoft.com/office/powerpoint/2010/main" val="36246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551384" y="1125538"/>
            <a:ext cx="11233248" cy="5111750"/>
          </a:xfrm>
        </p:spPr>
        <p:txBody>
          <a:bodyPr/>
          <a:lstStyle/>
          <a:p>
            <a:r>
              <a:rPr lang="zh-CN" altLang="en-US" dirty="0" smtClean="0"/>
              <a:t>命令字小结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8259</a:t>
            </a:r>
            <a:r>
              <a:rPr lang="zh-CN" altLang="en-US" dirty="0" smtClean="0"/>
              <a:t>一共有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个命令字：</a:t>
            </a:r>
            <a:r>
              <a:rPr lang="en-US" altLang="zh-CN" dirty="0" smtClean="0">
                <a:solidFill>
                  <a:srgbClr val="FF0000"/>
                </a:solidFill>
              </a:rPr>
              <a:t>ICW1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ICW4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OCW1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altLang="zh-CN" dirty="0" smtClean="0">
                <a:solidFill>
                  <a:srgbClr val="FF0000"/>
                </a:solidFill>
              </a:rPr>
              <a:t>OCW3</a:t>
            </a:r>
            <a:r>
              <a:rPr lang="zh-CN" altLang="en-US" dirty="0" smtClean="0"/>
              <a:t>。</a:t>
            </a:r>
            <a:r>
              <a:rPr lang="en-US" altLang="zh-CN" dirty="0" smtClean="0"/>
              <a:t>ICW1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OCW2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OCW3 </a:t>
            </a:r>
            <a:r>
              <a:rPr lang="zh-CN" altLang="en-US" dirty="0" smtClean="0"/>
              <a:t>写入偶地址端口（</a:t>
            </a:r>
            <a:r>
              <a:rPr lang="en-US" altLang="zh-CN" dirty="0" smtClean="0"/>
              <a:t>A0=0</a:t>
            </a:r>
            <a:r>
              <a:rPr lang="zh-CN" altLang="en-US" dirty="0" smtClean="0"/>
              <a:t>）。标志位</a:t>
            </a:r>
            <a:r>
              <a:rPr lang="en-US" altLang="zh-CN" dirty="0" smtClean="0"/>
              <a:t>D4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D3</a:t>
            </a:r>
            <a:r>
              <a:rPr lang="zh-CN" altLang="en-US" dirty="0" smtClean="0"/>
              <a:t>对它们进行区分，</a:t>
            </a:r>
          </a:p>
        </p:txBody>
      </p:sp>
      <p:pic>
        <p:nvPicPr>
          <p:cNvPr id="337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3644900"/>
            <a:ext cx="8099425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84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23392" y="1125538"/>
            <a:ext cx="11017224" cy="4967758"/>
          </a:xfrm>
        </p:spPr>
        <p:txBody>
          <a:bodyPr/>
          <a:lstStyle/>
          <a:p>
            <a:r>
              <a:rPr lang="zh-CN" altLang="en-US" b="0" dirty="0" smtClean="0"/>
              <a:t>例</a:t>
            </a:r>
            <a:r>
              <a:rPr lang="en-US" altLang="zh-CN" dirty="0" smtClean="0"/>
              <a:t>9.13 </a:t>
            </a:r>
            <a:r>
              <a:rPr lang="en-US" altLang="zh-CN" b="0" dirty="0" smtClean="0"/>
              <a:t>8259 </a:t>
            </a:r>
            <a:r>
              <a:rPr lang="zh-CN" altLang="en-US" b="0" dirty="0" smtClean="0"/>
              <a:t>初始化举例。</a:t>
            </a:r>
            <a:endParaRPr lang="en-US" altLang="zh-CN" b="0" dirty="0" smtClean="0"/>
          </a:p>
          <a:p>
            <a:pPr lvl="1" algn="just"/>
            <a:r>
              <a:rPr lang="zh-CN" altLang="en-US" dirty="0" smtClean="0"/>
              <a:t>假定两片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级联使用，从片连接在主片的</a:t>
            </a:r>
            <a:r>
              <a:rPr lang="en-US" altLang="zh-CN" dirty="0" smtClean="0"/>
              <a:t>IR2 </a:t>
            </a:r>
            <a:r>
              <a:rPr lang="zh-CN" altLang="en-US" dirty="0" smtClean="0"/>
              <a:t>引脚，主片端口地址为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21H</a:t>
            </a:r>
            <a:r>
              <a:rPr lang="zh-CN" altLang="en-US" dirty="0" smtClean="0"/>
              <a:t>，从片端口地址为</a:t>
            </a:r>
            <a:r>
              <a:rPr lang="en-US" altLang="zh-CN" dirty="0" smtClean="0"/>
              <a:t>A0H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A1H</a:t>
            </a:r>
            <a:r>
              <a:rPr lang="zh-CN" altLang="en-US" dirty="0" smtClean="0"/>
              <a:t>，要求主片中断向量号设置为</a:t>
            </a:r>
            <a:r>
              <a:rPr lang="en-US" altLang="zh-CN" dirty="0" smtClean="0"/>
              <a:t>20H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27H</a:t>
            </a:r>
            <a:r>
              <a:rPr lang="zh-CN" altLang="en-US" dirty="0" smtClean="0"/>
              <a:t>，从片中断向量号设置为</a:t>
            </a:r>
            <a:r>
              <a:rPr lang="en-US" altLang="zh-CN" dirty="0" smtClean="0"/>
              <a:t>28H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2FH</a:t>
            </a:r>
            <a:r>
              <a:rPr lang="zh-CN" altLang="en-US" dirty="0" smtClean="0"/>
              <a:t>。中断向量采用边沿触发的方式，主片采用特殊嵌套方式，从片采用普通嵌套方式，仅仅开启定时中断，屏蔽其他中断。</a:t>
            </a:r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r>
              <a:rPr lang="zh-CN" altLang="en-US" dirty="0" smtClean="0">
                <a:solidFill>
                  <a:srgbClr val="FF0000"/>
                </a:solidFill>
              </a:rPr>
              <a:t>参考程序</a:t>
            </a:r>
            <a:r>
              <a:rPr lang="en-US" altLang="zh-CN" dirty="0" smtClean="0">
                <a:solidFill>
                  <a:srgbClr val="FF0000"/>
                </a:solidFill>
              </a:rPr>
              <a:t>P355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97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b="0" smtClean="0"/>
              <a:t>9.4 </a:t>
            </a:r>
            <a:r>
              <a:rPr lang="zh-CN" altLang="en-US" b="0" smtClean="0"/>
              <a:t>可编程中断控制器</a:t>
            </a:r>
            <a:r>
              <a:rPr lang="en-US" altLang="zh-CN" b="0" smtClean="0"/>
              <a:t>8259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51384" y="1102420"/>
            <a:ext cx="8229600" cy="4813300"/>
          </a:xfrm>
        </p:spPr>
        <p:txBody>
          <a:bodyPr/>
          <a:lstStyle/>
          <a:p>
            <a:r>
              <a:rPr lang="en-US" altLang="zh-CN" b="0" dirty="0" smtClean="0"/>
              <a:t>8259</a:t>
            </a:r>
            <a:r>
              <a:rPr lang="zh-CN" altLang="en-US" b="0" dirty="0" smtClean="0"/>
              <a:t>的应用</a:t>
            </a:r>
            <a:endParaRPr lang="zh-CN" altLang="en-US" dirty="0" smtClean="0"/>
          </a:p>
        </p:txBody>
      </p:sp>
      <p:pic>
        <p:nvPicPr>
          <p:cNvPr id="358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1127126"/>
            <a:ext cx="5629275" cy="56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98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9.5 </a:t>
            </a:r>
            <a:r>
              <a:rPr lang="zh-CN" altLang="en-US" b="0" smtClean="0"/>
              <a:t>高级可编程中断控制器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911424" y="1268760"/>
            <a:ext cx="11017223" cy="4968528"/>
          </a:xfrm>
        </p:spPr>
        <p:txBody>
          <a:bodyPr/>
          <a:lstStyle/>
          <a:p>
            <a:r>
              <a:rPr lang="en-US" altLang="zh-CN" b="0" dirty="0" smtClean="0"/>
              <a:t>APIC</a:t>
            </a:r>
            <a:r>
              <a:rPr lang="zh-CN" altLang="en-US" b="0" dirty="0" smtClean="0"/>
              <a:t>概述</a:t>
            </a:r>
            <a:endParaRPr lang="en-US" altLang="zh-CN" b="0" dirty="0" smtClean="0"/>
          </a:p>
          <a:p>
            <a:pPr lvl="1"/>
            <a:r>
              <a:rPr lang="zh-CN" altLang="en-US" dirty="0" smtClean="0"/>
              <a:t>标准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上两片级联的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提供了理论上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个中断输入源，但实际系统中这些中断源远远不够用。从</a:t>
            </a:r>
            <a:r>
              <a:rPr lang="en-US" altLang="zh-CN" dirty="0" smtClean="0"/>
              <a:t>Pentium </a:t>
            </a:r>
            <a:r>
              <a:rPr lang="zh-CN" altLang="en-US" dirty="0" smtClean="0"/>
              <a:t>开始，微机系统中引入了高级可编程中断控制器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APIC</a:t>
            </a:r>
            <a:r>
              <a:rPr lang="zh-CN" altLang="en-US" dirty="0" smtClean="0"/>
              <a:t>可以用于单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系统。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APIC</a:t>
            </a:r>
            <a:r>
              <a:rPr lang="zh-CN" altLang="en-US" dirty="0" smtClean="0"/>
              <a:t>系统可以分为两大部分：</a:t>
            </a:r>
            <a:r>
              <a:rPr lang="en-US" altLang="zh-CN" dirty="0" smtClean="0"/>
              <a:t>LAPIC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Local APIC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IO APIC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5058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9.5 </a:t>
            </a:r>
            <a:r>
              <a:rPr lang="zh-CN" altLang="en-US" b="0" smtClean="0"/>
              <a:t>高级可编程中断控制器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en-US" altLang="zh-CN" b="0" smtClean="0"/>
              <a:t>APIC</a:t>
            </a:r>
            <a:r>
              <a:rPr lang="zh-CN" altLang="en-US" b="0" smtClean="0"/>
              <a:t>的组成</a:t>
            </a:r>
            <a:endParaRPr lang="zh-CN" altLang="en-US" smtClean="0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916114"/>
            <a:ext cx="62007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255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9.5 </a:t>
            </a:r>
            <a:r>
              <a:rPr lang="zh-CN" altLang="en-US" b="0" smtClean="0"/>
              <a:t>高级可编程中断控制器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161240" cy="4680520"/>
          </a:xfrm>
        </p:spPr>
        <p:txBody>
          <a:bodyPr/>
          <a:lstStyle/>
          <a:p>
            <a:r>
              <a:rPr lang="en-US" altLang="zh-CN" b="0" dirty="0" smtClean="0"/>
              <a:t>LAPIC</a:t>
            </a:r>
            <a:r>
              <a:rPr lang="zh-CN" altLang="en-US" b="0" dirty="0" smtClean="0"/>
              <a:t>：</a:t>
            </a:r>
            <a:r>
              <a:rPr lang="en-US" altLang="zh-CN" b="0" dirty="0" smtClean="0"/>
              <a:t>LAPIC</a:t>
            </a:r>
            <a:r>
              <a:rPr lang="zh-CN" altLang="en-US" b="0" dirty="0" smtClean="0"/>
              <a:t>（本地</a:t>
            </a:r>
            <a:r>
              <a:rPr lang="en-US" altLang="zh-CN" b="0" dirty="0" smtClean="0"/>
              <a:t>APIC</a:t>
            </a:r>
            <a:r>
              <a:rPr lang="zh-CN" altLang="en-US" b="0" dirty="0" smtClean="0"/>
              <a:t>）包含了</a:t>
            </a:r>
            <a:r>
              <a:rPr lang="en-US" altLang="zh-CN" b="0" dirty="0" smtClean="0"/>
              <a:t>8259</a:t>
            </a:r>
            <a:r>
              <a:rPr lang="zh-CN" altLang="en-US" b="0" dirty="0" smtClean="0"/>
              <a:t>和</a:t>
            </a:r>
            <a:r>
              <a:rPr lang="en-US" altLang="zh-CN" b="0" dirty="0" smtClean="0"/>
              <a:t>8254</a:t>
            </a:r>
            <a:r>
              <a:rPr lang="zh-CN" altLang="en-US" b="0" dirty="0" smtClean="0"/>
              <a:t>的功能。它能响应以下几种中断：</a:t>
            </a:r>
            <a:endParaRPr lang="en-US" altLang="zh-CN" b="0" dirty="0" smtClean="0"/>
          </a:p>
          <a:p>
            <a:pPr lvl="1" algn="just"/>
            <a:r>
              <a:rPr lang="zh-CN" altLang="en-US" dirty="0" smtClean="0"/>
              <a:t>系统中断：</a:t>
            </a:r>
            <a:r>
              <a:rPr lang="en-US" altLang="zh-CN" dirty="0" smtClean="0"/>
              <a:t>IO APIC</a:t>
            </a:r>
            <a:r>
              <a:rPr lang="zh-CN" altLang="en-US" dirty="0" smtClean="0"/>
              <a:t>送来的系统中断请求，由</a:t>
            </a:r>
            <a:r>
              <a:rPr lang="en-US" altLang="zh-CN" dirty="0" smtClean="0"/>
              <a:t>IO APIC </a:t>
            </a:r>
            <a:r>
              <a:rPr lang="zh-CN" altLang="en-US" dirty="0" smtClean="0"/>
              <a:t>交给中断请求指定的目标处理器处理。</a:t>
            </a:r>
          </a:p>
          <a:p>
            <a:pPr lvl="1" algn="just"/>
            <a:r>
              <a:rPr lang="zh-CN" altLang="en-US" dirty="0" smtClean="0"/>
              <a:t>处理器间中断：经</a:t>
            </a:r>
            <a:r>
              <a:rPr lang="en-US" altLang="zh-CN" dirty="0" smtClean="0"/>
              <a:t>APIC </a:t>
            </a:r>
            <a:r>
              <a:rPr lang="zh-CN" altLang="en-US" dirty="0" smtClean="0"/>
              <a:t>总线（或系统总线）送来的处理器间中断请求（</a:t>
            </a:r>
            <a:r>
              <a:rPr lang="en-US" altLang="zh-CN" dirty="0" smtClean="0"/>
              <a:t>IPI</a:t>
            </a:r>
            <a:r>
              <a:rPr lang="zh-CN" altLang="en-US" dirty="0" smtClean="0"/>
              <a:t>）。</a:t>
            </a:r>
          </a:p>
          <a:p>
            <a:pPr lvl="1" algn="just"/>
            <a:r>
              <a:rPr lang="zh-CN" altLang="en-US" dirty="0" smtClean="0"/>
              <a:t>本地中断：本地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产生的系统中断请求（计时器、</a:t>
            </a:r>
            <a:r>
              <a:rPr lang="en-US" altLang="zh-CN" dirty="0" smtClean="0"/>
              <a:t>LINT0/LINT1</a:t>
            </a:r>
            <a:r>
              <a:rPr lang="zh-CN" altLang="en-US" dirty="0" smtClean="0"/>
              <a:t>、性能监控、温度传感器、错误）。本地中断只能由该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处理。</a:t>
            </a:r>
          </a:p>
        </p:txBody>
      </p:sp>
    </p:spTree>
    <p:extLst>
      <p:ext uri="{BB962C8B-B14F-4D97-AF65-F5344CB8AC3E}">
        <p14:creationId xmlns:p14="http://schemas.microsoft.com/office/powerpoint/2010/main" val="2561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9.5 </a:t>
            </a:r>
            <a:r>
              <a:rPr lang="zh-CN" altLang="en-US" b="0" smtClean="0"/>
              <a:t>高级可编程中断控制器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95400" y="1125538"/>
            <a:ext cx="11017224" cy="5111750"/>
          </a:xfrm>
        </p:spPr>
        <p:txBody>
          <a:bodyPr/>
          <a:lstStyle/>
          <a:p>
            <a:r>
              <a:rPr lang="en-US" altLang="zh-CN" b="0" dirty="0" smtClean="0"/>
              <a:t>IO APIC</a:t>
            </a:r>
          </a:p>
          <a:p>
            <a:pPr lvl="1"/>
            <a:r>
              <a:rPr lang="en-US" altLang="zh-CN" dirty="0" smtClean="0"/>
              <a:t>IO APIC</a:t>
            </a:r>
            <a:r>
              <a:rPr lang="zh-CN" altLang="en-US" dirty="0" smtClean="0"/>
              <a:t>用来替代传统的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中断控制器，一般集成在</a:t>
            </a:r>
            <a:r>
              <a:rPr lang="en-US" altLang="zh-CN" dirty="0" smtClean="0"/>
              <a:t>ICH</a:t>
            </a:r>
            <a:r>
              <a:rPr lang="zh-CN" altLang="en-US" dirty="0" smtClean="0"/>
              <a:t>芯片组中。</a:t>
            </a:r>
          </a:p>
        </p:txBody>
      </p:sp>
      <p:pic>
        <p:nvPicPr>
          <p:cNvPr id="3994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781300"/>
            <a:ext cx="6335712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843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4008438" y="2057400"/>
            <a:ext cx="63357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张华平</a:t>
            </a:r>
            <a:endParaRPr lang="en-US" altLang="zh-CN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Email: </a:t>
            </a: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  <a:hlinkClick r:id="rId2"/>
              </a:rPr>
              <a:t>kevinzhang@bit.edu.cn</a:t>
            </a:r>
            <a:endParaRPr lang="en-US" altLang="zh-CN" sz="2800">
              <a:solidFill>
                <a:schemeClr val="tx1"/>
              </a:solidFill>
              <a:latin typeface="Candara" panose="020E0502030303020204" pitchFamily="34" charset="0"/>
              <a:ea typeface="Gulim" pitchFamily="2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微博：</a:t>
            </a:r>
            <a:r>
              <a:rPr lang="zh-CN" altLang="en-US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@ICTCLAS</a:t>
            </a:r>
            <a:r>
              <a:rPr lang="zh-CN" altLang="en-US" sz="2800">
                <a:solidFill>
                  <a:schemeClr val="tx1"/>
                </a:solidFill>
              </a:rPr>
              <a:t>张华平博士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实验室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官网：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http://www.nlpir.org</a:t>
            </a:r>
          </a:p>
        </p:txBody>
      </p:sp>
      <p:sp>
        <p:nvSpPr>
          <p:cNvPr id="1976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810125" y="188913"/>
            <a:ext cx="5857875" cy="706437"/>
          </a:xfrm>
        </p:spPr>
        <p:txBody>
          <a:bodyPr/>
          <a:lstStyle/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感谢关注聆听！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</p:txBody>
      </p:sp>
      <p:pic>
        <p:nvPicPr>
          <p:cNvPr id="197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2036763"/>
            <a:ext cx="173355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7" name="矩形 1"/>
          <p:cNvSpPr>
            <a:spLocks noChangeArrowheads="1"/>
          </p:cNvSpPr>
          <p:nvPr/>
        </p:nvSpPr>
        <p:spPr bwMode="auto">
          <a:xfrm>
            <a:off x="8616950" y="3794125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大数据千人会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97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16113"/>
            <a:ext cx="2181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中断概述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839416" y="1196752"/>
            <a:ext cx="10945216" cy="4824536"/>
          </a:xfrm>
        </p:spPr>
        <p:txBody>
          <a:bodyPr/>
          <a:lstStyle/>
          <a:p>
            <a:r>
              <a:rPr lang="zh-CN" altLang="en-US" b="0" dirty="0" smtClean="0"/>
              <a:t>中断基本原理</a:t>
            </a:r>
            <a:endParaRPr lang="en-US" altLang="zh-CN" b="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使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>
                <a:solidFill>
                  <a:srgbClr val="FF0000"/>
                </a:solidFill>
              </a:rPr>
              <a:t>中止正在执行的程序而转去处理特殊事件的操作</a:t>
            </a:r>
            <a:r>
              <a:rPr lang="zh-CN" altLang="en-US" dirty="0" smtClean="0"/>
              <a:t>。这些引起中断的事件称为中断源。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Intel</a:t>
            </a:r>
            <a:r>
              <a:rPr lang="zh-CN" altLang="en-US" dirty="0" smtClean="0"/>
              <a:t>系列微处理器的对外的中断引脚包括两个申请中断的硬件引脚（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NMI</a:t>
            </a:r>
            <a:r>
              <a:rPr lang="zh-CN" altLang="en-US" dirty="0" smtClean="0"/>
              <a:t>），一个响应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中断的硬件引脚（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）。除此之外微处理器还有软件中断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BOUND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中断结构中的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个标志位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Flag</a:t>
            </a:r>
            <a:r>
              <a:rPr lang="zh-CN" altLang="en-US" dirty="0" smtClean="0"/>
              <a:t>，中断标志）和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Trap Flag</a:t>
            </a:r>
            <a:r>
              <a:rPr lang="zh-CN" altLang="en-US" dirty="0" smtClean="0"/>
              <a:t>，陷阱标志）和一个特殊的返回指令</a:t>
            </a:r>
            <a:r>
              <a:rPr lang="en-US" altLang="zh-CN" dirty="0" smtClean="0"/>
              <a:t>IRET/IRETD</a:t>
            </a:r>
            <a:r>
              <a:rPr lang="zh-CN" altLang="en-US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043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中断概述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1017224" cy="4752528"/>
          </a:xfrm>
        </p:spPr>
        <p:txBody>
          <a:bodyPr/>
          <a:lstStyle/>
          <a:p>
            <a:r>
              <a:rPr lang="zh-CN" altLang="en-US" dirty="0" smtClean="0"/>
              <a:t>中断分类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CPU</a:t>
            </a:r>
            <a:r>
              <a:rPr lang="zh-CN" altLang="en-US" dirty="0" smtClean="0"/>
              <a:t>把中断分为内部中断和外部中断两大类。为了支持多任务和虚拟存储器等功能，保护模式下，把外部中断称为</a:t>
            </a:r>
            <a:r>
              <a:rPr lang="zh-CN" altLang="en-US" dirty="0" smtClean="0">
                <a:solidFill>
                  <a:srgbClr val="FF0000"/>
                </a:solidFill>
              </a:rPr>
              <a:t>“中断”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</a:t>
            </a:r>
            <a:r>
              <a:rPr lang="zh-CN" altLang="en-US" dirty="0" smtClean="0"/>
              <a:t>），把内部中断称为</a:t>
            </a:r>
            <a:r>
              <a:rPr lang="zh-CN" altLang="en-US" dirty="0" smtClean="0">
                <a:solidFill>
                  <a:srgbClr val="FF0000"/>
                </a:solidFill>
              </a:rPr>
              <a:t>“异常”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）。通常在两条指令之间响应中断或异常。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最多处理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种中断或异常。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中断可以分为可屏蔽中断和不可屏蔽中断。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INTR</a:t>
            </a:r>
            <a:r>
              <a:rPr lang="zh-CN" altLang="en-US" dirty="0" smtClean="0"/>
              <a:t>：标志寄存器</a:t>
            </a:r>
            <a:r>
              <a:rPr lang="en-US" altLang="zh-CN" dirty="0" smtClean="0"/>
              <a:t>EFLAGS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IF </a:t>
            </a:r>
            <a:r>
              <a:rPr lang="zh-CN" altLang="en-US" dirty="0" smtClean="0"/>
              <a:t>标志决定是否响应</a:t>
            </a:r>
            <a:r>
              <a:rPr lang="en-US" altLang="zh-CN" dirty="0" smtClean="0"/>
              <a:t>INTR </a:t>
            </a:r>
            <a:r>
              <a:rPr lang="zh-CN" altLang="en-US" dirty="0" smtClean="0"/>
              <a:t>的中断请求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NMI</a:t>
            </a:r>
            <a:r>
              <a:rPr lang="zh-CN" altLang="en-US" dirty="0" smtClean="0"/>
              <a:t>：不可屏蔽中断</a:t>
            </a:r>
          </a:p>
        </p:txBody>
      </p:sp>
    </p:spTree>
    <p:extLst>
      <p:ext uri="{BB962C8B-B14F-4D97-AF65-F5344CB8AC3E}">
        <p14:creationId xmlns:p14="http://schemas.microsoft.com/office/powerpoint/2010/main" val="365782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中断概述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51384" y="1125538"/>
            <a:ext cx="11161240" cy="4895750"/>
          </a:xfrm>
        </p:spPr>
        <p:txBody>
          <a:bodyPr/>
          <a:lstStyle/>
          <a:p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异常是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在执行指令期间检测到不正常的或非法的操作所引起的。异常是不可屏蔽的，每一种异常类别具有不同的异常号码。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软中断指令“</a:t>
            </a:r>
            <a:r>
              <a:rPr lang="en-US" altLang="zh-CN" dirty="0" smtClean="0"/>
              <a:t>INT n”</a:t>
            </a:r>
            <a:r>
              <a:rPr lang="zh-CN" altLang="en-US" dirty="0" smtClean="0"/>
              <a:t>和“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”执行时会导致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产生异常事件，也属于异常而不称为中断。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异常分为故障（</a:t>
            </a:r>
            <a:r>
              <a:rPr lang="en-US" altLang="zh-CN" dirty="0" smtClean="0"/>
              <a:t>Fault</a:t>
            </a:r>
            <a:r>
              <a:rPr lang="zh-CN" altLang="en-US" dirty="0" smtClean="0"/>
              <a:t>）、陷阱（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）和中止（</a:t>
            </a:r>
            <a:r>
              <a:rPr lang="en-US" altLang="zh-CN" dirty="0" smtClean="0"/>
              <a:t>Abort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24339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中断概述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551384" y="980728"/>
            <a:ext cx="11161240" cy="5040560"/>
          </a:xfrm>
        </p:spPr>
        <p:txBody>
          <a:bodyPr/>
          <a:lstStyle/>
          <a:p>
            <a:r>
              <a:rPr lang="zh-CN" altLang="en-US" dirty="0" smtClean="0"/>
              <a:t>异常分类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故障：故障是在引起异常的指令之前，把异常情况通知给系统的一种情况。故障的特点是可排除。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陷阱：陷阱是在引起异常的指令执行之后触发的一种情况。软中断指令“</a:t>
            </a:r>
            <a:r>
              <a:rPr lang="en-US" altLang="zh-CN" dirty="0" smtClean="0"/>
              <a:t>INT n”</a:t>
            </a:r>
            <a:r>
              <a:rPr lang="zh-CN" altLang="en-US" dirty="0" smtClean="0"/>
              <a:t>、单步异常等。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终止：系统出现严重的不可恢复的事件时触发的一种异常，产生中止后，正执行的程序不能被恢复执行，系统要重新启动才能恢复正常运行状态。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102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4724401"/>
            <a:ext cx="63373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56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smtClean="0"/>
              <a:t>9.1 </a:t>
            </a:r>
            <a:r>
              <a:rPr lang="zh-CN" altLang="en-US" smtClean="0"/>
              <a:t>中断概述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551384" y="836712"/>
            <a:ext cx="8229600" cy="4813300"/>
          </a:xfrm>
        </p:spPr>
        <p:txBody>
          <a:bodyPr/>
          <a:lstStyle/>
          <a:p>
            <a:r>
              <a:rPr lang="zh-CN" altLang="en-US" dirty="0" smtClean="0"/>
              <a:t>异常类型</a:t>
            </a:r>
          </a:p>
        </p:txBody>
      </p:sp>
      <p:pic>
        <p:nvPicPr>
          <p:cNvPr id="1126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102966"/>
            <a:ext cx="64214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62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079776" y="188640"/>
            <a:ext cx="7715250" cy="850900"/>
          </a:xfrm>
        </p:spPr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中断概述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35360" y="908720"/>
            <a:ext cx="11377264" cy="4813300"/>
          </a:xfrm>
        </p:spPr>
        <p:txBody>
          <a:bodyPr/>
          <a:lstStyle/>
          <a:p>
            <a:r>
              <a:rPr lang="zh-CN" altLang="en-US" dirty="0" smtClean="0"/>
              <a:t>实模式下中断类型与类型号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中断服务程序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CPU</a:t>
            </a:r>
            <a:r>
              <a:rPr lang="zh-CN" altLang="en-US" dirty="0" smtClean="0"/>
              <a:t>响应中断时，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暂停当前正在执行的程序转而执行中断服务程序。中断服务程序包括保护现场、处理中断、发送中断结束命令、恢复现场、中断返回几个部分。</a:t>
            </a:r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04" y="1700808"/>
            <a:ext cx="77755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168667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14219</TotalTime>
  <Pages>0</Pages>
  <Words>1983</Words>
  <Characters>0</Characters>
  <Application>Microsoft Office PowerPoint</Application>
  <DocSecurity>0</DocSecurity>
  <PresentationFormat>宽屏</PresentationFormat>
  <Lines>0</Lines>
  <Paragraphs>166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 Unicode MS</vt:lpstr>
      <vt:lpstr>Gulim</vt:lpstr>
      <vt:lpstr>黑体</vt:lpstr>
      <vt:lpstr>楷体</vt:lpstr>
      <vt:lpstr>宋体</vt:lpstr>
      <vt:lpstr>Arial</vt:lpstr>
      <vt:lpstr>Candara</vt:lpstr>
      <vt:lpstr>Times New Roman</vt:lpstr>
      <vt:lpstr>Wingdings</vt:lpstr>
      <vt:lpstr>默认设计模板</vt:lpstr>
      <vt:lpstr>第九章 中断技术</vt:lpstr>
      <vt:lpstr>PowerPoint 演示文稿</vt:lpstr>
      <vt:lpstr>中断技术</vt:lpstr>
      <vt:lpstr>9.1 中断概述</vt:lpstr>
      <vt:lpstr>9.1 中断概述</vt:lpstr>
      <vt:lpstr>9.1 中断概述</vt:lpstr>
      <vt:lpstr>9.1 中断概述</vt:lpstr>
      <vt:lpstr>9.1 中断概述</vt:lpstr>
      <vt:lpstr>9.1 中断概述</vt:lpstr>
      <vt:lpstr>9.2 实模式的中断处理</vt:lpstr>
      <vt:lpstr>9.3 保护模式的中断处理</vt:lpstr>
      <vt:lpstr>9.3 保护模式的中断处理</vt:lpstr>
      <vt:lpstr>9.3 保护模式的中断处理</vt:lpstr>
      <vt:lpstr>9.3 保护模式的中断处理</vt:lpstr>
      <vt:lpstr>9.3 保护模式的中断处理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9.4 可编程中断控制器8259</vt:lpstr>
      <vt:lpstr>9.5 高级可编程中断控制器</vt:lpstr>
      <vt:lpstr>9.5 高级可编程中断控制器</vt:lpstr>
      <vt:lpstr>9.5 高级可编程中断控制器</vt:lpstr>
      <vt:lpstr>9.5 高级可编程中断控制器</vt:lpstr>
      <vt:lpstr>感谢关注聆听！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汇编语言课件</dc:title>
  <dc:creator>李元章</dc:creator>
  <cp:lastModifiedBy>Zhang Kevin</cp:lastModifiedBy>
  <cp:revision>753</cp:revision>
  <cp:lastPrinted>2001-08-29T12:03:53Z</cp:lastPrinted>
  <dcterms:created xsi:type="dcterms:W3CDTF">2001-05-25T01:47:20Z</dcterms:created>
  <dcterms:modified xsi:type="dcterms:W3CDTF">2019-05-13T10:29:51Z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