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0"/>
  </p:notesMasterIdLst>
  <p:handoutMasterIdLst>
    <p:handoutMasterId r:id="rId31"/>
  </p:handoutMasterIdLst>
  <p:sldIdLst>
    <p:sldId id="264" r:id="rId3"/>
    <p:sldId id="262" r:id="rId4"/>
    <p:sldId id="265" r:id="rId5"/>
    <p:sldId id="266" r:id="rId6"/>
    <p:sldId id="267" r:id="rId7"/>
    <p:sldId id="271" r:id="rId8"/>
    <p:sldId id="272" r:id="rId9"/>
    <p:sldId id="273" r:id="rId10"/>
    <p:sldId id="270" r:id="rId11"/>
    <p:sldId id="269" r:id="rId12"/>
    <p:sldId id="268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74" r:id="rId23"/>
    <p:sldId id="275" r:id="rId24"/>
    <p:sldId id="276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F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主题样式 2 - 个性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个性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3963" autoAdjust="0"/>
  </p:normalViewPr>
  <p:slideViewPr>
    <p:cSldViewPr snapToGrid="0">
      <p:cViewPr varScale="1">
        <p:scale>
          <a:sx n="82" d="100"/>
          <a:sy n="82" d="100"/>
        </p:scale>
        <p:origin x="1579" y="67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9041DB8-B66F-4DC8-A96E-33677E0F90FF}" type="datetimeFigureOut">
              <a:rPr lang="en-US" altLang="zh-CN" smtClean="0">
                <a:ea typeface="Microsoft YaHei UI" panose="020B0503020204020204" pitchFamily="34" charset="-122"/>
              </a:rPr>
              <a:pPr/>
              <a:t>6/10/2022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604A0D4-B89B-4ADD-AF9E-38636B40EE4E}" type="slidenum">
              <a:rPr lang="zh-CN" smtClean="0">
                <a:ea typeface="Microsoft YaHei UI" panose="020B0503020204020204" pitchFamily="34" charset="-122"/>
              </a:rPr>
              <a:pPr/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EB49C4A-65AC-492D-9701-81B46C3AD0E4}" type="datetimeFigureOut">
              <a:rPr lang="en-US" altLang="zh-CN" smtClean="0"/>
              <a:pPr/>
              <a:t>6/10/2022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401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6" name="直线连接线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线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线连接线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线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线连接线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线连接线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线连接线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线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线连接线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线连接线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0384" y="1909346"/>
            <a:ext cx="7203233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CN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0384" y="5432564"/>
            <a:ext cx="7203233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58" descr="gezi.png"/>
          <p:cNvPicPr>
            <a:picLocks noChangeAspect="1"/>
          </p:cNvPicPr>
          <p:nvPr userDrawn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8198413" y="-4104"/>
            <a:ext cx="945587" cy="868863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zh-CN" altLang="en-US"/>
              <a:pPr/>
              <a:t>2022/6/10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6985" y="489857"/>
            <a:ext cx="1265465" cy="53013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49" y="489857"/>
            <a:ext cx="5690508" cy="530134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zh-CN" altLang="en-US"/>
              <a:pPr/>
              <a:t>2022/6/10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69687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597892"/>
            <a:ext cx="7200900" cy="4193310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65692" y="6289679"/>
            <a:ext cx="1129299" cy="222436"/>
          </a:xfrm>
        </p:spPr>
        <p:txBody>
          <a:bodyPr/>
          <a:lstStyle/>
          <a:p>
            <a:fld id="{AE374B5B-21A0-4192-BF4C-38187F1A68D8}" type="datetime1">
              <a:rPr lang="zh-CN" altLang="en-US"/>
              <a:pPr/>
              <a:t>2022/6/10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71550" y="6470866"/>
            <a:ext cx="4369825" cy="387134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 altLang="zh-CN" b="1" dirty="0">
                <a:solidFill>
                  <a:schemeClr val="tx1"/>
                </a:solidFill>
              </a:rPr>
              <a:t>Building a Compiler Within 30 Days, jwx@bit.edu.cn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8" name="直线连接线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线连接线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线连接线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2541573"/>
            <a:ext cx="72009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CN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5431536"/>
            <a:ext cx="72009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981200"/>
            <a:ext cx="3429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43450" y="1981200"/>
            <a:ext cx="3429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zh-CN" altLang="en-US"/>
              <a:pPr/>
              <a:t>2022/6/10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1818322"/>
            <a:ext cx="3429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71550" y="2503714"/>
            <a:ext cx="3429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43450" y="1818322"/>
            <a:ext cx="3429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43450" y="2503714"/>
            <a:ext cx="3429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zh-CN" altLang="en-US"/>
              <a:pPr/>
              <a:t>2022/6/10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zh-CN" altLang="en-US"/>
              <a:pPr/>
              <a:t>2022/6/10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62" name="直线连接线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连接线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连接线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连接线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连接线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连接线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线连接线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线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线连接线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连接线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连接线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连接线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连接线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连接线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连接线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连接线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线连接线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线连接线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线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连接线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连接线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线连接线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连接线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连接线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连接线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线连接线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线连接线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线连接线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线连接线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线连接线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线连接线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线连接线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线连接线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连接线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线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连接线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线连接线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连接线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线连接线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线连接线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连接线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线连接线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连接线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线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线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线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zh-CN" altLang="en-US"/>
              <a:pPr/>
              <a:t>2022/6/10</a:t>
            </a:fld>
            <a:endParaRPr lang="zh-CN"/>
          </a:p>
        </p:txBody>
      </p: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  <p:pic>
        <p:nvPicPr>
          <p:cNvPr id="57" name="图片 56" descr="gezi.png"/>
          <p:cNvPicPr>
            <a:picLocks noChangeAspect="1"/>
          </p:cNvPicPr>
          <p:nvPr userDrawn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8198413" y="-9930"/>
            <a:ext cx="950214" cy="119675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0" name="直线连接线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线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线连接线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连接线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连接线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线连接线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线连接线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线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4864" y="571500"/>
            <a:ext cx="2743200" cy="219710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98" y="571500"/>
            <a:ext cx="4663440" cy="5715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34864" y="2995012"/>
            <a:ext cx="27432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60" name="直线连接线 59"/>
          <p:cNvCxnSpPr/>
          <p:nvPr userDrawn="1"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zh-CN" altLang="en-US"/>
              <a:pPr/>
              <a:t>2022/6/10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" name="直线连接线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线连接线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线连接线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Microsoft YaHei UI" panose="020B0503020204020204" pitchFamily="34" charset="-122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309" y="-159"/>
            <a:ext cx="54864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 dirty="0"/>
          </a:p>
        </p:txBody>
      </p:sp>
      <p:cxnSp>
        <p:nvCxnSpPr>
          <p:cNvPr id="59" name="直线连接线 58"/>
          <p:cNvCxnSpPr/>
          <p:nvPr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2170" y="576072"/>
            <a:ext cx="2743200" cy="219456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32170" y="2999232"/>
            <a:ext cx="27432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7" name="直线连接线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线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线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线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线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线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线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线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线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线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线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线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线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线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线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线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线连接线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连接线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线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线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线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线连接线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线连接线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线连接线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线连接线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线连接线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线连接线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线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线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线连接线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线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线连接线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线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线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线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线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线连接线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线连接线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连接线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线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连接线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线连接线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线连接线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线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线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线连接线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1981202"/>
            <a:ext cx="72009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970531" y="6289679"/>
            <a:ext cx="72446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51B2453-8663-4C69-AF73-9FD7B1DEC5D0}" type="datetime1">
              <a:rPr lang="en-US" altLang="zh-CN" smtClean="0"/>
              <a:pPr/>
              <a:t>6/10/2022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98983" y="6289679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148" name="直线连接线 147"/>
          <p:cNvCxnSpPr/>
          <p:nvPr userDrawn="1"/>
        </p:nvCxnSpPr>
        <p:spPr>
          <a:xfrm>
            <a:off x="457200" y="6172200"/>
            <a:ext cx="82296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图片 59" descr="gezi.png"/>
          <p:cNvPicPr>
            <a:picLocks noChangeAspect="1"/>
          </p:cNvPicPr>
          <p:nvPr userDrawn="1"/>
        </p:nvPicPr>
        <p:blipFill>
          <a:blip r:embed="rId13" cstate="print">
            <a:lum/>
          </a:blip>
          <a:stretch>
            <a:fillRect/>
          </a:stretch>
        </p:blipFill>
        <p:spPr>
          <a:xfrm>
            <a:off x="8198413" y="-9930"/>
            <a:ext cx="950214" cy="119675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>
          <a:solidFill>
            <a:schemeClr val="accent1"/>
          </a:solidFill>
          <a:latin typeface="Times New Roman" panose="02020603050405020304" pitchFamily="18" charset="0"/>
          <a:ea typeface="Microsoft YaHei UI" panose="020B0503020204020204" pitchFamily="34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CN" sz="2800" kern="1200">
          <a:solidFill>
            <a:schemeClr val="tx1"/>
          </a:solidFill>
          <a:latin typeface="Times New Roman" panose="02020603050405020304" pitchFamily="18" charset="0"/>
          <a:ea typeface="Microsoft YaHei UI" panose="020B0503020204020204" pitchFamily="34" charset="-122"/>
          <a:cs typeface="Times New Roman" panose="02020603050405020304" pitchFamily="18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CN" sz="18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952500"/>
            <a:ext cx="9144000" cy="511944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复  习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800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9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优化的目标</a:t>
            </a:r>
            <a:endParaRPr lang="en-US" altLang="zh-CN" dirty="0" smtClean="0"/>
          </a:p>
          <a:p>
            <a:r>
              <a:rPr lang="zh-CN" altLang="en-US" dirty="0" smtClean="0"/>
              <a:t>常见优化技术</a:t>
            </a:r>
            <a:endParaRPr lang="en-US" altLang="zh-CN" dirty="0" smtClean="0"/>
          </a:p>
          <a:p>
            <a:r>
              <a:rPr lang="zh-CN" altLang="en-US" dirty="0" smtClean="0"/>
              <a:t>控制流分析：基本块划分、</a:t>
            </a:r>
            <a:r>
              <a:rPr lang="en-US" altLang="zh-CN" dirty="0" smtClean="0"/>
              <a:t>CFG</a:t>
            </a:r>
            <a:r>
              <a:rPr lang="zh-CN" altLang="en-US" dirty="0" smtClean="0"/>
              <a:t>构建</a:t>
            </a:r>
            <a:endParaRPr lang="en-US" altLang="zh-CN" dirty="0" smtClean="0"/>
          </a:p>
          <a:p>
            <a:r>
              <a:rPr lang="zh-CN" altLang="en-US" dirty="0" smtClean="0"/>
              <a:t>局部优化：</a:t>
            </a:r>
            <a:r>
              <a:rPr lang="en-US" altLang="zh-CN" dirty="0" smtClean="0"/>
              <a:t>DAG</a:t>
            </a:r>
          </a:p>
          <a:p>
            <a:r>
              <a:rPr lang="zh-CN" altLang="en-US" dirty="0" smtClean="0"/>
              <a:t>数据流分析：到达定值、活跃变量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循环优化：不变代码外提、强度削弱、删除归纳变量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4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目标代码生成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主要任务</a:t>
            </a:r>
            <a:endParaRPr lang="en-US" altLang="zh-CN" dirty="0" smtClean="0"/>
          </a:p>
          <a:p>
            <a:r>
              <a:rPr lang="zh-CN" altLang="en-US" dirty="0" smtClean="0"/>
              <a:t>指令选择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寄存器分配</a:t>
            </a:r>
            <a:r>
              <a:rPr lang="zh-CN" altLang="en-US" dirty="0" smtClean="0"/>
              <a:t>：以基本块为单位的分配算法、线性扫描</a:t>
            </a:r>
            <a:r>
              <a:rPr lang="zh-CN" altLang="en-US" dirty="0" smtClean="0"/>
              <a:t>、图</a:t>
            </a:r>
            <a:r>
              <a:rPr lang="zh-CN" altLang="en-US" dirty="0" smtClean="0"/>
              <a:t>着色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6117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语义分析部分自测题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2375334"/>
            <a:ext cx="69818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5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语义分析部分自测题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526" y="1609727"/>
            <a:ext cx="68961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1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语义分析部分自测题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164410"/>
            <a:ext cx="68103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3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语义分析部分自测题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735" y="1399592"/>
            <a:ext cx="3991808" cy="48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7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语义分析部分自测题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157" y="1504866"/>
            <a:ext cx="3982643" cy="43793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r="38910"/>
          <a:stretch/>
        </p:blipFill>
        <p:spPr>
          <a:xfrm>
            <a:off x="5588676" y="2423335"/>
            <a:ext cx="2472974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1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语义分析部分自测题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27709"/>
            <a:ext cx="68580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5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语义分析部分自测题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271" y="2231668"/>
            <a:ext cx="54483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4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语义分析部分自测题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232459"/>
            <a:ext cx="71437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5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程序设计语言的发展历程和作用</a:t>
            </a:r>
            <a:endParaRPr lang="en-US" altLang="zh-CN" dirty="0" smtClean="0"/>
          </a:p>
          <a:p>
            <a:r>
              <a:rPr lang="zh-CN" altLang="en-US" dirty="0" smtClean="0"/>
              <a:t>语言分类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命令式和声明式</a:t>
            </a:r>
            <a:endParaRPr lang="en-US" altLang="zh-CN" dirty="0" smtClean="0"/>
          </a:p>
          <a:p>
            <a:pPr lvl="1"/>
            <a:r>
              <a:rPr lang="zh-CN" altLang="en-US" dirty="0"/>
              <a:t>编译</a:t>
            </a:r>
            <a:r>
              <a:rPr lang="zh-CN" altLang="en-US" dirty="0" smtClean="0"/>
              <a:t>型和解释型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静态类型和动态类型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31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语义分析部分自测题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193957"/>
            <a:ext cx="67437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6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中间代码生成举例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427583"/>
            <a:ext cx="2602074" cy="517912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36631" y="2915963"/>
            <a:ext cx="43358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arenBoth"/>
            </a:pP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请根据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语言的规范，给出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do-while</a:t>
            </a: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语句的文法描述；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&lt;do-while&gt;</a:t>
            </a:r>
            <a:r>
              <a:rPr lang="en-US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do{S;}while(E)</a:t>
            </a:r>
            <a:endParaRPr lang="zh-CN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zh-CN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非终结符号</a:t>
            </a:r>
            <a:r>
              <a:rPr lang="en-US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代表</a:t>
            </a:r>
            <a:r>
              <a:rPr lang="en-US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语言的</a:t>
            </a:r>
            <a:r>
              <a:rPr lang="zh-CN" altLang="zh-CN" kern="1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zh-CN" altLang="en-US" kern="1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序列</a:t>
            </a:r>
            <a:endParaRPr lang="zh-CN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zh-CN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非终结符号</a:t>
            </a:r>
            <a:r>
              <a:rPr lang="en-US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代表</a:t>
            </a:r>
            <a:r>
              <a:rPr lang="en-US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语言的条件表达式，有语义值</a:t>
            </a:r>
            <a:r>
              <a:rPr lang="en-US" altLang="zh-CN" kern="1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E.place</a:t>
            </a:r>
            <a:endParaRPr lang="zh-CN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9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中间代码生成举例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483567"/>
            <a:ext cx="2602074" cy="517912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68680" y="1342147"/>
            <a:ext cx="43358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arenBoth"/>
            </a:pP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请根据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语言的规范，给出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do-while</a:t>
            </a: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语句的文法描述；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&lt;do-while&gt;</a:t>
            </a:r>
            <a:r>
              <a:rPr lang="en-US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do{S;}while(E)</a:t>
            </a:r>
            <a:endParaRPr lang="zh-CN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zh-CN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非终结符号</a:t>
            </a:r>
            <a:r>
              <a:rPr lang="en-US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代表</a:t>
            </a:r>
            <a:r>
              <a:rPr lang="en-US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语言的</a:t>
            </a:r>
            <a:r>
              <a:rPr lang="zh-CN" altLang="zh-CN" kern="1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zh-CN" altLang="en-US" kern="1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序列</a:t>
            </a:r>
            <a:endParaRPr lang="zh-CN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zh-CN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非终结符号</a:t>
            </a:r>
            <a:r>
              <a:rPr lang="en-US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代表</a:t>
            </a:r>
            <a:r>
              <a:rPr lang="en-US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语言的条件表达式，有语义值</a:t>
            </a:r>
            <a:r>
              <a:rPr lang="en-US" altLang="zh-CN" kern="100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E.place</a:t>
            </a:r>
            <a:endParaRPr lang="zh-CN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68680" y="3237893"/>
            <a:ext cx="537268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66700" algn="just">
              <a:spcAft>
                <a:spcPts val="0"/>
              </a:spcAft>
            </a:pPr>
            <a:r>
              <a:rPr lang="zh-CN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语法制导定义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&lt;do-while&gt;</a:t>
            </a:r>
            <a:r>
              <a:rPr lang="en-US" altLang="zh-CN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kern="100" dirty="0">
                <a:solidFill>
                  <a:srgbClr val="FF0000"/>
                </a:solidFill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do{S;}while(E) {label(L1);</a:t>
            </a:r>
            <a:r>
              <a:rPr lang="en-US" altLang="zh-CN" kern="100" dirty="0" err="1">
                <a:solidFill>
                  <a:srgbClr val="FF0000"/>
                </a:solidFill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S.code;E.code</a:t>
            </a:r>
            <a:r>
              <a:rPr lang="en-US" altLang="zh-CN" kern="100" dirty="0">
                <a:solidFill>
                  <a:srgbClr val="FF0000"/>
                </a:solidFill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;(</a:t>
            </a:r>
            <a:r>
              <a:rPr lang="en-US" altLang="zh-CN" kern="100" dirty="0" err="1">
                <a:solidFill>
                  <a:srgbClr val="FF0000"/>
                </a:solidFill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JT,E.place</a:t>
            </a:r>
            <a:r>
              <a:rPr lang="en-US" altLang="zh-CN" kern="100" dirty="0">
                <a:solidFill>
                  <a:srgbClr val="FF0000"/>
                </a:solidFill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, ,L1)}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zh-CN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语法制导翻译方案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1: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&lt;do-while&gt;</a:t>
            </a:r>
            <a:r>
              <a:rPr lang="en-US" altLang="zh-CN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kern="100" dirty="0">
                <a:solidFill>
                  <a:srgbClr val="FF0000"/>
                </a:solidFill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do A{S;}while(E) </a:t>
            </a:r>
            <a:r>
              <a:rPr lang="en-US" altLang="zh-CN" kern="100" dirty="0" smtClean="0">
                <a:solidFill>
                  <a:srgbClr val="FF0000"/>
                </a:solidFill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{(</a:t>
            </a:r>
            <a:r>
              <a:rPr lang="en-US" altLang="zh-CN" kern="100" dirty="0">
                <a:solidFill>
                  <a:srgbClr val="FF0000"/>
                </a:solidFill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JT, </a:t>
            </a:r>
            <a:r>
              <a:rPr lang="en-US" altLang="zh-CN" kern="100" dirty="0" err="1">
                <a:solidFill>
                  <a:srgbClr val="FF0000"/>
                </a:solidFill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E.place</a:t>
            </a:r>
            <a:r>
              <a:rPr lang="en-US" altLang="zh-CN" kern="100" dirty="0">
                <a:solidFill>
                  <a:srgbClr val="FF0000"/>
                </a:solidFill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, ,L1)}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</a:t>
            </a:r>
            <a:r>
              <a:rPr lang="en-US" altLang="zh-CN" kern="100" dirty="0">
                <a:solidFill>
                  <a:srgbClr val="FF0000"/>
                </a:solidFill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{label(L1)}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zh-CN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语法制导翻译方案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2: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&lt;do-while&gt;</a:t>
            </a:r>
            <a:r>
              <a:rPr lang="en-US" altLang="zh-CN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kern="100" dirty="0">
                <a:solidFill>
                  <a:srgbClr val="FF0000"/>
                </a:solidFill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D{S;}while(E)  {(JT, </a:t>
            </a:r>
            <a:r>
              <a:rPr lang="en-US" altLang="zh-CN" kern="100" dirty="0" err="1">
                <a:solidFill>
                  <a:srgbClr val="FF0000"/>
                </a:solidFill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E.place</a:t>
            </a:r>
            <a:r>
              <a:rPr lang="en-US" altLang="zh-CN" kern="100" dirty="0">
                <a:solidFill>
                  <a:srgbClr val="FF0000"/>
                </a:solidFill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, ,L1)}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 err="1">
                <a:solidFill>
                  <a:srgbClr val="FF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do</a:t>
            </a:r>
            <a:r>
              <a:rPr lang="en-US" altLang="zh-CN" dirty="0">
                <a:solidFill>
                  <a:srgbClr val="FF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 {label(L1)}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4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中间代码生成举例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483567"/>
            <a:ext cx="2602074" cy="517912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38127" y="0"/>
            <a:ext cx="294847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prime:</a:t>
            </a:r>
          </a:p>
          <a:p>
            <a:pPr lvl="1" algn="just"/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1.	=, 0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  ,sum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= 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,1,   ,flag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= 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,2,   ,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&lt;=,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i,n,t1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Jt,t1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 </a:t>
            </a:r>
            <a:r>
              <a:rPr lang="zh-CN" altLang="zh-CN" sz="16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  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Jf,t1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 ,26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+</a:t>
            </a:r>
            <a:r>
              <a:rPr lang="zh-CN" altLang="zh-CN" sz="16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16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1,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J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 ,  ,4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=,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1,  ,flag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= 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,2,   ,j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*,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j,j,t2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&lt;=,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t2,i,t3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Jt,t3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 </a:t>
            </a:r>
            <a:r>
              <a:rPr lang="zh-CN" altLang="zh-CN" sz="16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17  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Jf,t3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 ,22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+</a:t>
            </a:r>
            <a:r>
              <a:rPr lang="zh-CN" altLang="zh-CN" sz="16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zh-CN" sz="16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6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j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J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 ,  ,11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%</a:t>
            </a:r>
            <a:r>
              <a:rPr lang="zh-CN" altLang="zh-CN" sz="16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i,j,t2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Jf,t2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 ,21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19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=,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0,  ,flag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J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 ,  ,22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J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 ,  ,15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22.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==,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flag,1,t4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23.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Jf,t4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 ,25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24.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+,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sum, 1, sum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25.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J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, ,7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26.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return sum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36094" y="1704581"/>
            <a:ext cx="23886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6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enter</a:t>
            </a:r>
          </a:p>
          <a:p>
            <a:pPr lvl="1" algn="just"/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27.	=,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0,</a:t>
            </a:r>
            <a:r>
              <a:rPr lang="zh-CN" altLang="zh-CN" sz="16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28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=,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n,  ,res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29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</a:t>
            </a:r>
            <a:r>
              <a:rPr lang="en-US" altLang="zh-CN" sz="1600" kern="100" dirty="0" err="1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param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n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call 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prime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29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retrieve, ,  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,res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&lt;,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n,10,t2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buAutoNum type="arabicPeriod" startAt="31"/>
            </a:pP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Jt,t2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 ,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29</a:t>
            </a:r>
          </a:p>
          <a:p>
            <a:pPr lvl="2" algn="just"/>
            <a:r>
              <a:rPr lang="en-US" altLang="zh-CN" sz="1600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leave</a:t>
            </a:r>
            <a:endParaRPr lang="en-US" altLang="zh-CN" sz="1600" b="1" kern="100" dirty="0">
              <a:solidFill>
                <a:schemeClr val="bg1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buAutoNum type="arabicPeriod" startAt="31"/>
            </a:pP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	return,0</a:t>
            </a:r>
            <a:endParaRPr lang="zh-CN" altLang="zh-CN" sz="16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13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优化部分举例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9437"/>
          <a:stretch/>
        </p:blipFill>
        <p:spPr>
          <a:xfrm>
            <a:off x="4135502" y="503854"/>
            <a:ext cx="3914775" cy="557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4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运行时举例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538" y="1715277"/>
            <a:ext cx="4854057" cy="420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8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正规式举例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184" y="1597892"/>
            <a:ext cx="5984032" cy="432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8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代码生成与优化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866" y="328984"/>
            <a:ext cx="3655171" cy="652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2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编译引论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编译器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源语言、目标语言与宿主语言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宿主机与目标机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遍</a:t>
            </a:r>
            <a:endParaRPr lang="en-US" altLang="zh-CN" sz="2000" dirty="0" smtClean="0"/>
          </a:p>
          <a:p>
            <a:r>
              <a:rPr lang="zh-CN" altLang="en-US" dirty="0" smtClean="0"/>
              <a:t>编译器表示</a:t>
            </a:r>
            <a:endParaRPr lang="en-US" altLang="zh-CN" dirty="0" smtClean="0"/>
          </a:p>
          <a:p>
            <a:pPr lvl="1"/>
            <a:r>
              <a:rPr lang="en-US" altLang="zh-CN" sz="2000" dirty="0" smtClean="0"/>
              <a:t>T</a:t>
            </a:r>
            <a:r>
              <a:rPr lang="zh-CN" altLang="en-US" sz="2000" dirty="0" smtClean="0"/>
              <a:t>型图与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型图联立</a:t>
            </a:r>
            <a:endParaRPr lang="en-US" altLang="zh-CN" sz="2000" dirty="0" smtClean="0"/>
          </a:p>
          <a:p>
            <a:r>
              <a:rPr lang="zh-CN" altLang="en-US" sz="2400" dirty="0" smtClean="0"/>
              <a:t>典型结构</a:t>
            </a:r>
            <a:endParaRPr lang="en-US" altLang="zh-CN" sz="2400" dirty="0" smtClean="0"/>
          </a:p>
          <a:p>
            <a:r>
              <a:rPr lang="zh-CN" altLang="en-US" sz="2400" dirty="0" smtClean="0"/>
              <a:t>构造要素</a:t>
            </a:r>
            <a:endParaRPr lang="en-US" altLang="zh-CN" sz="2400" dirty="0" smtClean="0"/>
          </a:p>
          <a:p>
            <a:r>
              <a:rPr lang="zh-CN" altLang="en-US" sz="2400" dirty="0" smtClean="0"/>
              <a:t>构造方式</a:t>
            </a:r>
            <a:endParaRPr lang="en-US" altLang="zh-CN" sz="2400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12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词法分析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描述：正规式与正规集</a:t>
            </a:r>
            <a:endParaRPr lang="en-US" altLang="zh-CN" dirty="0" smtClean="0"/>
          </a:p>
          <a:p>
            <a:r>
              <a:rPr lang="zh-CN" altLang="en-US" dirty="0" smtClean="0"/>
              <a:t>设计：有限状态自动机（</a:t>
            </a:r>
            <a:r>
              <a:rPr lang="en-US" altLang="zh-CN" dirty="0" smtClean="0"/>
              <a:t>DFA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NFA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算法：子集法、划分法、正规式与</a:t>
            </a:r>
            <a:r>
              <a:rPr lang="en-US" altLang="zh-CN" dirty="0" smtClean="0"/>
              <a:t>DFA</a:t>
            </a:r>
            <a:r>
              <a:rPr lang="zh-CN" altLang="en-US" dirty="0" smtClean="0"/>
              <a:t>之间的相互转换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实现：常见</a:t>
            </a:r>
            <a:r>
              <a:rPr lang="zh-CN" altLang="en-US" dirty="0" smtClean="0"/>
              <a:t>单词</a:t>
            </a:r>
            <a:r>
              <a:rPr lang="zh-CN" altLang="en-US" dirty="0" smtClean="0"/>
              <a:t>分类、数据</a:t>
            </a:r>
            <a:r>
              <a:rPr lang="zh-CN" altLang="en-US" dirty="0" smtClean="0"/>
              <a:t>中心法</a:t>
            </a:r>
            <a:r>
              <a:rPr lang="en-US" altLang="zh-CN" dirty="0" smtClean="0"/>
              <a:t>/</a:t>
            </a:r>
            <a:r>
              <a:rPr lang="zh-CN" altLang="en-US" dirty="0" smtClean="0"/>
              <a:t>程序中心法</a:t>
            </a:r>
            <a:endParaRPr lang="en-US" altLang="zh-CN" dirty="0" smtClean="0"/>
          </a:p>
          <a:p>
            <a:r>
              <a:rPr lang="zh-CN" altLang="en-US" dirty="0" smtClean="0"/>
              <a:t>自动生成工具</a:t>
            </a:r>
            <a:r>
              <a:rPr lang="en-US" altLang="zh-CN" dirty="0" smtClean="0"/>
              <a:t>Lex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Flex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67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文法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定义及描述方法：</a:t>
            </a:r>
            <a:r>
              <a:rPr lang="en-US" altLang="zh-CN" dirty="0" smtClean="0"/>
              <a:t>BNF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EBNF</a:t>
            </a:r>
            <a:r>
              <a:rPr lang="zh-CN" altLang="en-US" dirty="0" smtClean="0"/>
              <a:t>、语法图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重要概念：推导、最左</a:t>
            </a:r>
            <a:r>
              <a:rPr lang="en-US" altLang="zh-CN" dirty="0" smtClean="0"/>
              <a:t>/</a:t>
            </a:r>
            <a:r>
              <a:rPr lang="zh-CN" altLang="en-US" dirty="0" smtClean="0"/>
              <a:t>右推导、句型</a:t>
            </a:r>
            <a:r>
              <a:rPr lang="en-US" altLang="zh-CN" dirty="0" smtClean="0"/>
              <a:t>/</a:t>
            </a:r>
            <a:r>
              <a:rPr lang="zh-CN" altLang="en-US" dirty="0" smtClean="0"/>
              <a:t>句子、规范句型、</a:t>
            </a:r>
            <a:r>
              <a:rPr lang="en-US" altLang="zh-CN" dirty="0" smtClean="0"/>
              <a:t>…</a:t>
            </a:r>
          </a:p>
          <a:p>
            <a:pPr lvl="1"/>
            <a:r>
              <a:rPr lang="zh-CN" altLang="en-US" dirty="0" smtClean="0"/>
              <a:t>语言的形式化定义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文法等价性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文法二义性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文法分类</a:t>
            </a:r>
            <a:endParaRPr lang="en-US" altLang="zh-CN" dirty="0" smtClean="0"/>
          </a:p>
          <a:p>
            <a:r>
              <a:rPr lang="zh-CN" altLang="en-US" dirty="0" smtClean="0"/>
              <a:t>应用：根据</a:t>
            </a:r>
            <a:r>
              <a:rPr lang="zh-CN" altLang="en-US" dirty="0" smtClean="0"/>
              <a:t>语言写</a:t>
            </a:r>
            <a:r>
              <a:rPr lang="zh-CN" altLang="en-US" dirty="0" smtClean="0"/>
              <a:t>文法、根据</a:t>
            </a:r>
            <a:r>
              <a:rPr lang="zh-CN" altLang="en-US" dirty="0" smtClean="0"/>
              <a:t>文法说明语言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993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自顶向下分析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一般自顶向下分析的问题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消除左递归：</a:t>
            </a:r>
            <a:r>
              <a:rPr lang="zh-CN" altLang="en-US" dirty="0"/>
              <a:t>间接</a:t>
            </a:r>
            <a:r>
              <a:rPr lang="en-US" altLang="zh-CN" dirty="0" smtClean="0"/>
              <a:t>/</a:t>
            </a:r>
            <a:r>
              <a:rPr lang="zh-CN" altLang="en-US" dirty="0" smtClean="0"/>
              <a:t>直接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提取左公因子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递归下降分析器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LL(1)</a:t>
            </a:r>
            <a:r>
              <a:rPr lang="zh-CN" altLang="en-US" dirty="0" smtClean="0"/>
              <a:t>分析器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分析过程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FIRST</a:t>
            </a:r>
            <a:r>
              <a:rPr lang="zh-CN" altLang="en-US" dirty="0" smtClean="0"/>
              <a:t>集合、</a:t>
            </a:r>
            <a:r>
              <a:rPr lang="en-US" altLang="zh-CN" dirty="0" smtClean="0"/>
              <a:t>FOLLOW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分析表构造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79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自底向上分析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移进规约分析方法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LR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）分析方法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SLR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）分析方法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LR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）分析方法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LALR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）分析方法</a:t>
            </a:r>
            <a:endParaRPr lang="en-US" altLang="zh-CN" sz="2400" dirty="0" smtClean="0"/>
          </a:p>
          <a:p>
            <a:r>
              <a:rPr lang="zh-CN" altLang="en-US" dirty="0" smtClean="0"/>
              <a:t>二义性文法分析</a:t>
            </a:r>
            <a:endParaRPr lang="en-US" altLang="zh-CN" dirty="0" smtClean="0"/>
          </a:p>
          <a:p>
            <a:r>
              <a:rPr lang="zh-CN" altLang="en-US" dirty="0" smtClean="0"/>
              <a:t>错误处理</a:t>
            </a:r>
            <a:endParaRPr lang="en-US" altLang="zh-CN" dirty="0" smtClean="0"/>
          </a:p>
          <a:p>
            <a:r>
              <a:rPr lang="zh-CN" altLang="en-US" dirty="0" smtClean="0"/>
              <a:t>自动生成工具：</a:t>
            </a:r>
            <a:r>
              <a:rPr lang="en-US" altLang="zh-CN" dirty="0" err="1" smtClean="0"/>
              <a:t>Yacc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BISON</a:t>
            </a:r>
            <a:r>
              <a:rPr lang="zh-CN" altLang="en-US" dirty="0" smtClean="0"/>
              <a:t>及</a:t>
            </a:r>
            <a:r>
              <a:rPr lang="en-US" altLang="zh-CN" dirty="0" smtClean="0"/>
              <a:t>ANTLR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93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语义分析及中间代码生成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语义分析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属性文法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综合属性与继承属性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语法</a:t>
            </a:r>
            <a:r>
              <a:rPr lang="zh-CN" altLang="en-US" dirty="0"/>
              <a:t>制导</a:t>
            </a:r>
            <a:r>
              <a:rPr lang="zh-CN" altLang="en-US" dirty="0" smtClean="0"/>
              <a:t>翻译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符号表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语义检查</a:t>
            </a:r>
            <a:endParaRPr lang="en-US" altLang="zh-CN" dirty="0" smtClean="0"/>
          </a:p>
          <a:p>
            <a:r>
              <a:rPr lang="zh-CN" altLang="en-US" dirty="0" smtClean="0"/>
              <a:t>中间代码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常见形式：三地址、四元式、三元式等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常见语句翻译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33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运行环境与名字绑定</a:t>
            </a:r>
            <a:endParaRPr lang="en-US" altLang="zh-CN" dirty="0" smtClean="0"/>
          </a:p>
          <a:p>
            <a:r>
              <a:rPr lang="zh-CN" altLang="en-US" dirty="0" smtClean="0"/>
              <a:t>常见内存分配方法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静态分配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动态分配</a:t>
            </a:r>
            <a:endParaRPr lang="en-US" altLang="zh-CN" dirty="0" smtClean="0"/>
          </a:p>
          <a:p>
            <a:r>
              <a:rPr lang="zh-CN" altLang="en-US" dirty="0" smtClean="0"/>
              <a:t>垃圾收集算法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引用</a:t>
            </a:r>
            <a:r>
              <a:rPr lang="zh-CN" altLang="en-US" dirty="0" smtClean="0"/>
              <a:t>计数、</a:t>
            </a:r>
            <a:r>
              <a:rPr lang="zh-CN" altLang="en-US" dirty="0" smtClean="0"/>
              <a:t>拷贝算法、标记清除、按代垃圾收集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53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菱形网格演示文稿（宽屏）</Template>
  <TotalTime>0</TotalTime>
  <Words>601</Words>
  <Application>Microsoft Office PowerPoint</Application>
  <PresentationFormat>全屏显示(4:3)</PresentationFormat>
  <Paragraphs>153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Microsoft YaHei UI</vt:lpstr>
      <vt:lpstr>等线</vt:lpstr>
      <vt:lpstr>仿宋</vt:lpstr>
      <vt:lpstr>仿宋_GB2312</vt:lpstr>
      <vt:lpstr>黑体</vt:lpstr>
      <vt:lpstr>宋体</vt:lpstr>
      <vt:lpstr>幼圆</vt:lpstr>
      <vt:lpstr>Arial</vt:lpstr>
      <vt:lpstr>Symbol</vt:lpstr>
      <vt:lpstr>Times New Roman</vt:lpstr>
      <vt:lpstr>Diamond Grid 16x9</vt:lpstr>
      <vt:lpstr>复  习    </vt:lpstr>
      <vt:lpstr>编程语言</vt:lpstr>
      <vt:lpstr>编译引论</vt:lpstr>
      <vt:lpstr>词法分析</vt:lpstr>
      <vt:lpstr>语法分析</vt:lpstr>
      <vt:lpstr>语法分析</vt:lpstr>
      <vt:lpstr>语法分析</vt:lpstr>
      <vt:lpstr>语义分析及中间代码生成</vt:lpstr>
      <vt:lpstr>运行时系统</vt:lpstr>
      <vt:lpstr>代码优化</vt:lpstr>
      <vt:lpstr>目标代码生成</vt:lpstr>
      <vt:lpstr>语义分析部分自测题</vt:lpstr>
      <vt:lpstr>语义分析部分自测题</vt:lpstr>
      <vt:lpstr>语义分析部分自测题</vt:lpstr>
      <vt:lpstr>语义分析部分自测题</vt:lpstr>
      <vt:lpstr>语义分析部分自测题</vt:lpstr>
      <vt:lpstr>语义分析部分自测题</vt:lpstr>
      <vt:lpstr>语义分析部分自测题</vt:lpstr>
      <vt:lpstr>语义分析部分自测题</vt:lpstr>
      <vt:lpstr>语义分析部分自测题</vt:lpstr>
      <vt:lpstr>中间代码生成举例</vt:lpstr>
      <vt:lpstr>中间代码生成举例</vt:lpstr>
      <vt:lpstr>中间代码生成举例</vt:lpstr>
      <vt:lpstr>优化部分举例</vt:lpstr>
      <vt:lpstr>运行时举例</vt:lpstr>
      <vt:lpstr>正规式举例</vt:lpstr>
      <vt:lpstr>代码生成与优化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2015-12-02T12:30:39Z</dcterms:created>
  <dcterms:modified xsi:type="dcterms:W3CDTF">2022-06-10T04:47:06Z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