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5"/>
  </p:notesMasterIdLst>
  <p:sldIdLst>
    <p:sldId id="256" r:id="rId2"/>
    <p:sldId id="259" r:id="rId3"/>
    <p:sldId id="359" r:id="rId4"/>
    <p:sldId id="257" r:id="rId5"/>
    <p:sldId id="358" r:id="rId6"/>
    <p:sldId id="360" r:id="rId7"/>
    <p:sldId id="260" r:id="rId8"/>
    <p:sldId id="261" r:id="rId9"/>
    <p:sldId id="262" r:id="rId10"/>
    <p:sldId id="265" r:id="rId11"/>
    <p:sldId id="335" r:id="rId12"/>
    <p:sldId id="280" r:id="rId13"/>
    <p:sldId id="320" r:id="rId14"/>
    <p:sldId id="336" r:id="rId15"/>
    <p:sldId id="313" r:id="rId16"/>
    <p:sldId id="315" r:id="rId17"/>
    <p:sldId id="316" r:id="rId18"/>
    <p:sldId id="317" r:id="rId19"/>
    <p:sldId id="324" r:id="rId20"/>
    <p:sldId id="321" r:id="rId21"/>
    <p:sldId id="322" r:id="rId22"/>
    <p:sldId id="318" r:id="rId23"/>
    <p:sldId id="264" r:id="rId24"/>
    <p:sldId id="268" r:id="rId25"/>
    <p:sldId id="266" r:id="rId26"/>
    <p:sldId id="270" r:id="rId27"/>
    <p:sldId id="269" r:id="rId28"/>
    <p:sldId id="274" r:id="rId29"/>
    <p:sldId id="273" r:id="rId30"/>
    <p:sldId id="326" r:id="rId31"/>
    <p:sldId id="327" r:id="rId32"/>
    <p:sldId id="328" r:id="rId33"/>
    <p:sldId id="272" r:id="rId34"/>
    <p:sldId id="330" r:id="rId35"/>
    <p:sldId id="331" r:id="rId36"/>
    <p:sldId id="332" r:id="rId37"/>
    <p:sldId id="283" r:id="rId38"/>
    <p:sldId id="275" r:id="rId39"/>
    <p:sldId id="276" r:id="rId40"/>
    <p:sldId id="277" r:id="rId41"/>
    <p:sldId id="278" r:id="rId42"/>
    <p:sldId id="334" r:id="rId43"/>
    <p:sldId id="279" r:id="rId44"/>
    <p:sldId id="284" r:id="rId45"/>
    <p:sldId id="285" r:id="rId46"/>
    <p:sldId id="287" r:id="rId47"/>
    <p:sldId id="286" r:id="rId48"/>
    <p:sldId id="288" r:id="rId49"/>
    <p:sldId id="289" r:id="rId50"/>
    <p:sldId id="290" r:id="rId51"/>
    <p:sldId id="291" r:id="rId52"/>
    <p:sldId id="292" r:id="rId53"/>
    <p:sldId id="293" r:id="rId54"/>
    <p:sldId id="351" r:id="rId55"/>
    <p:sldId id="294" r:id="rId56"/>
    <p:sldId id="350" r:id="rId57"/>
    <p:sldId id="346" r:id="rId58"/>
    <p:sldId id="349" r:id="rId59"/>
    <p:sldId id="295" r:id="rId60"/>
    <p:sldId id="296" r:id="rId61"/>
    <p:sldId id="297" r:id="rId62"/>
    <p:sldId id="305" r:id="rId63"/>
    <p:sldId id="347" r:id="rId64"/>
    <p:sldId id="299" r:id="rId65"/>
    <p:sldId id="300" r:id="rId66"/>
    <p:sldId id="338" r:id="rId67"/>
    <p:sldId id="348" r:id="rId68"/>
    <p:sldId id="340" r:id="rId69"/>
    <p:sldId id="342" r:id="rId70"/>
    <p:sldId id="355" r:id="rId71"/>
    <p:sldId id="357" r:id="rId72"/>
    <p:sldId id="298" r:id="rId73"/>
    <p:sldId id="302" r:id="rId74"/>
    <p:sldId id="362" r:id="rId75"/>
    <p:sldId id="303" r:id="rId76"/>
    <p:sldId id="304" r:id="rId77"/>
    <p:sldId id="306" r:id="rId78"/>
    <p:sldId id="356" r:id="rId79"/>
    <p:sldId id="307" r:id="rId80"/>
    <p:sldId id="333" r:id="rId81"/>
    <p:sldId id="308" r:id="rId82"/>
    <p:sldId id="301" r:id="rId83"/>
    <p:sldId id="309" r:id="rId84"/>
    <p:sldId id="364" r:id="rId85"/>
    <p:sldId id="365" r:id="rId86"/>
    <p:sldId id="370" r:id="rId87"/>
    <p:sldId id="371" r:id="rId88"/>
    <p:sldId id="372" r:id="rId89"/>
    <p:sldId id="373" r:id="rId90"/>
    <p:sldId id="337" r:id="rId91"/>
    <p:sldId id="310" r:id="rId92"/>
    <p:sldId id="345" r:id="rId93"/>
    <p:sldId id="344" r:id="rId94"/>
    <p:sldId id="374" r:id="rId95"/>
    <p:sldId id="375" r:id="rId96"/>
    <p:sldId id="376" r:id="rId97"/>
    <p:sldId id="377" r:id="rId98"/>
    <p:sldId id="378" r:id="rId99"/>
    <p:sldId id="379" r:id="rId100"/>
    <p:sldId id="311" r:id="rId101"/>
    <p:sldId id="352" r:id="rId102"/>
    <p:sldId id="353" r:id="rId103"/>
    <p:sldId id="354" r:id="rId104"/>
  </p:sldIdLst>
  <p:sldSz cx="9144000" cy="6858000" type="screen4x3"/>
  <p:notesSz cx="6858000" cy="9144000"/>
  <p:defaultTextStyle>
    <a:defPPr>
      <a:defRPr lang="zh-CN"/>
    </a:defPPr>
    <a:lvl1pPr algn="l" rtl="0" fontAlgn="base">
      <a:spcBef>
        <a:spcPct val="0"/>
      </a:spcBef>
      <a:spcAft>
        <a:spcPct val="0"/>
      </a:spcAft>
      <a:defRPr kumimoji="1" b="1" kern="1200">
        <a:solidFill>
          <a:srgbClr val="000000"/>
        </a:solidFill>
        <a:latin typeface="Times New Roman" pitchFamily="18" charset="0"/>
        <a:ea typeface="宋体" pitchFamily="2" charset="-122"/>
        <a:cs typeface="+mn-cs"/>
      </a:defRPr>
    </a:lvl1pPr>
    <a:lvl2pPr marL="457200" algn="l" rtl="0" fontAlgn="base">
      <a:spcBef>
        <a:spcPct val="0"/>
      </a:spcBef>
      <a:spcAft>
        <a:spcPct val="0"/>
      </a:spcAft>
      <a:defRPr kumimoji="1" b="1" kern="1200">
        <a:solidFill>
          <a:srgbClr val="000000"/>
        </a:solidFill>
        <a:latin typeface="Times New Roman" pitchFamily="18" charset="0"/>
        <a:ea typeface="宋体" pitchFamily="2" charset="-122"/>
        <a:cs typeface="+mn-cs"/>
      </a:defRPr>
    </a:lvl2pPr>
    <a:lvl3pPr marL="914400" algn="l" rtl="0" fontAlgn="base">
      <a:spcBef>
        <a:spcPct val="0"/>
      </a:spcBef>
      <a:spcAft>
        <a:spcPct val="0"/>
      </a:spcAft>
      <a:defRPr kumimoji="1" b="1" kern="1200">
        <a:solidFill>
          <a:srgbClr val="000000"/>
        </a:solidFill>
        <a:latin typeface="Times New Roman" pitchFamily="18" charset="0"/>
        <a:ea typeface="宋体" pitchFamily="2" charset="-122"/>
        <a:cs typeface="+mn-cs"/>
      </a:defRPr>
    </a:lvl3pPr>
    <a:lvl4pPr marL="1371600" algn="l" rtl="0" fontAlgn="base">
      <a:spcBef>
        <a:spcPct val="0"/>
      </a:spcBef>
      <a:spcAft>
        <a:spcPct val="0"/>
      </a:spcAft>
      <a:defRPr kumimoji="1" b="1" kern="1200">
        <a:solidFill>
          <a:srgbClr val="000000"/>
        </a:solidFill>
        <a:latin typeface="Times New Roman" pitchFamily="18" charset="0"/>
        <a:ea typeface="宋体" pitchFamily="2" charset="-122"/>
        <a:cs typeface="+mn-cs"/>
      </a:defRPr>
    </a:lvl4pPr>
    <a:lvl5pPr marL="1828800" algn="l" rtl="0" fontAlgn="base">
      <a:spcBef>
        <a:spcPct val="0"/>
      </a:spcBef>
      <a:spcAft>
        <a:spcPct val="0"/>
      </a:spcAft>
      <a:defRPr kumimoji="1" b="1" kern="1200">
        <a:solidFill>
          <a:srgbClr val="000000"/>
        </a:solidFill>
        <a:latin typeface="Times New Roman" pitchFamily="18" charset="0"/>
        <a:ea typeface="宋体" pitchFamily="2" charset="-122"/>
        <a:cs typeface="+mn-cs"/>
      </a:defRPr>
    </a:lvl5pPr>
    <a:lvl6pPr marL="2286000" algn="l" defTabSz="914400" rtl="0" eaLnBrk="1" latinLnBrk="0" hangingPunct="1">
      <a:defRPr kumimoji="1" b="1" kern="1200">
        <a:solidFill>
          <a:srgbClr val="000000"/>
        </a:solidFill>
        <a:latin typeface="Times New Roman" pitchFamily="18" charset="0"/>
        <a:ea typeface="宋体" pitchFamily="2" charset="-122"/>
        <a:cs typeface="+mn-cs"/>
      </a:defRPr>
    </a:lvl6pPr>
    <a:lvl7pPr marL="2743200" algn="l" defTabSz="914400" rtl="0" eaLnBrk="1" latinLnBrk="0" hangingPunct="1">
      <a:defRPr kumimoji="1" b="1" kern="1200">
        <a:solidFill>
          <a:srgbClr val="000000"/>
        </a:solidFill>
        <a:latin typeface="Times New Roman" pitchFamily="18" charset="0"/>
        <a:ea typeface="宋体" pitchFamily="2" charset="-122"/>
        <a:cs typeface="+mn-cs"/>
      </a:defRPr>
    </a:lvl7pPr>
    <a:lvl8pPr marL="3200400" algn="l" defTabSz="914400" rtl="0" eaLnBrk="1" latinLnBrk="0" hangingPunct="1">
      <a:defRPr kumimoji="1" b="1" kern="1200">
        <a:solidFill>
          <a:srgbClr val="000000"/>
        </a:solidFill>
        <a:latin typeface="Times New Roman" pitchFamily="18" charset="0"/>
        <a:ea typeface="宋体" pitchFamily="2" charset="-122"/>
        <a:cs typeface="+mn-cs"/>
      </a:defRPr>
    </a:lvl8pPr>
    <a:lvl9pPr marL="3657600" algn="l" defTabSz="914400" rtl="0" eaLnBrk="1" latinLnBrk="0" hangingPunct="1">
      <a:defRPr kumimoji="1" b="1" kern="1200">
        <a:solidFill>
          <a:srgbClr val="00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3399"/>
    <a:srgbClr val="B2B2B2"/>
    <a:srgbClr val="808080"/>
    <a:srgbClr val="5F5F5F"/>
    <a:srgbClr val="00FF00"/>
    <a:srgbClr val="CCFF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03" autoAdjust="0"/>
    <p:restoredTop sz="94414" autoAdjust="0"/>
  </p:normalViewPr>
  <p:slideViewPr>
    <p:cSldViewPr>
      <p:cViewPr>
        <p:scale>
          <a:sx n="50" d="100"/>
          <a:sy n="50" d="100"/>
        </p:scale>
        <p:origin x="1524" y="588"/>
      </p:cViewPr>
      <p:guideLst>
        <p:guide orient="horz" pos="2160"/>
        <p:guide pos="2880"/>
      </p:guideLst>
    </p:cSldViewPr>
  </p:slideViewPr>
  <p:outlineViewPr>
    <p:cViewPr>
      <p:scale>
        <a:sx n="33" d="100"/>
        <a:sy n="33" d="100"/>
      </p:scale>
      <p:origin x="0" y="786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28.xml"/><Relationship Id="rId18" Type="http://schemas.openxmlformats.org/officeDocument/2006/relationships/slide" Target="slides/slide39.xml"/><Relationship Id="rId26" Type="http://schemas.openxmlformats.org/officeDocument/2006/relationships/slide" Target="slides/slide49.xml"/><Relationship Id="rId3" Type="http://schemas.openxmlformats.org/officeDocument/2006/relationships/slide" Target="slides/slide4.xml"/><Relationship Id="rId21" Type="http://schemas.openxmlformats.org/officeDocument/2006/relationships/slide" Target="slides/slide43.xml"/><Relationship Id="rId7" Type="http://schemas.openxmlformats.org/officeDocument/2006/relationships/slide" Target="slides/slide20.xml"/><Relationship Id="rId12" Type="http://schemas.openxmlformats.org/officeDocument/2006/relationships/slide" Target="slides/slide27.xml"/><Relationship Id="rId17" Type="http://schemas.openxmlformats.org/officeDocument/2006/relationships/slide" Target="slides/slide38.xml"/><Relationship Id="rId25" Type="http://schemas.openxmlformats.org/officeDocument/2006/relationships/slide" Target="slides/slide48.xml"/><Relationship Id="rId2" Type="http://schemas.openxmlformats.org/officeDocument/2006/relationships/slide" Target="slides/slide2.xml"/><Relationship Id="rId16" Type="http://schemas.openxmlformats.org/officeDocument/2006/relationships/slide" Target="slides/slide37.xml"/><Relationship Id="rId20" Type="http://schemas.openxmlformats.org/officeDocument/2006/relationships/slide" Target="slides/slide41.xml"/><Relationship Id="rId29" Type="http://schemas.openxmlformats.org/officeDocument/2006/relationships/slide" Target="slides/slide55.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26.xml"/><Relationship Id="rId24" Type="http://schemas.openxmlformats.org/officeDocument/2006/relationships/slide" Target="slides/slide46.xml"/><Relationship Id="rId32" Type="http://schemas.openxmlformats.org/officeDocument/2006/relationships/slide" Target="slides/slide61.xml"/><Relationship Id="rId5" Type="http://schemas.openxmlformats.org/officeDocument/2006/relationships/slide" Target="slides/slide10.xml"/><Relationship Id="rId15" Type="http://schemas.openxmlformats.org/officeDocument/2006/relationships/slide" Target="slides/slide33.xml"/><Relationship Id="rId23" Type="http://schemas.openxmlformats.org/officeDocument/2006/relationships/slide" Target="slides/slide45.xml"/><Relationship Id="rId28" Type="http://schemas.openxmlformats.org/officeDocument/2006/relationships/slide" Target="slides/slide52.xml"/><Relationship Id="rId10" Type="http://schemas.openxmlformats.org/officeDocument/2006/relationships/slide" Target="slides/slide25.xml"/><Relationship Id="rId19" Type="http://schemas.openxmlformats.org/officeDocument/2006/relationships/slide" Target="slides/slide40.xml"/><Relationship Id="rId31" Type="http://schemas.openxmlformats.org/officeDocument/2006/relationships/slide" Target="slides/slide60.xml"/><Relationship Id="rId4" Type="http://schemas.openxmlformats.org/officeDocument/2006/relationships/slide" Target="slides/slide8.xml"/><Relationship Id="rId9" Type="http://schemas.openxmlformats.org/officeDocument/2006/relationships/slide" Target="slides/slide24.xml"/><Relationship Id="rId14" Type="http://schemas.openxmlformats.org/officeDocument/2006/relationships/slide" Target="slides/slide29.xml"/><Relationship Id="rId22" Type="http://schemas.openxmlformats.org/officeDocument/2006/relationships/slide" Target="slides/slide44.xml"/><Relationship Id="rId27" Type="http://schemas.openxmlformats.org/officeDocument/2006/relationships/slide" Target="slides/slide51.xml"/><Relationship Id="rId30"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endParaRPr lang="en-US" altLang="zh-CN"/>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50000"/>
              </a:spcBef>
              <a:defRPr sz="1200"/>
            </a:lvl1pPr>
          </a:lstStyle>
          <a:p>
            <a:pPr>
              <a:defRPr/>
            </a:pPr>
            <a:endParaRPr lang="en-US" altLang="zh-CN"/>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a:lvl1pPr>
          </a:lstStyle>
          <a:p>
            <a:pPr>
              <a:defRPr/>
            </a:pPr>
            <a:fld id="{FB79F48E-A301-47DC-9368-1F7E5EE3A0DA}" type="slidenum">
              <a:rPr lang="en-US" altLang="zh-CN"/>
              <a:pPr>
                <a:defRPr/>
              </a:pPr>
              <a:t>‹#›</a:t>
            </a:fld>
            <a:endParaRPr lang="en-US" altLang="zh-CN"/>
          </a:p>
        </p:txBody>
      </p:sp>
    </p:spTree>
    <p:extLst>
      <p:ext uri="{BB962C8B-B14F-4D97-AF65-F5344CB8AC3E}">
        <p14:creationId xmlns:p14="http://schemas.microsoft.com/office/powerpoint/2010/main" val="3031320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B79F48E-A301-47DC-9368-1F7E5EE3A0DA}" type="slidenum">
              <a:rPr lang="en-US" altLang="zh-CN" smtClean="0"/>
              <a:pPr>
                <a:defRPr/>
              </a:pPr>
              <a:t>9</a:t>
            </a:fld>
            <a:endParaRPr lang="en-US" altLang="zh-CN"/>
          </a:p>
        </p:txBody>
      </p:sp>
    </p:spTree>
    <p:extLst>
      <p:ext uri="{BB962C8B-B14F-4D97-AF65-F5344CB8AC3E}">
        <p14:creationId xmlns:p14="http://schemas.microsoft.com/office/powerpoint/2010/main" val="108297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I(1)</a:t>
            </a:r>
            <a:r>
              <a:rPr lang="zh-CN" altLang="en-US" dirty="0" smtClean="0"/>
              <a:t>，</a:t>
            </a:r>
            <a:r>
              <a:rPr lang="en-US" altLang="zh-CN" dirty="0" smtClean="0"/>
              <a:t>V(5)</a:t>
            </a:r>
            <a:r>
              <a:rPr lang="zh-CN" altLang="en-US" dirty="0" smtClean="0"/>
              <a:t>，</a:t>
            </a:r>
            <a:r>
              <a:rPr lang="en-US" altLang="zh-CN" dirty="0" smtClean="0"/>
              <a:t>X(10)</a:t>
            </a:r>
            <a:r>
              <a:rPr lang="zh-CN" altLang="en-US" dirty="0" smtClean="0"/>
              <a:t>，</a:t>
            </a:r>
            <a:r>
              <a:rPr lang="en-US" altLang="zh-CN" dirty="0" smtClean="0"/>
              <a:t>L(50)</a:t>
            </a:r>
            <a:r>
              <a:rPr lang="zh-CN" altLang="en-US" dirty="0" smtClean="0"/>
              <a:t>，</a:t>
            </a:r>
            <a:r>
              <a:rPr lang="en-US" altLang="zh-CN" dirty="0" smtClean="0"/>
              <a:t>C(100)</a:t>
            </a:r>
            <a:r>
              <a:rPr lang="zh-CN" altLang="en-US" dirty="0" smtClean="0"/>
              <a:t>，</a:t>
            </a:r>
            <a:r>
              <a:rPr lang="en-US" altLang="zh-CN" dirty="0" smtClean="0"/>
              <a:t>D(500)</a:t>
            </a:r>
            <a:r>
              <a:rPr lang="zh-CN" altLang="en-US" dirty="0" smtClean="0"/>
              <a:t>，</a:t>
            </a:r>
            <a:r>
              <a:rPr lang="en-US" altLang="zh-CN" dirty="0" smtClean="0"/>
              <a:t>M(1000)</a:t>
            </a:r>
          </a:p>
          <a:p>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、相同的数字连写，所表示的数等于这些数字相加得到的数，如 </a:t>
            </a:r>
            <a:r>
              <a:rPr kumimoji="1" lang="en-US" altLang="zh-CN" sz="1200" b="0" i="0" kern="1200" dirty="0" smtClean="0">
                <a:solidFill>
                  <a:schemeClr val="tx1"/>
                </a:solidFill>
                <a:effectLst/>
                <a:latin typeface="Times New Roman" pitchFamily="18" charset="0"/>
                <a:ea typeface="宋体" pitchFamily="2" charset="-122"/>
                <a:cs typeface="+mn-cs"/>
              </a:rPr>
              <a:t>Ⅲ=3</a:t>
            </a:r>
            <a:r>
              <a:rPr kumimoji="1" lang="zh-CN" altLang="en-US" sz="1200" b="0" i="0" kern="1200" dirty="0" smtClean="0">
                <a:solidFill>
                  <a:schemeClr val="tx1"/>
                </a:solidFill>
                <a:effectLst/>
                <a:latin typeface="Times New Roman" pitchFamily="18" charset="0"/>
                <a:ea typeface="宋体" pitchFamily="2" charset="-122"/>
                <a:cs typeface="+mn-cs"/>
              </a:rPr>
              <a:t>；</a:t>
            </a:r>
          </a:p>
          <a:p>
            <a:r>
              <a:rPr kumimoji="1" lang="en-US" altLang="zh-CN" sz="1200" b="0" i="0" kern="1200" dirty="0" smtClean="0">
                <a:solidFill>
                  <a:schemeClr val="tx1"/>
                </a:solidFill>
                <a:effectLst/>
                <a:latin typeface="Times New Roman" pitchFamily="18" charset="0"/>
                <a:ea typeface="宋体" pitchFamily="2" charset="-122"/>
                <a:cs typeface="+mn-cs"/>
              </a:rPr>
              <a:t>2</a:t>
            </a:r>
            <a:r>
              <a:rPr kumimoji="1" lang="zh-CN" altLang="en-US" sz="1200" b="0" i="0" kern="1200" dirty="0" smtClean="0">
                <a:solidFill>
                  <a:schemeClr val="tx1"/>
                </a:solidFill>
                <a:effectLst/>
                <a:latin typeface="Times New Roman" pitchFamily="18" charset="0"/>
                <a:ea typeface="宋体" pitchFamily="2" charset="-122"/>
                <a:cs typeface="+mn-cs"/>
              </a:rPr>
              <a:t>、小的数字在大的数字的右边，所表示的数等于这些数字相加得到的数，如 </a:t>
            </a:r>
            <a:r>
              <a:rPr kumimoji="1" lang="en-US" altLang="zh-CN" sz="1200" b="0" i="0" kern="1200" dirty="0" smtClean="0">
                <a:solidFill>
                  <a:schemeClr val="tx1"/>
                </a:solidFill>
                <a:effectLst/>
                <a:latin typeface="Times New Roman" pitchFamily="18" charset="0"/>
                <a:ea typeface="宋体" pitchFamily="2" charset="-122"/>
                <a:cs typeface="+mn-cs"/>
              </a:rPr>
              <a:t>Ⅷ=8</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Ⅻ=12</a:t>
            </a:r>
            <a:r>
              <a:rPr kumimoji="1" lang="zh-CN" altLang="en-US" sz="1200" b="0" i="0" kern="1200" dirty="0" smtClean="0">
                <a:solidFill>
                  <a:schemeClr val="tx1"/>
                </a:solidFill>
                <a:effectLst/>
                <a:latin typeface="Times New Roman" pitchFamily="18" charset="0"/>
                <a:ea typeface="宋体" pitchFamily="2" charset="-122"/>
                <a:cs typeface="+mn-cs"/>
              </a:rPr>
              <a:t>；</a:t>
            </a:r>
          </a:p>
          <a:p>
            <a:r>
              <a:rPr kumimoji="1" lang="en-US" altLang="zh-CN" sz="1200" b="0" i="0" kern="1200" dirty="0" smtClean="0">
                <a:solidFill>
                  <a:schemeClr val="tx1"/>
                </a:solidFill>
                <a:effectLst/>
                <a:latin typeface="Times New Roman" pitchFamily="18" charset="0"/>
                <a:ea typeface="宋体" pitchFamily="2" charset="-122"/>
                <a:cs typeface="+mn-cs"/>
              </a:rPr>
              <a:t>3</a:t>
            </a:r>
            <a:r>
              <a:rPr kumimoji="1" lang="zh-CN" altLang="en-US" sz="1200" b="0" i="0" kern="1200" dirty="0" smtClean="0">
                <a:solidFill>
                  <a:schemeClr val="tx1"/>
                </a:solidFill>
                <a:effectLst/>
                <a:latin typeface="Times New Roman" pitchFamily="18" charset="0"/>
                <a:ea typeface="宋体" pitchFamily="2" charset="-122"/>
                <a:cs typeface="+mn-cs"/>
              </a:rPr>
              <a:t>、小的数字（限于 </a:t>
            </a:r>
            <a:r>
              <a:rPr kumimoji="1" lang="en-US" altLang="zh-CN" sz="1200" b="0" i="0" kern="1200" dirty="0" smtClean="0">
                <a:solidFill>
                  <a:schemeClr val="tx1"/>
                </a:solidFill>
                <a:effectLst/>
                <a:latin typeface="Times New Roman" pitchFamily="18" charset="0"/>
                <a:ea typeface="宋体" pitchFamily="2" charset="-122"/>
                <a:cs typeface="+mn-cs"/>
              </a:rPr>
              <a:t>Ⅰ</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X </a:t>
            </a:r>
            <a:r>
              <a:rPr kumimoji="1" lang="zh-CN" altLang="en-US" sz="1200" b="0" i="0" kern="1200" dirty="0" smtClean="0">
                <a:solidFill>
                  <a:schemeClr val="tx1"/>
                </a:solidFill>
                <a:effectLst/>
                <a:latin typeface="Times New Roman" pitchFamily="18" charset="0"/>
                <a:ea typeface="宋体" pitchFamily="2" charset="-122"/>
                <a:cs typeface="+mn-cs"/>
              </a:rPr>
              <a:t>和 </a:t>
            </a:r>
            <a:r>
              <a:rPr kumimoji="1" lang="en-US" altLang="zh-CN" sz="1200" b="0" i="0" kern="1200" dirty="0" smtClean="0">
                <a:solidFill>
                  <a:schemeClr val="tx1"/>
                </a:solidFill>
                <a:effectLst/>
                <a:latin typeface="Times New Roman" pitchFamily="18" charset="0"/>
                <a:ea typeface="宋体" pitchFamily="2" charset="-122"/>
                <a:cs typeface="+mn-cs"/>
              </a:rPr>
              <a:t>C</a:t>
            </a:r>
            <a:r>
              <a:rPr kumimoji="1" lang="zh-CN" altLang="en-US" sz="1200" b="0" i="0" kern="1200" dirty="0" smtClean="0">
                <a:solidFill>
                  <a:schemeClr val="tx1"/>
                </a:solidFill>
                <a:effectLst/>
                <a:latin typeface="Times New Roman" pitchFamily="18" charset="0"/>
                <a:ea typeface="宋体" pitchFamily="2" charset="-122"/>
                <a:cs typeface="+mn-cs"/>
              </a:rPr>
              <a:t>）在大的数字的左边，所表示的数等于大数减小数得到的数，如 </a:t>
            </a:r>
            <a:r>
              <a:rPr kumimoji="1" lang="en-US" altLang="zh-CN" sz="1200" b="0" i="0" kern="1200" dirty="0" smtClean="0">
                <a:solidFill>
                  <a:schemeClr val="tx1"/>
                </a:solidFill>
                <a:effectLst/>
                <a:latin typeface="Times New Roman" pitchFamily="18" charset="0"/>
                <a:ea typeface="宋体" pitchFamily="2" charset="-122"/>
                <a:cs typeface="+mn-cs"/>
              </a:rPr>
              <a:t>Ⅳ=4</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Ⅸ=9</a:t>
            </a:r>
            <a:r>
              <a:rPr kumimoji="1" lang="zh-CN" altLang="en-US" sz="1200" b="0" i="0" kern="1200" dirty="0" smtClean="0">
                <a:solidFill>
                  <a:schemeClr val="tx1"/>
                </a:solidFill>
                <a:effectLst/>
                <a:latin typeface="Times New Roman" pitchFamily="18" charset="0"/>
                <a:ea typeface="宋体" pitchFamily="2" charset="-122"/>
                <a:cs typeface="+mn-cs"/>
              </a:rPr>
              <a:t>；</a:t>
            </a:r>
          </a:p>
          <a:p>
            <a:r>
              <a:rPr kumimoji="1" lang="en-US" altLang="zh-CN" sz="1200" b="0" i="0" kern="1200" dirty="0" smtClean="0">
                <a:solidFill>
                  <a:schemeClr val="tx1"/>
                </a:solidFill>
                <a:effectLst/>
                <a:latin typeface="Times New Roman" pitchFamily="18" charset="0"/>
                <a:ea typeface="宋体" pitchFamily="2" charset="-122"/>
                <a:cs typeface="+mn-cs"/>
              </a:rPr>
              <a:t>4</a:t>
            </a:r>
            <a:r>
              <a:rPr kumimoji="1" lang="zh-CN" altLang="en-US" sz="1200" b="0" i="0" kern="1200" dirty="0" smtClean="0">
                <a:solidFill>
                  <a:schemeClr val="tx1"/>
                </a:solidFill>
                <a:effectLst/>
                <a:latin typeface="Times New Roman" pitchFamily="18" charset="0"/>
                <a:ea typeface="宋体" pitchFamily="2" charset="-122"/>
                <a:cs typeface="+mn-cs"/>
              </a:rPr>
              <a:t>、在一个数的上面画一条横线，表示这个数增值 </a:t>
            </a:r>
            <a:r>
              <a:rPr kumimoji="1" lang="en-US" altLang="zh-CN" sz="1200" b="0" i="0" kern="1200" dirty="0" smtClean="0">
                <a:solidFill>
                  <a:schemeClr val="tx1"/>
                </a:solidFill>
                <a:effectLst/>
                <a:latin typeface="Times New Roman" pitchFamily="18" charset="0"/>
                <a:ea typeface="宋体" pitchFamily="2" charset="-122"/>
                <a:cs typeface="+mn-cs"/>
              </a:rPr>
              <a:t>1,000 </a:t>
            </a:r>
            <a:r>
              <a:rPr kumimoji="1" lang="zh-CN" altLang="en-US" sz="1200" b="0" i="0" kern="1200" dirty="0" smtClean="0">
                <a:solidFill>
                  <a:schemeClr val="tx1"/>
                </a:solidFill>
                <a:effectLst/>
                <a:latin typeface="Times New Roman" pitchFamily="18" charset="0"/>
                <a:ea typeface="宋体" pitchFamily="2" charset="-122"/>
                <a:cs typeface="+mn-cs"/>
              </a:rPr>
              <a:t>倍，如</a:t>
            </a:r>
            <a:r>
              <a:rPr kumimoji="1" lang="en-US" altLang="zh-CN" sz="1200" b="0" i="0" kern="1200" dirty="0" smtClean="0">
                <a:solidFill>
                  <a:schemeClr val="tx1"/>
                </a:solidFill>
                <a:effectLst/>
                <a:latin typeface="Times New Roman" pitchFamily="18" charset="0"/>
                <a:ea typeface="宋体" pitchFamily="2" charset="-122"/>
                <a:cs typeface="+mn-cs"/>
              </a:rPr>
              <a:t>V</a:t>
            </a:r>
            <a:r>
              <a:rPr kumimoji="1" lang="zh-CN" altLang="en-US" sz="1200" b="0" i="0" kern="1200" dirty="0" smtClean="0">
                <a:solidFill>
                  <a:schemeClr val="tx1"/>
                </a:solidFill>
                <a:effectLst/>
                <a:latin typeface="Times New Roman" pitchFamily="18" charset="0"/>
                <a:ea typeface="宋体" pitchFamily="2" charset="-122"/>
                <a:cs typeface="+mn-cs"/>
              </a:rPr>
              <a:t>上划线</a:t>
            </a:r>
            <a:r>
              <a:rPr kumimoji="1" lang="en-US" altLang="zh-CN" sz="1200" b="0" i="0" kern="1200" dirty="0" smtClean="0">
                <a:solidFill>
                  <a:schemeClr val="tx1"/>
                </a:solidFill>
                <a:effectLst/>
                <a:latin typeface="Times New Roman" pitchFamily="18" charset="0"/>
                <a:ea typeface="宋体" pitchFamily="2" charset="-122"/>
                <a:cs typeface="+mn-cs"/>
              </a:rPr>
              <a:t>=5000</a:t>
            </a:r>
            <a:r>
              <a:rPr kumimoji="1" lang="zh-CN" altLang="en-US" sz="1200" b="0" i="0" kern="1200" dirty="0" smtClean="0">
                <a:solidFill>
                  <a:schemeClr val="tx1"/>
                </a:solidFill>
                <a:effectLst/>
                <a:latin typeface="Times New Roman" pitchFamily="18"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FB79F48E-A301-47DC-9368-1F7E5EE3A0DA}" type="slidenum">
              <a:rPr lang="en-US" altLang="zh-CN" smtClean="0"/>
              <a:pPr>
                <a:defRPr/>
              </a:pPr>
              <a:t>56</a:t>
            </a:fld>
            <a:endParaRPr lang="en-US" altLang="zh-CN"/>
          </a:p>
        </p:txBody>
      </p:sp>
    </p:spTree>
    <p:extLst>
      <p:ext uri="{BB962C8B-B14F-4D97-AF65-F5344CB8AC3E}">
        <p14:creationId xmlns:p14="http://schemas.microsoft.com/office/powerpoint/2010/main" val="2881306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40000"/>
              </a:lnSpc>
            </a:pPr>
            <a:r>
              <a:rPr lang="zh-CN" altLang="en-US" sz="1200" dirty="0" smtClean="0"/>
              <a:t>得到如此精确的一个界相对比较费时费力，且没有必要</a:t>
            </a:r>
          </a:p>
          <a:p>
            <a:pPr algn="just">
              <a:lnSpc>
                <a:spcPct val="140000"/>
              </a:lnSpc>
            </a:pPr>
            <a:r>
              <a:rPr lang="zh-CN" altLang="en-US" sz="1200" dirty="0" smtClean="0"/>
              <a:t>从数量级大小的比较来考虑，当</a:t>
            </a:r>
            <a:r>
              <a:rPr lang="en-US" altLang="zh-CN" sz="1200" dirty="0" smtClean="0"/>
              <a:t>n</a:t>
            </a:r>
            <a:r>
              <a:rPr lang="zh-CN" altLang="en-US" sz="1200" dirty="0" smtClean="0"/>
              <a:t>增大到一定值以后，资源开销的计算公式中影响最大的就是</a:t>
            </a:r>
            <a:r>
              <a:rPr lang="en-US" altLang="zh-CN" sz="1200" dirty="0" smtClean="0"/>
              <a:t>n</a:t>
            </a:r>
            <a:r>
              <a:rPr lang="zh-CN" altLang="en-US" sz="1200" dirty="0" smtClean="0"/>
              <a:t>的幂次最高的项，其他的常数项和低幂次项都是可以忽略的 </a:t>
            </a:r>
            <a:endParaRPr lang="zh-CN" altLang="en-US" dirty="0"/>
          </a:p>
        </p:txBody>
      </p:sp>
      <p:sp>
        <p:nvSpPr>
          <p:cNvPr id="4" name="灯片编号占位符 3"/>
          <p:cNvSpPr>
            <a:spLocks noGrp="1"/>
          </p:cNvSpPr>
          <p:nvPr>
            <p:ph type="sldNum" sz="quarter" idx="10"/>
          </p:nvPr>
        </p:nvSpPr>
        <p:spPr/>
        <p:txBody>
          <a:bodyPr/>
          <a:lstStyle/>
          <a:p>
            <a:pPr>
              <a:defRPr/>
            </a:pPr>
            <a:fld id="{FB79F48E-A301-47DC-9368-1F7E5EE3A0DA}" type="slidenum">
              <a:rPr lang="en-US" altLang="zh-CN" smtClean="0"/>
              <a:pPr>
                <a:defRPr/>
              </a:pPr>
              <a:t>68</a:t>
            </a:fld>
            <a:endParaRPr lang="en-US" altLang="zh-CN"/>
          </a:p>
        </p:txBody>
      </p:sp>
    </p:spTree>
    <p:extLst>
      <p:ext uri="{BB962C8B-B14F-4D97-AF65-F5344CB8AC3E}">
        <p14:creationId xmlns:p14="http://schemas.microsoft.com/office/powerpoint/2010/main" val="1577296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一个函数增长率的上限可能不止一个。譬如，一个在集合</a:t>
            </a:r>
            <a:r>
              <a:rPr lang="en-US" altLang="zh-CN" dirty="0" smtClean="0"/>
              <a:t>O(n)</a:t>
            </a:r>
            <a:r>
              <a:rPr lang="zh-CN" altLang="en-US" dirty="0" smtClean="0"/>
              <a:t>中的函数也一定在集合</a:t>
            </a:r>
            <a:r>
              <a:rPr lang="en-US" altLang="zh-CN" dirty="0" smtClean="0"/>
              <a:t>O(n</a:t>
            </a:r>
            <a:r>
              <a:rPr lang="en-US" altLang="zh-CN" baseline="30000" dirty="0" smtClean="0"/>
              <a:t>2</a:t>
            </a:r>
            <a:r>
              <a:rPr lang="en-US" altLang="zh-CN" dirty="0" smtClean="0"/>
              <a:t>)</a:t>
            </a:r>
            <a:r>
              <a:rPr lang="zh-CN" altLang="en-US" dirty="0" smtClean="0"/>
              <a:t>中，同时也在集合</a:t>
            </a:r>
            <a:r>
              <a:rPr lang="en-US" altLang="zh-CN" dirty="0" smtClean="0"/>
              <a:t>O(n</a:t>
            </a:r>
            <a:r>
              <a:rPr lang="en-US" altLang="zh-CN" baseline="30000" dirty="0" smtClean="0"/>
              <a:t>3</a:t>
            </a:r>
            <a:r>
              <a:rPr lang="en-US" altLang="zh-CN" dirty="0" smtClean="0"/>
              <a:t>)</a:t>
            </a:r>
            <a:r>
              <a:rPr lang="zh-CN" altLang="en-US" dirty="0" smtClean="0"/>
              <a:t>中，等等。大</a:t>
            </a:r>
            <a:r>
              <a:rPr lang="en-US" altLang="zh-CN" dirty="0" smtClean="0"/>
              <a:t>O</a:t>
            </a:r>
            <a:r>
              <a:rPr lang="zh-CN" altLang="en-US" dirty="0" smtClean="0"/>
              <a:t>表示法给出了所有上限中最</a:t>
            </a:r>
            <a:r>
              <a:rPr lang="zh-CN" altLang="en-US" dirty="0" smtClean="0">
                <a:solidFill>
                  <a:srgbClr val="CC0000"/>
                </a:solidFill>
              </a:rPr>
              <a:t>“紧”</a:t>
            </a:r>
            <a:r>
              <a:rPr lang="zh-CN" altLang="en-US" dirty="0" smtClean="0"/>
              <a:t>（也即最小）的那个上限</a:t>
            </a:r>
          </a:p>
          <a:p>
            <a:endParaRPr lang="zh-CN" altLang="en-US" dirty="0" smtClean="0"/>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fld id="{B60D47BA-69E9-4DC3-8FD7-75CE64340A0A}" type="slidenum">
              <a:rPr lang="en-US" altLang="zh-CN" smtClean="0"/>
              <a:pPr eaLnBrk="1" hangingPunct="1"/>
              <a:t>69</a:t>
            </a:fld>
            <a:endParaRPr lang="en-US" altLang="zh-CN" smtClean="0"/>
          </a:p>
        </p:txBody>
      </p:sp>
    </p:spTree>
    <p:extLst>
      <p:ext uri="{BB962C8B-B14F-4D97-AF65-F5344CB8AC3E}">
        <p14:creationId xmlns:p14="http://schemas.microsoft.com/office/powerpoint/2010/main" val="11348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B79F48E-A301-47DC-9368-1F7E5EE3A0DA}" type="slidenum">
              <a:rPr lang="en-US" altLang="zh-CN" smtClean="0"/>
              <a:pPr>
                <a:defRPr/>
              </a:pPr>
              <a:t>84</a:t>
            </a:fld>
            <a:endParaRPr lang="en-US" altLang="zh-CN"/>
          </a:p>
        </p:txBody>
      </p:sp>
    </p:spTree>
    <p:extLst>
      <p:ext uri="{BB962C8B-B14F-4D97-AF65-F5344CB8AC3E}">
        <p14:creationId xmlns:p14="http://schemas.microsoft.com/office/powerpoint/2010/main" val="102074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fld id="{513D0E2C-5684-4FF2-A6D1-3238C28514FC}" type="slidenum">
              <a:rPr lang="en-US" altLang="zh-CN" smtClean="0"/>
              <a:pPr eaLnBrk="1" hangingPunct="1"/>
              <a:t>15</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zh-CN" altLang="zh-CN" b="1" smtClean="0"/>
          </a:p>
        </p:txBody>
      </p:sp>
    </p:spTree>
    <p:extLst>
      <p:ext uri="{BB962C8B-B14F-4D97-AF65-F5344CB8AC3E}">
        <p14:creationId xmlns:p14="http://schemas.microsoft.com/office/powerpoint/2010/main" val="239521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fld id="{B18DE19A-3478-46A4-9C6C-EF10536DB285}" type="slidenum">
              <a:rPr lang="en-US" altLang="zh-CN" smtClean="0"/>
              <a:pPr eaLnBrk="1" hangingPunct="1"/>
              <a:t>16</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9999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fld id="{583DD1A0-FB55-42DB-9756-A0CA5BA21681}" type="slidenum">
              <a:rPr lang="en-US" altLang="zh-CN" smtClean="0"/>
              <a:pPr eaLnBrk="1" hangingPunct="1"/>
              <a:t>17</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86073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fld id="{F28C412E-E37D-4C73-BEC8-AF3DFAD62402}" type="slidenum">
              <a:rPr lang="en-US" altLang="zh-CN" smtClean="0"/>
              <a:pPr eaLnBrk="1" hangingPunct="1"/>
              <a:t>18</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zh-CN" altLang="zh-CN" sz="2800" b="1" smtClean="0"/>
          </a:p>
        </p:txBody>
      </p:sp>
    </p:spTree>
    <p:extLst>
      <p:ext uri="{BB962C8B-B14F-4D97-AF65-F5344CB8AC3E}">
        <p14:creationId xmlns:p14="http://schemas.microsoft.com/office/powerpoint/2010/main" val="103695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228600" indent="-228600" eaLnBrk="1" hangingPunct="1">
              <a:defRPr/>
            </a:pPr>
            <a:r>
              <a:rPr lang="zh-CN" altLang="en-US" b="1" dirty="0" smtClean="0"/>
              <a:t>着色问题：对于平面图，最大着色数小于</a:t>
            </a:r>
            <a:r>
              <a:rPr lang="en-US" altLang="zh-CN" b="1" dirty="0" smtClean="0"/>
              <a:t>5</a:t>
            </a:r>
            <a:r>
              <a:rPr lang="zh-CN" altLang="en-US" b="1" dirty="0" smtClean="0"/>
              <a:t>（可以证明）；最大着色数为</a:t>
            </a:r>
            <a:r>
              <a:rPr lang="en-US" altLang="zh-CN" b="1" dirty="0" smtClean="0"/>
              <a:t>4</a:t>
            </a:r>
            <a:r>
              <a:rPr lang="zh-CN" altLang="en-US" b="1" dirty="0" smtClean="0"/>
              <a:t>，目前只通过计算机进行了穷举证明，没有理论证明。</a:t>
            </a:r>
            <a:endParaRPr lang="en-US" altLang="zh-CN" b="1" dirty="0" smtClean="0"/>
          </a:p>
          <a:p>
            <a:pPr marL="228600" indent="-228600" eaLnBrk="1" hangingPunct="1">
              <a:defRPr/>
            </a:pPr>
            <a:r>
              <a:rPr lang="zh-CN" altLang="en-US" b="1" dirty="0" smtClean="0"/>
              <a:t>着色方案是不唯一的，不同的算法会得到不同的方案。</a:t>
            </a:r>
            <a:endParaRPr lang="zh-CN" altLang="zh-CN" b="1" dirty="0" smtClean="0"/>
          </a:p>
          <a:p>
            <a:pPr>
              <a:defRPr/>
            </a:pPr>
            <a:endParaRPr lang="zh-CN" altLang="en-US" dirty="0"/>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fld id="{0A64F8E2-CE54-455C-A45E-9F273FFEED5E}" type="slidenum">
              <a:rPr lang="en-US" altLang="zh-CN" smtClean="0"/>
              <a:pPr eaLnBrk="1" hangingPunct="1"/>
              <a:t>19</a:t>
            </a:fld>
            <a:endParaRPr lang="en-US" altLang="zh-CN" smtClean="0"/>
          </a:p>
        </p:txBody>
      </p:sp>
    </p:spTree>
    <p:extLst>
      <p:ext uri="{BB962C8B-B14F-4D97-AF65-F5344CB8AC3E}">
        <p14:creationId xmlns:p14="http://schemas.microsoft.com/office/powerpoint/2010/main" val="234950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fld id="{B744D558-2690-4A32-ADD3-E0A801258335}" type="slidenum">
              <a:rPr lang="en-US" altLang="zh-CN" smtClean="0"/>
              <a:pPr eaLnBrk="1" hangingPunct="1"/>
              <a:t>22</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b="1" smtClean="0">
              <a:solidFill>
                <a:srgbClr val="FF3300"/>
              </a:solidFill>
              <a:latin typeface="黑体" pitchFamily="2" charset="-122"/>
              <a:ea typeface="黑体" pitchFamily="2" charset="-122"/>
            </a:endParaRPr>
          </a:p>
        </p:txBody>
      </p:sp>
    </p:spTree>
    <p:extLst>
      <p:ext uri="{BB962C8B-B14F-4D97-AF65-F5344CB8AC3E}">
        <p14:creationId xmlns:p14="http://schemas.microsoft.com/office/powerpoint/2010/main" val="407399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B79F48E-A301-47DC-9368-1F7E5EE3A0DA}" type="slidenum">
              <a:rPr lang="en-US" altLang="zh-CN" smtClean="0"/>
              <a:pPr>
                <a:defRPr/>
              </a:pPr>
              <a:t>25</a:t>
            </a:fld>
            <a:endParaRPr lang="en-US" altLang="zh-CN"/>
          </a:p>
        </p:txBody>
      </p:sp>
    </p:spTree>
    <p:extLst>
      <p:ext uri="{BB962C8B-B14F-4D97-AF65-F5344CB8AC3E}">
        <p14:creationId xmlns:p14="http://schemas.microsoft.com/office/powerpoint/2010/main" val="361809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hlink"/>
                </a:solidFill>
              </a:rPr>
              <a:t>引用参数</a:t>
            </a:r>
            <a:r>
              <a:rPr lang="zh-CN" altLang="en-US" dirty="0" smtClean="0">
                <a:solidFill>
                  <a:srgbClr val="006699"/>
                </a:solidFill>
              </a:rPr>
              <a:t> 是</a:t>
            </a:r>
            <a:r>
              <a:rPr lang="en-US" altLang="zh-CN" dirty="0" smtClean="0">
                <a:solidFill>
                  <a:srgbClr val="006699"/>
                </a:solidFill>
              </a:rPr>
              <a:t>C++</a:t>
            </a:r>
            <a:r>
              <a:rPr lang="zh-CN" altLang="en-US" dirty="0" smtClean="0">
                <a:solidFill>
                  <a:srgbClr val="006699"/>
                </a:solidFill>
              </a:rPr>
              <a:t>中的语法。</a:t>
            </a:r>
            <a:endParaRPr lang="zh-CN" altLang="en-US" dirty="0"/>
          </a:p>
        </p:txBody>
      </p:sp>
      <p:sp>
        <p:nvSpPr>
          <p:cNvPr id="4" name="灯片编号占位符 3"/>
          <p:cNvSpPr>
            <a:spLocks noGrp="1"/>
          </p:cNvSpPr>
          <p:nvPr>
            <p:ph type="sldNum" sz="quarter" idx="10"/>
          </p:nvPr>
        </p:nvSpPr>
        <p:spPr/>
        <p:txBody>
          <a:bodyPr/>
          <a:lstStyle/>
          <a:p>
            <a:pPr>
              <a:defRPr/>
            </a:pPr>
            <a:fld id="{FB79F48E-A301-47DC-9368-1F7E5EE3A0DA}" type="slidenum">
              <a:rPr lang="en-US" altLang="zh-CN" smtClean="0"/>
              <a:pPr>
                <a:defRPr/>
              </a:pPr>
              <a:t>48</a:t>
            </a:fld>
            <a:endParaRPr lang="en-US" altLang="zh-CN"/>
          </a:p>
        </p:txBody>
      </p:sp>
    </p:spTree>
    <p:extLst>
      <p:ext uri="{BB962C8B-B14F-4D97-AF65-F5344CB8AC3E}">
        <p14:creationId xmlns:p14="http://schemas.microsoft.com/office/powerpoint/2010/main" val="4094345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828800" cy="1752600"/>
          </a:xfrm>
          <a:prstGeom prst="rect">
            <a:avLst/>
          </a:prstGeom>
          <a:gradFill rotWithShape="0">
            <a:gsLst>
              <a:gs pos="0">
                <a:schemeClr val="bg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sp>
        <p:nvSpPr>
          <p:cNvPr id="5" name="Rectangle 4"/>
          <p:cNvSpPr>
            <a:spLocks noChangeArrowheads="1"/>
          </p:cNvSpPr>
          <p:nvPr/>
        </p:nvSpPr>
        <p:spPr bwMode="auto">
          <a:xfrm>
            <a:off x="0" y="3810000"/>
            <a:ext cx="1828800" cy="3046413"/>
          </a:xfrm>
          <a:prstGeom prst="rect">
            <a:avLst/>
          </a:prstGeom>
          <a:gradFill rotWithShape="0">
            <a:gsLst>
              <a:gs pos="0">
                <a:schemeClr val="accent1"/>
              </a:gs>
              <a:gs pos="100000">
                <a:schemeClr val="bg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1950"/>
            <a:ext cx="1828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1"/>
          <p:cNvGraphicFramePr>
            <a:graphicFrameLocks noChangeAspect="1"/>
          </p:cNvGraphicFramePr>
          <p:nvPr/>
        </p:nvGraphicFramePr>
        <p:xfrm>
          <a:off x="7848600" y="152400"/>
          <a:ext cx="1295400" cy="1295400"/>
        </p:xfrm>
        <a:graphic>
          <a:graphicData uri="http://schemas.openxmlformats.org/presentationml/2006/ole">
            <mc:AlternateContent xmlns:mc="http://schemas.openxmlformats.org/markup-compatibility/2006">
              <mc:Choice xmlns:v="urn:schemas-microsoft-com:vml" Requires="v">
                <p:oleObj spid="_x0000_s101496" name="Image" r:id="rId4" imgW="2539683" imgH="2539683" progId="">
                  <p:embed/>
                </p:oleObj>
              </mc:Choice>
              <mc:Fallback>
                <p:oleObj name="Image" r:id="rId4" imgW="2539683" imgH="253968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524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2"/>
          <p:cNvSpPr>
            <a:spLocks noChangeArrowheads="1"/>
          </p:cNvSpPr>
          <p:nvPr/>
        </p:nvSpPr>
        <p:spPr bwMode="auto">
          <a:xfrm>
            <a:off x="1828800" y="3886200"/>
            <a:ext cx="7315200" cy="2286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pic>
        <p:nvPicPr>
          <p:cNvPr id="9" name="Picture 13" descr="back-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6"/>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36871" name="Rectangle 7"/>
          <p:cNvSpPr>
            <a:spLocks noGrp="1" noChangeArrowheads="1"/>
          </p:cNvSpPr>
          <p:nvPr>
            <p:ph type="subTitle" sz="quarter" idx="1"/>
          </p:nvPr>
        </p:nvSpPr>
        <p:spPr>
          <a:xfrm>
            <a:off x="1828800" y="4191000"/>
            <a:ext cx="6400800" cy="1752600"/>
          </a:xfrm>
        </p:spPr>
        <p:txBody>
          <a:bodyPr/>
          <a:lstStyle>
            <a:lvl1pPr marL="0" indent="0" algn="r">
              <a:buFont typeface="Symbol" pitchFamily="18" charset="2"/>
              <a:buNone/>
              <a:defRPr/>
            </a:lvl1pPr>
          </a:lstStyle>
          <a:p>
            <a:r>
              <a:rPr lang="en-US" altLang="zh-CN"/>
              <a:t>Lecture Notes On</a:t>
            </a:r>
          </a:p>
        </p:txBody>
      </p:sp>
      <p:sp>
        <p:nvSpPr>
          <p:cNvPr id="10" name="Rectangle 8"/>
          <p:cNvSpPr>
            <a:spLocks noGrp="1" noChangeArrowheads="1"/>
          </p:cNvSpPr>
          <p:nvPr>
            <p:ph type="dt" sz="quarter" idx="10"/>
          </p:nvPr>
        </p:nvSpPr>
        <p:spPr>
          <a:xfrm>
            <a:off x="1828800" y="6400800"/>
            <a:ext cx="1905000" cy="457200"/>
          </a:xfrm>
        </p:spPr>
        <p:txBody>
          <a:bodyPr/>
          <a:lstStyle>
            <a:lvl1pPr>
              <a:defRPr/>
            </a:lvl1pPr>
          </a:lstStyle>
          <a:p>
            <a:pPr>
              <a:defRPr/>
            </a:pPr>
            <a:endParaRPr lang="en-US" altLang="zh-CN"/>
          </a:p>
        </p:txBody>
      </p:sp>
      <p:sp>
        <p:nvSpPr>
          <p:cNvPr id="11" name="Rectangle 9"/>
          <p:cNvSpPr>
            <a:spLocks noGrp="1" noChangeArrowheads="1"/>
          </p:cNvSpPr>
          <p:nvPr>
            <p:ph type="ftr" sz="quarter" idx="11"/>
          </p:nvPr>
        </p:nvSpPr>
        <p:spPr>
          <a:xfrm>
            <a:off x="3962400" y="6400800"/>
            <a:ext cx="2895600" cy="457200"/>
          </a:xfrm>
        </p:spPr>
        <p:txBody>
          <a:bodyPr/>
          <a:lstStyle>
            <a:lvl1pPr>
              <a:defRPr/>
            </a:lvl1pPr>
          </a:lstStyle>
          <a:p>
            <a:pPr>
              <a:defRPr/>
            </a:pPr>
            <a:endParaRPr lang="en-US" altLang="zh-CN"/>
          </a:p>
        </p:txBody>
      </p:sp>
      <p:sp>
        <p:nvSpPr>
          <p:cNvPr id="12" name="Rectangle 10"/>
          <p:cNvSpPr>
            <a:spLocks noGrp="1" noChangeArrowheads="1"/>
          </p:cNvSpPr>
          <p:nvPr>
            <p:ph type="sldNum" sz="quarter" idx="12"/>
          </p:nvPr>
        </p:nvSpPr>
        <p:spPr>
          <a:xfrm>
            <a:off x="7239000" y="6400800"/>
            <a:ext cx="1905000" cy="457200"/>
          </a:xfrm>
        </p:spPr>
        <p:txBody>
          <a:bodyPr/>
          <a:lstStyle>
            <a:lvl1pPr algn="r">
              <a:defRPr/>
            </a:lvl1pPr>
          </a:lstStyle>
          <a:p>
            <a:pPr>
              <a:defRPr/>
            </a:pPr>
            <a:fld id="{A7641021-E7F3-4D2A-8F0B-DA325118D351}" type="slidenum">
              <a:rPr lang="en-US" altLang="zh-CN"/>
              <a:pPr>
                <a:defRPr/>
              </a:pPr>
              <a:t>‹#›</a:t>
            </a:fld>
            <a:endParaRPr lang="en-US" altLang="zh-CN"/>
          </a:p>
        </p:txBody>
      </p:sp>
    </p:spTree>
    <p:extLst>
      <p:ext uri="{BB962C8B-B14F-4D97-AF65-F5344CB8AC3E}">
        <p14:creationId xmlns:p14="http://schemas.microsoft.com/office/powerpoint/2010/main" val="4113461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D062A8F-E825-4C9B-8228-25082F1366A8}" type="slidenum">
              <a:rPr lang="en-US" altLang="zh-CN"/>
              <a:pPr>
                <a:defRPr/>
              </a:pPr>
              <a:t>‹#›</a:t>
            </a:fld>
            <a:endParaRPr lang="en-US" altLang="zh-CN"/>
          </a:p>
        </p:txBody>
      </p:sp>
    </p:spTree>
    <p:extLst>
      <p:ext uri="{BB962C8B-B14F-4D97-AF65-F5344CB8AC3E}">
        <p14:creationId xmlns:p14="http://schemas.microsoft.com/office/powerpoint/2010/main" val="63157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3627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B626440-4F20-44C6-AB24-27F2053A58B8}" type="slidenum">
              <a:rPr lang="en-US" altLang="zh-CN"/>
              <a:pPr>
                <a:defRPr/>
              </a:pPr>
              <a:t>‹#›</a:t>
            </a:fld>
            <a:endParaRPr lang="en-US" altLang="zh-CN"/>
          </a:p>
        </p:txBody>
      </p:sp>
    </p:spTree>
    <p:extLst>
      <p:ext uri="{BB962C8B-B14F-4D97-AF65-F5344CB8AC3E}">
        <p14:creationId xmlns:p14="http://schemas.microsoft.com/office/powerpoint/2010/main" val="6337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199" y="1371600"/>
            <a:ext cx="8681839"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p:txBody>
          <a:bodyPr/>
          <a:lstStyle>
            <a:lvl1pPr>
              <a:defRPr dirty="0"/>
            </a:lvl1pPr>
          </a:lstStyle>
          <a:p>
            <a:pPr>
              <a:defRPr/>
            </a:pPr>
            <a:endParaRPr lang="en-US" altLang="zh-CN" dirty="0"/>
          </a:p>
        </p:txBody>
      </p:sp>
      <p:sp>
        <p:nvSpPr>
          <p:cNvPr id="6" name="Rectangle 9"/>
          <p:cNvSpPr>
            <a:spLocks noGrp="1" noChangeArrowheads="1"/>
          </p:cNvSpPr>
          <p:nvPr>
            <p:ph type="sldNum" sz="quarter" idx="11"/>
          </p:nvPr>
        </p:nvSpPr>
        <p:spPr/>
        <p:txBody>
          <a:bodyPr/>
          <a:lstStyle>
            <a:lvl1pPr>
              <a:defRPr/>
            </a:lvl1pPr>
          </a:lstStyle>
          <a:p>
            <a:pPr>
              <a:defRPr/>
            </a:pPr>
            <a:fld id="{A6B5CF24-81FF-43E3-A83F-2846DD05B1C8}" type="slidenum">
              <a:rPr lang="en-US" altLang="zh-CN"/>
              <a:pPr>
                <a:defRPr/>
              </a:pPr>
              <a:t>‹#›</a:t>
            </a:fld>
            <a:endParaRPr lang="en-US" altLang="zh-CN"/>
          </a:p>
        </p:txBody>
      </p:sp>
      <p:sp>
        <p:nvSpPr>
          <p:cNvPr id="8" name="矩形 7"/>
          <p:cNvSpPr/>
          <p:nvPr userDrawn="1"/>
        </p:nvSpPr>
        <p:spPr>
          <a:xfrm>
            <a:off x="6444208" y="6400800"/>
            <a:ext cx="881973" cy="369332"/>
          </a:xfrm>
          <a:prstGeom prst="rect">
            <a:avLst/>
          </a:prstGeom>
          <a:noFill/>
          <a:effectLst>
            <a:glow rad="228600">
              <a:schemeClr val="accent3">
                <a:satMod val="175000"/>
                <a:alpha val="40000"/>
              </a:schemeClr>
            </a:glow>
          </a:effectLst>
        </p:spPr>
        <p:txBody>
          <a:bodyPr wrap="none">
            <a:spAutoFit/>
          </a:bodyPr>
          <a:lstStyle/>
          <a:p>
            <a:pPr algn="ctr" eaLnBrk="1" hangingPunct="1"/>
            <a:r>
              <a:rPr lang="zh-CN" altLang="en-US" sz="1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高春晓</a:t>
            </a:r>
          </a:p>
        </p:txBody>
      </p:sp>
      <p:pic>
        <p:nvPicPr>
          <p:cNvPr id="7" name="图片 6"/>
          <p:cNvPicPr>
            <a:picLocks noChangeAspect="1"/>
          </p:cNvPicPr>
          <p:nvPr userDrawn="1"/>
        </p:nvPicPr>
        <p:blipFill>
          <a:blip r:embed="rId2"/>
          <a:stretch>
            <a:fillRect/>
          </a:stretch>
        </p:blipFill>
        <p:spPr>
          <a:xfrm>
            <a:off x="7500739" y="6390134"/>
            <a:ext cx="1638300" cy="361950"/>
          </a:xfrm>
          <a:prstGeom prst="rect">
            <a:avLst/>
          </a:prstGeom>
        </p:spPr>
      </p:pic>
    </p:spTree>
    <p:extLst>
      <p:ext uri="{BB962C8B-B14F-4D97-AF65-F5344CB8AC3E}">
        <p14:creationId xmlns:p14="http://schemas.microsoft.com/office/powerpoint/2010/main" val="26234682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7019EC69-744B-406A-B89A-C2AD04F01E6E}" type="slidenum">
              <a:rPr lang="en-US" altLang="zh-CN"/>
              <a:pPr>
                <a:defRPr/>
              </a:pPr>
              <a:t>‹#›</a:t>
            </a:fld>
            <a:endParaRPr lang="en-US" altLang="zh-CN"/>
          </a:p>
        </p:txBody>
      </p:sp>
    </p:spTree>
    <p:extLst>
      <p:ext uri="{BB962C8B-B14F-4D97-AF65-F5344CB8AC3E}">
        <p14:creationId xmlns:p14="http://schemas.microsoft.com/office/powerpoint/2010/main" val="72977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897FC6AF-5332-44C0-BD73-A2ECEDA7273C}" type="slidenum">
              <a:rPr lang="en-US" altLang="zh-CN"/>
              <a:pPr>
                <a:defRPr/>
              </a:pPr>
              <a:t>‹#›</a:t>
            </a:fld>
            <a:endParaRPr lang="en-US" altLang="zh-CN"/>
          </a:p>
        </p:txBody>
      </p:sp>
    </p:spTree>
    <p:extLst>
      <p:ext uri="{BB962C8B-B14F-4D97-AF65-F5344CB8AC3E}">
        <p14:creationId xmlns:p14="http://schemas.microsoft.com/office/powerpoint/2010/main" val="363546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C9C87714-C223-4201-AB09-9D6386F5C202}" type="slidenum">
              <a:rPr lang="en-US" altLang="zh-CN"/>
              <a:pPr>
                <a:defRPr/>
              </a:pPr>
              <a:t>‹#›</a:t>
            </a:fld>
            <a:endParaRPr lang="en-US" altLang="zh-CN"/>
          </a:p>
        </p:txBody>
      </p:sp>
    </p:spTree>
    <p:extLst>
      <p:ext uri="{BB962C8B-B14F-4D97-AF65-F5344CB8AC3E}">
        <p14:creationId xmlns:p14="http://schemas.microsoft.com/office/powerpoint/2010/main" val="153315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F13AD828-C094-4D6C-B3F0-EAD22ABF230A}" type="slidenum">
              <a:rPr lang="en-US" altLang="zh-CN"/>
              <a:pPr>
                <a:defRPr/>
              </a:pPr>
              <a:t>‹#›</a:t>
            </a:fld>
            <a:endParaRPr lang="en-US" altLang="zh-CN"/>
          </a:p>
        </p:txBody>
      </p:sp>
    </p:spTree>
    <p:extLst>
      <p:ext uri="{BB962C8B-B14F-4D97-AF65-F5344CB8AC3E}">
        <p14:creationId xmlns:p14="http://schemas.microsoft.com/office/powerpoint/2010/main" val="207181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6D474DE3-8111-4FE0-8C99-5A6C5D9F4410}" type="slidenum">
              <a:rPr lang="en-US" altLang="zh-CN"/>
              <a:pPr>
                <a:defRPr/>
              </a:pPr>
              <a:t>‹#›</a:t>
            </a:fld>
            <a:endParaRPr lang="en-US" altLang="zh-CN"/>
          </a:p>
        </p:txBody>
      </p:sp>
    </p:spTree>
    <p:extLst>
      <p:ext uri="{BB962C8B-B14F-4D97-AF65-F5344CB8AC3E}">
        <p14:creationId xmlns:p14="http://schemas.microsoft.com/office/powerpoint/2010/main" val="92864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4E232CE-86EE-40F0-B373-03553C6488FE}" type="slidenum">
              <a:rPr lang="en-US" altLang="zh-CN"/>
              <a:pPr>
                <a:defRPr/>
              </a:pPr>
              <a:t>‹#›</a:t>
            </a:fld>
            <a:endParaRPr lang="en-US" altLang="zh-CN"/>
          </a:p>
        </p:txBody>
      </p:sp>
    </p:spTree>
    <p:extLst>
      <p:ext uri="{BB962C8B-B14F-4D97-AF65-F5344CB8AC3E}">
        <p14:creationId xmlns:p14="http://schemas.microsoft.com/office/powerpoint/2010/main" val="142490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B775875-9457-45B3-A403-2C9118FA580B}" type="slidenum">
              <a:rPr lang="en-US" altLang="zh-CN"/>
              <a:pPr>
                <a:defRPr/>
              </a:pPr>
              <a:t>‹#›</a:t>
            </a:fld>
            <a:endParaRPr lang="en-US" altLang="zh-CN"/>
          </a:p>
        </p:txBody>
      </p:sp>
    </p:spTree>
    <p:extLst>
      <p:ext uri="{BB962C8B-B14F-4D97-AF65-F5344CB8AC3E}">
        <p14:creationId xmlns:p14="http://schemas.microsoft.com/office/powerpoint/2010/main" val="79773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304800" cy="533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sp>
        <p:nvSpPr>
          <p:cNvPr id="1027" name="Rectangle 3"/>
          <p:cNvSpPr>
            <a:spLocks noChangeArrowheads="1"/>
          </p:cNvSpPr>
          <p:nvPr/>
        </p:nvSpPr>
        <p:spPr bwMode="auto">
          <a:xfrm>
            <a:off x="0" y="1373188"/>
            <a:ext cx="304800" cy="5484812"/>
          </a:xfrm>
          <a:prstGeom prst="rect">
            <a:avLst/>
          </a:prstGeom>
          <a:gradFill rotWithShape="0">
            <a:gsLst>
              <a:gs pos="0">
                <a:schemeClr val="accent1"/>
              </a:gs>
              <a:gs pos="100000">
                <a:srgbClr val="F7F7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pic>
        <p:nvPicPr>
          <p:cNvPr id="1028" name="Picture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81000"/>
            <a:ext cx="30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title"/>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5846" name="Rectangle 6"/>
          <p:cNvSpPr>
            <a:spLocks noGrp="1" noChangeArrowheads="1"/>
          </p:cNvSpPr>
          <p:nvPr>
            <p:ph type="body" idx="1"/>
          </p:nvPr>
        </p:nvSpPr>
        <p:spPr bwMode="auto">
          <a:xfrm>
            <a:off x="457200" y="13716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5847" name="Rectangle 7"/>
          <p:cNvSpPr>
            <a:spLocks noGrp="1" noChangeArrowheads="1"/>
          </p:cNvSpPr>
          <p:nvPr>
            <p:ph type="dt" sz="half" idx="2"/>
          </p:nvPr>
        </p:nvSpPr>
        <p:spPr bwMode="auto">
          <a:xfrm>
            <a:off x="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spcBef>
                <a:spcPct val="0"/>
              </a:spcBef>
              <a:defRPr kumimoji="0" sz="1400" b="0">
                <a:solidFill>
                  <a:schemeClr val="tx1"/>
                </a:solidFill>
              </a:defRPr>
            </a:lvl1pPr>
          </a:lstStyle>
          <a:p>
            <a:pPr>
              <a:defRPr/>
            </a:pPr>
            <a:endParaRPr lang="en-US" altLang="zh-CN"/>
          </a:p>
        </p:txBody>
      </p:sp>
      <p:sp>
        <p:nvSpPr>
          <p:cNvPr id="35848" name="Rectangle 8"/>
          <p:cNvSpPr>
            <a:spLocks noGrp="1" noChangeArrowheads="1"/>
          </p:cNvSpPr>
          <p:nvPr>
            <p:ph type="ftr" sz="quarter" idx="3"/>
          </p:nvPr>
        </p:nvSpPr>
        <p:spPr bwMode="auto">
          <a:xfrm>
            <a:off x="6248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spcBef>
                <a:spcPct val="0"/>
              </a:spcBef>
              <a:defRPr kumimoji="0" sz="1400" b="0">
                <a:solidFill>
                  <a:schemeClr val="tx1"/>
                </a:solidFill>
              </a:defRPr>
            </a:lvl1pPr>
          </a:lstStyle>
          <a:p>
            <a:pPr>
              <a:defRPr/>
            </a:pPr>
            <a:endParaRPr lang="en-US" altLang="zh-CN"/>
          </a:p>
        </p:txBody>
      </p:sp>
      <p:sp>
        <p:nvSpPr>
          <p:cNvPr id="35849" name="Rectangle 9"/>
          <p:cNvSpPr>
            <a:spLocks noGrp="1" noChangeArrowheads="1"/>
          </p:cNvSpPr>
          <p:nvPr>
            <p:ph type="sldNum" sz="quarter" idx="4"/>
          </p:nvPr>
        </p:nvSpPr>
        <p:spPr bwMode="auto">
          <a:xfrm>
            <a:off x="31242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spcBef>
                <a:spcPct val="0"/>
              </a:spcBef>
              <a:defRPr kumimoji="0" sz="1400" b="0">
                <a:solidFill>
                  <a:schemeClr val="tx1"/>
                </a:solidFill>
              </a:defRPr>
            </a:lvl1pPr>
          </a:lstStyle>
          <a:p>
            <a:pPr>
              <a:defRPr/>
            </a:pPr>
            <a:fld id="{AD8C229F-DEE3-449C-9298-564930DF4E6B}" type="slidenum">
              <a:rPr lang="en-US" altLang="zh-CN"/>
              <a:pPr>
                <a:defRPr/>
              </a:pPr>
              <a:t>‹#›</a:t>
            </a:fld>
            <a:endParaRPr lang="en-US" altLang="zh-CN"/>
          </a:p>
        </p:txBody>
      </p:sp>
      <p:sp>
        <p:nvSpPr>
          <p:cNvPr id="1034" name="Rectangle 10"/>
          <p:cNvSpPr>
            <a:spLocks noChangeArrowheads="1"/>
          </p:cNvSpPr>
          <p:nvPr/>
        </p:nvSpPr>
        <p:spPr bwMode="auto">
          <a:xfrm>
            <a:off x="304800" y="1219200"/>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sp>
        <p:nvSpPr>
          <p:cNvPr id="1035" name="Rectangle 11"/>
          <p:cNvSpPr>
            <a:spLocks noChangeArrowheads="1"/>
          </p:cNvSpPr>
          <p:nvPr/>
        </p:nvSpPr>
        <p:spPr bwMode="auto">
          <a:xfrm>
            <a:off x="304800" y="0"/>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sp>
        <p:nvSpPr>
          <p:cNvPr id="1036" name="Text Box 12"/>
          <p:cNvSpPr txBox="1">
            <a:spLocks noChangeArrowheads="1"/>
          </p:cNvSpPr>
          <p:nvPr/>
        </p:nvSpPr>
        <p:spPr bwMode="auto">
          <a:xfrm>
            <a:off x="304800" y="6461125"/>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spcBef>
                <a:spcPct val="50000"/>
              </a:spcBef>
            </a:pPr>
            <a:r>
              <a:rPr lang="en-US" altLang="zh-CN" sz="2000">
                <a:solidFill>
                  <a:srgbClr val="A66300"/>
                </a:solidFill>
              </a:rPr>
              <a:t>Data Structure</a:t>
            </a:r>
          </a:p>
        </p:txBody>
      </p:sp>
      <p:pic>
        <p:nvPicPr>
          <p:cNvPr id="1037" name="Picture 14" descr="back-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wipe(left)">
                                      <p:cBhvr>
                                        <p:cTn id="7" dur="500"/>
                                        <p:tgtEl>
                                          <p:spTgt spid="358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wipe(left)">
                                      <p:cBhvr>
                                        <p:cTn id="12" dur="500"/>
                                        <p:tgtEl>
                                          <p:spTgt spid="358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wipe(left)">
                                      <p:cBhvr>
                                        <p:cTn id="17" dur="500"/>
                                        <p:tgtEl>
                                          <p:spTgt spid="35846">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5846">
                                            <p:txEl>
                                              <p:pRg st="3" end="3"/>
                                            </p:txEl>
                                          </p:spTgt>
                                        </p:tgtEl>
                                        <p:attrNameLst>
                                          <p:attrName>style.visibility</p:attrName>
                                        </p:attrNameLst>
                                      </p:cBhvr>
                                      <p:to>
                                        <p:strVal val="visible"/>
                                      </p:to>
                                    </p:set>
                                    <p:animEffect transition="in" filter="wipe(left)">
                                      <p:cBhvr>
                                        <p:cTn id="20" dur="500"/>
                                        <p:tgtEl>
                                          <p:spTgt spid="35846">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846">
                                            <p:txEl>
                                              <p:pRg st="4" end="4"/>
                                            </p:txEl>
                                          </p:spTgt>
                                        </p:tgtEl>
                                        <p:attrNameLst>
                                          <p:attrName>style.visibility</p:attrName>
                                        </p:attrNameLst>
                                      </p:cBhvr>
                                      <p:to>
                                        <p:strVal val="visible"/>
                                      </p:to>
                                    </p:set>
                                    <p:animEffect transition="in" filter="wipe(left)">
                                      <p:cBhvr>
                                        <p:cTn id="23" dur="500"/>
                                        <p:tgtEl>
                                          <p:spTgt spid="358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Lst>
      </p:bldP>
    </p:bldLst>
  </p:timing>
  <p:hf hdr="0" ftr="0" dt="0"/>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36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36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36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36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36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tsinghua.xuntangx.com/" TargetMode="External"/><Relationship Id="rId3" Type="http://schemas.openxmlformats.org/officeDocument/2006/relationships/hyperlink" Target="https://courses.csail.mit.edu/6.851/fall17/lectures/" TargetMode="External"/><Relationship Id="rId7" Type="http://schemas.openxmlformats.org/officeDocument/2006/relationships/hyperlink" Target="http://coursegraph.com/provider/coursera" TargetMode="External"/><Relationship Id="rId2" Type="http://schemas.openxmlformats.org/officeDocument/2006/relationships/hyperlink" Target="https://learning-modules.mit.edu/course/index.html?uuid=/course/6/fa18/6.006" TargetMode="External"/><Relationship Id="rId1" Type="http://schemas.openxmlformats.org/officeDocument/2006/relationships/slideLayout" Target="../slideLayouts/slideLayout2.xml"/><Relationship Id="rId6" Type="http://schemas.openxmlformats.org/officeDocument/2006/relationships/hyperlink" Target="http://www.coursera.org/learn/shuju-jiegou-suanfa" TargetMode="External"/><Relationship Id="rId5" Type="http://schemas.openxmlformats.org/officeDocument/2006/relationships/hyperlink" Target="http://www.coursera.org/specializations/algorithms" TargetMode="External"/><Relationship Id="rId4" Type="http://schemas.openxmlformats.org/officeDocument/2006/relationships/hyperlink" Target="http://web.stanford.edu/class/cs166/" TargetMode="External"/><Relationship Id="rId9" Type="http://schemas.openxmlformats.org/officeDocument/2006/relationships/hyperlink" Target="http://www.icourse163.or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p:txBody>
          <a:bodyPr/>
          <a:lstStyle/>
          <a:p>
            <a:pPr eaLnBrk="1" hangingPunct="1"/>
            <a:r>
              <a:rPr lang="zh-CN" altLang="en-US" sz="6600" smtClean="0"/>
              <a:t>数据结构</a:t>
            </a:r>
          </a:p>
        </p:txBody>
      </p:sp>
      <p:sp>
        <p:nvSpPr>
          <p:cNvPr id="5124" name="Rectangle 3"/>
          <p:cNvSpPr>
            <a:spLocks noGrp="1" noChangeArrowheads="1"/>
          </p:cNvSpPr>
          <p:nvPr>
            <p:ph type="subTitle" idx="1"/>
          </p:nvPr>
        </p:nvSpPr>
        <p:spPr/>
        <p:txBody>
          <a:bodyPr/>
          <a:lstStyle/>
          <a:p>
            <a:pPr algn="ctr" eaLnBrk="1" hangingPunct="1"/>
            <a:r>
              <a:rPr lang="zh-CN" altLang="en-US" sz="3200" dirty="0" smtClean="0"/>
              <a:t>北京理工大学</a:t>
            </a:r>
          </a:p>
          <a:p>
            <a:pPr algn="ctr" eaLnBrk="1" hangingPunct="1"/>
            <a:r>
              <a:rPr lang="zh-CN" altLang="en-US" sz="3200" dirty="0" smtClean="0"/>
              <a:t>高春晓</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smtClean="0"/>
              <a:t>1.1   </a:t>
            </a:r>
            <a:r>
              <a:rPr lang="zh-CN" altLang="en-US" smtClean="0"/>
              <a:t>数据结构的定义</a:t>
            </a:r>
          </a:p>
        </p:txBody>
      </p:sp>
      <p:sp>
        <p:nvSpPr>
          <p:cNvPr id="12292" name="Rectangle 3"/>
          <p:cNvSpPr>
            <a:spLocks noGrp="1" noChangeArrowheads="1"/>
          </p:cNvSpPr>
          <p:nvPr>
            <p:ph type="body" idx="1"/>
          </p:nvPr>
        </p:nvSpPr>
        <p:spPr/>
        <p:txBody>
          <a:bodyPr/>
          <a:lstStyle/>
          <a:p>
            <a:pPr eaLnBrk="1" hangingPunct="1"/>
            <a:r>
              <a:rPr lang="en-US" altLang="zh-CN" dirty="0" err="1" smtClean="0">
                <a:solidFill>
                  <a:schemeClr val="tx1"/>
                </a:solidFill>
              </a:rPr>
              <a:t>Niklaus</a:t>
            </a:r>
            <a:r>
              <a:rPr lang="en-US" altLang="zh-CN" dirty="0" smtClean="0">
                <a:solidFill>
                  <a:schemeClr val="tx1"/>
                </a:solidFill>
              </a:rPr>
              <a:t> Wirth</a:t>
            </a:r>
            <a:r>
              <a:rPr lang="zh-CN" altLang="en-US" dirty="0" smtClean="0">
                <a:solidFill>
                  <a:schemeClr val="tx1"/>
                </a:solidFill>
              </a:rPr>
              <a:t>：</a:t>
            </a:r>
          </a:p>
          <a:p>
            <a:pPr lvl="1" eaLnBrk="1" hangingPunct="1"/>
            <a:r>
              <a:rPr lang="en-US" altLang="zh-CN" dirty="0" smtClean="0">
                <a:solidFill>
                  <a:schemeClr val="tx1"/>
                </a:solidFill>
              </a:rPr>
              <a:t>Algorithm + Data Structures = Programs</a:t>
            </a:r>
          </a:p>
          <a:p>
            <a:pPr eaLnBrk="1" hangingPunct="1"/>
            <a:endParaRPr lang="en-US" altLang="zh-CN" dirty="0" smtClean="0">
              <a:solidFill>
                <a:schemeClr val="tx1"/>
              </a:solidFill>
            </a:endParaRPr>
          </a:p>
        </p:txBody>
      </p:sp>
      <p:sp>
        <p:nvSpPr>
          <p:cNvPr id="6" name="矩形 5"/>
          <p:cNvSpPr/>
          <p:nvPr/>
        </p:nvSpPr>
        <p:spPr>
          <a:xfrm>
            <a:off x="565290" y="2984867"/>
            <a:ext cx="6965368" cy="1175706"/>
          </a:xfrm>
          <a:prstGeom prst="rect">
            <a:avLst/>
          </a:prstGeom>
          <a:ln>
            <a:solidFill>
              <a:schemeClr val="accent2">
                <a:lumMod val="50000"/>
              </a:schemeClr>
            </a:solidFill>
          </a:ln>
          <a:effectLst>
            <a:glow rad="139700">
              <a:schemeClr val="accent4">
                <a:satMod val="175000"/>
                <a:alpha val="40000"/>
              </a:schemeClr>
            </a:glow>
          </a:effectLst>
        </p:spPr>
        <p:style>
          <a:lnRef idx="0">
            <a:scrgbClr r="0" g="0" b="0"/>
          </a:lnRef>
          <a:fillRef idx="1001">
            <a:schemeClr val="lt2"/>
          </a:fillRef>
          <a:effectRef idx="0">
            <a:scrgbClr r="0" g="0" b="0"/>
          </a:effectRef>
          <a:fontRef idx="major"/>
        </p:style>
        <p:txBody>
          <a:bodyPr wrap="none">
            <a:spAutoFit/>
          </a:bodyPr>
          <a:lstStyle/>
          <a:p>
            <a:pPr marL="342900" indent="-342900">
              <a:spcBef>
                <a:spcPct val="20000"/>
              </a:spcBef>
              <a:buFontTx/>
              <a:buChar char="•"/>
              <a:defRPr/>
            </a:pPr>
            <a:r>
              <a:rPr lang="en-US" altLang="zh-CN" sz="3200" kern="0" dirty="0"/>
              <a:t>Data Structures = </a:t>
            </a:r>
          </a:p>
          <a:p>
            <a:pPr marL="800100" lvl="1" indent="-342900">
              <a:spcBef>
                <a:spcPct val="20000"/>
              </a:spcBef>
              <a:buFontTx/>
              <a:buChar char="•"/>
              <a:defRPr/>
            </a:pPr>
            <a:r>
              <a:rPr lang="en-US" altLang="zh-CN" sz="3200" kern="0" dirty="0"/>
              <a:t>Data Set + Relations + </a:t>
            </a:r>
            <a:r>
              <a:rPr lang="en-US" altLang="zh-CN" sz="3200" kern="0" dirty="0">
                <a:solidFill>
                  <a:srgbClr val="FF0000"/>
                </a:solidFill>
              </a:rPr>
              <a:t>Operations</a:t>
            </a:r>
          </a:p>
        </p:txBody>
      </p:sp>
      <p:sp>
        <p:nvSpPr>
          <p:cNvPr id="7" name="矩形 6"/>
          <p:cNvSpPr/>
          <p:nvPr/>
        </p:nvSpPr>
        <p:spPr>
          <a:xfrm>
            <a:off x="565290" y="4509120"/>
            <a:ext cx="4190571" cy="584775"/>
          </a:xfrm>
          <a:prstGeom prst="rect">
            <a:avLst/>
          </a:prstGeom>
          <a:ln>
            <a:solidFill>
              <a:schemeClr val="accent2">
                <a:lumMod val="50000"/>
              </a:schemeClr>
            </a:solidFill>
          </a:ln>
          <a:effectLst>
            <a:glow rad="139700">
              <a:schemeClr val="accent4">
                <a:satMod val="175000"/>
                <a:alpha val="40000"/>
              </a:schemeClr>
            </a:glow>
          </a:effectLst>
        </p:spPr>
        <p:style>
          <a:lnRef idx="0">
            <a:scrgbClr r="0" g="0" b="0"/>
          </a:lnRef>
          <a:fillRef idx="1001">
            <a:schemeClr val="lt2"/>
          </a:fillRef>
          <a:effectRef idx="0">
            <a:scrgbClr r="0" g="0" b="0"/>
          </a:effectRef>
          <a:fontRef idx="major"/>
        </p:style>
        <p:txBody>
          <a:bodyPr wrap="none">
            <a:spAutoFit/>
          </a:bodyPr>
          <a:lstStyle/>
          <a:p>
            <a:pPr marL="342900" indent="-342900">
              <a:spcBef>
                <a:spcPct val="20000"/>
              </a:spcBef>
              <a:buFontTx/>
              <a:buChar char="•"/>
              <a:defRPr/>
            </a:pPr>
            <a:r>
              <a:rPr lang="zh-CN" altLang="en-US" sz="3200" kern="0" dirty="0"/>
              <a:t>数据集</a:t>
            </a:r>
            <a:r>
              <a:rPr lang="en-US" altLang="zh-CN" sz="3200" kern="0" dirty="0"/>
              <a:t>+ </a:t>
            </a:r>
            <a:r>
              <a:rPr lang="zh-CN" altLang="en-US" sz="3200" kern="0" dirty="0"/>
              <a:t>关系</a:t>
            </a:r>
            <a:r>
              <a:rPr lang="en-US" altLang="zh-CN" sz="3200" kern="0" dirty="0"/>
              <a:t> + </a:t>
            </a:r>
            <a:r>
              <a:rPr lang="zh-CN" altLang="en-US" sz="3200" kern="0" dirty="0">
                <a:solidFill>
                  <a:srgbClr val="FF0000"/>
                </a:solidFill>
              </a:rPr>
              <a:t>操作</a:t>
            </a:r>
            <a:endParaRPr lang="en-US" altLang="zh-CN" sz="3200" kern="0" dirty="0">
              <a:solidFill>
                <a:srgbClr val="FF0000"/>
              </a:solidFill>
            </a:endParaRPr>
          </a:p>
        </p:txBody>
      </p:sp>
      <p:sp>
        <p:nvSpPr>
          <p:cNvPr id="8" name="爆炸形 2 7"/>
          <p:cNvSpPr/>
          <p:nvPr/>
        </p:nvSpPr>
        <p:spPr bwMode="auto">
          <a:xfrm>
            <a:off x="5429250" y="4071938"/>
            <a:ext cx="3500438" cy="1714500"/>
          </a:xfrm>
          <a:prstGeom prst="irregularSeal2">
            <a:avLst/>
          </a:prstGeom>
          <a:solidFill>
            <a:srgbClr val="FFFF99"/>
          </a:solidFill>
          <a:ln w="12700" cap="sq" cmpd="sng" algn="ctr">
            <a:solidFill>
              <a:schemeClr val="accent2">
                <a:lumMod val="50000"/>
              </a:schemeClr>
            </a:solidFill>
            <a:prstDash val="solid"/>
            <a:round/>
            <a:headEnd type="none" w="med" len="med"/>
            <a:tailEnd type="none" w="med" len="med"/>
          </a:ln>
          <a:effectLst/>
        </p:spPr>
        <p:txBody>
          <a:bodyPr wrap="none" anchor="ctr"/>
          <a:lstStyle/>
          <a:p>
            <a:pPr algn="ctr">
              <a:spcBef>
                <a:spcPct val="50000"/>
              </a:spcBef>
              <a:defRPr/>
            </a:pPr>
            <a:r>
              <a:rPr lang="en-US" altLang="zh-CN" sz="2400" dirty="0">
                <a:solidFill>
                  <a:srgbClr val="FF0000"/>
                </a:solidFill>
              </a:rPr>
              <a:t>Very Important</a:t>
            </a:r>
            <a:r>
              <a:rPr lang="zh-CN" altLang="en-US" sz="2400" dirty="0">
                <a:solidFill>
                  <a:srgbClr val="FF0000"/>
                </a:solidFill>
              </a:rPr>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10</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4"/>
          <p:cNvSpPr>
            <a:spLocks noGrp="1" noChangeArrowheads="1"/>
          </p:cNvSpPr>
          <p:nvPr>
            <p:ph type="ctrTitle"/>
          </p:nvPr>
        </p:nvSpPr>
        <p:spPr/>
        <p:txBody>
          <a:bodyPr/>
          <a:lstStyle/>
          <a:p>
            <a:pPr eaLnBrk="1" hangingPunct="1"/>
            <a:r>
              <a:rPr lang="en-US" altLang="zh-CN" smtClean="0"/>
              <a:t>END of Chapter I</a:t>
            </a:r>
          </a:p>
        </p:txBody>
      </p:sp>
      <p:sp>
        <p:nvSpPr>
          <p:cNvPr id="80900" name="Rectangle 5"/>
          <p:cNvSpPr>
            <a:spLocks noGrp="1" noChangeArrowheads="1"/>
          </p:cNvSpPr>
          <p:nvPr>
            <p:ph type="subTitle"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0" dirty="0"/>
              <a:t>整数集合的</a:t>
            </a:r>
            <a:r>
              <a:rPr lang="zh-CN" altLang="en-US" b="0" dirty="0" smtClean="0"/>
              <a:t>交集</a:t>
            </a:r>
            <a:r>
              <a:rPr lang="zh-CN" altLang="en-US" b="0" dirty="0"/>
              <a:t>（腾讯笔试）</a:t>
            </a:r>
          </a:p>
          <a:p>
            <a:pPr lvl="1"/>
            <a:r>
              <a:rPr lang="zh-CN" altLang="en-US" dirty="0"/>
              <a:t>题目：</a:t>
            </a:r>
            <a:r>
              <a:rPr lang="en-US" altLang="zh-CN" b="0" dirty="0"/>
              <a:t>A</a:t>
            </a:r>
            <a:r>
              <a:rPr lang="zh-CN" altLang="en-US" b="0" dirty="0"/>
              <a:t>、</a:t>
            </a:r>
            <a:r>
              <a:rPr lang="en-US" altLang="zh-CN" b="0" dirty="0"/>
              <a:t>B</a:t>
            </a:r>
            <a:r>
              <a:rPr lang="zh-CN" altLang="en-US" b="0" dirty="0"/>
              <a:t>两个整数集合，设计一个算法求他们的交集，尽可能的</a:t>
            </a:r>
            <a:r>
              <a:rPr lang="zh-CN" altLang="en-US" b="0" dirty="0" smtClean="0"/>
              <a:t>高效</a:t>
            </a:r>
            <a:endParaRPr lang="en-US" altLang="zh-CN" b="0" dirty="0" smtClean="0"/>
          </a:p>
          <a:p>
            <a:r>
              <a:rPr lang="zh-CN" altLang="en-US" b="0" dirty="0"/>
              <a:t>大数据查重（腾讯笔试题）</a:t>
            </a:r>
          </a:p>
          <a:p>
            <a:pPr lvl="1"/>
            <a:r>
              <a:rPr lang="zh-CN" altLang="en-US" b="0" dirty="0"/>
              <a:t>有一千万条短信，有重复，以文本文件的形式保存，一行一条，有重复。请用</a:t>
            </a:r>
            <a:r>
              <a:rPr lang="en-US" altLang="zh-CN" b="0" dirty="0"/>
              <a:t>5</a:t>
            </a:r>
            <a:r>
              <a:rPr lang="zh-CN" altLang="en-US" b="0" dirty="0"/>
              <a:t>分钟时间，找出重复出现最多的前</a:t>
            </a:r>
            <a:r>
              <a:rPr lang="en-US" altLang="zh-CN" b="0" dirty="0"/>
              <a:t>10</a:t>
            </a:r>
            <a:r>
              <a:rPr lang="zh-CN" altLang="en-US" b="0" dirty="0"/>
              <a:t>条。</a:t>
            </a:r>
          </a:p>
          <a:p>
            <a:r>
              <a:rPr lang="zh-CN" altLang="en-US" b="0" dirty="0"/>
              <a:t>二叉树节点距离（网易笔试题）</a:t>
            </a:r>
          </a:p>
          <a:p>
            <a:pPr lvl="1"/>
            <a:r>
              <a:rPr lang="zh-CN" altLang="en-US" dirty="0"/>
              <a:t>题目：</a:t>
            </a:r>
            <a:r>
              <a:rPr lang="zh-CN" altLang="en-US" b="0" dirty="0"/>
              <a:t>有一棵二叉树，树上每个点标有权值，权值各不相同，请设计一个算法算出权值最大的叶节点到权值最小的叶节点的距离。二叉树每条边的距离为</a:t>
            </a:r>
            <a:r>
              <a:rPr lang="en-US" altLang="zh-CN" b="0" dirty="0"/>
              <a:t>1</a:t>
            </a:r>
            <a:r>
              <a:rPr lang="zh-CN" altLang="en-US" b="0" dirty="0"/>
              <a:t>，一个节点经过多少条边到达另一个节点为这两个节点之间的距离。</a:t>
            </a:r>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101</a:t>
            </a:fld>
            <a:endParaRPr lang="en-US" altLang="zh-CN"/>
          </a:p>
        </p:txBody>
      </p:sp>
    </p:spTree>
    <p:extLst>
      <p:ext uri="{BB962C8B-B14F-4D97-AF65-F5344CB8AC3E}">
        <p14:creationId xmlns:p14="http://schemas.microsoft.com/office/powerpoint/2010/main" val="6088426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0" dirty="0"/>
              <a:t>人员排列（阿</a:t>
            </a:r>
            <a:r>
              <a:rPr lang="zh-CN" altLang="en-US" b="0" dirty="0" smtClean="0"/>
              <a:t>里笔试</a:t>
            </a:r>
            <a:r>
              <a:rPr lang="zh-CN" altLang="en-US" b="0" dirty="0"/>
              <a:t>题）</a:t>
            </a:r>
          </a:p>
          <a:p>
            <a:pPr lvl="1"/>
            <a:r>
              <a:rPr lang="zh-CN" altLang="en-US" dirty="0" smtClean="0"/>
              <a:t>题目：</a:t>
            </a:r>
            <a:r>
              <a:rPr lang="en-US" altLang="zh-CN" b="0" dirty="0" smtClean="0"/>
              <a:t>12</a:t>
            </a:r>
            <a:r>
              <a:rPr lang="zh-CN" altLang="en-US" b="0" dirty="0" smtClean="0"/>
              <a:t>个高矮不同的人，排成两排</a:t>
            </a:r>
            <a:r>
              <a:rPr lang="en-US" altLang="zh-CN" b="0" dirty="0" smtClean="0"/>
              <a:t>,</a:t>
            </a:r>
            <a:r>
              <a:rPr lang="zh-CN" altLang="en-US" b="0" dirty="0" smtClean="0"/>
              <a:t>每排必须是从矮到高排列，而且第二排比对应的第一排的人高，问排列方式有多少种？</a:t>
            </a:r>
            <a:endParaRPr lang="en-US" altLang="zh-CN" b="0" dirty="0" smtClean="0"/>
          </a:p>
          <a:p>
            <a:r>
              <a:rPr lang="zh-CN" altLang="en-US" b="0" dirty="0"/>
              <a:t>非连通图的顶点数（网易笔试题）</a:t>
            </a:r>
          </a:p>
          <a:p>
            <a:pPr lvl="1"/>
            <a:r>
              <a:rPr lang="zh-CN" altLang="en-US" dirty="0" smtClean="0"/>
              <a:t>题目：</a:t>
            </a:r>
            <a:r>
              <a:rPr lang="zh-CN" altLang="en-US" b="0" dirty="0" smtClean="0"/>
              <a:t>一个非连通图</a:t>
            </a:r>
            <a:r>
              <a:rPr lang="en-US" altLang="zh-CN" b="0" dirty="0" smtClean="0"/>
              <a:t>(</a:t>
            </a:r>
            <a:r>
              <a:rPr lang="zh-CN" altLang="en-US" b="0" dirty="0" smtClean="0"/>
              <a:t>无自回路和多重边</a:t>
            </a:r>
            <a:r>
              <a:rPr lang="en-US" altLang="zh-CN" b="0" dirty="0" smtClean="0"/>
              <a:t>)</a:t>
            </a:r>
            <a:r>
              <a:rPr lang="zh-CN" altLang="en-US" b="0" dirty="0" smtClean="0"/>
              <a:t>有</a:t>
            </a:r>
            <a:r>
              <a:rPr lang="en-US" altLang="zh-CN" b="0" dirty="0" smtClean="0"/>
              <a:t>66</a:t>
            </a:r>
            <a:r>
              <a:rPr lang="zh-CN" altLang="en-US" b="0" dirty="0" smtClean="0"/>
              <a:t>条边</a:t>
            </a:r>
            <a:r>
              <a:rPr lang="en-US" altLang="zh-CN" b="0" dirty="0" smtClean="0"/>
              <a:t>,</a:t>
            </a:r>
            <a:r>
              <a:rPr lang="zh-CN" altLang="en-US" b="0" dirty="0" smtClean="0"/>
              <a:t>那么它至少有（  ）个顶点</a:t>
            </a:r>
            <a:endParaRPr lang="en-US" altLang="zh-CN" b="0" dirty="0" smtClean="0"/>
          </a:p>
          <a:p>
            <a:r>
              <a:rPr lang="zh-CN" altLang="en-US" b="0" dirty="0"/>
              <a:t>非相邻数最大和（百度大数据笔试题）</a:t>
            </a:r>
          </a:p>
          <a:p>
            <a:pPr lvl="1"/>
            <a:r>
              <a:rPr lang="zh-CN" altLang="en-US" dirty="0"/>
              <a:t>题目：</a:t>
            </a:r>
            <a:r>
              <a:rPr lang="zh-CN" altLang="en-US" b="0" dirty="0"/>
              <a:t>给定一个整数的数组，相邻的数不能同时选，求从该数组选取若干整数，使得他们的和最大，要求只能使用</a:t>
            </a:r>
            <a:r>
              <a:rPr lang="en-US" altLang="zh-CN" b="0" dirty="0"/>
              <a:t>o(1)</a:t>
            </a:r>
            <a:r>
              <a:rPr lang="zh-CN" altLang="en-US" b="0" dirty="0"/>
              <a:t>的空间复杂度。要求给出伪码。</a:t>
            </a:r>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102</a:t>
            </a:fld>
            <a:endParaRPr lang="en-US" altLang="zh-CN"/>
          </a:p>
        </p:txBody>
      </p:sp>
    </p:spTree>
    <p:extLst>
      <p:ext uri="{BB962C8B-B14F-4D97-AF65-F5344CB8AC3E}">
        <p14:creationId xmlns:p14="http://schemas.microsoft.com/office/powerpoint/2010/main" val="11658260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0" dirty="0"/>
              <a:t>整数数组的奇偶数分开（小米笔试题）</a:t>
            </a:r>
          </a:p>
          <a:p>
            <a:pPr lvl="1"/>
            <a:r>
              <a:rPr lang="zh-CN" altLang="en-US" b="0" dirty="0"/>
              <a:t>题目：在一个</a:t>
            </a:r>
            <a:r>
              <a:rPr lang="en-US" altLang="zh-CN" b="0" dirty="0"/>
              <a:t>N</a:t>
            </a:r>
            <a:r>
              <a:rPr lang="zh-CN" altLang="en-US" b="0" dirty="0"/>
              <a:t>个整数数组里面，有多个奇数和偶数，设计一个排序算法，令所有的奇数都在左边</a:t>
            </a:r>
            <a:r>
              <a:rPr lang="zh-CN" altLang="en-US" b="0" dirty="0" smtClean="0"/>
              <a:t>。</a:t>
            </a:r>
            <a:endParaRPr lang="en-US" altLang="zh-CN" b="0" dirty="0" smtClean="0"/>
          </a:p>
          <a:p>
            <a:r>
              <a:rPr lang="zh-CN" altLang="en-US" b="0" dirty="0"/>
              <a:t>堆与二叉树（英特尔笔试）</a:t>
            </a:r>
          </a:p>
          <a:p>
            <a:pPr lvl="1"/>
            <a:r>
              <a:rPr lang="zh-CN" altLang="en-US" b="0" dirty="0" smtClean="0"/>
              <a:t>初始</a:t>
            </a:r>
            <a:r>
              <a:rPr lang="zh-CN" altLang="en-US" b="0" dirty="0"/>
              <a:t>序列为</a:t>
            </a:r>
            <a:r>
              <a:rPr lang="en-US" altLang="zh-CN" b="0" dirty="0"/>
              <a:t>1 8 6 2 5 4 7 3</a:t>
            </a:r>
            <a:r>
              <a:rPr lang="zh-CN" altLang="en-US" b="0" dirty="0"/>
              <a:t>的一组数采用堆排序，当建堆</a:t>
            </a:r>
            <a:r>
              <a:rPr lang="en-US" altLang="zh-CN" b="0" dirty="0"/>
              <a:t>(</a:t>
            </a:r>
            <a:r>
              <a:rPr lang="zh-CN" altLang="en-US" b="0" dirty="0"/>
              <a:t>小根堆</a:t>
            </a:r>
            <a:r>
              <a:rPr lang="en-US" altLang="zh-CN" b="0" dirty="0"/>
              <a:t>)</a:t>
            </a:r>
            <a:r>
              <a:rPr lang="zh-CN" altLang="en-US" b="0" dirty="0"/>
              <a:t>完毕</a:t>
            </a:r>
            <a:r>
              <a:rPr lang="zh-CN" altLang="en-US" b="0" dirty="0" smtClean="0"/>
              <a:t>时，</a:t>
            </a:r>
            <a:r>
              <a:rPr lang="zh-CN" altLang="en-US" b="0" dirty="0"/>
              <a:t>堆所对应的二叉树中序遍历序列为：</a:t>
            </a:r>
            <a:r>
              <a:rPr lang="en-US" altLang="zh-CN" b="0" dirty="0"/>
              <a:t>( </a:t>
            </a:r>
            <a:r>
              <a:rPr lang="en-US" altLang="zh-CN" b="0" dirty="0" smtClean="0"/>
              <a:t>     )</a:t>
            </a:r>
          </a:p>
          <a:p>
            <a:r>
              <a:rPr lang="zh-CN" altLang="en-US" b="0" dirty="0" smtClean="0"/>
              <a:t>二叉树遍历</a:t>
            </a:r>
            <a:r>
              <a:rPr lang="zh-CN" altLang="en-US" b="0" dirty="0"/>
              <a:t>（微软笔试题）</a:t>
            </a:r>
          </a:p>
          <a:p>
            <a:pPr lvl="1"/>
            <a:r>
              <a:rPr lang="zh-CN" altLang="en-US" b="0" dirty="0" smtClean="0"/>
              <a:t>根据</a:t>
            </a:r>
            <a:r>
              <a:rPr lang="zh-CN" altLang="en-US" b="0" dirty="0"/>
              <a:t>下面哪些可以确定一棵二叉树？（）</a:t>
            </a:r>
          </a:p>
          <a:p>
            <a:pPr lvl="2"/>
            <a:r>
              <a:rPr lang="en-US" altLang="zh-CN" b="0" dirty="0"/>
              <a:t>A</a:t>
            </a:r>
            <a:r>
              <a:rPr lang="zh-CN" altLang="en-US" b="0" dirty="0"/>
              <a:t>、前序遍历和中序遍历</a:t>
            </a:r>
          </a:p>
          <a:p>
            <a:pPr lvl="2"/>
            <a:r>
              <a:rPr lang="en-US" altLang="zh-CN" b="0" dirty="0"/>
              <a:t>B</a:t>
            </a:r>
            <a:r>
              <a:rPr lang="zh-CN" altLang="en-US" b="0" dirty="0"/>
              <a:t>、前序遍历和后序遍历</a:t>
            </a:r>
          </a:p>
          <a:p>
            <a:pPr lvl="2"/>
            <a:r>
              <a:rPr lang="en-US" altLang="zh-CN" b="0" dirty="0"/>
              <a:t>C</a:t>
            </a:r>
            <a:r>
              <a:rPr lang="zh-CN" altLang="en-US" b="0" dirty="0"/>
              <a:t>、中序遍历和后序遍历</a:t>
            </a:r>
          </a:p>
          <a:p>
            <a:pPr lvl="2"/>
            <a:r>
              <a:rPr lang="en-US" altLang="zh-CN" b="0" dirty="0"/>
              <a:t>D</a:t>
            </a:r>
            <a:r>
              <a:rPr lang="zh-CN" altLang="en-US" b="0" dirty="0"/>
              <a:t>、后序遍历</a:t>
            </a:r>
          </a:p>
          <a:p>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103</a:t>
            </a:fld>
            <a:endParaRPr lang="en-US" altLang="zh-CN"/>
          </a:p>
        </p:txBody>
      </p:sp>
    </p:spTree>
    <p:extLst>
      <p:ext uri="{BB962C8B-B14F-4D97-AF65-F5344CB8AC3E}">
        <p14:creationId xmlns:p14="http://schemas.microsoft.com/office/powerpoint/2010/main" val="3629212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数据结构研究的主要内容</a:t>
            </a:r>
          </a:p>
        </p:txBody>
      </p:sp>
      <p:sp>
        <p:nvSpPr>
          <p:cNvPr id="13315" name="内容占位符 2"/>
          <p:cNvSpPr>
            <a:spLocks noGrp="1"/>
          </p:cNvSpPr>
          <p:nvPr>
            <p:ph idx="1"/>
          </p:nvPr>
        </p:nvSpPr>
        <p:spPr/>
        <p:txBody>
          <a:bodyPr/>
          <a:lstStyle/>
          <a:p>
            <a:pPr eaLnBrk="1" hangingPunct="1"/>
            <a:r>
              <a:rPr lang="zh-CN" altLang="en-US" dirty="0" smtClean="0">
                <a:solidFill>
                  <a:schemeClr val="tx1"/>
                </a:solidFill>
              </a:rPr>
              <a:t>计算机处理的问题</a:t>
            </a:r>
            <a:endParaRPr lang="en-US" altLang="zh-CN" dirty="0" smtClean="0">
              <a:solidFill>
                <a:schemeClr val="tx1"/>
              </a:solidFill>
            </a:endParaRPr>
          </a:p>
          <a:p>
            <a:pPr eaLnBrk="1" hangingPunct="1"/>
            <a:endParaRPr lang="en-US" altLang="zh-CN" dirty="0" smtClean="0">
              <a:solidFill>
                <a:schemeClr val="tx1"/>
              </a:solidFill>
            </a:endParaRPr>
          </a:p>
          <a:p>
            <a:pPr lvl="1" eaLnBrk="1" hangingPunct="1"/>
            <a:r>
              <a:rPr lang="zh-CN" altLang="en-US" dirty="0" smtClean="0">
                <a:solidFill>
                  <a:schemeClr val="tx1"/>
                </a:solidFill>
              </a:rPr>
              <a:t>计算机处理数据的种类和能力</a:t>
            </a:r>
          </a:p>
          <a:p>
            <a:pPr lvl="2" eaLnBrk="1" hangingPunct="1"/>
            <a:r>
              <a:rPr lang="zh-CN" altLang="en-US" dirty="0" smtClean="0">
                <a:solidFill>
                  <a:schemeClr val="tx1"/>
                </a:solidFill>
              </a:rPr>
              <a:t>数字 </a:t>
            </a:r>
            <a:r>
              <a:rPr lang="en-US" altLang="zh-CN" dirty="0" smtClean="0">
                <a:solidFill>
                  <a:schemeClr val="tx1"/>
                </a:solidFill>
              </a:rPr>
              <a:t>(</a:t>
            </a:r>
            <a:r>
              <a:rPr lang="zh-CN" altLang="en-US" dirty="0" smtClean="0">
                <a:solidFill>
                  <a:schemeClr val="tx1"/>
                </a:solidFill>
              </a:rPr>
              <a:t>整数，实数</a:t>
            </a:r>
            <a:r>
              <a:rPr lang="en-US" altLang="zh-CN" dirty="0" smtClean="0">
                <a:solidFill>
                  <a:schemeClr val="tx1"/>
                </a:solidFill>
              </a:rPr>
              <a:t>)    </a:t>
            </a:r>
          </a:p>
          <a:p>
            <a:pPr lvl="2" eaLnBrk="1" hangingPunct="1"/>
            <a:r>
              <a:rPr lang="zh-CN" altLang="en-US" dirty="0" smtClean="0">
                <a:solidFill>
                  <a:schemeClr val="tx1"/>
                </a:solidFill>
              </a:rPr>
              <a:t>字符、文字、图形、图象、声音</a:t>
            </a:r>
          </a:p>
          <a:p>
            <a:pPr lvl="1" eaLnBrk="1" hangingPunct="1"/>
            <a:r>
              <a:rPr lang="zh-CN" altLang="en-US" dirty="0" smtClean="0">
                <a:solidFill>
                  <a:schemeClr val="tx1"/>
                </a:solidFill>
              </a:rPr>
              <a:t>计算机应用</a:t>
            </a:r>
          </a:p>
          <a:p>
            <a:pPr lvl="2" eaLnBrk="1" hangingPunct="1"/>
            <a:r>
              <a:rPr lang="zh-CN" altLang="en-US" dirty="0" smtClean="0">
                <a:solidFill>
                  <a:schemeClr val="tx1"/>
                </a:solidFill>
              </a:rPr>
              <a:t>数值领域</a:t>
            </a:r>
            <a:r>
              <a:rPr lang="en-US" altLang="zh-CN" dirty="0" smtClean="0">
                <a:solidFill>
                  <a:schemeClr val="tx1"/>
                </a:solidFill>
                <a:sym typeface="Wingdings" pitchFamily="2" charset="2"/>
              </a:rPr>
              <a:t></a:t>
            </a:r>
            <a:r>
              <a:rPr lang="zh-CN" altLang="en-US" dirty="0" smtClean="0">
                <a:solidFill>
                  <a:schemeClr val="tx1"/>
                </a:solidFill>
                <a:sym typeface="Wingdings" pitchFamily="2" charset="2"/>
              </a:rPr>
              <a:t>数值计算问题</a:t>
            </a:r>
            <a:endParaRPr lang="zh-CN" altLang="en-US" dirty="0" smtClean="0">
              <a:solidFill>
                <a:schemeClr val="tx1"/>
              </a:solidFill>
            </a:endParaRPr>
          </a:p>
          <a:p>
            <a:pPr lvl="2" eaLnBrk="1" hangingPunct="1"/>
            <a:r>
              <a:rPr lang="zh-CN" altLang="en-US" dirty="0" smtClean="0">
                <a:solidFill>
                  <a:schemeClr val="tx1"/>
                </a:solidFill>
              </a:rPr>
              <a:t>非数值领域</a:t>
            </a:r>
            <a:r>
              <a:rPr lang="en-US" altLang="zh-CN" dirty="0" smtClean="0">
                <a:solidFill>
                  <a:schemeClr val="tx1"/>
                </a:solidFill>
                <a:sym typeface="Wingdings" pitchFamily="2" charset="2"/>
              </a:rPr>
              <a:t></a:t>
            </a:r>
            <a:r>
              <a:rPr lang="zh-CN" altLang="en-US" dirty="0" smtClean="0">
                <a:solidFill>
                  <a:schemeClr val="tx1"/>
                </a:solidFill>
                <a:sym typeface="Wingdings" pitchFamily="2" charset="2"/>
              </a:rPr>
              <a:t>非数值计算问题</a:t>
            </a:r>
            <a:endParaRPr lang="zh-CN" altLang="en-US" dirty="0"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zh-CN" smtClean="0"/>
              <a:t>数值计算</a:t>
            </a:r>
            <a:r>
              <a:rPr lang="zh-CN" altLang="en-US" smtClean="0"/>
              <a:t>问题举例</a:t>
            </a:r>
          </a:p>
        </p:txBody>
      </p:sp>
      <p:sp>
        <p:nvSpPr>
          <p:cNvPr id="14340" name="Rectangle 3"/>
          <p:cNvSpPr>
            <a:spLocks noGrp="1" noChangeArrowheads="1"/>
          </p:cNvSpPr>
          <p:nvPr>
            <p:ph type="body" idx="1"/>
          </p:nvPr>
        </p:nvSpPr>
        <p:spPr/>
        <p:txBody>
          <a:bodyPr/>
          <a:lstStyle/>
          <a:p>
            <a:pPr eaLnBrk="1" hangingPunct="1"/>
            <a:r>
              <a:rPr lang="zh-CN" altLang="en-US" smtClean="0">
                <a:solidFill>
                  <a:schemeClr val="tx1"/>
                </a:solidFill>
              </a:rPr>
              <a:t>数值计算的程序设计问题</a:t>
            </a:r>
          </a:p>
          <a:p>
            <a:pPr lvl="1" eaLnBrk="1" hangingPunct="1"/>
            <a:r>
              <a:rPr lang="zh-CN" altLang="en-US" smtClean="0">
                <a:solidFill>
                  <a:schemeClr val="tx1"/>
                </a:solidFill>
              </a:rPr>
              <a:t>例</a:t>
            </a:r>
            <a:r>
              <a:rPr lang="en-US" altLang="zh-CN" smtClean="0">
                <a:solidFill>
                  <a:schemeClr val="tx1"/>
                </a:solidFill>
              </a:rPr>
              <a:t>1</a:t>
            </a:r>
            <a:r>
              <a:rPr lang="zh-CN" altLang="en-US" smtClean="0">
                <a:solidFill>
                  <a:schemeClr val="tx1"/>
                </a:solidFill>
              </a:rPr>
              <a:t>：物体从</a:t>
            </a:r>
            <a:r>
              <a:rPr lang="en-US" altLang="zh-CN" smtClean="0">
                <a:solidFill>
                  <a:schemeClr val="tx1"/>
                </a:solidFill>
              </a:rPr>
              <a:t>100</a:t>
            </a:r>
            <a:r>
              <a:rPr lang="zh-CN" altLang="en-US" smtClean="0">
                <a:solidFill>
                  <a:schemeClr val="tx1"/>
                </a:solidFill>
              </a:rPr>
              <a:t>米高的塔顶落到地面的时间</a:t>
            </a:r>
            <a:r>
              <a:rPr lang="en-US" altLang="zh-CN" smtClean="0">
                <a:solidFill>
                  <a:schemeClr val="tx1"/>
                </a:solidFill>
              </a:rPr>
              <a:t>——</a:t>
            </a:r>
            <a:r>
              <a:rPr lang="zh-CN" altLang="en-US" smtClean="0">
                <a:solidFill>
                  <a:schemeClr val="tx1"/>
                </a:solidFill>
              </a:rPr>
              <a:t>二次方程</a:t>
            </a:r>
          </a:p>
          <a:p>
            <a:pPr lvl="1" eaLnBrk="1" hangingPunct="1"/>
            <a:r>
              <a:rPr lang="zh-CN" altLang="en-US" smtClean="0">
                <a:solidFill>
                  <a:schemeClr val="tx1"/>
                </a:solidFill>
              </a:rPr>
              <a:t>例</a:t>
            </a:r>
            <a:r>
              <a:rPr lang="en-US" altLang="zh-CN" smtClean="0">
                <a:solidFill>
                  <a:schemeClr val="tx1"/>
                </a:solidFill>
              </a:rPr>
              <a:t>2</a:t>
            </a:r>
            <a:r>
              <a:rPr lang="zh-CN" altLang="en-US" smtClean="0">
                <a:solidFill>
                  <a:schemeClr val="tx1"/>
                </a:solidFill>
              </a:rPr>
              <a:t>：结构静力分析计算</a:t>
            </a:r>
            <a:r>
              <a:rPr lang="en-US" altLang="zh-CN" smtClean="0">
                <a:solidFill>
                  <a:schemeClr val="tx1"/>
                </a:solidFill>
              </a:rPr>
              <a:t>——</a:t>
            </a:r>
            <a:r>
              <a:rPr lang="zh-CN" altLang="en-US" smtClean="0">
                <a:solidFill>
                  <a:schemeClr val="tx1"/>
                </a:solidFill>
              </a:rPr>
              <a:t>线性代数方程组</a:t>
            </a:r>
          </a:p>
          <a:p>
            <a:pPr eaLnBrk="1" hangingPunct="1"/>
            <a:r>
              <a:rPr lang="zh-CN" altLang="en-US" smtClean="0">
                <a:solidFill>
                  <a:schemeClr val="hlink"/>
                </a:solidFill>
                <a:ea typeface="黑体" pitchFamily="2" charset="-122"/>
              </a:rPr>
              <a:t>建模</a:t>
            </a:r>
            <a:r>
              <a:rPr lang="zh-CN" altLang="en-US" smtClean="0">
                <a:solidFill>
                  <a:schemeClr val="tx1"/>
                </a:solidFill>
              </a:rPr>
              <a:t>：</a:t>
            </a:r>
          </a:p>
          <a:p>
            <a:pPr lvl="1" eaLnBrk="1" hangingPunct="1"/>
            <a:r>
              <a:rPr lang="zh-CN" altLang="en-US" smtClean="0">
                <a:solidFill>
                  <a:schemeClr val="hlink"/>
                </a:solidFill>
                <a:ea typeface="黑体" pitchFamily="2" charset="-122"/>
              </a:rPr>
              <a:t>涉及对象</a:t>
            </a:r>
            <a:r>
              <a:rPr lang="zh-CN" altLang="en-US" smtClean="0">
                <a:solidFill>
                  <a:schemeClr val="tx1"/>
                </a:solidFill>
              </a:rPr>
              <a:t>：高度</a:t>
            </a:r>
            <a:r>
              <a:rPr lang="en-US" altLang="zh-CN" smtClean="0">
                <a:solidFill>
                  <a:schemeClr val="tx1"/>
                </a:solidFill>
              </a:rPr>
              <a:t>h</a:t>
            </a:r>
            <a:r>
              <a:rPr lang="zh-CN" altLang="en-US" smtClean="0">
                <a:solidFill>
                  <a:schemeClr val="tx1"/>
                </a:solidFill>
              </a:rPr>
              <a:t>，时间</a:t>
            </a:r>
            <a:r>
              <a:rPr lang="en-US" altLang="zh-CN" smtClean="0">
                <a:solidFill>
                  <a:schemeClr val="tx1"/>
                </a:solidFill>
              </a:rPr>
              <a:t>t</a:t>
            </a:r>
            <a:r>
              <a:rPr lang="zh-CN" altLang="en-US" smtClean="0">
                <a:solidFill>
                  <a:schemeClr val="tx1"/>
                </a:solidFill>
              </a:rPr>
              <a:t>，重力加速度</a:t>
            </a:r>
            <a:r>
              <a:rPr lang="en-US" altLang="zh-CN" smtClean="0">
                <a:solidFill>
                  <a:schemeClr val="tx1"/>
                </a:solidFill>
              </a:rPr>
              <a:t>g </a:t>
            </a:r>
            <a:r>
              <a:rPr lang="zh-CN" altLang="en-US" smtClean="0">
                <a:solidFill>
                  <a:schemeClr val="tx1"/>
                </a:solidFill>
              </a:rPr>
              <a:t>（</a:t>
            </a:r>
            <a:r>
              <a:rPr lang="en-US" altLang="zh-CN" smtClean="0">
                <a:solidFill>
                  <a:schemeClr val="tx1"/>
                </a:solidFill>
              </a:rPr>
              <a:t>g=9.8</a:t>
            </a:r>
            <a:r>
              <a:rPr lang="zh-CN" altLang="en-US" smtClean="0">
                <a:solidFill>
                  <a:schemeClr val="tx1"/>
                </a:solidFill>
              </a:rPr>
              <a:t>）</a:t>
            </a:r>
          </a:p>
          <a:p>
            <a:pPr lvl="1" eaLnBrk="1" hangingPunct="1"/>
            <a:r>
              <a:rPr lang="zh-CN" altLang="en-US" smtClean="0">
                <a:solidFill>
                  <a:schemeClr val="hlink"/>
                </a:solidFill>
                <a:ea typeface="黑体" pitchFamily="2" charset="-122"/>
              </a:rPr>
              <a:t>对象之间的关系</a:t>
            </a:r>
            <a:r>
              <a:rPr lang="zh-CN" altLang="en-US" smtClean="0">
                <a:solidFill>
                  <a:schemeClr val="tx1"/>
                </a:solidFill>
              </a:rPr>
              <a:t>：</a:t>
            </a:r>
            <a:r>
              <a:rPr lang="en-US" altLang="zh-CN" smtClean="0">
                <a:solidFill>
                  <a:schemeClr val="tx1"/>
                </a:solidFill>
              </a:rPr>
              <a:t>h = ½gt</a:t>
            </a:r>
            <a:r>
              <a:rPr lang="en-US" altLang="zh-CN" baseline="30000" smtClean="0">
                <a:solidFill>
                  <a:schemeClr val="tx1"/>
                </a:solidFill>
              </a:rPr>
              <a:t>2</a:t>
            </a:r>
          </a:p>
          <a:p>
            <a:pPr eaLnBrk="1" hangingPunct="1"/>
            <a:r>
              <a:rPr lang="zh-CN" altLang="en-US" smtClean="0">
                <a:solidFill>
                  <a:schemeClr val="hlink"/>
                </a:solidFill>
                <a:ea typeface="黑体" pitchFamily="2" charset="-122"/>
              </a:rPr>
              <a:t>设计求解问题的方法：</a:t>
            </a:r>
            <a:r>
              <a:rPr lang="en-US" altLang="zh-CN" smtClean="0">
                <a:solidFill>
                  <a:schemeClr val="tx1"/>
                </a:solidFill>
              </a:rPr>
              <a:t>t=sqrt(2h/g)</a:t>
            </a:r>
          </a:p>
          <a:p>
            <a:pPr eaLnBrk="1" hangingPunct="1"/>
            <a:r>
              <a:rPr lang="zh-CN" altLang="en-US" smtClean="0">
                <a:solidFill>
                  <a:schemeClr val="hlink"/>
                </a:solidFill>
                <a:ea typeface="黑体" pitchFamily="2" charset="-122"/>
              </a:rPr>
              <a:t>编程</a:t>
            </a:r>
            <a:r>
              <a:rPr lang="zh-CN" altLang="en-US" smtClean="0">
                <a:solidFill>
                  <a:schemeClr val="tx1"/>
                </a:solidFill>
              </a:rPr>
              <a:t>：</a:t>
            </a:r>
            <a:r>
              <a:rPr lang="zh-CN" altLang="en-US" smtClean="0">
                <a:solidFill>
                  <a:srgbClr val="00FFFF"/>
                </a:solidFill>
              </a:rPr>
              <a:t> </a:t>
            </a:r>
          </a:p>
        </p:txBody>
      </p:sp>
      <p:sp>
        <p:nvSpPr>
          <p:cNvPr id="117764" name="Rectangle 4"/>
          <p:cNvSpPr>
            <a:spLocks noChangeArrowheads="1"/>
          </p:cNvSpPr>
          <p:nvPr/>
        </p:nvSpPr>
        <p:spPr bwMode="auto">
          <a:xfrm>
            <a:off x="1835150" y="3644900"/>
            <a:ext cx="6121400" cy="3025775"/>
          </a:xfrm>
          <a:prstGeom prst="rect">
            <a:avLst/>
          </a:prstGeom>
          <a:solidFill>
            <a:schemeClr val="bg2"/>
          </a:solidFill>
          <a:ln w="12700" cap="sq">
            <a:solidFill>
              <a:schemeClr val="tx1"/>
            </a:solidFill>
            <a:miter lim="800000"/>
            <a:headEnd/>
            <a:tailEnd/>
          </a:ln>
        </p:spPr>
        <p:txBody>
          <a:bodyPr>
            <a:spAutoFit/>
          </a:bodyPr>
          <a:lstStyle/>
          <a:p>
            <a:pPr>
              <a:spcBef>
                <a:spcPct val="50000"/>
              </a:spcBef>
              <a:defRPr/>
            </a:pPr>
            <a:r>
              <a:rPr lang="en-US" altLang="zh-CN" sz="2400" dirty="0">
                <a:solidFill>
                  <a:schemeClr val="tx1"/>
                </a:solidFill>
              </a:rPr>
              <a:t>main ( )</a:t>
            </a:r>
          </a:p>
          <a:p>
            <a:pPr>
              <a:spcBef>
                <a:spcPct val="50000"/>
              </a:spcBef>
              <a:defRPr/>
            </a:pPr>
            <a:r>
              <a:rPr lang="en-US" altLang="zh-CN" sz="2400" dirty="0">
                <a:solidFill>
                  <a:schemeClr val="tx1"/>
                </a:solidFill>
              </a:rPr>
              <a:t>{   	float t, h , g ; g=9.8;</a:t>
            </a:r>
          </a:p>
          <a:p>
            <a:pPr>
              <a:spcBef>
                <a:spcPct val="50000"/>
              </a:spcBef>
              <a:defRPr/>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 (”%f”, &amp;h);</a:t>
            </a:r>
          </a:p>
          <a:p>
            <a:pPr>
              <a:spcBef>
                <a:spcPct val="50000"/>
              </a:spcBef>
              <a:defRPr/>
            </a:pPr>
            <a:r>
              <a:rPr lang="en-US" altLang="zh-CN" sz="2400" dirty="0">
                <a:solidFill>
                  <a:schemeClr val="tx1"/>
                </a:solidFill>
              </a:rPr>
              <a:t>            </a:t>
            </a:r>
            <a:r>
              <a:rPr lang="en-US" altLang="zh-CN" sz="2400" u="sng" dirty="0">
                <a:solidFill>
                  <a:schemeClr val="accent6">
                    <a:lumMod val="50000"/>
                  </a:schemeClr>
                </a:solidFill>
              </a:rPr>
              <a:t>t = </a:t>
            </a:r>
            <a:r>
              <a:rPr lang="en-US" altLang="zh-CN" sz="2400" u="sng" dirty="0" err="1">
                <a:solidFill>
                  <a:schemeClr val="accent6">
                    <a:lumMod val="50000"/>
                  </a:schemeClr>
                </a:solidFill>
              </a:rPr>
              <a:t>aqrt</a:t>
            </a:r>
            <a:r>
              <a:rPr lang="en-US" altLang="zh-CN" sz="2400" u="sng" dirty="0">
                <a:solidFill>
                  <a:schemeClr val="accent6">
                    <a:lumMod val="50000"/>
                  </a:schemeClr>
                </a:solidFill>
              </a:rPr>
              <a:t>(2*h/g);</a:t>
            </a:r>
          </a:p>
          <a:p>
            <a:pPr>
              <a:spcBef>
                <a:spcPct val="50000"/>
              </a:spcBef>
              <a:defRPr/>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 (”The falling time is %f\n”, t);</a:t>
            </a:r>
            <a:br>
              <a:rPr lang="en-US" altLang="zh-CN" sz="2400" dirty="0">
                <a:solidFill>
                  <a:schemeClr val="tx1"/>
                </a:solidFill>
              </a:rPr>
            </a:br>
            <a:r>
              <a:rPr lang="en-US" altLang="zh-CN" sz="2400" dirty="0">
                <a:solidFill>
                  <a:schemeClr val="tx1"/>
                </a:solidFill>
              </a:rPr>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4">
                                            <p:bg/>
                                          </p:spTgt>
                                        </p:tgtEl>
                                        <p:attrNameLst>
                                          <p:attrName>style.visibility</p:attrName>
                                        </p:attrNameLst>
                                      </p:cBhvr>
                                      <p:to>
                                        <p:strVal val="visible"/>
                                      </p:to>
                                    </p:set>
                                    <p:animEffect transition="in" filter="wipe(left)">
                                      <p:cBhvr>
                                        <p:cTn id="7" dur="500"/>
                                        <p:tgtEl>
                                          <p:spTgt spid="11776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7764">
                                            <p:txEl>
                                              <p:pRg st="0" end="0"/>
                                            </p:txEl>
                                          </p:spTgt>
                                        </p:tgtEl>
                                        <p:attrNameLst>
                                          <p:attrName>style.visibility</p:attrName>
                                        </p:attrNameLst>
                                      </p:cBhvr>
                                      <p:to>
                                        <p:strVal val="visible"/>
                                      </p:to>
                                    </p:set>
                                    <p:animEffect transition="in" filter="wipe(left)">
                                      <p:cBhvr>
                                        <p:cTn id="10" dur="500"/>
                                        <p:tgtEl>
                                          <p:spTgt spid="11776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7764">
                                            <p:txEl>
                                              <p:pRg st="1" end="1"/>
                                            </p:txEl>
                                          </p:spTgt>
                                        </p:tgtEl>
                                        <p:attrNameLst>
                                          <p:attrName>style.visibility</p:attrName>
                                        </p:attrNameLst>
                                      </p:cBhvr>
                                      <p:to>
                                        <p:strVal val="visible"/>
                                      </p:to>
                                    </p:set>
                                    <p:animEffect transition="in" filter="wipe(left)">
                                      <p:cBhvr>
                                        <p:cTn id="13" dur="500"/>
                                        <p:tgtEl>
                                          <p:spTgt spid="117764">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7764">
                                            <p:txEl>
                                              <p:pRg st="2" end="2"/>
                                            </p:txEl>
                                          </p:spTgt>
                                        </p:tgtEl>
                                        <p:attrNameLst>
                                          <p:attrName>style.visibility</p:attrName>
                                        </p:attrNameLst>
                                      </p:cBhvr>
                                      <p:to>
                                        <p:strVal val="visible"/>
                                      </p:to>
                                    </p:set>
                                    <p:animEffect transition="in" filter="wipe(left)">
                                      <p:cBhvr>
                                        <p:cTn id="16" dur="500"/>
                                        <p:tgtEl>
                                          <p:spTgt spid="117764">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7764">
                                            <p:txEl>
                                              <p:pRg st="3" end="3"/>
                                            </p:txEl>
                                          </p:spTgt>
                                        </p:tgtEl>
                                        <p:attrNameLst>
                                          <p:attrName>style.visibility</p:attrName>
                                        </p:attrNameLst>
                                      </p:cBhvr>
                                      <p:to>
                                        <p:strVal val="visible"/>
                                      </p:to>
                                    </p:set>
                                    <p:animEffect transition="in" filter="wipe(left)">
                                      <p:cBhvr>
                                        <p:cTn id="19" dur="500"/>
                                        <p:tgtEl>
                                          <p:spTgt spid="117764">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7764">
                                            <p:txEl>
                                              <p:pRg st="4" end="4"/>
                                            </p:txEl>
                                          </p:spTgt>
                                        </p:tgtEl>
                                        <p:attrNameLst>
                                          <p:attrName>style.visibility</p:attrName>
                                        </p:attrNameLst>
                                      </p:cBhvr>
                                      <p:to>
                                        <p:strVal val="visible"/>
                                      </p:to>
                                    </p:set>
                                    <p:animEffect transition="in" filter="wipe(left)">
                                      <p:cBhvr>
                                        <p:cTn id="22" dur="500"/>
                                        <p:tgtEl>
                                          <p:spTgt spid="1177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solidFill>
                  <a:schemeClr val="tx1"/>
                </a:solidFill>
              </a:rPr>
              <a:t>非数值计算的程序设计问题</a:t>
            </a:r>
            <a:r>
              <a:rPr lang="en-US" altLang="zh-CN" smtClean="0">
                <a:solidFill>
                  <a:schemeClr val="tx1"/>
                </a:solidFill>
              </a:rPr>
              <a:t>1</a:t>
            </a:r>
          </a:p>
        </p:txBody>
      </p:sp>
      <p:sp>
        <p:nvSpPr>
          <p:cNvPr id="15364" name="Rectangle 3"/>
          <p:cNvSpPr>
            <a:spLocks noGrp="1" noChangeArrowheads="1"/>
          </p:cNvSpPr>
          <p:nvPr>
            <p:ph type="body" idx="1"/>
          </p:nvPr>
        </p:nvSpPr>
        <p:spPr/>
        <p:txBody>
          <a:bodyPr/>
          <a:lstStyle/>
          <a:p>
            <a:pPr eaLnBrk="1" hangingPunct="1"/>
            <a:r>
              <a:rPr lang="zh-CN" altLang="en-US" smtClean="0">
                <a:solidFill>
                  <a:schemeClr val="tx1"/>
                </a:solidFill>
              </a:rPr>
              <a:t>例</a:t>
            </a:r>
            <a:r>
              <a:rPr lang="en-US" altLang="zh-CN" smtClean="0">
                <a:solidFill>
                  <a:schemeClr val="tx1"/>
                </a:solidFill>
              </a:rPr>
              <a:t>1</a:t>
            </a:r>
            <a:r>
              <a:rPr lang="zh-CN" altLang="en-US" smtClean="0">
                <a:solidFill>
                  <a:schemeClr val="tx1"/>
                </a:solidFill>
              </a:rPr>
              <a:t>：求一组整数</a:t>
            </a:r>
            <a:r>
              <a:rPr lang="en-US" altLang="zh-CN" smtClean="0">
                <a:solidFill>
                  <a:schemeClr val="tx1"/>
                </a:solidFill>
              </a:rPr>
              <a:t>(</a:t>
            </a:r>
            <a:r>
              <a:rPr lang="zh-CN" altLang="en-US" smtClean="0">
                <a:solidFill>
                  <a:schemeClr val="tx1"/>
                </a:solidFill>
              </a:rPr>
              <a:t>假设</a:t>
            </a:r>
            <a:r>
              <a:rPr lang="en-US" altLang="zh-CN" smtClean="0">
                <a:solidFill>
                  <a:schemeClr val="tx1"/>
                </a:solidFill>
              </a:rPr>
              <a:t>5</a:t>
            </a:r>
            <a:r>
              <a:rPr lang="zh-CN" altLang="en-US" smtClean="0">
                <a:solidFill>
                  <a:schemeClr val="tx1"/>
                </a:solidFill>
              </a:rPr>
              <a:t>个</a:t>
            </a:r>
            <a:r>
              <a:rPr lang="en-US" altLang="zh-CN" smtClean="0">
                <a:solidFill>
                  <a:schemeClr val="tx1"/>
                </a:solidFill>
              </a:rPr>
              <a:t>)</a:t>
            </a:r>
            <a:r>
              <a:rPr lang="zh-CN" altLang="en-US" smtClean="0">
                <a:solidFill>
                  <a:schemeClr val="tx1"/>
                </a:solidFill>
              </a:rPr>
              <a:t>中的最大值</a:t>
            </a:r>
          </a:p>
          <a:p>
            <a:pPr eaLnBrk="1" hangingPunct="1"/>
            <a:r>
              <a:rPr lang="zh-CN" altLang="en-US" smtClean="0">
                <a:solidFill>
                  <a:schemeClr val="hlink"/>
                </a:solidFill>
                <a:ea typeface="黑体" pitchFamily="2" charset="-122"/>
              </a:rPr>
              <a:t>建模</a:t>
            </a:r>
            <a:r>
              <a:rPr lang="zh-CN" altLang="en-US" smtClean="0">
                <a:solidFill>
                  <a:schemeClr val="tx1"/>
                </a:solidFill>
              </a:rPr>
              <a:t>：</a:t>
            </a:r>
          </a:p>
          <a:p>
            <a:pPr lvl="1" eaLnBrk="1" hangingPunct="1"/>
            <a:r>
              <a:rPr lang="zh-CN" altLang="en-US" smtClean="0">
                <a:solidFill>
                  <a:schemeClr val="hlink"/>
                </a:solidFill>
                <a:ea typeface="黑体" pitchFamily="2" charset="-122"/>
              </a:rPr>
              <a:t>涉及对象</a:t>
            </a:r>
            <a:r>
              <a:rPr lang="zh-CN" altLang="en-US" smtClean="0">
                <a:solidFill>
                  <a:schemeClr val="tx1"/>
                </a:solidFill>
              </a:rPr>
              <a:t>： </a:t>
            </a:r>
            <a:r>
              <a:rPr lang="en-US" altLang="zh-CN" smtClean="0">
                <a:solidFill>
                  <a:schemeClr val="tx1"/>
                </a:solidFill>
              </a:rPr>
              <a:t>5</a:t>
            </a:r>
            <a:r>
              <a:rPr lang="zh-CN" altLang="en-US" smtClean="0">
                <a:solidFill>
                  <a:schemeClr val="tx1"/>
                </a:solidFill>
              </a:rPr>
              <a:t>个整数</a:t>
            </a:r>
          </a:p>
          <a:p>
            <a:pPr lvl="1" eaLnBrk="1" hangingPunct="1"/>
            <a:r>
              <a:rPr lang="zh-CN" altLang="en-US" smtClean="0">
                <a:solidFill>
                  <a:schemeClr val="hlink"/>
                </a:solidFill>
                <a:ea typeface="黑体" pitchFamily="2" charset="-122"/>
              </a:rPr>
              <a:t>对象之间的关系</a:t>
            </a:r>
            <a:r>
              <a:rPr lang="zh-CN" altLang="en-US" smtClean="0">
                <a:solidFill>
                  <a:schemeClr val="tx1"/>
                </a:solidFill>
              </a:rPr>
              <a:t>：大小关系</a:t>
            </a:r>
          </a:p>
          <a:p>
            <a:pPr eaLnBrk="1" hangingPunct="1"/>
            <a:r>
              <a:rPr lang="zh-CN" altLang="en-US" smtClean="0">
                <a:solidFill>
                  <a:schemeClr val="hlink"/>
                </a:solidFill>
                <a:ea typeface="黑体" pitchFamily="2" charset="-122"/>
              </a:rPr>
              <a:t>设计求解问题的方法：</a:t>
            </a:r>
          </a:p>
          <a:p>
            <a:pPr lvl="1" eaLnBrk="1" hangingPunct="1"/>
            <a:r>
              <a:rPr lang="zh-CN" altLang="en-US" smtClean="0">
                <a:solidFill>
                  <a:schemeClr val="tx1"/>
                </a:solidFill>
              </a:rPr>
              <a:t>基本操作是“比较两个数的大小”</a:t>
            </a:r>
          </a:p>
          <a:p>
            <a:pPr lvl="1" eaLnBrk="1" hangingPunct="1"/>
            <a:r>
              <a:rPr lang="zh-CN" altLang="en-US" smtClean="0">
                <a:solidFill>
                  <a:schemeClr val="tx1"/>
                </a:solidFill>
              </a:rPr>
              <a:t>首先将第一个数记为当前最大值，然后依次比较其余</a:t>
            </a:r>
            <a:r>
              <a:rPr lang="en-US" altLang="zh-CN" smtClean="0">
                <a:solidFill>
                  <a:schemeClr val="tx1"/>
                </a:solidFill>
              </a:rPr>
              <a:t>n-1</a:t>
            </a:r>
            <a:r>
              <a:rPr lang="zh-CN" altLang="en-US" smtClean="0">
                <a:solidFill>
                  <a:schemeClr val="tx1"/>
                </a:solidFill>
              </a:rPr>
              <a:t>个整数，如果该某个整数大于当前最大值，就更新当前最大值。</a:t>
            </a:r>
          </a:p>
          <a:p>
            <a:pPr eaLnBrk="1" hangingPunct="1"/>
            <a:r>
              <a:rPr lang="zh-CN" altLang="en-US" smtClean="0">
                <a:solidFill>
                  <a:schemeClr val="hlink"/>
                </a:solidFill>
                <a:ea typeface="黑体" pitchFamily="2" charset="-122"/>
              </a:rPr>
              <a:t>编程</a:t>
            </a:r>
            <a:r>
              <a:rPr lang="zh-CN" altLang="en-US" smtClean="0">
                <a:solidFill>
                  <a:schemeClr val="tx1"/>
                </a:solidFill>
              </a:rPr>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solidFill>
                  <a:schemeClr val="tx1"/>
                </a:solidFill>
              </a:rPr>
              <a:t>非数值计算的程序设计问题</a:t>
            </a:r>
            <a:r>
              <a:rPr lang="en-US" altLang="zh-CN" smtClean="0">
                <a:solidFill>
                  <a:schemeClr val="tx1"/>
                </a:solidFill>
              </a:rPr>
              <a:t>1</a:t>
            </a:r>
            <a:endParaRPr lang="zh-CN" altLang="en-US" smtClean="0"/>
          </a:p>
        </p:txBody>
      </p:sp>
      <p:sp>
        <p:nvSpPr>
          <p:cNvPr id="16387" name="内容占位符 2"/>
          <p:cNvSpPr>
            <a:spLocks noGrp="1"/>
          </p:cNvSpPr>
          <p:nvPr>
            <p:ph idx="1"/>
          </p:nvPr>
        </p:nvSpPr>
        <p:spPr/>
        <p:txBody>
          <a:bodyPr/>
          <a:lstStyle/>
          <a:p>
            <a:r>
              <a:rPr lang="zh-CN" altLang="en-US" smtClean="0">
                <a:solidFill>
                  <a:schemeClr val="tx1"/>
                </a:solidFill>
              </a:rPr>
              <a:t>例</a:t>
            </a:r>
            <a:r>
              <a:rPr lang="en-US" altLang="zh-CN" smtClean="0">
                <a:solidFill>
                  <a:schemeClr val="tx1"/>
                </a:solidFill>
              </a:rPr>
              <a:t>1</a:t>
            </a:r>
            <a:r>
              <a:rPr lang="zh-CN" altLang="en-US" smtClean="0">
                <a:solidFill>
                  <a:schemeClr val="tx1"/>
                </a:solidFill>
              </a:rPr>
              <a:t>：求一组整数</a:t>
            </a:r>
            <a:r>
              <a:rPr lang="en-US" altLang="zh-CN" smtClean="0">
                <a:solidFill>
                  <a:schemeClr val="tx1"/>
                </a:solidFill>
              </a:rPr>
              <a:t>(5</a:t>
            </a:r>
            <a:r>
              <a:rPr lang="zh-CN" altLang="en-US" smtClean="0">
                <a:solidFill>
                  <a:schemeClr val="tx1"/>
                </a:solidFill>
              </a:rPr>
              <a:t>个</a:t>
            </a:r>
            <a:r>
              <a:rPr lang="en-US" altLang="zh-CN" smtClean="0">
                <a:solidFill>
                  <a:schemeClr val="tx1"/>
                </a:solidFill>
              </a:rPr>
              <a:t>)</a:t>
            </a:r>
            <a:r>
              <a:rPr lang="zh-CN" altLang="en-US" smtClean="0">
                <a:solidFill>
                  <a:schemeClr val="tx1"/>
                </a:solidFill>
              </a:rPr>
              <a:t>中的最大值</a:t>
            </a:r>
          </a:p>
          <a:p>
            <a:endParaRPr lang="zh-CN" altLang="en-US" smtClean="0"/>
          </a:p>
        </p:txBody>
      </p:sp>
      <p:sp>
        <p:nvSpPr>
          <p:cNvPr id="5" name="Rectangle 4"/>
          <p:cNvSpPr>
            <a:spLocks noChangeArrowheads="1"/>
          </p:cNvSpPr>
          <p:nvPr/>
        </p:nvSpPr>
        <p:spPr bwMode="auto">
          <a:xfrm>
            <a:off x="928688" y="2000250"/>
            <a:ext cx="7488237" cy="4668838"/>
          </a:xfrm>
          <a:prstGeom prst="rect">
            <a:avLst/>
          </a:prstGeom>
          <a:solidFill>
            <a:schemeClr val="bg2"/>
          </a:solidFill>
          <a:ln w="12700" cap="sq">
            <a:solidFill>
              <a:schemeClr val="tx1"/>
            </a:solidFill>
            <a:miter lim="800000"/>
            <a:headEnd/>
            <a:tailEnd/>
          </a:ln>
        </p:spPr>
        <p:txBody>
          <a:bodyPr>
            <a:spAutoFit/>
          </a:bodyPr>
          <a:lstStyle/>
          <a:p>
            <a:pPr>
              <a:spcBef>
                <a:spcPct val="50000"/>
              </a:spcBef>
            </a:pPr>
            <a:r>
              <a:rPr lang="en-US" altLang="zh-CN" sz="2400">
                <a:solidFill>
                  <a:schemeClr val="tx1"/>
                </a:solidFill>
              </a:rPr>
              <a:t>main ( )</a:t>
            </a:r>
          </a:p>
          <a:p>
            <a:pPr>
              <a:spcBef>
                <a:spcPct val="50000"/>
              </a:spcBef>
            </a:pPr>
            <a:r>
              <a:rPr lang="en-US" altLang="zh-CN" sz="2400">
                <a:solidFill>
                  <a:schemeClr val="tx1"/>
                </a:solidFill>
              </a:rPr>
              <a:t>{   	int d[5], i, max;</a:t>
            </a:r>
          </a:p>
          <a:p>
            <a:pPr>
              <a:spcBef>
                <a:spcPct val="50000"/>
              </a:spcBef>
            </a:pPr>
            <a:r>
              <a:rPr lang="en-US" altLang="zh-CN" sz="2400">
                <a:solidFill>
                  <a:schemeClr val="tx1"/>
                </a:solidFill>
              </a:rPr>
              <a:t>	for( i=0; i&lt;5; i++)</a:t>
            </a:r>
          </a:p>
          <a:p>
            <a:pPr>
              <a:spcBef>
                <a:spcPct val="50000"/>
              </a:spcBef>
            </a:pPr>
            <a:r>
              <a:rPr lang="en-US" altLang="zh-CN" sz="2400">
                <a:solidFill>
                  <a:schemeClr val="tx1"/>
                </a:solidFill>
              </a:rPr>
              <a:t>		scanf (”%d”, &amp;d[i]);</a:t>
            </a:r>
          </a:p>
          <a:p>
            <a:pPr>
              <a:spcBef>
                <a:spcPct val="50000"/>
              </a:spcBef>
            </a:pPr>
            <a:r>
              <a:rPr lang="en-US" altLang="zh-CN" sz="2400">
                <a:solidFill>
                  <a:schemeClr val="tx1"/>
                </a:solidFill>
              </a:rPr>
              <a:t>            max = d[0];</a:t>
            </a:r>
          </a:p>
          <a:p>
            <a:pPr>
              <a:spcBef>
                <a:spcPct val="50000"/>
              </a:spcBef>
            </a:pPr>
            <a:r>
              <a:rPr lang="en-US" altLang="zh-CN" sz="2400">
                <a:solidFill>
                  <a:schemeClr val="tx1"/>
                </a:solidFill>
              </a:rPr>
              <a:t>            for( i=1; i&lt;5; i++)</a:t>
            </a:r>
          </a:p>
          <a:p>
            <a:pPr>
              <a:spcBef>
                <a:spcPct val="50000"/>
              </a:spcBef>
            </a:pPr>
            <a:r>
              <a:rPr lang="en-US" altLang="zh-CN" sz="2400">
                <a:solidFill>
                  <a:schemeClr val="tx1"/>
                </a:solidFill>
              </a:rPr>
              <a:t>		if ( max &lt; d[i]) max = d[i];</a:t>
            </a:r>
          </a:p>
          <a:p>
            <a:pPr>
              <a:spcBef>
                <a:spcPct val="50000"/>
              </a:spcBef>
            </a:pPr>
            <a:r>
              <a:rPr lang="en-US" altLang="zh-CN" sz="2400">
                <a:solidFill>
                  <a:schemeClr val="tx1"/>
                </a:solidFill>
              </a:rPr>
              <a:t>            printf (”The max number is %f\n”, max);</a:t>
            </a:r>
            <a:br>
              <a:rPr lang="en-US" altLang="zh-CN" sz="2400">
                <a:solidFill>
                  <a:schemeClr val="tx1"/>
                </a:solidFill>
              </a:rPr>
            </a:br>
            <a:r>
              <a:rPr lang="en-US" altLang="zh-CN" sz="2400">
                <a:solidFill>
                  <a:schemeClr val="tx1"/>
                </a:solidFill>
              </a:rPr>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left)">
                                      <p:cBhvr>
                                        <p:cTn id="42" dur="500"/>
                                        <p:tgtEl>
                                          <p:spTgt spid="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wipe(left)">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1"/>
          <p:cNvSpPr>
            <a:spLocks noGrp="1" noChangeArrowheads="1"/>
          </p:cNvSpPr>
          <p:nvPr>
            <p:ph type="title"/>
          </p:nvPr>
        </p:nvSpPr>
        <p:spPr/>
        <p:txBody>
          <a:bodyPr/>
          <a:lstStyle/>
          <a:p>
            <a:pPr eaLnBrk="1" hangingPunct="1"/>
            <a:r>
              <a:rPr lang="zh-CN" altLang="en-US" smtClean="0">
                <a:solidFill>
                  <a:schemeClr val="tx1"/>
                </a:solidFill>
              </a:rPr>
              <a:t>非数值计算的程序设计问题</a:t>
            </a:r>
            <a:r>
              <a:rPr lang="en-US" altLang="zh-CN" smtClean="0">
                <a:solidFill>
                  <a:schemeClr val="tx1"/>
                </a:solidFill>
              </a:rPr>
              <a:t>2</a:t>
            </a:r>
          </a:p>
        </p:txBody>
      </p:sp>
      <p:sp>
        <p:nvSpPr>
          <p:cNvPr id="17412" name="Rectangle 42"/>
          <p:cNvSpPr>
            <a:spLocks noGrp="1" noChangeArrowheads="1"/>
          </p:cNvSpPr>
          <p:nvPr>
            <p:ph type="body" idx="1"/>
          </p:nvPr>
        </p:nvSpPr>
        <p:spPr/>
        <p:txBody>
          <a:bodyPr/>
          <a:lstStyle/>
          <a:p>
            <a:pPr eaLnBrk="1" hangingPunct="1">
              <a:lnSpc>
                <a:spcPct val="130000"/>
              </a:lnSpc>
            </a:pPr>
            <a:r>
              <a:rPr lang="zh-CN" altLang="en-US" smtClean="0"/>
              <a:t>例</a:t>
            </a:r>
            <a:r>
              <a:rPr lang="en-US" altLang="zh-CN" smtClean="0"/>
              <a:t>2   </a:t>
            </a:r>
            <a:r>
              <a:rPr lang="zh-CN" altLang="en-US" smtClean="0"/>
              <a:t>已知研究生的选课情况，试设计安排课程的考试日程的程序。 要求在尽可能短的时间内完成考试。</a:t>
            </a:r>
          </a:p>
        </p:txBody>
      </p:sp>
      <p:graphicFrame>
        <p:nvGraphicFramePr>
          <p:cNvPr id="156782" name="Group 110"/>
          <p:cNvGraphicFramePr>
            <a:graphicFrameLocks noGrp="1"/>
          </p:cNvGraphicFramePr>
          <p:nvPr/>
        </p:nvGraphicFramePr>
        <p:xfrm>
          <a:off x="323850" y="2708275"/>
          <a:ext cx="8569325" cy="863600"/>
        </p:xfrm>
        <a:graphic>
          <a:graphicData uri="http://schemas.openxmlformats.org/drawingml/2006/table">
            <a:tbl>
              <a:tblPr/>
              <a:tblGrid>
                <a:gridCol w="1427163"/>
                <a:gridCol w="1309687"/>
                <a:gridCol w="1727200"/>
                <a:gridCol w="1247775"/>
                <a:gridCol w="1430338"/>
                <a:gridCol w="1427162"/>
              </a:tblGrid>
              <a:tr h="4397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算法分析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形式语言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计算机图形学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模式识别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网络技术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人工智能</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6858" name="Group 186"/>
          <p:cNvGraphicFramePr>
            <a:graphicFrameLocks noGrp="1"/>
          </p:cNvGraphicFramePr>
          <p:nvPr/>
        </p:nvGraphicFramePr>
        <p:xfrm>
          <a:off x="323850" y="3860800"/>
          <a:ext cx="6096000" cy="2447926"/>
        </p:xfrm>
        <a:graphic>
          <a:graphicData uri="http://schemas.openxmlformats.org/drawingml/2006/table">
            <a:tbl>
              <a:tblPr/>
              <a:tblGrid>
                <a:gridCol w="1016000"/>
                <a:gridCol w="1016000"/>
                <a:gridCol w="1016000"/>
                <a:gridCol w="1016000"/>
                <a:gridCol w="1016000"/>
                <a:gridCol w="1016000"/>
              </a:tblGrid>
              <a:tr h="612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杨润生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石  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魏庆涛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马耀先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齐砚生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1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2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1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6782"/>
                                        </p:tgtEl>
                                        <p:attrNameLst>
                                          <p:attrName>style.visibility</p:attrName>
                                        </p:attrNameLst>
                                      </p:cBhvr>
                                      <p:to>
                                        <p:strVal val="visible"/>
                                      </p:to>
                                    </p:set>
                                    <p:animEffect transition="in" filter="wipe(left)">
                                      <p:cBhvr>
                                        <p:cTn id="7" dur="500"/>
                                        <p:tgtEl>
                                          <p:spTgt spid="156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6858"/>
                                        </p:tgtEl>
                                        <p:attrNameLst>
                                          <p:attrName>style.visibility</p:attrName>
                                        </p:attrNameLst>
                                      </p:cBhvr>
                                      <p:to>
                                        <p:strVal val="visible"/>
                                      </p:to>
                                    </p:set>
                                    <p:animEffect transition="in" filter="wipe(left)">
                                      <p:cBhvr>
                                        <p:cTn id="12" dur="500"/>
                                        <p:tgtEl>
                                          <p:spTgt spid="156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77"/>
          <p:cNvSpPr>
            <a:spLocks noGrp="1" noChangeArrowheads="1"/>
          </p:cNvSpPr>
          <p:nvPr>
            <p:ph type="title"/>
          </p:nvPr>
        </p:nvSpPr>
        <p:spPr/>
        <p:txBody>
          <a:bodyPr/>
          <a:lstStyle/>
          <a:p>
            <a:pPr eaLnBrk="1" hangingPunct="1"/>
            <a:r>
              <a:rPr lang="zh-CN" altLang="en-US" smtClean="0"/>
              <a:t>非数值计算问题举例</a:t>
            </a:r>
            <a:r>
              <a:rPr lang="en-US" altLang="zh-CN" smtClean="0"/>
              <a:t>2: </a:t>
            </a:r>
            <a:r>
              <a:rPr lang="zh-CN" altLang="en-US" smtClean="0"/>
              <a:t>建模</a:t>
            </a:r>
          </a:p>
        </p:txBody>
      </p:sp>
      <p:sp>
        <p:nvSpPr>
          <p:cNvPr id="18436" name="Rectangle 78"/>
          <p:cNvSpPr>
            <a:spLocks noGrp="1" noChangeArrowheads="1"/>
          </p:cNvSpPr>
          <p:nvPr>
            <p:ph type="body" idx="1"/>
          </p:nvPr>
        </p:nvSpPr>
        <p:spPr/>
        <p:txBody>
          <a:bodyPr/>
          <a:lstStyle/>
          <a:p>
            <a:pPr eaLnBrk="1" hangingPunct="1"/>
            <a:r>
              <a:rPr lang="zh-CN" altLang="en-US" smtClean="0"/>
              <a:t>建立模型</a:t>
            </a:r>
          </a:p>
          <a:p>
            <a:pPr lvl="1" eaLnBrk="1" hangingPunct="1"/>
            <a:r>
              <a:rPr lang="zh-CN" altLang="en-US" smtClean="0"/>
              <a:t>涉及对象：课程</a:t>
            </a:r>
          </a:p>
          <a:p>
            <a:pPr lvl="1" eaLnBrk="1" hangingPunct="1"/>
            <a:r>
              <a:rPr lang="zh-CN" altLang="en-US" smtClean="0"/>
              <a:t>约束关系：同一学生选修的课程不能安排在同一时间考试</a:t>
            </a:r>
          </a:p>
          <a:p>
            <a:pPr lvl="1" eaLnBrk="1" hangingPunct="1"/>
            <a:r>
              <a:rPr lang="zh-CN" altLang="en-US" smtClean="0"/>
              <a:t>模型：图</a:t>
            </a:r>
            <a:r>
              <a:rPr lang="en-US" altLang="zh-CN" smtClean="0"/>
              <a:t>——</a:t>
            </a:r>
            <a:r>
              <a:rPr lang="zh-CN" altLang="en-US" smtClean="0"/>
              <a:t>表达课程之间的约束关系 </a:t>
            </a:r>
          </a:p>
        </p:txBody>
      </p:sp>
      <p:graphicFrame>
        <p:nvGraphicFramePr>
          <p:cNvPr id="160946" name="Group 178"/>
          <p:cNvGraphicFramePr>
            <a:graphicFrameLocks noGrp="1"/>
          </p:cNvGraphicFramePr>
          <p:nvPr/>
        </p:nvGraphicFramePr>
        <p:xfrm>
          <a:off x="323850" y="3429000"/>
          <a:ext cx="8569325" cy="863600"/>
        </p:xfrm>
        <a:graphic>
          <a:graphicData uri="http://schemas.openxmlformats.org/drawingml/2006/table">
            <a:tbl>
              <a:tblPr/>
              <a:tblGrid>
                <a:gridCol w="1427163"/>
                <a:gridCol w="1309687"/>
                <a:gridCol w="1727200"/>
                <a:gridCol w="1247775"/>
                <a:gridCol w="1430338"/>
                <a:gridCol w="1427162"/>
              </a:tblGrid>
              <a:tr h="4397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算法分析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形式语言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计算机图形学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模式识别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网络技术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人工智能</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0969" name="Group 201"/>
          <p:cNvGraphicFramePr>
            <a:graphicFrameLocks noGrp="1"/>
          </p:cNvGraphicFramePr>
          <p:nvPr/>
        </p:nvGraphicFramePr>
        <p:xfrm>
          <a:off x="323850" y="4581525"/>
          <a:ext cx="6985000" cy="1727200"/>
        </p:xfrm>
        <a:graphic>
          <a:graphicData uri="http://schemas.openxmlformats.org/drawingml/2006/table">
            <a:tbl>
              <a:tblPr/>
              <a:tblGrid>
                <a:gridCol w="1163638"/>
                <a:gridCol w="1165225"/>
                <a:gridCol w="1163637"/>
                <a:gridCol w="1163638"/>
                <a:gridCol w="1165225"/>
                <a:gridCol w="1163637"/>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杨润生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石  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魏庆涛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马耀先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齐砚生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0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0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934" name="Group 118"/>
          <p:cNvGraphicFramePr>
            <a:graphicFrameLocks noGrp="1"/>
          </p:cNvGraphicFramePr>
          <p:nvPr/>
        </p:nvGraphicFramePr>
        <p:xfrm>
          <a:off x="1042988" y="4652963"/>
          <a:ext cx="6985000" cy="1828800"/>
        </p:xfrm>
        <a:graphic>
          <a:graphicData uri="http://schemas.openxmlformats.org/drawingml/2006/table">
            <a:tbl>
              <a:tblPr/>
              <a:tblGrid>
                <a:gridCol w="1163637"/>
                <a:gridCol w="1165225"/>
                <a:gridCol w="1163638"/>
                <a:gridCol w="1163637"/>
                <a:gridCol w="1165225"/>
                <a:gridCol w="1163638"/>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杨润生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石  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魏庆涛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马耀先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齐砚生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选修</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62940" name="Rectangle 124"/>
          <p:cNvSpPr>
            <a:spLocks noChangeArrowheads="1"/>
          </p:cNvSpPr>
          <p:nvPr/>
        </p:nvSpPr>
        <p:spPr bwMode="auto">
          <a:xfrm>
            <a:off x="1979613" y="2060575"/>
            <a:ext cx="4895850" cy="2376488"/>
          </a:xfrm>
          <a:prstGeom prst="rect">
            <a:avLst/>
          </a:prstGeom>
          <a:solidFill>
            <a:srgbClr val="EAEAEA"/>
          </a:solidFill>
          <a:ln w="12700" cap="sq">
            <a:solidFill>
              <a:srgbClr val="000000"/>
            </a:solidFill>
            <a:miter lim="800000"/>
            <a:headEnd/>
            <a:tailEnd/>
          </a:ln>
        </p:spPr>
        <p:txBody>
          <a:bodyPr wrap="none" anchor="ctr">
            <a:spAutoFit/>
          </a:bodyPr>
          <a:lstStyle/>
          <a:p>
            <a:pPr algn="ctr">
              <a:spcBef>
                <a:spcPct val="50000"/>
              </a:spcBef>
            </a:pPr>
            <a:endParaRPr lang="zh-CN" altLang="en-US"/>
          </a:p>
        </p:txBody>
      </p:sp>
      <p:sp>
        <p:nvSpPr>
          <p:cNvPr id="162876" name="Line 60"/>
          <p:cNvSpPr>
            <a:spLocks noChangeShapeType="1"/>
          </p:cNvSpPr>
          <p:nvPr/>
        </p:nvSpPr>
        <p:spPr bwMode="auto">
          <a:xfrm>
            <a:off x="4629150" y="3363913"/>
            <a:ext cx="563563" cy="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77" name="Line 61"/>
          <p:cNvSpPr>
            <a:spLocks noChangeShapeType="1"/>
          </p:cNvSpPr>
          <p:nvPr/>
        </p:nvSpPr>
        <p:spPr bwMode="auto">
          <a:xfrm>
            <a:off x="4470400" y="3571875"/>
            <a:ext cx="0" cy="30480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79" name="Line 63"/>
          <p:cNvSpPr>
            <a:spLocks noChangeShapeType="1"/>
          </p:cNvSpPr>
          <p:nvPr/>
        </p:nvSpPr>
        <p:spPr bwMode="auto">
          <a:xfrm flipH="1">
            <a:off x="4470400" y="2681288"/>
            <a:ext cx="0" cy="433387"/>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82" name="Line 66"/>
          <p:cNvSpPr>
            <a:spLocks noChangeShapeType="1"/>
          </p:cNvSpPr>
          <p:nvPr/>
        </p:nvSpPr>
        <p:spPr bwMode="auto">
          <a:xfrm>
            <a:off x="3714750" y="3363913"/>
            <a:ext cx="492125" cy="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84" name="Line 68"/>
          <p:cNvSpPr>
            <a:spLocks noChangeShapeType="1"/>
          </p:cNvSpPr>
          <p:nvPr/>
        </p:nvSpPr>
        <p:spPr bwMode="auto">
          <a:xfrm flipH="1">
            <a:off x="4629150" y="3571875"/>
            <a:ext cx="773113" cy="38100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85" name="Line 69"/>
          <p:cNvSpPr>
            <a:spLocks noChangeShapeType="1"/>
          </p:cNvSpPr>
          <p:nvPr/>
        </p:nvSpPr>
        <p:spPr bwMode="auto">
          <a:xfrm>
            <a:off x="4699000" y="2581275"/>
            <a:ext cx="633413" cy="53340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86" name="Line 70"/>
          <p:cNvSpPr>
            <a:spLocks noChangeShapeType="1"/>
          </p:cNvSpPr>
          <p:nvPr/>
        </p:nvSpPr>
        <p:spPr bwMode="auto">
          <a:xfrm>
            <a:off x="3448050" y="3473450"/>
            <a:ext cx="830263" cy="479425"/>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927" name="Freeform 111"/>
          <p:cNvSpPr>
            <a:spLocks/>
          </p:cNvSpPr>
          <p:nvPr/>
        </p:nvSpPr>
        <p:spPr bwMode="auto">
          <a:xfrm>
            <a:off x="4672013" y="2538413"/>
            <a:ext cx="1657350" cy="1655762"/>
          </a:xfrm>
          <a:custGeom>
            <a:avLst/>
            <a:gdLst>
              <a:gd name="T0" fmla="*/ 0 w 1044"/>
              <a:gd name="T1" fmla="*/ 0 h 1043"/>
              <a:gd name="T2" fmla="*/ 2147483647 w 1044"/>
              <a:gd name="T3" fmla="*/ 2147483647 h 1043"/>
              <a:gd name="T4" fmla="*/ 2147483647 w 1044"/>
              <a:gd name="T5" fmla="*/ 2147483647 h 1043"/>
              <a:gd name="T6" fmla="*/ 2147483647 w 1044"/>
              <a:gd name="T7" fmla="*/ 2147483647 h 1043"/>
              <a:gd name="T8" fmla="*/ 0 w 1044"/>
              <a:gd name="T9" fmla="*/ 2147483647 h 1043"/>
              <a:gd name="T10" fmla="*/ 0 60000 65536"/>
              <a:gd name="T11" fmla="*/ 0 60000 65536"/>
              <a:gd name="T12" fmla="*/ 0 60000 65536"/>
              <a:gd name="T13" fmla="*/ 0 60000 65536"/>
              <a:gd name="T14" fmla="*/ 0 60000 65536"/>
              <a:gd name="T15" fmla="*/ 0 w 1044"/>
              <a:gd name="T16" fmla="*/ 0 h 1043"/>
              <a:gd name="T17" fmla="*/ 1044 w 1044"/>
              <a:gd name="T18" fmla="*/ 1043 h 1043"/>
            </a:gdLst>
            <a:ahLst/>
            <a:cxnLst>
              <a:cxn ang="T10">
                <a:pos x="T0" y="T1"/>
              </a:cxn>
              <a:cxn ang="T11">
                <a:pos x="T2" y="T3"/>
              </a:cxn>
              <a:cxn ang="T12">
                <a:pos x="T4" y="T5"/>
              </a:cxn>
              <a:cxn ang="T13">
                <a:pos x="T6" y="T7"/>
              </a:cxn>
              <a:cxn ang="T14">
                <a:pos x="T8" y="T9"/>
              </a:cxn>
            </a:cxnLst>
            <a:rect l="T15" t="T16" r="T17" b="T18"/>
            <a:pathLst>
              <a:path w="1044" h="1043">
                <a:moveTo>
                  <a:pt x="0" y="0"/>
                </a:moveTo>
                <a:cubicBezTo>
                  <a:pt x="139" y="47"/>
                  <a:pt x="659" y="193"/>
                  <a:pt x="832" y="280"/>
                </a:cubicBezTo>
                <a:cubicBezTo>
                  <a:pt x="1005" y="367"/>
                  <a:pt x="1044" y="441"/>
                  <a:pt x="1040" y="522"/>
                </a:cubicBezTo>
                <a:cubicBezTo>
                  <a:pt x="1036" y="603"/>
                  <a:pt x="979" y="677"/>
                  <a:pt x="806" y="764"/>
                </a:cubicBezTo>
                <a:cubicBezTo>
                  <a:pt x="633" y="851"/>
                  <a:pt x="168" y="985"/>
                  <a:pt x="0" y="1043"/>
                </a:cubicBezTo>
              </a:path>
            </a:pathLst>
          </a:custGeom>
          <a:noFill/>
          <a:ln w="28575" cap="sq">
            <a:solidFill>
              <a:srgbClr val="FF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62880" name="Line 64"/>
          <p:cNvSpPr>
            <a:spLocks noChangeShapeType="1"/>
          </p:cNvSpPr>
          <p:nvPr/>
        </p:nvSpPr>
        <p:spPr bwMode="auto">
          <a:xfrm>
            <a:off x="2660650" y="3363913"/>
            <a:ext cx="561975" cy="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8" name="Oval 42"/>
          <p:cNvSpPr>
            <a:spLocks noChangeArrowheads="1"/>
          </p:cNvSpPr>
          <p:nvPr/>
        </p:nvSpPr>
        <p:spPr bwMode="auto">
          <a:xfrm>
            <a:off x="3222625" y="3116263"/>
            <a:ext cx="523875" cy="496887"/>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D</a:t>
            </a:r>
          </a:p>
        </p:txBody>
      </p:sp>
      <p:sp>
        <p:nvSpPr>
          <p:cNvPr id="162928" name="Freeform 112"/>
          <p:cNvSpPr>
            <a:spLocks/>
          </p:cNvSpPr>
          <p:nvPr/>
        </p:nvSpPr>
        <p:spPr bwMode="auto">
          <a:xfrm>
            <a:off x="2584450" y="2517775"/>
            <a:ext cx="1698625" cy="668338"/>
          </a:xfrm>
          <a:custGeom>
            <a:avLst/>
            <a:gdLst>
              <a:gd name="T0" fmla="*/ 2147483647 w 1070"/>
              <a:gd name="T1" fmla="*/ 0 h 421"/>
              <a:gd name="T2" fmla="*/ 2147483647 w 1070"/>
              <a:gd name="T3" fmla="*/ 2147483647 h 421"/>
              <a:gd name="T4" fmla="*/ 0 w 1070"/>
              <a:gd name="T5" fmla="*/ 2147483647 h 421"/>
              <a:gd name="T6" fmla="*/ 0 60000 65536"/>
              <a:gd name="T7" fmla="*/ 0 60000 65536"/>
              <a:gd name="T8" fmla="*/ 0 60000 65536"/>
              <a:gd name="T9" fmla="*/ 0 w 1070"/>
              <a:gd name="T10" fmla="*/ 0 h 421"/>
              <a:gd name="T11" fmla="*/ 1070 w 1070"/>
              <a:gd name="T12" fmla="*/ 421 h 421"/>
            </a:gdLst>
            <a:ahLst/>
            <a:cxnLst>
              <a:cxn ang="T6">
                <a:pos x="T0" y="T1"/>
              </a:cxn>
              <a:cxn ang="T7">
                <a:pos x="T2" y="T3"/>
              </a:cxn>
              <a:cxn ang="T8">
                <a:pos x="T4" y="T5"/>
              </a:cxn>
            </a:cxnLst>
            <a:rect l="T9" t="T10" r="T11" b="T12"/>
            <a:pathLst>
              <a:path w="1070" h="421">
                <a:moveTo>
                  <a:pt x="1070" y="0"/>
                </a:moveTo>
                <a:cubicBezTo>
                  <a:pt x="935" y="40"/>
                  <a:pt x="438" y="172"/>
                  <a:pt x="260" y="242"/>
                </a:cubicBezTo>
                <a:cubicBezTo>
                  <a:pt x="82" y="312"/>
                  <a:pt x="54" y="384"/>
                  <a:pt x="0" y="421"/>
                </a:cubicBezTo>
              </a:path>
            </a:pathLst>
          </a:custGeom>
          <a:noFill/>
          <a:ln w="28575" cap="sq">
            <a:solidFill>
              <a:srgbClr val="FF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62930" name="Freeform 114"/>
          <p:cNvSpPr>
            <a:spLocks/>
          </p:cNvSpPr>
          <p:nvPr/>
        </p:nvSpPr>
        <p:spPr bwMode="auto">
          <a:xfrm>
            <a:off x="2573338" y="3459163"/>
            <a:ext cx="1841500" cy="795337"/>
          </a:xfrm>
          <a:custGeom>
            <a:avLst/>
            <a:gdLst>
              <a:gd name="T0" fmla="*/ 2147483647 w 1160"/>
              <a:gd name="T1" fmla="*/ 2147483647 h 501"/>
              <a:gd name="T2" fmla="*/ 2147483647 w 1160"/>
              <a:gd name="T3" fmla="*/ 2147483647 h 501"/>
              <a:gd name="T4" fmla="*/ 2147483647 w 1160"/>
              <a:gd name="T5" fmla="*/ 2147483647 h 501"/>
              <a:gd name="T6" fmla="*/ 0 w 1160"/>
              <a:gd name="T7" fmla="*/ 0 h 501"/>
              <a:gd name="T8" fmla="*/ 0 60000 65536"/>
              <a:gd name="T9" fmla="*/ 0 60000 65536"/>
              <a:gd name="T10" fmla="*/ 0 60000 65536"/>
              <a:gd name="T11" fmla="*/ 0 60000 65536"/>
              <a:gd name="T12" fmla="*/ 0 w 1160"/>
              <a:gd name="T13" fmla="*/ 0 h 501"/>
              <a:gd name="T14" fmla="*/ 1160 w 1160"/>
              <a:gd name="T15" fmla="*/ 501 h 501"/>
            </a:gdLst>
            <a:ahLst/>
            <a:cxnLst>
              <a:cxn ang="T8">
                <a:pos x="T0" y="T1"/>
              </a:cxn>
              <a:cxn ang="T9">
                <a:pos x="T2" y="T3"/>
              </a:cxn>
              <a:cxn ang="T10">
                <a:pos x="T4" y="T5"/>
              </a:cxn>
              <a:cxn ang="T11">
                <a:pos x="T6" y="T7"/>
              </a:cxn>
            </a:cxnLst>
            <a:rect l="T12" t="T13" r="T14" b="T15"/>
            <a:pathLst>
              <a:path w="1160" h="501">
                <a:moveTo>
                  <a:pt x="1160" y="501"/>
                </a:moveTo>
                <a:cubicBezTo>
                  <a:pt x="1019" y="459"/>
                  <a:pt x="509" y="314"/>
                  <a:pt x="325" y="250"/>
                </a:cubicBezTo>
                <a:cubicBezTo>
                  <a:pt x="141" y="186"/>
                  <a:pt x="112" y="159"/>
                  <a:pt x="58" y="117"/>
                </a:cubicBezTo>
                <a:cubicBezTo>
                  <a:pt x="4" y="75"/>
                  <a:pt x="12" y="25"/>
                  <a:pt x="0" y="0"/>
                </a:cubicBezTo>
              </a:path>
            </a:pathLst>
          </a:custGeom>
          <a:noFill/>
          <a:ln w="28575" cap="sq">
            <a:solidFill>
              <a:srgbClr val="FF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62867" name="Oval 51"/>
          <p:cNvSpPr>
            <a:spLocks noChangeArrowheads="1"/>
          </p:cNvSpPr>
          <p:nvPr/>
        </p:nvSpPr>
        <p:spPr bwMode="auto">
          <a:xfrm>
            <a:off x="2338388" y="3114675"/>
            <a:ext cx="523875" cy="496888"/>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C</a:t>
            </a:r>
          </a:p>
        </p:txBody>
      </p:sp>
      <p:sp>
        <p:nvSpPr>
          <p:cNvPr id="162861" name="Oval 45"/>
          <p:cNvSpPr>
            <a:spLocks noChangeArrowheads="1"/>
          </p:cNvSpPr>
          <p:nvPr/>
        </p:nvSpPr>
        <p:spPr bwMode="auto">
          <a:xfrm>
            <a:off x="4208463" y="2276475"/>
            <a:ext cx="523875" cy="496888"/>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E</a:t>
            </a:r>
          </a:p>
        </p:txBody>
      </p:sp>
      <p:sp>
        <p:nvSpPr>
          <p:cNvPr id="162870" name="Oval 54"/>
          <p:cNvSpPr>
            <a:spLocks noChangeArrowheads="1"/>
          </p:cNvSpPr>
          <p:nvPr/>
        </p:nvSpPr>
        <p:spPr bwMode="auto">
          <a:xfrm>
            <a:off x="5192713" y="3114675"/>
            <a:ext cx="522287" cy="496888"/>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B</a:t>
            </a:r>
          </a:p>
        </p:txBody>
      </p:sp>
      <p:sp>
        <p:nvSpPr>
          <p:cNvPr id="162873" name="Oval 57"/>
          <p:cNvSpPr>
            <a:spLocks noChangeArrowheads="1"/>
          </p:cNvSpPr>
          <p:nvPr/>
        </p:nvSpPr>
        <p:spPr bwMode="auto">
          <a:xfrm>
            <a:off x="4208463" y="3114675"/>
            <a:ext cx="523875" cy="496888"/>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A</a:t>
            </a:r>
          </a:p>
        </p:txBody>
      </p:sp>
      <p:sp>
        <p:nvSpPr>
          <p:cNvPr id="162864" name="Oval 48"/>
          <p:cNvSpPr>
            <a:spLocks noChangeArrowheads="1"/>
          </p:cNvSpPr>
          <p:nvPr/>
        </p:nvSpPr>
        <p:spPr bwMode="auto">
          <a:xfrm>
            <a:off x="4208463" y="3876675"/>
            <a:ext cx="523875" cy="496888"/>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F</a:t>
            </a:r>
          </a:p>
        </p:txBody>
      </p:sp>
      <p:sp>
        <p:nvSpPr>
          <p:cNvPr id="19514" name="Rectangle 122"/>
          <p:cNvSpPr>
            <a:spLocks noGrp="1" noChangeArrowheads="1"/>
          </p:cNvSpPr>
          <p:nvPr>
            <p:ph type="title"/>
          </p:nvPr>
        </p:nvSpPr>
        <p:spPr/>
        <p:txBody>
          <a:bodyPr/>
          <a:lstStyle/>
          <a:p>
            <a:pPr eaLnBrk="1" hangingPunct="1"/>
            <a:r>
              <a:rPr lang="zh-CN" altLang="en-US" smtClean="0"/>
              <a:t>非数值计算问题举例</a:t>
            </a:r>
            <a:r>
              <a:rPr lang="en-US" altLang="zh-CN" smtClean="0"/>
              <a:t>2: </a:t>
            </a:r>
            <a:r>
              <a:rPr lang="zh-CN" altLang="en-US" smtClean="0"/>
              <a:t>建模</a:t>
            </a:r>
          </a:p>
        </p:txBody>
      </p:sp>
      <p:sp>
        <p:nvSpPr>
          <p:cNvPr id="19515" name="Rectangle 123"/>
          <p:cNvSpPr>
            <a:spLocks noGrp="1" noChangeArrowheads="1"/>
          </p:cNvSpPr>
          <p:nvPr>
            <p:ph type="body" idx="1"/>
          </p:nvPr>
        </p:nvSpPr>
        <p:spPr>
          <a:xfrm>
            <a:off x="468313" y="1412875"/>
            <a:ext cx="8686800" cy="4953000"/>
          </a:xfrm>
        </p:spPr>
        <p:txBody>
          <a:bodyPr/>
          <a:lstStyle/>
          <a:p>
            <a:pPr eaLnBrk="1" hangingPunct="1"/>
            <a:r>
              <a:rPr lang="zh-CN" altLang="en-US" smtClean="0"/>
              <a:t>图：顶点：表示课程；边：同一学生选修的课程用边连接</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2940"/>
                                        </p:tgtEl>
                                        <p:attrNameLst>
                                          <p:attrName>style.visibility</p:attrName>
                                        </p:attrNameLst>
                                      </p:cBhvr>
                                      <p:to>
                                        <p:strVal val="visible"/>
                                      </p:to>
                                    </p:set>
                                    <p:animEffect transition="in" filter="wipe(up)">
                                      <p:cBhvr>
                                        <p:cTn id="7" dur="500"/>
                                        <p:tgtEl>
                                          <p:spTgt spid="16294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2873"/>
                                        </p:tgtEl>
                                        <p:attrNameLst>
                                          <p:attrName>style.visibility</p:attrName>
                                        </p:attrNameLst>
                                      </p:cBhvr>
                                      <p:to>
                                        <p:strVal val="visible"/>
                                      </p:to>
                                    </p:set>
                                    <p:animEffect transition="in" filter="wipe(up)">
                                      <p:cBhvr>
                                        <p:cTn id="11" dur="1000"/>
                                        <p:tgtEl>
                                          <p:spTgt spid="162873"/>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62870"/>
                                        </p:tgtEl>
                                        <p:attrNameLst>
                                          <p:attrName>style.visibility</p:attrName>
                                        </p:attrNameLst>
                                      </p:cBhvr>
                                      <p:to>
                                        <p:strVal val="visible"/>
                                      </p:to>
                                    </p:set>
                                    <p:animEffect transition="in" filter="wipe(up)">
                                      <p:cBhvr>
                                        <p:cTn id="15" dur="1000"/>
                                        <p:tgtEl>
                                          <p:spTgt spid="162870"/>
                                        </p:tgtEl>
                                      </p:cBhvr>
                                    </p:animEffect>
                                  </p:childTnLst>
                                </p:cTn>
                              </p:par>
                            </p:childTnLst>
                          </p:cTn>
                        </p:par>
                        <p:par>
                          <p:cTn id="16" fill="hold" nodeType="afterGroup">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162867"/>
                                        </p:tgtEl>
                                        <p:attrNameLst>
                                          <p:attrName>style.visibility</p:attrName>
                                        </p:attrNameLst>
                                      </p:cBhvr>
                                      <p:to>
                                        <p:strVal val="visible"/>
                                      </p:to>
                                    </p:set>
                                    <p:animEffect transition="in" filter="wipe(up)">
                                      <p:cBhvr>
                                        <p:cTn id="19" dur="1000"/>
                                        <p:tgtEl>
                                          <p:spTgt spid="162867"/>
                                        </p:tgtEl>
                                      </p:cBhvr>
                                    </p:animEffect>
                                  </p:childTnLst>
                                </p:cTn>
                              </p:par>
                            </p:childTnLst>
                          </p:cTn>
                        </p:par>
                        <p:par>
                          <p:cTn id="20" fill="hold" nodeType="afterGroup">
                            <p:stCondLst>
                              <p:cond delay="3500"/>
                            </p:stCondLst>
                            <p:childTnLst>
                              <p:par>
                                <p:cTn id="21" presetID="22" presetClass="entr" presetSubtype="1" fill="hold" grpId="0" nodeType="afterEffect">
                                  <p:stCondLst>
                                    <p:cond delay="0"/>
                                  </p:stCondLst>
                                  <p:childTnLst>
                                    <p:set>
                                      <p:cBhvr>
                                        <p:cTn id="22" dur="1" fill="hold">
                                          <p:stCondLst>
                                            <p:cond delay="0"/>
                                          </p:stCondLst>
                                        </p:cTn>
                                        <p:tgtEl>
                                          <p:spTgt spid="162858"/>
                                        </p:tgtEl>
                                        <p:attrNameLst>
                                          <p:attrName>style.visibility</p:attrName>
                                        </p:attrNameLst>
                                      </p:cBhvr>
                                      <p:to>
                                        <p:strVal val="visible"/>
                                      </p:to>
                                    </p:set>
                                    <p:animEffect transition="in" filter="wipe(up)">
                                      <p:cBhvr>
                                        <p:cTn id="23" dur="1000"/>
                                        <p:tgtEl>
                                          <p:spTgt spid="162858"/>
                                        </p:tgtEl>
                                      </p:cBhvr>
                                    </p:animEffect>
                                  </p:childTnLst>
                                </p:cTn>
                              </p:par>
                            </p:childTnLst>
                          </p:cTn>
                        </p:par>
                        <p:par>
                          <p:cTn id="24" fill="hold" nodeType="afterGroup">
                            <p:stCondLst>
                              <p:cond delay="4500"/>
                            </p:stCondLst>
                            <p:childTnLst>
                              <p:par>
                                <p:cTn id="25" presetID="22" presetClass="entr" presetSubtype="1" fill="hold" grpId="0" nodeType="afterEffect">
                                  <p:stCondLst>
                                    <p:cond delay="0"/>
                                  </p:stCondLst>
                                  <p:childTnLst>
                                    <p:set>
                                      <p:cBhvr>
                                        <p:cTn id="26" dur="1" fill="hold">
                                          <p:stCondLst>
                                            <p:cond delay="0"/>
                                          </p:stCondLst>
                                        </p:cTn>
                                        <p:tgtEl>
                                          <p:spTgt spid="162861"/>
                                        </p:tgtEl>
                                        <p:attrNameLst>
                                          <p:attrName>style.visibility</p:attrName>
                                        </p:attrNameLst>
                                      </p:cBhvr>
                                      <p:to>
                                        <p:strVal val="visible"/>
                                      </p:to>
                                    </p:set>
                                    <p:animEffect transition="in" filter="wipe(up)">
                                      <p:cBhvr>
                                        <p:cTn id="27" dur="1000"/>
                                        <p:tgtEl>
                                          <p:spTgt spid="162861"/>
                                        </p:tgtEl>
                                      </p:cBhvr>
                                    </p:animEffect>
                                  </p:childTnLst>
                                </p:cTn>
                              </p:par>
                            </p:childTnLst>
                          </p:cTn>
                        </p:par>
                        <p:par>
                          <p:cTn id="28" fill="hold" nodeType="afterGroup">
                            <p:stCondLst>
                              <p:cond delay="5500"/>
                            </p:stCondLst>
                            <p:childTnLst>
                              <p:par>
                                <p:cTn id="29" presetID="22" presetClass="entr" presetSubtype="1" fill="hold" grpId="0" nodeType="afterEffect">
                                  <p:stCondLst>
                                    <p:cond delay="0"/>
                                  </p:stCondLst>
                                  <p:childTnLst>
                                    <p:set>
                                      <p:cBhvr>
                                        <p:cTn id="30" dur="1" fill="hold">
                                          <p:stCondLst>
                                            <p:cond delay="0"/>
                                          </p:stCondLst>
                                        </p:cTn>
                                        <p:tgtEl>
                                          <p:spTgt spid="162864"/>
                                        </p:tgtEl>
                                        <p:attrNameLst>
                                          <p:attrName>style.visibility</p:attrName>
                                        </p:attrNameLst>
                                      </p:cBhvr>
                                      <p:to>
                                        <p:strVal val="visible"/>
                                      </p:to>
                                    </p:set>
                                    <p:animEffect transition="in" filter="wipe(up)">
                                      <p:cBhvr>
                                        <p:cTn id="31" dur="1000"/>
                                        <p:tgtEl>
                                          <p:spTgt spid="1628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62876"/>
                                        </p:tgtEl>
                                        <p:attrNameLst>
                                          <p:attrName>style.visibility</p:attrName>
                                        </p:attrNameLst>
                                      </p:cBhvr>
                                      <p:to>
                                        <p:strVal val="visible"/>
                                      </p:to>
                                    </p:set>
                                    <p:animEffect transition="in" filter="wipe(left)">
                                      <p:cBhvr>
                                        <p:cTn id="36" dur="1000"/>
                                        <p:tgtEl>
                                          <p:spTgt spid="162876"/>
                                        </p:tgtEl>
                                      </p:cBhvr>
                                    </p:animEffect>
                                  </p:childTnLst>
                                </p:cTn>
                              </p:par>
                            </p:childTnLst>
                          </p:cTn>
                        </p:par>
                        <p:par>
                          <p:cTn id="37" fill="hold" nodeType="afterGroup">
                            <p:stCondLst>
                              <p:cond delay="1000"/>
                            </p:stCondLst>
                            <p:childTnLst>
                              <p:par>
                                <p:cTn id="38" presetID="22" presetClass="entr" presetSubtype="2" fill="hold" grpId="0" nodeType="afterEffect">
                                  <p:stCondLst>
                                    <p:cond delay="0"/>
                                  </p:stCondLst>
                                  <p:childTnLst>
                                    <p:set>
                                      <p:cBhvr>
                                        <p:cTn id="39" dur="1" fill="hold">
                                          <p:stCondLst>
                                            <p:cond delay="0"/>
                                          </p:stCondLst>
                                        </p:cTn>
                                        <p:tgtEl>
                                          <p:spTgt spid="162885"/>
                                        </p:tgtEl>
                                        <p:attrNameLst>
                                          <p:attrName>style.visibility</p:attrName>
                                        </p:attrNameLst>
                                      </p:cBhvr>
                                      <p:to>
                                        <p:strVal val="visible"/>
                                      </p:to>
                                    </p:set>
                                    <p:animEffect transition="in" filter="wipe(right)">
                                      <p:cBhvr>
                                        <p:cTn id="40" dur="1000"/>
                                        <p:tgtEl>
                                          <p:spTgt spid="162885"/>
                                        </p:tgtEl>
                                      </p:cBhvr>
                                    </p:animEffect>
                                  </p:childTnLst>
                                </p:cTn>
                              </p:par>
                            </p:childTnLst>
                          </p:cTn>
                        </p:par>
                        <p:par>
                          <p:cTn id="41" fill="hold" nodeType="afterGroup">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162879"/>
                                        </p:tgtEl>
                                        <p:attrNameLst>
                                          <p:attrName>style.visibility</p:attrName>
                                        </p:attrNameLst>
                                      </p:cBhvr>
                                      <p:to>
                                        <p:strVal val="visible"/>
                                      </p:to>
                                    </p:set>
                                    <p:animEffect transition="in" filter="wipe(up)">
                                      <p:cBhvr>
                                        <p:cTn id="44" dur="1000"/>
                                        <p:tgtEl>
                                          <p:spTgt spid="1628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2880"/>
                                        </p:tgtEl>
                                        <p:attrNameLst>
                                          <p:attrName>style.visibility</p:attrName>
                                        </p:attrNameLst>
                                      </p:cBhvr>
                                      <p:to>
                                        <p:strVal val="visible"/>
                                      </p:to>
                                    </p:set>
                                    <p:animEffect transition="in" filter="wipe(left)">
                                      <p:cBhvr>
                                        <p:cTn id="49" dur="500"/>
                                        <p:tgtEl>
                                          <p:spTgt spid="16288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2928"/>
                                        </p:tgtEl>
                                        <p:attrNameLst>
                                          <p:attrName>style.visibility</p:attrName>
                                        </p:attrNameLst>
                                      </p:cBhvr>
                                      <p:to>
                                        <p:strVal val="visible"/>
                                      </p:to>
                                    </p:set>
                                    <p:animEffect transition="in" filter="wipe(left)">
                                      <p:cBhvr>
                                        <p:cTn id="54" dur="1000"/>
                                        <p:tgtEl>
                                          <p:spTgt spid="162928"/>
                                        </p:tgtEl>
                                      </p:cBhvr>
                                    </p:animEffect>
                                  </p:childTnLst>
                                </p:cTn>
                              </p:par>
                            </p:childTnLst>
                          </p:cTn>
                        </p:par>
                        <p:par>
                          <p:cTn id="55" fill="hold" nodeType="afterGroup">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62930"/>
                                        </p:tgtEl>
                                        <p:attrNameLst>
                                          <p:attrName>style.visibility</p:attrName>
                                        </p:attrNameLst>
                                      </p:cBhvr>
                                      <p:to>
                                        <p:strVal val="visible"/>
                                      </p:to>
                                    </p:set>
                                    <p:animEffect transition="in" filter="wipe(left)">
                                      <p:cBhvr>
                                        <p:cTn id="58" dur="1000"/>
                                        <p:tgtEl>
                                          <p:spTgt spid="162930"/>
                                        </p:tgtEl>
                                      </p:cBhvr>
                                    </p:animEffect>
                                  </p:childTnLst>
                                </p:cTn>
                              </p:par>
                            </p:childTnLst>
                          </p:cTn>
                        </p:par>
                        <p:par>
                          <p:cTn id="59" fill="hold" nodeType="afterGroup">
                            <p:stCondLst>
                              <p:cond delay="2000"/>
                            </p:stCondLst>
                            <p:childTnLst>
                              <p:par>
                                <p:cTn id="60" presetID="22" presetClass="entr" presetSubtype="1" fill="hold" grpId="0" nodeType="afterEffect">
                                  <p:stCondLst>
                                    <p:cond delay="0"/>
                                  </p:stCondLst>
                                  <p:childTnLst>
                                    <p:set>
                                      <p:cBhvr>
                                        <p:cTn id="61" dur="1" fill="hold">
                                          <p:stCondLst>
                                            <p:cond delay="0"/>
                                          </p:stCondLst>
                                        </p:cTn>
                                        <p:tgtEl>
                                          <p:spTgt spid="162927"/>
                                        </p:tgtEl>
                                        <p:attrNameLst>
                                          <p:attrName>style.visibility</p:attrName>
                                        </p:attrNameLst>
                                      </p:cBhvr>
                                      <p:to>
                                        <p:strVal val="visible"/>
                                      </p:to>
                                    </p:set>
                                    <p:animEffect transition="in" filter="wipe(up)">
                                      <p:cBhvr>
                                        <p:cTn id="62" dur="1000"/>
                                        <p:tgtEl>
                                          <p:spTgt spid="1629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2886"/>
                                        </p:tgtEl>
                                        <p:attrNameLst>
                                          <p:attrName>style.visibility</p:attrName>
                                        </p:attrNameLst>
                                      </p:cBhvr>
                                      <p:to>
                                        <p:strVal val="visible"/>
                                      </p:to>
                                    </p:set>
                                    <p:animEffect transition="in" filter="wipe(left)">
                                      <p:cBhvr>
                                        <p:cTn id="67" dur="500"/>
                                        <p:tgtEl>
                                          <p:spTgt spid="162886"/>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62882"/>
                                        </p:tgtEl>
                                        <p:attrNameLst>
                                          <p:attrName>style.visibility</p:attrName>
                                        </p:attrNameLst>
                                      </p:cBhvr>
                                      <p:to>
                                        <p:strVal val="visible"/>
                                      </p:to>
                                    </p:set>
                                    <p:animEffect transition="in" filter="wipe(left)">
                                      <p:cBhvr>
                                        <p:cTn id="71" dur="1000"/>
                                        <p:tgtEl>
                                          <p:spTgt spid="162882"/>
                                        </p:tgtEl>
                                      </p:cBhvr>
                                    </p:animEffect>
                                  </p:childTnLst>
                                </p:cTn>
                              </p:par>
                            </p:childTnLst>
                          </p:cTn>
                        </p:par>
                        <p:par>
                          <p:cTn id="72" fill="hold" nodeType="afterGroup">
                            <p:stCondLst>
                              <p:cond delay="1500"/>
                            </p:stCondLst>
                            <p:childTnLst>
                              <p:par>
                                <p:cTn id="73" presetID="22" presetClass="entr" presetSubtype="4" fill="hold" grpId="0" nodeType="afterEffect">
                                  <p:stCondLst>
                                    <p:cond delay="0"/>
                                  </p:stCondLst>
                                  <p:childTnLst>
                                    <p:set>
                                      <p:cBhvr>
                                        <p:cTn id="74" dur="1" fill="hold">
                                          <p:stCondLst>
                                            <p:cond delay="0"/>
                                          </p:stCondLst>
                                        </p:cTn>
                                        <p:tgtEl>
                                          <p:spTgt spid="162877"/>
                                        </p:tgtEl>
                                        <p:attrNameLst>
                                          <p:attrName>style.visibility</p:attrName>
                                        </p:attrNameLst>
                                      </p:cBhvr>
                                      <p:to>
                                        <p:strVal val="visible"/>
                                      </p:to>
                                    </p:set>
                                    <p:animEffect transition="in" filter="wipe(down)">
                                      <p:cBhvr>
                                        <p:cTn id="75" dur="1000"/>
                                        <p:tgtEl>
                                          <p:spTgt spid="16287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62884"/>
                                        </p:tgtEl>
                                        <p:attrNameLst>
                                          <p:attrName>style.visibility</p:attrName>
                                        </p:attrNameLst>
                                      </p:cBhvr>
                                      <p:to>
                                        <p:strVal val="visible"/>
                                      </p:to>
                                    </p:set>
                                    <p:animEffect transition="in" filter="wipe(down)">
                                      <p:cBhvr>
                                        <p:cTn id="80" dur="1000"/>
                                        <p:tgtEl>
                                          <p:spTgt spid="16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940" grpId="0" animBg="1"/>
      <p:bldP spid="162876" grpId="0" animBg="1"/>
      <p:bldP spid="162877" grpId="0" animBg="1"/>
      <p:bldP spid="162879" grpId="0" animBg="1"/>
      <p:bldP spid="162882" grpId="0" animBg="1"/>
      <p:bldP spid="162884" grpId="0" animBg="1"/>
      <p:bldP spid="162885" grpId="0" animBg="1"/>
      <p:bldP spid="162886" grpId="0" animBg="1"/>
      <p:bldP spid="162927" grpId="0" animBg="1"/>
      <p:bldP spid="162880" grpId="0" animBg="1"/>
      <p:bldP spid="162858" grpId="0" animBg="1"/>
      <p:bldP spid="162928" grpId="0" animBg="1"/>
      <p:bldP spid="162930" grpId="0" animBg="1"/>
      <p:bldP spid="162867" grpId="0" animBg="1"/>
      <p:bldP spid="162861" grpId="0" animBg="1"/>
      <p:bldP spid="162870" grpId="0" animBg="1"/>
      <p:bldP spid="162873" grpId="0" animBg="1"/>
      <p:bldP spid="1628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4"/>
          <p:cNvSpPr>
            <a:spLocks noGrp="1" noChangeArrowheads="1"/>
          </p:cNvSpPr>
          <p:nvPr>
            <p:ph type="title"/>
          </p:nvPr>
        </p:nvSpPr>
        <p:spPr/>
        <p:txBody>
          <a:bodyPr/>
          <a:lstStyle/>
          <a:p>
            <a:pPr eaLnBrk="1" hangingPunct="1"/>
            <a:r>
              <a:rPr lang="zh-CN" altLang="en-US" smtClean="0"/>
              <a:t>非数值计算问题举例</a:t>
            </a:r>
            <a:r>
              <a:rPr lang="en-US" altLang="zh-CN" smtClean="0"/>
              <a:t>2: </a:t>
            </a:r>
            <a:r>
              <a:rPr lang="zh-CN" altLang="en-US" smtClean="0"/>
              <a:t>求解（</a:t>
            </a:r>
            <a:r>
              <a:rPr lang="zh-CN" altLang="en-US" sz="4000" smtClean="0"/>
              <a:t>着色法</a:t>
            </a:r>
            <a:r>
              <a:rPr lang="zh-CN" altLang="en-US" smtClean="0"/>
              <a:t>）</a:t>
            </a:r>
          </a:p>
        </p:txBody>
      </p:sp>
      <p:sp>
        <p:nvSpPr>
          <p:cNvPr id="20484" name="Rectangle 55"/>
          <p:cNvSpPr>
            <a:spLocks noGrp="1" noChangeArrowheads="1"/>
          </p:cNvSpPr>
          <p:nvPr>
            <p:ph type="body" idx="1"/>
          </p:nvPr>
        </p:nvSpPr>
        <p:spPr/>
        <p:txBody>
          <a:bodyPr/>
          <a:lstStyle/>
          <a:p>
            <a:pPr eaLnBrk="1" hangingPunct="1"/>
            <a:r>
              <a:rPr lang="zh-CN" altLang="en-US" smtClean="0"/>
              <a:t>每种颜色代表一个考试时间，用尽量少的颜色为顶点着色；</a:t>
            </a:r>
          </a:p>
          <a:p>
            <a:pPr eaLnBrk="1" hangingPunct="1"/>
            <a:r>
              <a:rPr lang="zh-CN" altLang="en-US" smtClean="0"/>
              <a:t>着色原则：相邻顶点着不同颜色</a:t>
            </a:r>
            <a:r>
              <a:rPr lang="en-US" altLang="zh-CN" smtClean="0"/>
              <a:t>;</a:t>
            </a:r>
            <a:r>
              <a:rPr lang="zh-CN" altLang="en-US" smtClean="0"/>
              <a:t>不相邻顶点着相同颜色；</a:t>
            </a:r>
          </a:p>
          <a:p>
            <a:pPr eaLnBrk="1" hangingPunct="1"/>
            <a:r>
              <a:rPr lang="zh-CN" altLang="en-US" smtClean="0"/>
              <a:t>着相同颜色的顶点（课程）安排在同一时间考试；</a:t>
            </a:r>
          </a:p>
        </p:txBody>
      </p:sp>
      <p:sp>
        <p:nvSpPr>
          <p:cNvPr id="164917" name="Text Box 53"/>
          <p:cNvSpPr txBox="1">
            <a:spLocks noChangeArrowheads="1"/>
          </p:cNvSpPr>
          <p:nvPr/>
        </p:nvSpPr>
        <p:spPr bwMode="auto">
          <a:xfrm>
            <a:off x="5076825" y="4221163"/>
            <a:ext cx="3887788" cy="1927225"/>
          </a:xfrm>
          <a:prstGeom prst="rect">
            <a:avLst/>
          </a:prstGeom>
          <a:solidFill>
            <a:schemeClr val="bg1"/>
          </a:solidFill>
          <a:ln w="9525">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r>
              <a:rPr lang="zh-CN" altLang="en-US" sz="2400" dirty="0">
                <a:solidFill>
                  <a:schemeClr val="tx1"/>
                </a:solidFill>
              </a:rPr>
              <a:t>考试日程：</a:t>
            </a:r>
          </a:p>
          <a:p>
            <a:r>
              <a:rPr lang="zh-CN" altLang="en-US" sz="2400" dirty="0">
                <a:solidFill>
                  <a:schemeClr val="tx1"/>
                </a:solidFill>
              </a:rPr>
              <a:t> </a:t>
            </a:r>
            <a:r>
              <a:rPr lang="zh-CN" altLang="en-US" sz="2400" dirty="0" smtClean="0">
                <a:solidFill>
                  <a:schemeClr val="tx1"/>
                </a:solidFill>
              </a:rPr>
              <a:t>第</a:t>
            </a:r>
            <a:r>
              <a:rPr lang="en-US" altLang="zh-CN" sz="2400" dirty="0" smtClean="0">
                <a:solidFill>
                  <a:schemeClr val="tx1"/>
                </a:solidFill>
              </a:rPr>
              <a:t>1</a:t>
            </a:r>
            <a:r>
              <a:rPr lang="zh-CN" altLang="en-US" sz="2400" dirty="0" smtClean="0">
                <a:solidFill>
                  <a:schemeClr val="tx1"/>
                </a:solidFill>
              </a:rPr>
              <a:t>天</a:t>
            </a:r>
            <a:r>
              <a:rPr lang="en-US" altLang="zh-CN" sz="2400" dirty="0" smtClean="0">
                <a:solidFill>
                  <a:schemeClr val="tx1"/>
                </a:solidFill>
              </a:rPr>
              <a:t>:   A</a:t>
            </a:r>
            <a:r>
              <a:rPr lang="en-US" altLang="zh-CN" sz="2400" dirty="0">
                <a:solidFill>
                  <a:schemeClr val="tx1"/>
                </a:solidFill>
              </a:rPr>
              <a:t>, C</a:t>
            </a:r>
          </a:p>
          <a:p>
            <a:r>
              <a:rPr lang="en-US" altLang="zh-CN" sz="2400" dirty="0">
                <a:solidFill>
                  <a:schemeClr val="tx1"/>
                </a:solidFill>
              </a:rPr>
              <a:t> </a:t>
            </a:r>
            <a:r>
              <a:rPr lang="zh-CN" altLang="en-US" sz="2400" dirty="0" smtClean="0">
                <a:solidFill>
                  <a:schemeClr val="tx1"/>
                </a:solidFill>
              </a:rPr>
              <a:t>第</a:t>
            </a:r>
            <a:r>
              <a:rPr lang="en-US" altLang="zh-CN" sz="2400" dirty="0" smtClean="0">
                <a:solidFill>
                  <a:schemeClr val="tx1"/>
                </a:solidFill>
              </a:rPr>
              <a:t>2</a:t>
            </a:r>
            <a:r>
              <a:rPr lang="zh-CN" altLang="en-US" sz="2400" dirty="0" smtClean="0">
                <a:solidFill>
                  <a:schemeClr val="tx1"/>
                </a:solidFill>
              </a:rPr>
              <a:t>天</a:t>
            </a:r>
            <a:r>
              <a:rPr lang="en-US" altLang="zh-CN" sz="2400" dirty="0" smtClean="0">
                <a:solidFill>
                  <a:schemeClr val="tx1"/>
                </a:solidFill>
              </a:rPr>
              <a:t>:   B</a:t>
            </a:r>
            <a:r>
              <a:rPr lang="en-US" altLang="zh-CN" sz="2400" dirty="0">
                <a:solidFill>
                  <a:schemeClr val="tx1"/>
                </a:solidFill>
              </a:rPr>
              <a:t>, D</a:t>
            </a:r>
          </a:p>
          <a:p>
            <a:r>
              <a:rPr lang="en-US" altLang="zh-CN" sz="2400" dirty="0">
                <a:solidFill>
                  <a:schemeClr val="tx1"/>
                </a:solidFill>
              </a:rPr>
              <a:t> </a:t>
            </a:r>
            <a:r>
              <a:rPr lang="zh-CN" altLang="en-US" sz="2400" dirty="0" smtClean="0">
                <a:solidFill>
                  <a:schemeClr val="tx1"/>
                </a:solidFill>
              </a:rPr>
              <a:t>第</a:t>
            </a:r>
            <a:r>
              <a:rPr lang="en-US" altLang="zh-CN" sz="2400" dirty="0" smtClean="0">
                <a:solidFill>
                  <a:schemeClr val="tx1"/>
                </a:solidFill>
              </a:rPr>
              <a:t>3</a:t>
            </a:r>
            <a:r>
              <a:rPr lang="zh-CN" altLang="en-US" sz="2400" dirty="0" smtClean="0">
                <a:solidFill>
                  <a:schemeClr val="tx1"/>
                </a:solidFill>
              </a:rPr>
              <a:t>天</a:t>
            </a:r>
            <a:r>
              <a:rPr lang="en-US" altLang="zh-CN" sz="2400" dirty="0" smtClean="0">
                <a:solidFill>
                  <a:schemeClr val="tx1"/>
                </a:solidFill>
              </a:rPr>
              <a:t>:   E</a:t>
            </a:r>
            <a:endParaRPr lang="en-US" altLang="zh-CN" sz="2400" dirty="0">
              <a:solidFill>
                <a:schemeClr val="tx1"/>
              </a:solidFill>
            </a:endParaRPr>
          </a:p>
          <a:p>
            <a:r>
              <a:rPr lang="en-US" altLang="zh-CN" sz="2400" dirty="0">
                <a:solidFill>
                  <a:schemeClr val="tx1"/>
                </a:solidFill>
              </a:rPr>
              <a:t> </a:t>
            </a:r>
            <a:r>
              <a:rPr lang="zh-CN" altLang="en-US" sz="2400" dirty="0" smtClean="0">
                <a:solidFill>
                  <a:schemeClr val="tx1"/>
                </a:solidFill>
              </a:rPr>
              <a:t>第</a:t>
            </a:r>
            <a:r>
              <a:rPr lang="en-US" altLang="zh-CN" sz="2400" dirty="0" smtClean="0">
                <a:solidFill>
                  <a:schemeClr val="tx1"/>
                </a:solidFill>
              </a:rPr>
              <a:t>4</a:t>
            </a:r>
            <a:r>
              <a:rPr lang="zh-CN" altLang="en-US" sz="2400" dirty="0" smtClean="0">
                <a:solidFill>
                  <a:schemeClr val="tx1"/>
                </a:solidFill>
              </a:rPr>
              <a:t>天</a:t>
            </a:r>
            <a:r>
              <a:rPr lang="en-US" altLang="zh-CN" sz="2400" dirty="0" smtClean="0">
                <a:solidFill>
                  <a:schemeClr val="tx1"/>
                </a:solidFill>
              </a:rPr>
              <a:t>:   F</a:t>
            </a:r>
            <a:endParaRPr lang="en-US" altLang="zh-CN" sz="2400" dirty="0">
              <a:solidFill>
                <a:schemeClr val="tx1"/>
              </a:solidFill>
            </a:endParaRPr>
          </a:p>
        </p:txBody>
      </p:sp>
      <p:grpSp>
        <p:nvGrpSpPr>
          <p:cNvPr id="20486" name="Group 107"/>
          <p:cNvGrpSpPr>
            <a:grpSpLocks/>
          </p:cNvGrpSpPr>
          <p:nvPr/>
        </p:nvGrpSpPr>
        <p:grpSpPr bwMode="auto">
          <a:xfrm>
            <a:off x="611188" y="3500438"/>
            <a:ext cx="4321175" cy="2519362"/>
            <a:chOff x="385" y="2205"/>
            <a:chExt cx="2722" cy="1587"/>
          </a:xfrm>
        </p:grpSpPr>
        <p:sp>
          <p:nvSpPr>
            <p:cNvPr id="20507" name="Rectangle 57"/>
            <p:cNvSpPr>
              <a:spLocks noChangeArrowheads="1"/>
            </p:cNvSpPr>
            <p:nvPr/>
          </p:nvSpPr>
          <p:spPr bwMode="auto">
            <a:xfrm>
              <a:off x="385" y="2205"/>
              <a:ext cx="2722" cy="1587"/>
            </a:xfrm>
            <a:prstGeom prst="rect">
              <a:avLst/>
            </a:prstGeom>
            <a:solidFill>
              <a:srgbClr val="EAEAEA"/>
            </a:solidFill>
            <a:ln w="12700" cap="sq">
              <a:solidFill>
                <a:srgbClr val="000000"/>
              </a:solidFill>
              <a:miter lim="800000"/>
              <a:headEnd/>
              <a:tailEnd/>
            </a:ln>
          </p:spPr>
          <p:txBody>
            <a:bodyPr anchor="ctr">
              <a:spAutoFit/>
            </a:bodyPr>
            <a:lstStyle/>
            <a:p>
              <a:pPr algn="ctr">
                <a:spcBef>
                  <a:spcPct val="50000"/>
                </a:spcBef>
              </a:pPr>
              <a:endParaRPr lang="zh-CN" altLang="en-US"/>
            </a:p>
          </p:txBody>
        </p:sp>
        <p:sp>
          <p:nvSpPr>
            <p:cNvPr id="20508" name="Line 58"/>
            <p:cNvSpPr>
              <a:spLocks noChangeShapeType="1"/>
            </p:cNvSpPr>
            <p:nvPr/>
          </p:nvSpPr>
          <p:spPr bwMode="auto">
            <a:xfrm>
              <a:off x="1918" y="3026"/>
              <a:ext cx="355" cy="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Line 59"/>
            <p:cNvSpPr>
              <a:spLocks noChangeShapeType="1"/>
            </p:cNvSpPr>
            <p:nvPr/>
          </p:nvSpPr>
          <p:spPr bwMode="auto">
            <a:xfrm>
              <a:off x="1818" y="3157"/>
              <a:ext cx="0" cy="192"/>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Line 60"/>
            <p:cNvSpPr>
              <a:spLocks noChangeShapeType="1"/>
            </p:cNvSpPr>
            <p:nvPr/>
          </p:nvSpPr>
          <p:spPr bwMode="auto">
            <a:xfrm flipH="1">
              <a:off x="1818" y="2596"/>
              <a:ext cx="0" cy="273"/>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61"/>
            <p:cNvSpPr>
              <a:spLocks noChangeShapeType="1"/>
            </p:cNvSpPr>
            <p:nvPr/>
          </p:nvSpPr>
          <p:spPr bwMode="auto">
            <a:xfrm>
              <a:off x="1342" y="3026"/>
              <a:ext cx="310" cy="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62"/>
            <p:cNvSpPr>
              <a:spLocks noChangeShapeType="1"/>
            </p:cNvSpPr>
            <p:nvPr/>
          </p:nvSpPr>
          <p:spPr bwMode="auto">
            <a:xfrm flipH="1">
              <a:off x="1918" y="3157"/>
              <a:ext cx="487" cy="24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63"/>
            <p:cNvSpPr>
              <a:spLocks noChangeShapeType="1"/>
            </p:cNvSpPr>
            <p:nvPr/>
          </p:nvSpPr>
          <p:spPr bwMode="auto">
            <a:xfrm>
              <a:off x="1962" y="2533"/>
              <a:ext cx="399" cy="336"/>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64"/>
            <p:cNvSpPr>
              <a:spLocks noChangeShapeType="1"/>
            </p:cNvSpPr>
            <p:nvPr/>
          </p:nvSpPr>
          <p:spPr bwMode="auto">
            <a:xfrm>
              <a:off x="1174" y="3095"/>
              <a:ext cx="523" cy="302"/>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Freeform 65"/>
            <p:cNvSpPr>
              <a:spLocks/>
            </p:cNvSpPr>
            <p:nvPr/>
          </p:nvSpPr>
          <p:spPr bwMode="auto">
            <a:xfrm>
              <a:off x="1945" y="2506"/>
              <a:ext cx="1044" cy="1043"/>
            </a:xfrm>
            <a:custGeom>
              <a:avLst/>
              <a:gdLst>
                <a:gd name="T0" fmla="*/ 0 w 1044"/>
                <a:gd name="T1" fmla="*/ 0 h 1043"/>
                <a:gd name="T2" fmla="*/ 832 w 1044"/>
                <a:gd name="T3" fmla="*/ 280 h 1043"/>
                <a:gd name="T4" fmla="*/ 1040 w 1044"/>
                <a:gd name="T5" fmla="*/ 522 h 1043"/>
                <a:gd name="T6" fmla="*/ 806 w 1044"/>
                <a:gd name="T7" fmla="*/ 764 h 1043"/>
                <a:gd name="T8" fmla="*/ 0 w 1044"/>
                <a:gd name="T9" fmla="*/ 1043 h 1043"/>
                <a:gd name="T10" fmla="*/ 0 60000 65536"/>
                <a:gd name="T11" fmla="*/ 0 60000 65536"/>
                <a:gd name="T12" fmla="*/ 0 60000 65536"/>
                <a:gd name="T13" fmla="*/ 0 60000 65536"/>
                <a:gd name="T14" fmla="*/ 0 60000 65536"/>
                <a:gd name="T15" fmla="*/ 0 w 1044"/>
                <a:gd name="T16" fmla="*/ 0 h 1043"/>
                <a:gd name="T17" fmla="*/ 1044 w 1044"/>
                <a:gd name="T18" fmla="*/ 1043 h 1043"/>
              </a:gdLst>
              <a:ahLst/>
              <a:cxnLst>
                <a:cxn ang="T10">
                  <a:pos x="T0" y="T1"/>
                </a:cxn>
                <a:cxn ang="T11">
                  <a:pos x="T2" y="T3"/>
                </a:cxn>
                <a:cxn ang="T12">
                  <a:pos x="T4" y="T5"/>
                </a:cxn>
                <a:cxn ang="T13">
                  <a:pos x="T6" y="T7"/>
                </a:cxn>
                <a:cxn ang="T14">
                  <a:pos x="T8" y="T9"/>
                </a:cxn>
              </a:cxnLst>
              <a:rect l="T15" t="T16" r="T17" b="T18"/>
              <a:pathLst>
                <a:path w="1044" h="1043">
                  <a:moveTo>
                    <a:pt x="0" y="0"/>
                  </a:moveTo>
                  <a:cubicBezTo>
                    <a:pt x="139" y="47"/>
                    <a:pt x="659" y="193"/>
                    <a:pt x="832" y="280"/>
                  </a:cubicBezTo>
                  <a:cubicBezTo>
                    <a:pt x="1005" y="367"/>
                    <a:pt x="1044" y="441"/>
                    <a:pt x="1040" y="522"/>
                  </a:cubicBezTo>
                  <a:cubicBezTo>
                    <a:pt x="1036" y="603"/>
                    <a:pt x="979" y="677"/>
                    <a:pt x="806" y="764"/>
                  </a:cubicBezTo>
                  <a:cubicBezTo>
                    <a:pt x="633" y="851"/>
                    <a:pt x="168" y="985"/>
                    <a:pt x="0" y="1043"/>
                  </a:cubicBezTo>
                </a:path>
              </a:pathLst>
            </a:custGeom>
            <a:noFill/>
            <a:ln w="28575" cap="sq">
              <a:solidFill>
                <a:srgbClr val="FF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516" name="Line 66"/>
            <p:cNvSpPr>
              <a:spLocks noChangeShapeType="1"/>
            </p:cNvSpPr>
            <p:nvPr/>
          </p:nvSpPr>
          <p:spPr bwMode="auto">
            <a:xfrm>
              <a:off x="678" y="3026"/>
              <a:ext cx="354" cy="0"/>
            </a:xfrm>
            <a:prstGeom prst="line">
              <a:avLst/>
            </a:prstGeom>
            <a:noFill/>
            <a:ln w="28575" cap="rnd">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931" name="Oval 67"/>
            <p:cNvSpPr>
              <a:spLocks noChangeArrowheads="1"/>
            </p:cNvSpPr>
            <p:nvPr/>
          </p:nvSpPr>
          <p:spPr bwMode="auto">
            <a:xfrm>
              <a:off x="1032" y="2870"/>
              <a:ext cx="330" cy="313"/>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D</a:t>
              </a:r>
            </a:p>
          </p:txBody>
        </p:sp>
        <p:sp>
          <p:nvSpPr>
            <p:cNvPr id="20518" name="Freeform 68"/>
            <p:cNvSpPr>
              <a:spLocks/>
            </p:cNvSpPr>
            <p:nvPr/>
          </p:nvSpPr>
          <p:spPr bwMode="auto">
            <a:xfrm>
              <a:off x="630" y="2493"/>
              <a:ext cx="1070" cy="421"/>
            </a:xfrm>
            <a:custGeom>
              <a:avLst/>
              <a:gdLst>
                <a:gd name="T0" fmla="*/ 1070 w 1070"/>
                <a:gd name="T1" fmla="*/ 0 h 421"/>
                <a:gd name="T2" fmla="*/ 260 w 1070"/>
                <a:gd name="T3" fmla="*/ 242 h 421"/>
                <a:gd name="T4" fmla="*/ 0 w 1070"/>
                <a:gd name="T5" fmla="*/ 421 h 421"/>
                <a:gd name="T6" fmla="*/ 0 60000 65536"/>
                <a:gd name="T7" fmla="*/ 0 60000 65536"/>
                <a:gd name="T8" fmla="*/ 0 60000 65536"/>
                <a:gd name="T9" fmla="*/ 0 w 1070"/>
                <a:gd name="T10" fmla="*/ 0 h 421"/>
                <a:gd name="T11" fmla="*/ 1070 w 1070"/>
                <a:gd name="T12" fmla="*/ 421 h 421"/>
              </a:gdLst>
              <a:ahLst/>
              <a:cxnLst>
                <a:cxn ang="T6">
                  <a:pos x="T0" y="T1"/>
                </a:cxn>
                <a:cxn ang="T7">
                  <a:pos x="T2" y="T3"/>
                </a:cxn>
                <a:cxn ang="T8">
                  <a:pos x="T4" y="T5"/>
                </a:cxn>
              </a:cxnLst>
              <a:rect l="T9" t="T10" r="T11" b="T12"/>
              <a:pathLst>
                <a:path w="1070" h="421">
                  <a:moveTo>
                    <a:pt x="1070" y="0"/>
                  </a:moveTo>
                  <a:cubicBezTo>
                    <a:pt x="935" y="40"/>
                    <a:pt x="438" y="172"/>
                    <a:pt x="260" y="242"/>
                  </a:cubicBezTo>
                  <a:cubicBezTo>
                    <a:pt x="82" y="312"/>
                    <a:pt x="54" y="384"/>
                    <a:pt x="0" y="421"/>
                  </a:cubicBezTo>
                </a:path>
              </a:pathLst>
            </a:custGeom>
            <a:noFill/>
            <a:ln w="28575" cap="sq">
              <a:solidFill>
                <a:srgbClr val="FF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519" name="Freeform 69"/>
            <p:cNvSpPr>
              <a:spLocks/>
            </p:cNvSpPr>
            <p:nvPr/>
          </p:nvSpPr>
          <p:spPr bwMode="auto">
            <a:xfrm>
              <a:off x="623" y="3086"/>
              <a:ext cx="1160" cy="501"/>
            </a:xfrm>
            <a:custGeom>
              <a:avLst/>
              <a:gdLst>
                <a:gd name="T0" fmla="*/ 1160 w 1160"/>
                <a:gd name="T1" fmla="*/ 501 h 501"/>
                <a:gd name="T2" fmla="*/ 325 w 1160"/>
                <a:gd name="T3" fmla="*/ 250 h 501"/>
                <a:gd name="T4" fmla="*/ 58 w 1160"/>
                <a:gd name="T5" fmla="*/ 117 h 501"/>
                <a:gd name="T6" fmla="*/ 0 w 1160"/>
                <a:gd name="T7" fmla="*/ 0 h 501"/>
                <a:gd name="T8" fmla="*/ 0 60000 65536"/>
                <a:gd name="T9" fmla="*/ 0 60000 65536"/>
                <a:gd name="T10" fmla="*/ 0 60000 65536"/>
                <a:gd name="T11" fmla="*/ 0 60000 65536"/>
                <a:gd name="T12" fmla="*/ 0 w 1160"/>
                <a:gd name="T13" fmla="*/ 0 h 501"/>
                <a:gd name="T14" fmla="*/ 1160 w 1160"/>
                <a:gd name="T15" fmla="*/ 501 h 501"/>
              </a:gdLst>
              <a:ahLst/>
              <a:cxnLst>
                <a:cxn ang="T8">
                  <a:pos x="T0" y="T1"/>
                </a:cxn>
                <a:cxn ang="T9">
                  <a:pos x="T2" y="T3"/>
                </a:cxn>
                <a:cxn ang="T10">
                  <a:pos x="T4" y="T5"/>
                </a:cxn>
                <a:cxn ang="T11">
                  <a:pos x="T6" y="T7"/>
                </a:cxn>
              </a:cxnLst>
              <a:rect l="T12" t="T13" r="T14" b="T15"/>
              <a:pathLst>
                <a:path w="1160" h="501">
                  <a:moveTo>
                    <a:pt x="1160" y="501"/>
                  </a:moveTo>
                  <a:cubicBezTo>
                    <a:pt x="1019" y="459"/>
                    <a:pt x="509" y="314"/>
                    <a:pt x="325" y="250"/>
                  </a:cubicBezTo>
                  <a:cubicBezTo>
                    <a:pt x="141" y="186"/>
                    <a:pt x="112" y="159"/>
                    <a:pt x="58" y="117"/>
                  </a:cubicBezTo>
                  <a:cubicBezTo>
                    <a:pt x="4" y="75"/>
                    <a:pt x="12" y="25"/>
                    <a:pt x="0" y="0"/>
                  </a:cubicBezTo>
                </a:path>
              </a:pathLst>
            </a:custGeom>
            <a:noFill/>
            <a:ln w="28575" cap="sq">
              <a:solidFill>
                <a:srgbClr val="FF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64934" name="Oval 70"/>
            <p:cNvSpPr>
              <a:spLocks noChangeArrowheads="1"/>
            </p:cNvSpPr>
            <p:nvPr/>
          </p:nvSpPr>
          <p:spPr bwMode="auto">
            <a:xfrm>
              <a:off x="475" y="2869"/>
              <a:ext cx="330" cy="313"/>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C</a:t>
              </a:r>
            </a:p>
          </p:txBody>
        </p:sp>
        <p:sp>
          <p:nvSpPr>
            <p:cNvPr id="164935" name="Oval 71"/>
            <p:cNvSpPr>
              <a:spLocks noChangeArrowheads="1"/>
            </p:cNvSpPr>
            <p:nvPr/>
          </p:nvSpPr>
          <p:spPr bwMode="auto">
            <a:xfrm>
              <a:off x="1653" y="2341"/>
              <a:ext cx="330" cy="313"/>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E</a:t>
              </a:r>
            </a:p>
          </p:txBody>
        </p:sp>
        <p:sp>
          <p:nvSpPr>
            <p:cNvPr id="164936" name="Oval 72"/>
            <p:cNvSpPr>
              <a:spLocks noChangeArrowheads="1"/>
            </p:cNvSpPr>
            <p:nvPr/>
          </p:nvSpPr>
          <p:spPr bwMode="auto">
            <a:xfrm>
              <a:off x="2273" y="2869"/>
              <a:ext cx="329" cy="313"/>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B</a:t>
              </a:r>
            </a:p>
          </p:txBody>
        </p:sp>
        <p:sp>
          <p:nvSpPr>
            <p:cNvPr id="164937" name="Oval 73"/>
            <p:cNvSpPr>
              <a:spLocks noChangeArrowheads="1"/>
            </p:cNvSpPr>
            <p:nvPr/>
          </p:nvSpPr>
          <p:spPr bwMode="auto">
            <a:xfrm>
              <a:off x="1653" y="2869"/>
              <a:ext cx="330" cy="313"/>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A</a:t>
              </a:r>
            </a:p>
          </p:txBody>
        </p:sp>
        <p:sp>
          <p:nvSpPr>
            <p:cNvPr id="164938" name="Oval 74"/>
            <p:cNvSpPr>
              <a:spLocks noChangeArrowheads="1"/>
            </p:cNvSpPr>
            <p:nvPr/>
          </p:nvSpPr>
          <p:spPr bwMode="auto">
            <a:xfrm>
              <a:off x="1653" y="3349"/>
              <a:ext cx="330" cy="313"/>
            </a:xfrm>
            <a:prstGeom prst="ellipse">
              <a:avLst/>
            </a:prstGeom>
            <a:solidFill>
              <a:schemeClr val="bg1"/>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C0C0C0"/>
                    </a:outerShdw>
                  </a:effectLst>
                  <a:latin typeface="Arial" charset="0"/>
                  <a:ea typeface="黑体" pitchFamily="2" charset="-122"/>
                </a:rPr>
                <a:t>F</a:t>
              </a:r>
            </a:p>
          </p:txBody>
        </p:sp>
      </p:grpSp>
      <p:sp>
        <p:nvSpPr>
          <p:cNvPr id="164939" name="Oval 75"/>
          <p:cNvSpPr>
            <a:spLocks noChangeArrowheads="1"/>
          </p:cNvSpPr>
          <p:nvPr/>
        </p:nvSpPr>
        <p:spPr bwMode="auto">
          <a:xfrm>
            <a:off x="1641475" y="4556125"/>
            <a:ext cx="523875" cy="496888"/>
          </a:xfrm>
          <a:prstGeom prst="ellipse">
            <a:avLst/>
          </a:prstGeom>
          <a:solidFill>
            <a:schemeClr val="folHlink"/>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000000"/>
                  </a:outerShdw>
                </a:effectLst>
                <a:latin typeface="Arial" charset="0"/>
                <a:ea typeface="黑体" pitchFamily="2" charset="-122"/>
              </a:rPr>
              <a:t>D</a:t>
            </a:r>
          </a:p>
        </p:txBody>
      </p:sp>
      <p:sp>
        <p:nvSpPr>
          <p:cNvPr id="164940" name="Oval 76"/>
          <p:cNvSpPr>
            <a:spLocks noChangeArrowheads="1"/>
          </p:cNvSpPr>
          <p:nvPr/>
        </p:nvSpPr>
        <p:spPr bwMode="auto">
          <a:xfrm>
            <a:off x="755650" y="4556125"/>
            <a:ext cx="523875" cy="496888"/>
          </a:xfrm>
          <a:prstGeom prst="ellipse">
            <a:avLst/>
          </a:prstGeom>
          <a:solidFill>
            <a:srgbClr val="FF3300"/>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000000"/>
                  </a:outerShdw>
                </a:effectLst>
                <a:latin typeface="Arial" charset="0"/>
                <a:ea typeface="黑体" pitchFamily="2" charset="-122"/>
              </a:rPr>
              <a:t>C</a:t>
            </a:r>
          </a:p>
        </p:txBody>
      </p:sp>
      <p:sp>
        <p:nvSpPr>
          <p:cNvPr id="164941" name="Oval 77"/>
          <p:cNvSpPr>
            <a:spLocks noChangeArrowheads="1"/>
          </p:cNvSpPr>
          <p:nvPr/>
        </p:nvSpPr>
        <p:spPr bwMode="auto">
          <a:xfrm>
            <a:off x="2627313" y="3716338"/>
            <a:ext cx="523875" cy="496887"/>
          </a:xfrm>
          <a:prstGeom prst="ellipse">
            <a:avLst/>
          </a:prstGeom>
          <a:solidFill>
            <a:srgbClr val="FF00FF"/>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000000"/>
                  </a:outerShdw>
                </a:effectLst>
                <a:latin typeface="Arial" charset="0"/>
                <a:ea typeface="黑体" pitchFamily="2" charset="-122"/>
              </a:rPr>
              <a:t>E</a:t>
            </a:r>
          </a:p>
        </p:txBody>
      </p:sp>
      <p:sp>
        <p:nvSpPr>
          <p:cNvPr id="164942" name="Oval 78"/>
          <p:cNvSpPr>
            <a:spLocks noChangeArrowheads="1"/>
          </p:cNvSpPr>
          <p:nvPr/>
        </p:nvSpPr>
        <p:spPr bwMode="auto">
          <a:xfrm>
            <a:off x="3611563" y="4554538"/>
            <a:ext cx="522287" cy="496887"/>
          </a:xfrm>
          <a:prstGeom prst="ellipse">
            <a:avLst/>
          </a:prstGeom>
          <a:solidFill>
            <a:schemeClr val="folHlink"/>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000000"/>
                  </a:outerShdw>
                </a:effectLst>
                <a:latin typeface="Arial" charset="0"/>
                <a:ea typeface="黑体" pitchFamily="2" charset="-122"/>
              </a:rPr>
              <a:t>B</a:t>
            </a:r>
          </a:p>
        </p:txBody>
      </p:sp>
      <p:sp>
        <p:nvSpPr>
          <p:cNvPr id="164943" name="Oval 79"/>
          <p:cNvSpPr>
            <a:spLocks noChangeArrowheads="1"/>
          </p:cNvSpPr>
          <p:nvPr/>
        </p:nvSpPr>
        <p:spPr bwMode="auto">
          <a:xfrm>
            <a:off x="2627313" y="4554538"/>
            <a:ext cx="523875" cy="496887"/>
          </a:xfrm>
          <a:prstGeom prst="ellipse">
            <a:avLst/>
          </a:prstGeom>
          <a:solidFill>
            <a:srgbClr val="FF3300"/>
          </a:solidFill>
          <a:ln w="28575" cap="rnd">
            <a:solidFill>
              <a:schemeClr val="tx1"/>
            </a:solidFill>
            <a:round/>
            <a:headEnd/>
            <a:tailEnd/>
          </a:ln>
          <a:effectLst/>
        </p:spPr>
        <p:txBody>
          <a:bodyPr wrap="none" anchor="ctr"/>
          <a:lstStyle/>
          <a:p>
            <a:pPr algn="ctr" eaLnBrk="0" hangingPunct="0">
              <a:defRPr/>
            </a:pPr>
            <a:r>
              <a:rPr lang="en-US" altLang="zh-CN" sz="2800" dirty="0">
                <a:solidFill>
                  <a:schemeClr val="tx1"/>
                </a:solidFill>
                <a:effectLst>
                  <a:outerShdw blurRad="38100" dist="38100" dir="2700000" algn="tl">
                    <a:srgbClr val="000000"/>
                  </a:outerShdw>
                </a:effectLst>
                <a:latin typeface="Arial" charset="0"/>
                <a:ea typeface="黑体" pitchFamily="2" charset="-122"/>
              </a:rPr>
              <a:t>A</a:t>
            </a:r>
          </a:p>
        </p:txBody>
      </p:sp>
      <p:sp>
        <p:nvSpPr>
          <p:cNvPr id="164944" name="Oval 80"/>
          <p:cNvSpPr>
            <a:spLocks noChangeArrowheads="1"/>
          </p:cNvSpPr>
          <p:nvPr/>
        </p:nvSpPr>
        <p:spPr bwMode="auto">
          <a:xfrm>
            <a:off x="2627313" y="5316538"/>
            <a:ext cx="523875" cy="496887"/>
          </a:xfrm>
          <a:prstGeom prst="ellipse">
            <a:avLst/>
          </a:prstGeom>
          <a:solidFill>
            <a:srgbClr val="00FF00"/>
          </a:solidFill>
          <a:ln w="28575" cap="rnd">
            <a:solidFill>
              <a:schemeClr val="tx1"/>
            </a:solidFill>
            <a:round/>
            <a:headEnd/>
            <a:tailEnd/>
          </a:ln>
          <a:effectLst/>
        </p:spPr>
        <p:txBody>
          <a:bodyPr wrap="none" anchor="ctr"/>
          <a:lstStyle/>
          <a:p>
            <a:pPr algn="ctr" eaLnBrk="0" hangingPunct="0">
              <a:defRPr/>
            </a:pPr>
            <a:r>
              <a:rPr lang="en-US" altLang="zh-CN" sz="2800">
                <a:solidFill>
                  <a:schemeClr val="tx1"/>
                </a:solidFill>
                <a:effectLst>
                  <a:outerShdw blurRad="38100" dist="38100" dir="2700000" algn="tl">
                    <a:srgbClr val="000000"/>
                  </a:outerShdw>
                </a:effectLst>
                <a:latin typeface="Arial" charset="0"/>
                <a:ea typeface="黑体" pitchFamily="2" charset="-122"/>
              </a:rPr>
              <a:t>F</a:t>
            </a:r>
          </a:p>
        </p:txBody>
      </p:sp>
      <p:graphicFrame>
        <p:nvGraphicFramePr>
          <p:cNvPr id="164977" name="Group 113"/>
          <p:cNvGraphicFramePr>
            <a:graphicFrameLocks noGrp="1"/>
          </p:cNvGraphicFramePr>
          <p:nvPr>
            <p:extLst>
              <p:ext uri="{D42A27DB-BD31-4B8C-83A1-F6EECF244321}">
                <p14:modId xmlns:p14="http://schemas.microsoft.com/office/powerpoint/2010/main" val="100824393"/>
              </p:ext>
            </p:extLst>
          </p:nvPr>
        </p:nvGraphicFramePr>
        <p:xfrm>
          <a:off x="5075238" y="3068638"/>
          <a:ext cx="3889250" cy="938212"/>
        </p:xfrm>
        <a:graphic>
          <a:graphicData uri="http://schemas.openxmlformats.org/drawingml/2006/table">
            <a:tbl>
              <a:tblPr/>
              <a:tblGrid>
                <a:gridCol w="1116012"/>
                <a:gridCol w="1116013"/>
                <a:gridCol w="863600"/>
                <a:gridCol w="793625"/>
              </a:tblGrid>
              <a:tr h="457200">
                <a:tc gridSpan="4">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不冲突课程组</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10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 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{B, 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943"/>
                                        </p:tgtEl>
                                        <p:attrNameLst>
                                          <p:attrName>style.visibility</p:attrName>
                                        </p:attrNameLst>
                                      </p:cBhvr>
                                      <p:to>
                                        <p:strVal val="visible"/>
                                      </p:to>
                                    </p:set>
                                    <p:animEffect transition="in" filter="wipe(up)">
                                      <p:cBhvr>
                                        <p:cTn id="7" dur="1000"/>
                                        <p:tgtEl>
                                          <p:spTgt spid="164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940"/>
                                        </p:tgtEl>
                                        <p:attrNameLst>
                                          <p:attrName>style.visibility</p:attrName>
                                        </p:attrNameLst>
                                      </p:cBhvr>
                                      <p:to>
                                        <p:strVal val="visible"/>
                                      </p:to>
                                    </p:set>
                                    <p:animEffect transition="in" filter="wipe(up)">
                                      <p:cBhvr>
                                        <p:cTn id="12" dur="1000"/>
                                        <p:tgtEl>
                                          <p:spTgt spid="164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4942"/>
                                        </p:tgtEl>
                                        <p:attrNameLst>
                                          <p:attrName>style.visibility</p:attrName>
                                        </p:attrNameLst>
                                      </p:cBhvr>
                                      <p:to>
                                        <p:strVal val="visible"/>
                                      </p:to>
                                    </p:set>
                                    <p:animEffect transition="in" filter="wipe(up)">
                                      <p:cBhvr>
                                        <p:cTn id="17" dur="1000"/>
                                        <p:tgtEl>
                                          <p:spTgt spid="164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939"/>
                                        </p:tgtEl>
                                        <p:attrNameLst>
                                          <p:attrName>style.visibility</p:attrName>
                                        </p:attrNameLst>
                                      </p:cBhvr>
                                      <p:to>
                                        <p:strVal val="visible"/>
                                      </p:to>
                                    </p:set>
                                    <p:animEffect transition="in" filter="wipe(up)">
                                      <p:cBhvr>
                                        <p:cTn id="22" dur="1000"/>
                                        <p:tgtEl>
                                          <p:spTgt spid="164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4941"/>
                                        </p:tgtEl>
                                        <p:attrNameLst>
                                          <p:attrName>style.visibility</p:attrName>
                                        </p:attrNameLst>
                                      </p:cBhvr>
                                      <p:to>
                                        <p:strVal val="visible"/>
                                      </p:to>
                                    </p:set>
                                    <p:animEffect transition="in" filter="wipe(up)">
                                      <p:cBhvr>
                                        <p:cTn id="27" dur="1000"/>
                                        <p:tgtEl>
                                          <p:spTgt spid="1649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4944"/>
                                        </p:tgtEl>
                                        <p:attrNameLst>
                                          <p:attrName>style.visibility</p:attrName>
                                        </p:attrNameLst>
                                      </p:cBhvr>
                                      <p:to>
                                        <p:strVal val="visible"/>
                                      </p:to>
                                    </p:set>
                                    <p:animEffect transition="in" filter="wipe(up)">
                                      <p:cBhvr>
                                        <p:cTn id="32" dur="1000"/>
                                        <p:tgtEl>
                                          <p:spTgt spid="1649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4977"/>
                                        </p:tgtEl>
                                        <p:attrNameLst>
                                          <p:attrName>style.visibility</p:attrName>
                                        </p:attrNameLst>
                                      </p:cBhvr>
                                      <p:to>
                                        <p:strVal val="visible"/>
                                      </p:to>
                                    </p:set>
                                    <p:animEffect transition="in" filter="wipe(left)">
                                      <p:cBhvr>
                                        <p:cTn id="37" dur="500"/>
                                        <p:tgtEl>
                                          <p:spTgt spid="1649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4917"/>
                                        </p:tgtEl>
                                        <p:attrNameLst>
                                          <p:attrName>style.visibility</p:attrName>
                                        </p:attrNameLst>
                                      </p:cBhvr>
                                      <p:to>
                                        <p:strVal val="visible"/>
                                      </p:to>
                                    </p:set>
                                    <p:animEffect transition="in" filter="wipe(up)">
                                      <p:cBhvr>
                                        <p:cTn id="42" dur="500"/>
                                        <p:tgtEl>
                                          <p:spTgt spid="164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17" grpId="0" animBg="1"/>
      <p:bldP spid="164939" grpId="0" animBg="1"/>
      <p:bldP spid="164940" grpId="0" animBg="1"/>
      <p:bldP spid="164941" grpId="0" animBg="1"/>
      <p:bldP spid="164942" grpId="0" animBg="1"/>
      <p:bldP spid="164943" grpId="0" animBg="1"/>
      <p:bldP spid="1649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mtClean="0"/>
              <a:t>非数值计算问题举例</a:t>
            </a:r>
            <a:r>
              <a:rPr lang="en-US" altLang="zh-CN" smtClean="0"/>
              <a:t>2: </a:t>
            </a:r>
            <a:r>
              <a:rPr lang="zh-CN" altLang="en-US" smtClean="0"/>
              <a:t>求解（</a:t>
            </a:r>
            <a:r>
              <a:rPr lang="zh-CN" altLang="en-US" sz="4000" smtClean="0"/>
              <a:t>着色法</a:t>
            </a:r>
            <a:r>
              <a:rPr lang="zh-CN" altLang="en-US" smtClean="0"/>
              <a:t>）</a:t>
            </a:r>
          </a:p>
        </p:txBody>
      </p:sp>
      <p:sp>
        <p:nvSpPr>
          <p:cNvPr id="21508" name="Rectangle 3"/>
          <p:cNvSpPr>
            <a:spLocks noGrp="1" noChangeArrowheads="1"/>
          </p:cNvSpPr>
          <p:nvPr>
            <p:ph type="body" idx="1"/>
          </p:nvPr>
        </p:nvSpPr>
        <p:spPr/>
        <p:txBody>
          <a:bodyPr/>
          <a:lstStyle/>
          <a:p>
            <a:pPr eaLnBrk="1" hangingPunct="1"/>
            <a:r>
              <a:rPr lang="zh-CN" altLang="en-US" dirty="0" smtClean="0"/>
              <a:t>求解考试日程的流程</a:t>
            </a:r>
          </a:p>
        </p:txBody>
      </p:sp>
      <p:sp>
        <p:nvSpPr>
          <p:cNvPr id="177156" name="Text Box 4"/>
          <p:cNvSpPr txBox="1">
            <a:spLocks noChangeArrowheads="1"/>
          </p:cNvSpPr>
          <p:nvPr/>
        </p:nvSpPr>
        <p:spPr bwMode="auto">
          <a:xfrm>
            <a:off x="611188" y="2060575"/>
            <a:ext cx="8281292"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r>
              <a:rPr lang="en-US" altLang="zh-CN" sz="2400" dirty="0" smtClean="0">
                <a:solidFill>
                  <a:schemeClr val="tx1"/>
                </a:solidFill>
                <a:latin typeface="+mn-lt"/>
              </a:rPr>
              <a:t>1) </a:t>
            </a:r>
            <a:r>
              <a:rPr lang="en-US" altLang="zh-CN" sz="2400" i="1" dirty="0" err="1" smtClean="0">
                <a:solidFill>
                  <a:schemeClr val="tx1"/>
                </a:solidFill>
                <a:latin typeface="+mn-lt"/>
              </a:rPr>
              <a:t>i</a:t>
            </a:r>
            <a:r>
              <a:rPr lang="en-US" altLang="zh-CN" sz="2400" dirty="0" smtClean="0">
                <a:solidFill>
                  <a:schemeClr val="tx1"/>
                </a:solidFill>
                <a:latin typeface="+mn-lt"/>
              </a:rPr>
              <a:t>=1</a:t>
            </a:r>
            <a:r>
              <a:rPr lang="en-US" altLang="zh-CN" sz="2400" dirty="0">
                <a:solidFill>
                  <a:schemeClr val="tx1"/>
                </a:solidFill>
                <a:latin typeface="+mn-lt"/>
              </a:rPr>
              <a:t>; V ={ </a:t>
            </a:r>
            <a:r>
              <a:rPr lang="zh-CN" altLang="en-US" sz="2400" dirty="0">
                <a:solidFill>
                  <a:schemeClr val="tx1"/>
                </a:solidFill>
                <a:latin typeface="+mn-lt"/>
              </a:rPr>
              <a:t>图中所有顶点的集合 </a:t>
            </a:r>
            <a:r>
              <a:rPr lang="en-US" altLang="zh-CN" sz="2400" dirty="0" smtClean="0">
                <a:solidFill>
                  <a:schemeClr val="tx1"/>
                </a:solidFill>
                <a:latin typeface="+mn-lt"/>
              </a:rPr>
              <a:t>}</a:t>
            </a:r>
            <a:r>
              <a:rPr lang="zh-CN" altLang="en-US" sz="2400" dirty="0" smtClean="0">
                <a:solidFill>
                  <a:schemeClr val="tx1"/>
                </a:solidFill>
                <a:latin typeface="+mn-lt"/>
              </a:rPr>
              <a:t>（</a:t>
            </a:r>
            <a:r>
              <a:rPr lang="en-US" altLang="zh-CN" sz="2400" i="1" dirty="0" err="1" smtClean="0">
                <a:solidFill>
                  <a:schemeClr val="tx1"/>
                </a:solidFill>
                <a:latin typeface="+mn-lt"/>
              </a:rPr>
              <a:t>i</a:t>
            </a:r>
            <a:r>
              <a:rPr lang="zh-CN" altLang="en-US" sz="2400" dirty="0" smtClean="0">
                <a:solidFill>
                  <a:schemeClr val="tx1"/>
                </a:solidFill>
                <a:latin typeface="+mn-lt"/>
              </a:rPr>
              <a:t>表示第</a:t>
            </a:r>
            <a:r>
              <a:rPr lang="en-US" altLang="zh-CN" sz="2400" i="1" dirty="0" err="1">
                <a:solidFill>
                  <a:schemeClr val="tx1"/>
                </a:solidFill>
              </a:rPr>
              <a:t>i</a:t>
            </a:r>
            <a:r>
              <a:rPr lang="en-US" altLang="zh-CN" sz="2400" i="1" dirty="0">
                <a:solidFill>
                  <a:schemeClr val="tx1"/>
                </a:solidFill>
              </a:rPr>
              <a:t> </a:t>
            </a:r>
            <a:r>
              <a:rPr lang="zh-CN" altLang="en-US" sz="2400" dirty="0" smtClean="0">
                <a:solidFill>
                  <a:schemeClr val="tx1"/>
                </a:solidFill>
                <a:latin typeface="+mn-lt"/>
              </a:rPr>
              <a:t>天）</a:t>
            </a:r>
            <a:endParaRPr lang="en-US" altLang="zh-CN" sz="2400" dirty="0" smtClean="0">
              <a:solidFill>
                <a:schemeClr val="tx1"/>
              </a:solidFill>
              <a:latin typeface="+mn-lt"/>
            </a:endParaRPr>
          </a:p>
          <a:p>
            <a:r>
              <a:rPr lang="en-US" altLang="zh-CN" sz="2400" dirty="0" smtClean="0">
                <a:solidFill>
                  <a:schemeClr val="tx1"/>
                </a:solidFill>
                <a:latin typeface="+mn-lt"/>
              </a:rPr>
              <a:t>2) </a:t>
            </a:r>
            <a:r>
              <a:rPr lang="zh-CN" altLang="en-US" sz="2400" dirty="0" smtClean="0">
                <a:solidFill>
                  <a:schemeClr val="tx1"/>
                </a:solidFill>
                <a:latin typeface="+mn-lt"/>
              </a:rPr>
              <a:t>若 </a:t>
            </a:r>
            <a:r>
              <a:rPr lang="en-US" altLang="zh-CN" sz="2400" dirty="0">
                <a:solidFill>
                  <a:schemeClr val="tx1"/>
                </a:solidFill>
                <a:latin typeface="+mn-lt"/>
              </a:rPr>
              <a:t>V </a:t>
            </a:r>
            <a:r>
              <a:rPr lang="zh-CN" altLang="en-US" sz="2400" dirty="0">
                <a:solidFill>
                  <a:schemeClr val="tx1"/>
                </a:solidFill>
                <a:latin typeface="+mn-lt"/>
              </a:rPr>
              <a:t>非空 </a:t>
            </a:r>
            <a:r>
              <a:rPr lang="en-US" altLang="zh-CN" sz="2400" dirty="0">
                <a:solidFill>
                  <a:schemeClr val="tx1"/>
                </a:solidFill>
                <a:latin typeface="+mn-lt"/>
              </a:rPr>
              <a:t>DO</a:t>
            </a:r>
            <a:br>
              <a:rPr lang="en-US" altLang="zh-CN" sz="2400" dirty="0">
                <a:solidFill>
                  <a:schemeClr val="tx1"/>
                </a:solidFill>
                <a:latin typeface="+mn-lt"/>
              </a:rPr>
            </a:br>
            <a:r>
              <a:rPr lang="en-US" altLang="zh-CN" sz="2400" dirty="0">
                <a:solidFill>
                  <a:schemeClr val="tx1"/>
                </a:solidFill>
                <a:latin typeface="+mn-lt"/>
              </a:rPr>
              <a:t>    </a:t>
            </a:r>
            <a:r>
              <a:rPr lang="en-US" altLang="zh-CN" sz="2400" dirty="0" smtClean="0">
                <a:solidFill>
                  <a:schemeClr val="tx1"/>
                </a:solidFill>
                <a:latin typeface="+mn-lt"/>
              </a:rPr>
              <a:t>  2-1) </a:t>
            </a:r>
            <a:r>
              <a:rPr lang="zh-CN" altLang="en-US" sz="2400" dirty="0" smtClean="0">
                <a:solidFill>
                  <a:schemeClr val="tx1"/>
                </a:solidFill>
                <a:latin typeface="+mn-lt"/>
              </a:rPr>
              <a:t>置 </a:t>
            </a:r>
            <a:r>
              <a:rPr lang="en-US" altLang="zh-CN" sz="2400" dirty="0">
                <a:solidFill>
                  <a:schemeClr val="hlink"/>
                </a:solidFill>
                <a:latin typeface="+mn-lt"/>
              </a:rPr>
              <a:t>NEW </a:t>
            </a:r>
            <a:r>
              <a:rPr lang="zh-CN" altLang="en-US" sz="2400" dirty="0">
                <a:solidFill>
                  <a:schemeClr val="tx1"/>
                </a:solidFill>
                <a:latin typeface="+mn-lt"/>
              </a:rPr>
              <a:t>为空集合；</a:t>
            </a:r>
            <a:br>
              <a:rPr lang="zh-CN" altLang="en-US" sz="2400" dirty="0">
                <a:solidFill>
                  <a:schemeClr val="tx1"/>
                </a:solidFill>
                <a:latin typeface="+mn-lt"/>
              </a:rPr>
            </a:br>
            <a:r>
              <a:rPr lang="zh-CN" altLang="en-US" sz="2400" dirty="0">
                <a:solidFill>
                  <a:schemeClr val="tx1"/>
                </a:solidFill>
                <a:latin typeface="+mn-lt"/>
              </a:rPr>
              <a:t>    </a:t>
            </a:r>
            <a:r>
              <a:rPr lang="zh-CN" altLang="en-US" sz="2400" dirty="0" smtClean="0">
                <a:solidFill>
                  <a:schemeClr val="tx1"/>
                </a:solidFill>
                <a:latin typeface="+mn-lt"/>
              </a:rPr>
              <a:t>  </a:t>
            </a:r>
            <a:r>
              <a:rPr lang="en-US" altLang="zh-CN" sz="2400" dirty="0" smtClean="0">
                <a:solidFill>
                  <a:schemeClr val="tx1"/>
                </a:solidFill>
                <a:latin typeface="+mn-lt"/>
              </a:rPr>
              <a:t>2-2) </a:t>
            </a:r>
            <a:r>
              <a:rPr lang="zh-CN" altLang="en-US" sz="2400" dirty="0" smtClean="0">
                <a:solidFill>
                  <a:schemeClr val="tx1"/>
                </a:solidFill>
                <a:latin typeface="+mn-lt"/>
              </a:rPr>
              <a:t>在 </a:t>
            </a:r>
            <a:r>
              <a:rPr lang="en-US" altLang="zh-CN" sz="2400" dirty="0">
                <a:solidFill>
                  <a:schemeClr val="tx1"/>
                </a:solidFill>
                <a:latin typeface="+mn-lt"/>
              </a:rPr>
              <a:t>V </a:t>
            </a:r>
            <a:r>
              <a:rPr lang="zh-CN" altLang="en-US" sz="2400" dirty="0">
                <a:solidFill>
                  <a:schemeClr val="tx1"/>
                </a:solidFill>
                <a:latin typeface="+mn-lt"/>
              </a:rPr>
              <a:t>中取</a:t>
            </a:r>
            <a:r>
              <a:rPr lang="zh-CN" altLang="en-US" sz="2400" dirty="0" smtClean="0">
                <a:solidFill>
                  <a:schemeClr val="tx1"/>
                </a:solidFill>
                <a:latin typeface="+mn-lt"/>
              </a:rPr>
              <a:t>一点，找出</a:t>
            </a:r>
            <a:r>
              <a:rPr lang="zh-CN" altLang="en-US" sz="2400" u="sng" dirty="0" smtClean="0">
                <a:solidFill>
                  <a:schemeClr val="tx1"/>
                </a:solidFill>
                <a:latin typeface="+mn-lt"/>
              </a:rPr>
              <a:t>所有</a:t>
            </a:r>
            <a:r>
              <a:rPr lang="zh-CN" altLang="en-US" sz="2400" dirty="0" smtClean="0">
                <a:solidFill>
                  <a:schemeClr val="tx1"/>
                </a:solidFill>
                <a:latin typeface="+mn-lt"/>
              </a:rPr>
              <a:t>与之“不相邻”顶点</a:t>
            </a:r>
            <a:r>
              <a:rPr lang="zh-CN" altLang="en-US" sz="2400" dirty="0">
                <a:solidFill>
                  <a:schemeClr val="tx1"/>
                </a:solidFill>
                <a:latin typeface="+mn-lt"/>
              </a:rPr>
              <a:t>；</a:t>
            </a:r>
          </a:p>
          <a:p>
            <a:r>
              <a:rPr lang="en-US" altLang="zh-CN" sz="2400" dirty="0" smtClean="0">
                <a:solidFill>
                  <a:schemeClr val="tx1"/>
                </a:solidFill>
                <a:latin typeface="+mn-lt"/>
              </a:rPr>
              <a:t>      2-3) </a:t>
            </a:r>
            <a:r>
              <a:rPr lang="zh-CN" altLang="en-US" sz="2400" dirty="0" smtClean="0">
                <a:solidFill>
                  <a:schemeClr val="tx1"/>
                </a:solidFill>
                <a:latin typeface="+mn-lt"/>
              </a:rPr>
              <a:t>将</a:t>
            </a:r>
            <a:r>
              <a:rPr lang="zh-CN" altLang="en-US" sz="2400" dirty="0">
                <a:solidFill>
                  <a:schemeClr val="tx1"/>
                </a:solidFill>
                <a:latin typeface="+mn-lt"/>
              </a:rPr>
              <a:t>这些顶点加入 </a:t>
            </a:r>
            <a:r>
              <a:rPr lang="en-US" altLang="zh-CN" sz="2400" dirty="0">
                <a:solidFill>
                  <a:schemeClr val="hlink"/>
                </a:solidFill>
                <a:latin typeface="+mn-lt"/>
              </a:rPr>
              <a:t>NEW</a:t>
            </a:r>
            <a:r>
              <a:rPr lang="zh-CN" altLang="en-US" sz="2400" dirty="0">
                <a:solidFill>
                  <a:schemeClr val="tx1"/>
                </a:solidFill>
                <a:latin typeface="+mn-lt"/>
              </a:rPr>
              <a:t>，从 </a:t>
            </a:r>
            <a:r>
              <a:rPr lang="en-US" altLang="zh-CN" sz="2400" dirty="0">
                <a:solidFill>
                  <a:schemeClr val="tx1"/>
                </a:solidFill>
                <a:latin typeface="+mn-lt"/>
              </a:rPr>
              <a:t>V </a:t>
            </a:r>
            <a:r>
              <a:rPr lang="zh-CN" altLang="en-US" sz="2400" dirty="0">
                <a:solidFill>
                  <a:schemeClr val="tx1"/>
                </a:solidFill>
                <a:latin typeface="+mn-lt"/>
              </a:rPr>
              <a:t>中去掉这些</a:t>
            </a:r>
            <a:r>
              <a:rPr lang="zh-CN" altLang="en-US" sz="2400" dirty="0" smtClean="0">
                <a:solidFill>
                  <a:schemeClr val="tx1"/>
                </a:solidFill>
                <a:latin typeface="+mn-lt"/>
              </a:rPr>
              <a:t>顶点；</a:t>
            </a:r>
            <a:r>
              <a:rPr lang="zh-CN" altLang="en-US" sz="2400" dirty="0">
                <a:solidFill>
                  <a:srgbClr val="FFFF00"/>
                </a:solidFill>
                <a:latin typeface="+mn-lt"/>
              </a:rPr>
              <a:t/>
            </a:r>
            <a:br>
              <a:rPr lang="zh-CN" altLang="en-US" sz="2400" dirty="0">
                <a:solidFill>
                  <a:srgbClr val="FFFF00"/>
                </a:solidFill>
                <a:latin typeface="+mn-lt"/>
              </a:rPr>
            </a:br>
            <a:r>
              <a:rPr lang="zh-CN" altLang="en-US" sz="2400" dirty="0">
                <a:solidFill>
                  <a:srgbClr val="FFFF00"/>
                </a:solidFill>
                <a:latin typeface="+mn-lt"/>
              </a:rPr>
              <a:t>   </a:t>
            </a:r>
            <a:r>
              <a:rPr lang="zh-CN" altLang="en-US" sz="2400" dirty="0">
                <a:solidFill>
                  <a:schemeClr val="tx2"/>
                </a:solidFill>
                <a:latin typeface="+mn-lt"/>
              </a:rPr>
              <a:t>（第 </a:t>
            </a:r>
            <a:r>
              <a:rPr lang="en-US" altLang="zh-CN" sz="2400" i="1" dirty="0" err="1">
                <a:solidFill>
                  <a:schemeClr val="tx1"/>
                </a:solidFill>
              </a:rPr>
              <a:t>i</a:t>
            </a:r>
            <a:r>
              <a:rPr lang="en-US" altLang="zh-CN" sz="2400" dirty="0" smtClean="0">
                <a:solidFill>
                  <a:schemeClr val="tx2"/>
                </a:solidFill>
                <a:latin typeface="+mn-lt"/>
              </a:rPr>
              <a:t> </a:t>
            </a:r>
            <a:r>
              <a:rPr lang="zh-CN" altLang="en-US" sz="2400" dirty="0">
                <a:solidFill>
                  <a:schemeClr val="tx2"/>
                </a:solidFill>
                <a:latin typeface="+mn-lt"/>
              </a:rPr>
              <a:t>天考试课程为 </a:t>
            </a:r>
            <a:r>
              <a:rPr lang="en-US" altLang="zh-CN" sz="2400" dirty="0">
                <a:solidFill>
                  <a:schemeClr val="hlink"/>
                </a:solidFill>
                <a:latin typeface="+mn-lt"/>
              </a:rPr>
              <a:t>NEW </a:t>
            </a:r>
            <a:r>
              <a:rPr lang="zh-CN" altLang="en-US" sz="2400" dirty="0">
                <a:solidFill>
                  <a:schemeClr val="tx2"/>
                </a:solidFill>
                <a:latin typeface="+mn-lt"/>
              </a:rPr>
              <a:t>中顶点所对应的课程</a:t>
            </a:r>
            <a:r>
              <a:rPr lang="zh-CN" altLang="en-US" sz="2400" dirty="0" smtClean="0">
                <a:solidFill>
                  <a:schemeClr val="tx2"/>
                </a:solidFill>
                <a:latin typeface="+mn-lt"/>
              </a:rPr>
              <a:t>）</a:t>
            </a:r>
            <a:endParaRPr lang="en-US" altLang="zh-CN" sz="2400" dirty="0" smtClean="0">
              <a:solidFill>
                <a:schemeClr val="tx2"/>
              </a:solidFill>
              <a:latin typeface="+mn-lt"/>
            </a:endParaRPr>
          </a:p>
          <a:p>
            <a:r>
              <a:rPr lang="zh-CN" altLang="en-US" sz="2400" dirty="0" smtClean="0">
                <a:solidFill>
                  <a:schemeClr val="tx1"/>
                </a:solidFill>
                <a:latin typeface="+mn-lt"/>
              </a:rPr>
              <a:t>      </a:t>
            </a:r>
            <a:r>
              <a:rPr lang="en-US" altLang="zh-CN" sz="2400" dirty="0" smtClean="0">
                <a:solidFill>
                  <a:schemeClr val="tx1"/>
                </a:solidFill>
                <a:latin typeface="+mn-lt"/>
              </a:rPr>
              <a:t>2-4) </a:t>
            </a:r>
            <a:r>
              <a:rPr lang="zh-CN" altLang="en-US" sz="2400" dirty="0" smtClean="0">
                <a:solidFill>
                  <a:schemeClr val="tx1"/>
                </a:solidFill>
                <a:latin typeface="+mn-lt"/>
              </a:rPr>
              <a:t>输出</a:t>
            </a:r>
            <a:r>
              <a:rPr lang="en-US" altLang="zh-CN" sz="2400" dirty="0">
                <a:solidFill>
                  <a:schemeClr val="tx1"/>
                </a:solidFill>
                <a:latin typeface="+mn-lt"/>
              </a:rPr>
              <a:t>NEW</a:t>
            </a:r>
            <a:r>
              <a:rPr lang="zh-CN" altLang="en-US" sz="2400" dirty="0">
                <a:solidFill>
                  <a:schemeClr val="tx1"/>
                </a:solidFill>
                <a:latin typeface="+mn-lt"/>
              </a:rPr>
              <a:t>中顶点所对应的课程；</a:t>
            </a:r>
            <a:br>
              <a:rPr lang="zh-CN" altLang="en-US" sz="2400" dirty="0">
                <a:solidFill>
                  <a:schemeClr val="tx1"/>
                </a:solidFill>
                <a:latin typeface="+mn-lt"/>
              </a:rPr>
            </a:br>
            <a:r>
              <a:rPr lang="zh-CN" altLang="en-US" sz="2400" dirty="0" smtClean="0">
                <a:solidFill>
                  <a:schemeClr val="tx1"/>
                </a:solidFill>
                <a:latin typeface="+mn-lt"/>
              </a:rPr>
              <a:t>      </a:t>
            </a:r>
            <a:r>
              <a:rPr lang="en-US" altLang="zh-CN" sz="2400" dirty="0" smtClean="0">
                <a:solidFill>
                  <a:schemeClr val="tx1"/>
                </a:solidFill>
                <a:latin typeface="+mn-lt"/>
              </a:rPr>
              <a:t>2-5) </a:t>
            </a:r>
            <a:r>
              <a:rPr lang="en-US" altLang="zh-CN" sz="2400" i="1" dirty="0" err="1" smtClean="0">
                <a:solidFill>
                  <a:schemeClr val="tx1"/>
                </a:solidFill>
              </a:rPr>
              <a:t>i</a:t>
            </a:r>
            <a:r>
              <a:rPr lang="en-US" altLang="zh-CN" sz="2400" dirty="0" smtClean="0">
                <a:solidFill>
                  <a:schemeClr val="tx1"/>
                </a:solidFill>
                <a:latin typeface="+mn-lt"/>
              </a:rPr>
              <a:t> </a:t>
            </a:r>
            <a:r>
              <a:rPr lang="en-US" altLang="zh-CN" sz="2400" dirty="0">
                <a:solidFill>
                  <a:schemeClr val="tx1"/>
                </a:solidFill>
                <a:latin typeface="+mn-lt"/>
              </a:rPr>
              <a:t>= </a:t>
            </a:r>
            <a:r>
              <a:rPr lang="en-US" altLang="zh-CN" sz="2400" i="1" dirty="0" err="1">
                <a:solidFill>
                  <a:schemeClr val="tx1"/>
                </a:solidFill>
              </a:rPr>
              <a:t>i</a:t>
            </a:r>
            <a:r>
              <a:rPr lang="en-US" altLang="zh-CN" sz="2400" i="1" dirty="0">
                <a:solidFill>
                  <a:schemeClr val="tx1"/>
                </a:solidFill>
              </a:rPr>
              <a:t> </a:t>
            </a:r>
            <a:r>
              <a:rPr lang="en-US" altLang="zh-CN" sz="2400" dirty="0" smtClean="0">
                <a:solidFill>
                  <a:schemeClr val="tx1"/>
                </a:solidFill>
                <a:latin typeface="+mn-lt"/>
              </a:rPr>
              <a:t>+</a:t>
            </a:r>
            <a:r>
              <a:rPr lang="en-US" altLang="zh-CN" sz="2400" dirty="0">
                <a:solidFill>
                  <a:schemeClr val="tx1"/>
                </a:solidFill>
                <a:latin typeface="+mn-lt"/>
              </a:rPr>
              <a:t>1</a:t>
            </a:r>
            <a:r>
              <a:rPr lang="zh-CN" altLang="en-US" sz="2400" dirty="0">
                <a:solidFill>
                  <a:schemeClr val="tx1"/>
                </a:solidFill>
                <a:latin typeface="+mn-lt"/>
              </a:rPr>
              <a:t>；</a:t>
            </a:r>
          </a:p>
          <a:p>
            <a:r>
              <a:rPr lang="en-US" altLang="zh-CN" sz="2400" dirty="0">
                <a:solidFill>
                  <a:schemeClr val="tx1"/>
                </a:solidFill>
                <a:latin typeface="+mn-lt"/>
              </a:rPr>
              <a:t>3)</a:t>
            </a:r>
            <a:r>
              <a:rPr lang="zh-CN" altLang="en-US" sz="2400" dirty="0">
                <a:solidFill>
                  <a:schemeClr val="tx1"/>
                </a:solidFill>
                <a:latin typeface="+mn-lt"/>
              </a:rPr>
              <a:t>若 </a:t>
            </a:r>
            <a:r>
              <a:rPr lang="en-US" altLang="zh-CN" sz="2400" dirty="0">
                <a:solidFill>
                  <a:schemeClr val="tx1"/>
                </a:solidFill>
                <a:latin typeface="+mn-lt"/>
              </a:rPr>
              <a:t>V </a:t>
            </a:r>
            <a:r>
              <a:rPr lang="zh-CN" altLang="en-US" sz="2400" dirty="0">
                <a:solidFill>
                  <a:schemeClr val="tx1"/>
                </a:solidFill>
                <a:latin typeface="+mn-lt"/>
              </a:rPr>
              <a:t>空，</a:t>
            </a:r>
            <a:r>
              <a:rPr lang="zh-CN" altLang="en-US" sz="2400" dirty="0" smtClean="0">
                <a:solidFill>
                  <a:schemeClr val="tx1"/>
                </a:solidFill>
                <a:latin typeface="+mn-lt"/>
              </a:rPr>
              <a:t>结束 </a:t>
            </a:r>
            <a:endParaRPr lang="zh-CN" altLang="en-US" sz="2400" dirty="0">
              <a:solidFill>
                <a:schemeClr val="tx1"/>
              </a:solidFill>
              <a:latin typeface="+mn-lt"/>
            </a:endParaRP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6">
                                            <p:bg/>
                                          </p:spTgt>
                                        </p:tgtEl>
                                        <p:attrNameLst>
                                          <p:attrName>style.visibility</p:attrName>
                                        </p:attrNameLst>
                                      </p:cBhvr>
                                      <p:to>
                                        <p:strVal val="visible"/>
                                      </p:to>
                                    </p:set>
                                    <p:animEffect transition="in" filter="wipe(left)">
                                      <p:cBhvr>
                                        <p:cTn id="7" dur="500"/>
                                        <p:tgtEl>
                                          <p:spTgt spid="17715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6">
                                            <p:txEl>
                                              <p:pRg st="0" end="0"/>
                                            </p:txEl>
                                          </p:spTgt>
                                        </p:tgtEl>
                                        <p:attrNameLst>
                                          <p:attrName>style.visibility</p:attrName>
                                        </p:attrNameLst>
                                      </p:cBhvr>
                                      <p:to>
                                        <p:strVal val="visible"/>
                                      </p:to>
                                    </p:set>
                                    <p:animEffect transition="in" filter="wipe(left)">
                                      <p:cBhvr>
                                        <p:cTn id="12" dur="500"/>
                                        <p:tgtEl>
                                          <p:spTgt spid="1771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7156">
                                            <p:txEl>
                                              <p:pRg st="1" end="1"/>
                                            </p:txEl>
                                          </p:spTgt>
                                        </p:tgtEl>
                                        <p:attrNameLst>
                                          <p:attrName>style.visibility</p:attrName>
                                        </p:attrNameLst>
                                      </p:cBhvr>
                                      <p:to>
                                        <p:strVal val="visible"/>
                                      </p:to>
                                    </p:set>
                                    <p:animEffect transition="in" filter="wipe(left)">
                                      <p:cBhvr>
                                        <p:cTn id="17" dur="500"/>
                                        <p:tgtEl>
                                          <p:spTgt spid="1771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7156">
                                            <p:txEl>
                                              <p:pRg st="2" end="2"/>
                                            </p:txEl>
                                          </p:spTgt>
                                        </p:tgtEl>
                                        <p:attrNameLst>
                                          <p:attrName>style.visibility</p:attrName>
                                        </p:attrNameLst>
                                      </p:cBhvr>
                                      <p:to>
                                        <p:strVal val="visible"/>
                                      </p:to>
                                    </p:set>
                                    <p:animEffect transition="in" filter="wipe(left)">
                                      <p:cBhvr>
                                        <p:cTn id="22" dur="500"/>
                                        <p:tgtEl>
                                          <p:spTgt spid="1771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7156">
                                            <p:txEl>
                                              <p:pRg st="3" end="3"/>
                                            </p:txEl>
                                          </p:spTgt>
                                        </p:tgtEl>
                                        <p:attrNameLst>
                                          <p:attrName>style.visibility</p:attrName>
                                        </p:attrNameLst>
                                      </p:cBhvr>
                                      <p:to>
                                        <p:strVal val="visible"/>
                                      </p:to>
                                    </p:set>
                                    <p:animEffect transition="in" filter="wipe(left)">
                                      <p:cBhvr>
                                        <p:cTn id="27" dur="500"/>
                                        <p:tgtEl>
                                          <p:spTgt spid="1771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7156">
                                            <p:txEl>
                                              <p:pRg st="4" end="4"/>
                                            </p:txEl>
                                          </p:spTgt>
                                        </p:tgtEl>
                                        <p:attrNameLst>
                                          <p:attrName>style.visibility</p:attrName>
                                        </p:attrNameLst>
                                      </p:cBhvr>
                                      <p:to>
                                        <p:strVal val="visible"/>
                                      </p:to>
                                    </p:set>
                                    <p:animEffect transition="in" filter="wipe(left)">
                                      <p:cBhvr>
                                        <p:cTn id="32" dur="500"/>
                                        <p:tgtEl>
                                          <p:spTgt spid="1771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上课时间及安排</a:t>
            </a:r>
          </a:p>
        </p:txBody>
      </p:sp>
      <p:sp>
        <p:nvSpPr>
          <p:cNvPr id="6148" name="Rectangle 3"/>
          <p:cNvSpPr>
            <a:spLocks noGrp="1" noChangeArrowheads="1"/>
          </p:cNvSpPr>
          <p:nvPr>
            <p:ph type="body" idx="1"/>
          </p:nvPr>
        </p:nvSpPr>
        <p:spPr/>
        <p:txBody>
          <a:bodyPr/>
          <a:lstStyle/>
          <a:p>
            <a:pPr eaLnBrk="1" hangingPunct="1"/>
            <a:r>
              <a:rPr lang="zh-CN" altLang="en-US" dirty="0" smtClean="0"/>
              <a:t>上课时间：</a:t>
            </a:r>
            <a:r>
              <a:rPr lang="en-US" altLang="zh-CN" dirty="0" smtClean="0"/>
              <a:t>2020</a:t>
            </a:r>
            <a:r>
              <a:rPr lang="zh-CN" altLang="en-US" dirty="0" smtClean="0"/>
              <a:t>秋季 </a:t>
            </a:r>
            <a:endParaRPr lang="en-US" altLang="zh-CN" dirty="0" smtClean="0"/>
          </a:p>
          <a:p>
            <a:pPr lvl="1" eaLnBrk="1" hangingPunct="1"/>
            <a:r>
              <a:rPr lang="zh-CN" altLang="en-US" dirty="0"/>
              <a:t>星期一 </a:t>
            </a:r>
            <a:r>
              <a:rPr lang="en-US" altLang="zh-CN" dirty="0"/>
              <a:t>1/2</a:t>
            </a:r>
            <a:r>
              <a:rPr lang="zh-CN" altLang="en-US" dirty="0"/>
              <a:t>节		良</a:t>
            </a:r>
            <a:r>
              <a:rPr lang="zh-CN" altLang="en-US" dirty="0" smtClean="0"/>
              <a:t>乡理教楼</a:t>
            </a:r>
            <a:r>
              <a:rPr lang="en-US" altLang="zh-CN" dirty="0" smtClean="0"/>
              <a:t>301</a:t>
            </a:r>
            <a:endParaRPr lang="en-US" altLang="zh-CN" dirty="0"/>
          </a:p>
          <a:p>
            <a:pPr lvl="1" eaLnBrk="1" hangingPunct="1"/>
            <a:r>
              <a:rPr lang="zh-CN" altLang="en-US" dirty="0" smtClean="0"/>
              <a:t>星期四 </a:t>
            </a:r>
            <a:r>
              <a:rPr lang="en-US" altLang="zh-CN" dirty="0" smtClean="0"/>
              <a:t>1/2</a:t>
            </a:r>
            <a:r>
              <a:rPr lang="zh-CN" altLang="en-US" dirty="0" smtClean="0"/>
              <a:t>节</a:t>
            </a:r>
            <a:r>
              <a:rPr lang="zh-CN" altLang="en-US" dirty="0"/>
              <a:t>		良</a:t>
            </a:r>
            <a:r>
              <a:rPr lang="zh-CN" altLang="en-US" dirty="0"/>
              <a:t>乡理教楼</a:t>
            </a:r>
            <a:r>
              <a:rPr lang="en-US" altLang="zh-CN" dirty="0" smtClean="0"/>
              <a:t>301</a:t>
            </a:r>
            <a:endParaRPr lang="en-US" altLang="zh-CN" dirty="0"/>
          </a:p>
          <a:p>
            <a:pPr eaLnBrk="1" hangingPunct="1"/>
            <a:r>
              <a:rPr lang="zh-CN" altLang="en-US" dirty="0" smtClean="0"/>
              <a:t>上机</a:t>
            </a:r>
            <a:endParaRPr lang="zh-CN" altLang="en-US" dirty="0"/>
          </a:p>
          <a:p>
            <a:pPr lvl="1" eaLnBrk="1" hangingPunct="1"/>
            <a:r>
              <a:rPr lang="zh-CN" altLang="en-US" dirty="0"/>
              <a:t>	北理在线（</a:t>
            </a:r>
            <a:r>
              <a:rPr lang="en-US" altLang="zh-CN" dirty="0"/>
              <a:t>online.bit.edu.cn</a:t>
            </a:r>
            <a:r>
              <a:rPr lang="zh-CN" altLang="en-US" dirty="0"/>
              <a:t>）</a:t>
            </a:r>
          </a:p>
          <a:p>
            <a:pPr lvl="1" eaLnBrk="1" hangingPunct="1"/>
            <a:r>
              <a:rPr lang="zh-CN" altLang="en-US" dirty="0"/>
              <a:t>		乐学 </a:t>
            </a:r>
            <a:r>
              <a:rPr lang="en-US" altLang="zh-CN" dirty="0"/>
              <a:t>- </a:t>
            </a:r>
            <a:r>
              <a:rPr lang="en-US" altLang="zh-CN" dirty="0" smtClean="0"/>
              <a:t>2020-2021</a:t>
            </a:r>
            <a:r>
              <a:rPr lang="zh-CN" altLang="en-US" dirty="0" smtClean="0"/>
              <a:t>第一</a:t>
            </a:r>
            <a:r>
              <a:rPr lang="zh-CN" altLang="en-US" dirty="0"/>
              <a:t>学期 </a:t>
            </a:r>
          </a:p>
          <a:p>
            <a:pPr lvl="1" eaLnBrk="1" hangingPunct="1"/>
            <a:r>
              <a:rPr lang="zh-CN" altLang="en-US" dirty="0" smtClean="0"/>
              <a:t>	        计算机学院 </a:t>
            </a:r>
            <a:r>
              <a:rPr lang="en-US" altLang="zh-CN" dirty="0" smtClean="0"/>
              <a:t>- </a:t>
            </a:r>
            <a:r>
              <a:rPr lang="zh-CN" altLang="en-US" dirty="0"/>
              <a:t>数据结构（</a:t>
            </a:r>
            <a:r>
              <a:rPr lang="en-US" altLang="zh-CN" dirty="0"/>
              <a:t>2020</a:t>
            </a:r>
            <a:r>
              <a:rPr lang="zh-CN" altLang="en-US" dirty="0"/>
              <a:t>中文班）</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mtClean="0"/>
              <a:t>非数值计算问题举例</a:t>
            </a:r>
            <a:r>
              <a:rPr lang="en-US" altLang="zh-CN" smtClean="0"/>
              <a:t>3</a:t>
            </a:r>
          </a:p>
        </p:txBody>
      </p:sp>
      <p:sp>
        <p:nvSpPr>
          <p:cNvPr id="22532" name="Rectangle 3"/>
          <p:cNvSpPr>
            <a:spLocks noGrp="1" noChangeArrowheads="1"/>
          </p:cNvSpPr>
          <p:nvPr>
            <p:ph type="body" idx="1"/>
          </p:nvPr>
        </p:nvSpPr>
        <p:spPr/>
        <p:txBody>
          <a:bodyPr/>
          <a:lstStyle/>
          <a:p>
            <a:pPr eaLnBrk="1" hangingPunct="1"/>
            <a:r>
              <a:rPr lang="zh-CN" altLang="en-US" smtClean="0">
                <a:solidFill>
                  <a:schemeClr val="tx1"/>
                </a:solidFill>
              </a:rPr>
              <a:t>非数值计算的程序设计问题</a:t>
            </a:r>
          </a:p>
          <a:p>
            <a:pPr eaLnBrk="1" hangingPunct="1"/>
            <a:r>
              <a:rPr lang="zh-CN" altLang="en-US" smtClean="0">
                <a:solidFill>
                  <a:schemeClr val="tx1"/>
                </a:solidFill>
              </a:rPr>
              <a:t>例</a:t>
            </a:r>
            <a:r>
              <a:rPr lang="en-US" altLang="zh-CN" smtClean="0">
                <a:solidFill>
                  <a:schemeClr val="tx1"/>
                </a:solidFill>
              </a:rPr>
              <a:t>3</a:t>
            </a:r>
            <a:r>
              <a:rPr lang="zh-CN" altLang="en-US" smtClean="0">
                <a:solidFill>
                  <a:schemeClr val="tx1"/>
                </a:solidFill>
              </a:rPr>
              <a:t>：八数码问题</a:t>
            </a:r>
          </a:p>
          <a:p>
            <a:pPr lvl="1" eaLnBrk="1" hangingPunct="1"/>
            <a:r>
              <a:rPr lang="zh-CN" altLang="en-US" smtClean="0">
                <a:solidFill>
                  <a:srgbClr val="FF0000"/>
                </a:solidFill>
              </a:rPr>
              <a:t>涉及对象：</a:t>
            </a:r>
            <a:r>
              <a:rPr lang="zh-CN" altLang="en-US" smtClean="0">
                <a:solidFill>
                  <a:schemeClr val="tx1"/>
                </a:solidFill>
              </a:rPr>
              <a:t>棋盘</a:t>
            </a:r>
            <a:r>
              <a:rPr lang="zh-CN" altLang="en-US" smtClean="0">
                <a:solidFill>
                  <a:schemeClr val="tx1"/>
                </a:solidFill>
                <a:sym typeface="Wingdings" pitchFamily="2" charset="2"/>
              </a:rPr>
              <a:t></a:t>
            </a:r>
            <a:r>
              <a:rPr lang="zh-CN" altLang="en-US" smtClean="0">
                <a:solidFill>
                  <a:schemeClr val="tx1"/>
                </a:solidFill>
              </a:rPr>
              <a:t>棋盘的格局</a:t>
            </a:r>
          </a:p>
          <a:p>
            <a:pPr lvl="1" eaLnBrk="1" hangingPunct="1"/>
            <a:r>
              <a:rPr lang="zh-CN" altLang="en-US" smtClean="0">
                <a:solidFill>
                  <a:srgbClr val="FF0000"/>
                </a:solidFill>
              </a:rPr>
              <a:t>对象关系：</a:t>
            </a:r>
            <a:r>
              <a:rPr lang="zh-CN" altLang="en-US" smtClean="0">
                <a:solidFill>
                  <a:schemeClr val="tx1"/>
                </a:solidFill>
              </a:rPr>
              <a:t>移动方格操作</a:t>
            </a:r>
          </a:p>
          <a:p>
            <a:pPr lvl="1" eaLnBrk="1" hangingPunct="1"/>
            <a:r>
              <a:rPr lang="zh-CN" altLang="en-US" smtClean="0">
                <a:solidFill>
                  <a:schemeClr val="hlink"/>
                </a:solidFill>
              </a:rPr>
              <a:t>基本关系：</a:t>
            </a:r>
            <a:r>
              <a:rPr lang="zh-CN" altLang="en-US" smtClean="0">
                <a:solidFill>
                  <a:schemeClr val="tx1"/>
                </a:solidFill>
              </a:rPr>
              <a:t>空格上移，空格下移，空格左移，空格右移</a:t>
            </a:r>
          </a:p>
        </p:txBody>
      </p:sp>
      <p:sp>
        <p:nvSpPr>
          <p:cNvPr id="22533" name="Rectangle 4"/>
          <p:cNvSpPr>
            <a:spLocks noChangeArrowheads="1"/>
          </p:cNvSpPr>
          <p:nvPr/>
        </p:nvSpPr>
        <p:spPr bwMode="auto">
          <a:xfrm>
            <a:off x="2051050" y="3717925"/>
            <a:ext cx="457200" cy="228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solidFill>
                  <a:srgbClr val="FF0000"/>
                </a:solidFill>
              </a:rPr>
              <a:t>S</a:t>
            </a:r>
            <a:r>
              <a:rPr lang="en-US" altLang="zh-CN" sz="2400" baseline="-25000">
                <a:solidFill>
                  <a:srgbClr val="FF0000"/>
                </a:solidFill>
              </a:rPr>
              <a:t>0</a:t>
            </a:r>
          </a:p>
        </p:txBody>
      </p:sp>
      <p:sp>
        <p:nvSpPr>
          <p:cNvPr id="22534" name="AutoShape 5"/>
          <p:cNvSpPr>
            <a:spLocks noChangeArrowheads="1"/>
          </p:cNvSpPr>
          <p:nvPr/>
        </p:nvSpPr>
        <p:spPr bwMode="auto">
          <a:xfrm>
            <a:off x="3644900" y="5148263"/>
            <a:ext cx="1371600" cy="381000"/>
          </a:xfrm>
          <a:prstGeom prst="rightArrow">
            <a:avLst>
              <a:gd name="adj1" fmla="val 50000"/>
              <a:gd name="adj2" fmla="val 90000"/>
            </a:avLst>
          </a:prstGeom>
          <a:solidFill>
            <a:schemeClr val="folHlink"/>
          </a:solidFill>
          <a:ln w="9525">
            <a:solidFill>
              <a:srgbClr val="339933"/>
            </a:solidFill>
            <a:miter lim="800000"/>
            <a:headEnd/>
            <a:tailEnd/>
          </a:ln>
        </p:spPr>
        <p:txBody>
          <a:bodyPr wrap="none" anchor="ctr"/>
          <a:lstStyle/>
          <a:p>
            <a:pPr algn="ctr">
              <a:spcBef>
                <a:spcPct val="50000"/>
              </a:spcBef>
            </a:pPr>
            <a:endParaRPr lang="zh-CN" altLang="en-US"/>
          </a:p>
        </p:txBody>
      </p:sp>
      <p:graphicFrame>
        <p:nvGraphicFramePr>
          <p:cNvPr id="174086" name="Group 6"/>
          <p:cNvGraphicFramePr>
            <a:graphicFrameLocks noGrp="1"/>
          </p:cNvGraphicFramePr>
          <p:nvPr/>
        </p:nvGraphicFramePr>
        <p:xfrm>
          <a:off x="1116013" y="4149725"/>
          <a:ext cx="2400300" cy="2247900"/>
        </p:xfrm>
        <a:graphic>
          <a:graphicData uri="http://schemas.openxmlformats.org/drawingml/2006/table">
            <a:tbl>
              <a:tblPr/>
              <a:tblGrid>
                <a:gridCol w="800100"/>
                <a:gridCol w="800100"/>
                <a:gridCol w="800100"/>
              </a:tblGrid>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104" name="Group 24"/>
          <p:cNvGraphicFramePr>
            <a:graphicFrameLocks noGrp="1"/>
          </p:cNvGraphicFramePr>
          <p:nvPr/>
        </p:nvGraphicFramePr>
        <p:xfrm>
          <a:off x="5148263" y="4149725"/>
          <a:ext cx="2400300" cy="2247900"/>
        </p:xfrm>
        <a:graphic>
          <a:graphicData uri="http://schemas.openxmlformats.org/drawingml/2006/table">
            <a:tbl>
              <a:tblPr/>
              <a:tblGrid>
                <a:gridCol w="800100"/>
                <a:gridCol w="800100"/>
                <a:gridCol w="800100"/>
              </a:tblGrid>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smtClean="0">
                        <a:ln>
                          <a:noFill/>
                        </a:ln>
                        <a:solidFill>
                          <a:srgbClr val="0000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1" name="Rectangle 42"/>
          <p:cNvSpPr>
            <a:spLocks noChangeArrowheads="1"/>
          </p:cNvSpPr>
          <p:nvPr/>
        </p:nvSpPr>
        <p:spPr bwMode="auto">
          <a:xfrm>
            <a:off x="6084888" y="3717925"/>
            <a:ext cx="457200" cy="228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solidFill>
                  <a:srgbClr val="FF0000"/>
                </a:solidFill>
              </a:rPr>
              <a:t>S</a:t>
            </a:r>
            <a:r>
              <a:rPr lang="en-US" altLang="zh-CN" sz="2400" i="1" baseline="-25000">
                <a:solidFill>
                  <a:srgbClr val="FF0000"/>
                </a:solidFill>
              </a:rPr>
              <a:t>g</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ctrTitle"/>
          </p:nvPr>
        </p:nvSpPr>
        <p:spPr>
          <a:xfrm>
            <a:off x="2013520" y="1676400"/>
            <a:ext cx="6934200" cy="2116138"/>
          </a:xfrm>
        </p:spPr>
        <p:txBody>
          <a:bodyPr/>
          <a:lstStyle/>
          <a:p>
            <a:pPr eaLnBrk="1" hangingPunct="1"/>
            <a:endParaRPr lang="zh-CN" altLang="zh-CN" smtClean="0"/>
          </a:p>
        </p:txBody>
      </p:sp>
      <p:sp>
        <p:nvSpPr>
          <p:cNvPr id="23556" name="Rectangle 3"/>
          <p:cNvSpPr>
            <a:spLocks noGrp="1" noChangeArrowheads="1"/>
          </p:cNvSpPr>
          <p:nvPr>
            <p:ph type="subTitle" idx="1"/>
          </p:nvPr>
        </p:nvSpPr>
        <p:spPr>
          <a:xfrm>
            <a:off x="1937320" y="4191000"/>
            <a:ext cx="6400800" cy="1752600"/>
          </a:xfrm>
        </p:spPr>
        <p:txBody>
          <a:bodyPr/>
          <a:lstStyle/>
          <a:p>
            <a:pPr eaLnBrk="1" hangingPunct="1"/>
            <a:endParaRPr lang="zh-CN" altLang="zh-CN" smtClean="0"/>
          </a:p>
        </p:txBody>
      </p:sp>
      <p:sp>
        <p:nvSpPr>
          <p:cNvPr id="23557" name="Rectangle 4"/>
          <p:cNvSpPr>
            <a:spLocks noChangeArrowheads="1"/>
          </p:cNvSpPr>
          <p:nvPr/>
        </p:nvSpPr>
        <p:spPr bwMode="auto">
          <a:xfrm>
            <a:off x="0" y="0"/>
            <a:ext cx="9144000" cy="6858000"/>
          </a:xfrm>
          <a:prstGeom prst="rect">
            <a:avLst/>
          </a:prstGeom>
          <a:gradFill rotWithShape="0">
            <a:gsLst>
              <a:gs pos="0">
                <a:srgbClr val="869CCC"/>
              </a:gs>
              <a:gs pos="100000">
                <a:schemeClr val="bg1"/>
              </a:gs>
            </a:gsLst>
            <a:lin ang="5400000" scaled="1"/>
          </a:gradFill>
          <a:ln w="12700" cap="sq">
            <a:solidFill>
              <a:schemeClr val="tx1"/>
            </a:solidFill>
            <a:miter lim="800000"/>
            <a:headEnd type="none" w="sm" len="sm"/>
            <a:tailEnd type="none" w="sm" len="sm"/>
          </a:ln>
        </p:spPr>
        <p:txBody>
          <a:bodyPr wrap="none" anchor="ctr"/>
          <a:lstStyle/>
          <a:p>
            <a:pPr algn="ctr"/>
            <a:endParaRPr kumimoji="0" lang="zh-CN" altLang="zh-CN" sz="4800" b="0">
              <a:solidFill>
                <a:schemeClr val="tx2"/>
              </a:solidFill>
              <a:latin typeface="Arial" pitchFamily="34" charset="0"/>
            </a:endParaRPr>
          </a:p>
        </p:txBody>
      </p:sp>
      <p:sp>
        <p:nvSpPr>
          <p:cNvPr id="23558" name="Text Box 5"/>
          <p:cNvSpPr txBox="1">
            <a:spLocks noChangeArrowheads="1"/>
          </p:cNvSpPr>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spcBef>
                <a:spcPct val="50000"/>
              </a:spcBef>
            </a:pPr>
            <a:r>
              <a:rPr lang="en-US" altLang="zh-CN" sz="4400">
                <a:solidFill>
                  <a:schemeClr val="tx1"/>
                </a:solidFill>
              </a:rPr>
              <a:t>                    </a:t>
            </a:r>
            <a:r>
              <a:rPr lang="zh-CN" altLang="en-US" sz="4400">
                <a:solidFill>
                  <a:schemeClr val="tx1"/>
                </a:solidFill>
              </a:rPr>
              <a:t>八数码问题</a:t>
            </a:r>
          </a:p>
        </p:txBody>
      </p:sp>
      <p:sp>
        <p:nvSpPr>
          <p:cNvPr id="23559" name="Rectangle 6"/>
          <p:cNvSpPr>
            <a:spLocks noChangeArrowheads="1"/>
          </p:cNvSpPr>
          <p:nvPr/>
        </p:nvSpPr>
        <p:spPr bwMode="auto">
          <a:xfrm>
            <a:off x="4832920" y="762000"/>
            <a:ext cx="762000" cy="685800"/>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chemeClr val="tx1"/>
                </a:solidFill>
              </a:rPr>
              <a:t>2  8   3</a:t>
            </a:r>
          </a:p>
          <a:p>
            <a:pPr algn="just" eaLnBrk="0" hangingPunct="0">
              <a:buFont typeface="Times New Roman" pitchFamily="18" charset="0"/>
              <a:buChar char="1"/>
            </a:pPr>
            <a:r>
              <a:rPr kumimoji="0" lang="en-US" altLang="zh-CN" sz="1400" dirty="0">
                <a:solidFill>
                  <a:schemeClr val="tx1"/>
                </a:solidFill>
              </a:rPr>
              <a:t>       4</a:t>
            </a:r>
          </a:p>
          <a:p>
            <a:pPr algn="just" eaLnBrk="0" hangingPunct="0"/>
            <a:r>
              <a:rPr kumimoji="0" lang="en-US" altLang="zh-CN" sz="1400" dirty="0">
                <a:solidFill>
                  <a:schemeClr val="tx1"/>
                </a:solidFill>
              </a:rPr>
              <a:t>7  6   5</a:t>
            </a:r>
          </a:p>
        </p:txBody>
      </p:sp>
      <p:sp>
        <p:nvSpPr>
          <p:cNvPr id="23560" name="Rectangle 7"/>
          <p:cNvSpPr>
            <a:spLocks noChangeArrowheads="1"/>
          </p:cNvSpPr>
          <p:nvPr/>
        </p:nvSpPr>
        <p:spPr bwMode="auto">
          <a:xfrm>
            <a:off x="4375720" y="685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FF0000"/>
                </a:solidFill>
              </a:rPr>
              <a:t>S</a:t>
            </a:r>
            <a:r>
              <a:rPr lang="en-US" altLang="zh-CN" sz="2000" baseline="-25000">
                <a:solidFill>
                  <a:srgbClr val="FF0000"/>
                </a:solidFill>
              </a:rPr>
              <a:t>0</a:t>
            </a:r>
          </a:p>
        </p:txBody>
      </p:sp>
      <p:sp>
        <p:nvSpPr>
          <p:cNvPr id="23561" name="Rectangle 8"/>
          <p:cNvSpPr>
            <a:spLocks noChangeArrowheads="1"/>
          </p:cNvSpPr>
          <p:nvPr/>
        </p:nvSpPr>
        <p:spPr bwMode="auto">
          <a:xfrm>
            <a:off x="5671120" y="8382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1</a:t>
            </a:r>
          </a:p>
        </p:txBody>
      </p:sp>
      <p:grpSp>
        <p:nvGrpSpPr>
          <p:cNvPr id="2" name="Group 9"/>
          <p:cNvGrpSpPr>
            <a:grpSpLocks/>
          </p:cNvGrpSpPr>
          <p:nvPr/>
        </p:nvGrpSpPr>
        <p:grpSpPr bwMode="auto">
          <a:xfrm>
            <a:off x="1327720" y="1425575"/>
            <a:ext cx="4095750" cy="1089025"/>
            <a:chOff x="768" y="802"/>
            <a:chExt cx="2580" cy="686"/>
          </a:xfrm>
        </p:grpSpPr>
        <p:sp>
          <p:nvSpPr>
            <p:cNvPr id="23645" name="Line 10"/>
            <p:cNvSpPr>
              <a:spLocks noChangeShapeType="1"/>
            </p:cNvSpPr>
            <p:nvPr/>
          </p:nvSpPr>
          <p:spPr bwMode="auto">
            <a:xfrm flipH="1">
              <a:off x="1296" y="802"/>
              <a:ext cx="2052"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46" name="Rectangle 11"/>
            <p:cNvSpPr>
              <a:spLocks noChangeArrowheads="1"/>
            </p:cNvSpPr>
            <p:nvPr/>
          </p:nvSpPr>
          <p:spPr bwMode="auto">
            <a:xfrm>
              <a:off x="1056" y="10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chemeClr val="tx1"/>
                  </a:solidFill>
                </a:rPr>
                <a:t>2  8   3</a:t>
              </a:r>
            </a:p>
            <a:p>
              <a:pPr algn="just" eaLnBrk="0" hangingPunct="0">
                <a:buFont typeface="Times New Roman" pitchFamily="18" charset="0"/>
                <a:buNone/>
              </a:pPr>
              <a:r>
                <a:rPr kumimoji="0" lang="en-US" altLang="zh-CN" sz="1400" dirty="0">
                  <a:solidFill>
                    <a:schemeClr val="tx1"/>
                  </a:solidFill>
                </a:rPr>
                <a:t>    </a:t>
              </a:r>
              <a:r>
                <a:rPr kumimoji="0" lang="en-US" altLang="zh-CN" sz="1400" dirty="0">
                  <a:solidFill>
                    <a:srgbClr val="A66300"/>
                  </a:solidFill>
                </a:rPr>
                <a:t>1</a:t>
              </a:r>
              <a:r>
                <a:rPr kumimoji="0" lang="en-US" altLang="zh-CN" sz="1400" dirty="0">
                  <a:solidFill>
                    <a:schemeClr val="hlink"/>
                  </a:solidFill>
                </a:rPr>
                <a:t> </a:t>
              </a:r>
              <a:r>
                <a:rPr kumimoji="0" lang="en-US" altLang="zh-CN" sz="1400" dirty="0">
                  <a:solidFill>
                    <a:schemeClr val="tx1"/>
                  </a:solidFill>
                </a:rPr>
                <a:t>  4</a:t>
              </a:r>
            </a:p>
            <a:p>
              <a:pPr algn="just" eaLnBrk="0" hangingPunct="0"/>
              <a:r>
                <a:rPr kumimoji="0" lang="en-US" altLang="zh-CN" sz="1400" dirty="0">
                  <a:solidFill>
                    <a:schemeClr val="tx1"/>
                  </a:solidFill>
                </a:rPr>
                <a:t>7  6   5</a:t>
              </a:r>
            </a:p>
          </p:txBody>
        </p:sp>
        <p:sp>
          <p:nvSpPr>
            <p:cNvPr id="23647" name="Rectangle 12"/>
            <p:cNvSpPr>
              <a:spLocks noChangeArrowheads="1"/>
            </p:cNvSpPr>
            <p:nvPr/>
          </p:nvSpPr>
          <p:spPr bwMode="auto">
            <a:xfrm>
              <a:off x="768"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a:t>
              </a:r>
            </a:p>
          </p:txBody>
        </p:sp>
      </p:grpSp>
      <p:grpSp>
        <p:nvGrpSpPr>
          <p:cNvPr id="3" name="Group 13"/>
          <p:cNvGrpSpPr>
            <a:grpSpLocks/>
          </p:cNvGrpSpPr>
          <p:nvPr/>
        </p:nvGrpSpPr>
        <p:grpSpPr bwMode="auto">
          <a:xfrm>
            <a:off x="2851720" y="1425575"/>
            <a:ext cx="2571750" cy="1089025"/>
            <a:chOff x="1728" y="802"/>
            <a:chExt cx="1620" cy="686"/>
          </a:xfrm>
        </p:grpSpPr>
        <p:sp>
          <p:nvSpPr>
            <p:cNvPr id="23642" name="Line 14"/>
            <p:cNvSpPr>
              <a:spLocks noChangeShapeType="1"/>
            </p:cNvSpPr>
            <p:nvPr/>
          </p:nvSpPr>
          <p:spPr bwMode="auto">
            <a:xfrm flipH="1">
              <a:off x="2400" y="802"/>
              <a:ext cx="948"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43" name="Rectangle 15"/>
            <p:cNvSpPr>
              <a:spLocks noChangeArrowheads="1"/>
            </p:cNvSpPr>
            <p:nvPr/>
          </p:nvSpPr>
          <p:spPr bwMode="auto">
            <a:xfrm>
              <a:off x="2112" y="10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chemeClr val="tx1"/>
                  </a:solidFill>
                </a:rPr>
                <a:t>2       3</a:t>
              </a:r>
            </a:p>
            <a:p>
              <a:pPr algn="just" eaLnBrk="0" hangingPunct="0">
                <a:buFont typeface="Times New Roman" pitchFamily="18" charset="0"/>
                <a:buChar char="1"/>
              </a:pPr>
              <a:r>
                <a:rPr kumimoji="0" lang="en-US" altLang="zh-CN" sz="1400" dirty="0">
                  <a:solidFill>
                    <a:schemeClr val="tx1"/>
                  </a:solidFill>
                </a:rPr>
                <a:t>  </a:t>
              </a:r>
              <a:r>
                <a:rPr kumimoji="0" lang="en-US" altLang="zh-CN" sz="1400" dirty="0">
                  <a:solidFill>
                    <a:srgbClr val="A66300"/>
                  </a:solidFill>
                </a:rPr>
                <a:t>8</a:t>
              </a:r>
              <a:r>
                <a:rPr kumimoji="0" lang="en-US" altLang="zh-CN" sz="1400" dirty="0">
                  <a:solidFill>
                    <a:schemeClr val="hlink"/>
                  </a:solidFill>
                </a:rPr>
                <a:t> </a:t>
              </a:r>
              <a:r>
                <a:rPr kumimoji="0" lang="en-US" altLang="zh-CN" sz="1400" dirty="0">
                  <a:solidFill>
                    <a:srgbClr val="339933"/>
                  </a:solidFill>
                </a:rPr>
                <a:t> </a:t>
              </a:r>
              <a:r>
                <a:rPr kumimoji="0" lang="en-US" altLang="zh-CN" sz="1400" dirty="0">
                  <a:solidFill>
                    <a:schemeClr val="tx1"/>
                  </a:solidFill>
                </a:rPr>
                <a:t> 4</a:t>
              </a:r>
            </a:p>
            <a:p>
              <a:pPr algn="just" eaLnBrk="0" hangingPunct="0"/>
              <a:r>
                <a:rPr kumimoji="0" lang="en-US" altLang="zh-CN" sz="1400" dirty="0">
                  <a:solidFill>
                    <a:schemeClr val="tx1"/>
                  </a:solidFill>
                </a:rPr>
                <a:t>7  6   5</a:t>
              </a:r>
            </a:p>
          </p:txBody>
        </p:sp>
        <p:sp>
          <p:nvSpPr>
            <p:cNvPr id="23644" name="Rectangle 16"/>
            <p:cNvSpPr>
              <a:spLocks noChangeArrowheads="1"/>
            </p:cNvSpPr>
            <p:nvPr/>
          </p:nvSpPr>
          <p:spPr bwMode="auto">
            <a:xfrm>
              <a:off x="1728"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3</a:t>
              </a:r>
            </a:p>
          </p:txBody>
        </p:sp>
      </p:grpSp>
      <p:grpSp>
        <p:nvGrpSpPr>
          <p:cNvPr id="4" name="Group 17"/>
          <p:cNvGrpSpPr>
            <a:grpSpLocks/>
          </p:cNvGrpSpPr>
          <p:nvPr/>
        </p:nvGrpSpPr>
        <p:grpSpPr bwMode="auto">
          <a:xfrm>
            <a:off x="4832920" y="1425575"/>
            <a:ext cx="1371600" cy="1165225"/>
            <a:chOff x="2976" y="802"/>
            <a:chExt cx="864" cy="734"/>
          </a:xfrm>
        </p:grpSpPr>
        <p:sp>
          <p:nvSpPr>
            <p:cNvPr id="23639" name="Line 18"/>
            <p:cNvSpPr>
              <a:spLocks noChangeShapeType="1"/>
            </p:cNvSpPr>
            <p:nvPr/>
          </p:nvSpPr>
          <p:spPr bwMode="auto">
            <a:xfrm>
              <a:off x="3348" y="802"/>
              <a:ext cx="204" cy="3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40" name="Rectangle 19"/>
            <p:cNvSpPr>
              <a:spLocks noChangeArrowheads="1"/>
            </p:cNvSpPr>
            <p:nvPr/>
          </p:nvSpPr>
          <p:spPr bwMode="auto">
            <a:xfrm>
              <a:off x="3360" y="1104"/>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chemeClr val="tx1"/>
                  </a:solidFill>
                </a:rPr>
                <a:t>2  8   3</a:t>
              </a:r>
            </a:p>
            <a:p>
              <a:pPr algn="just" eaLnBrk="0" hangingPunct="0">
                <a:buFont typeface="Times New Roman" pitchFamily="18" charset="0"/>
                <a:buChar char="1"/>
              </a:pPr>
              <a:r>
                <a:rPr kumimoji="0" lang="en-US" altLang="zh-CN" sz="1400" dirty="0">
                  <a:solidFill>
                    <a:schemeClr val="tx1"/>
                  </a:solidFill>
                </a:rPr>
                <a:t>  </a:t>
              </a:r>
              <a:r>
                <a:rPr kumimoji="0" lang="en-US" altLang="zh-CN" sz="1400" dirty="0">
                  <a:solidFill>
                    <a:srgbClr val="A66300"/>
                  </a:solidFill>
                </a:rPr>
                <a:t>4</a:t>
              </a:r>
            </a:p>
            <a:p>
              <a:pPr algn="just" eaLnBrk="0" hangingPunct="0"/>
              <a:r>
                <a:rPr kumimoji="0" lang="en-US" altLang="zh-CN" sz="1400" dirty="0">
                  <a:solidFill>
                    <a:schemeClr val="tx1"/>
                  </a:solidFill>
                </a:rPr>
                <a:t>7  6   5</a:t>
              </a:r>
            </a:p>
          </p:txBody>
        </p:sp>
        <p:sp>
          <p:nvSpPr>
            <p:cNvPr id="23641" name="Rectangle 20"/>
            <p:cNvSpPr>
              <a:spLocks noChangeArrowheads="1"/>
            </p:cNvSpPr>
            <p:nvPr/>
          </p:nvSpPr>
          <p:spPr bwMode="auto">
            <a:xfrm>
              <a:off x="2976"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4</a:t>
              </a:r>
            </a:p>
          </p:txBody>
        </p:sp>
      </p:grpSp>
      <p:grpSp>
        <p:nvGrpSpPr>
          <p:cNvPr id="5" name="Group 21"/>
          <p:cNvGrpSpPr>
            <a:grpSpLocks/>
          </p:cNvGrpSpPr>
          <p:nvPr/>
        </p:nvGrpSpPr>
        <p:grpSpPr bwMode="auto">
          <a:xfrm>
            <a:off x="5594920" y="1447800"/>
            <a:ext cx="2209800" cy="1143000"/>
            <a:chOff x="3456" y="816"/>
            <a:chExt cx="1392" cy="720"/>
          </a:xfrm>
        </p:grpSpPr>
        <p:sp>
          <p:nvSpPr>
            <p:cNvPr id="23636" name="Rectangle 22"/>
            <p:cNvSpPr>
              <a:spLocks noChangeArrowheads="1"/>
            </p:cNvSpPr>
            <p:nvPr/>
          </p:nvSpPr>
          <p:spPr bwMode="auto">
            <a:xfrm>
              <a:off x="4368" y="1104"/>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chemeClr val="tx1"/>
                  </a:solidFill>
                </a:rPr>
                <a:t>2  8   3</a:t>
              </a:r>
            </a:p>
            <a:p>
              <a:pPr algn="just" eaLnBrk="0" hangingPunct="0">
                <a:buFont typeface="Times New Roman" pitchFamily="18" charset="0"/>
                <a:buChar char="1"/>
              </a:pPr>
              <a:r>
                <a:rPr kumimoji="0" lang="en-US" altLang="zh-CN" sz="1400" dirty="0">
                  <a:solidFill>
                    <a:srgbClr val="A66300"/>
                  </a:solidFill>
                </a:rPr>
                <a:t>  6</a:t>
              </a:r>
              <a:r>
                <a:rPr kumimoji="0" lang="en-US" altLang="zh-CN" sz="1400" dirty="0">
                  <a:solidFill>
                    <a:schemeClr val="hlink"/>
                  </a:solidFill>
                </a:rPr>
                <a:t> </a:t>
              </a:r>
              <a:r>
                <a:rPr kumimoji="0" lang="en-US" altLang="zh-CN" sz="1400" dirty="0">
                  <a:solidFill>
                    <a:schemeClr val="tx1"/>
                  </a:solidFill>
                </a:rPr>
                <a:t>   4</a:t>
              </a:r>
            </a:p>
            <a:p>
              <a:pPr algn="just" eaLnBrk="0" hangingPunct="0"/>
              <a:r>
                <a:rPr kumimoji="0" lang="en-US" altLang="zh-CN" sz="1400" dirty="0">
                  <a:solidFill>
                    <a:schemeClr val="tx1"/>
                  </a:solidFill>
                </a:rPr>
                <a:t>7        5</a:t>
              </a:r>
            </a:p>
          </p:txBody>
        </p:sp>
        <p:sp>
          <p:nvSpPr>
            <p:cNvPr id="23637" name="Line 23"/>
            <p:cNvSpPr>
              <a:spLocks noChangeShapeType="1"/>
            </p:cNvSpPr>
            <p:nvPr/>
          </p:nvSpPr>
          <p:spPr bwMode="auto">
            <a:xfrm>
              <a:off x="3456" y="816"/>
              <a:ext cx="1104"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38" name="Rectangle 24"/>
            <p:cNvSpPr>
              <a:spLocks noChangeArrowheads="1"/>
            </p:cNvSpPr>
            <p:nvPr/>
          </p:nvSpPr>
          <p:spPr bwMode="auto">
            <a:xfrm>
              <a:off x="4032"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5</a:t>
              </a:r>
            </a:p>
          </p:txBody>
        </p:sp>
      </p:grpSp>
      <p:grpSp>
        <p:nvGrpSpPr>
          <p:cNvPr id="6" name="Group 25"/>
          <p:cNvGrpSpPr>
            <a:grpSpLocks/>
          </p:cNvGrpSpPr>
          <p:nvPr/>
        </p:nvGrpSpPr>
        <p:grpSpPr bwMode="auto">
          <a:xfrm>
            <a:off x="413320" y="2362200"/>
            <a:ext cx="8458200" cy="1219200"/>
            <a:chOff x="192" y="1392"/>
            <a:chExt cx="5328" cy="768"/>
          </a:xfrm>
        </p:grpSpPr>
        <p:sp>
          <p:nvSpPr>
            <p:cNvPr id="23614" name="Line 26"/>
            <p:cNvSpPr>
              <a:spLocks noChangeShapeType="1"/>
            </p:cNvSpPr>
            <p:nvPr/>
          </p:nvSpPr>
          <p:spPr bwMode="auto">
            <a:xfrm flipH="1">
              <a:off x="720" y="1488"/>
              <a:ext cx="480"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15" name="Line 27"/>
            <p:cNvSpPr>
              <a:spLocks noChangeShapeType="1"/>
            </p:cNvSpPr>
            <p:nvPr/>
          </p:nvSpPr>
          <p:spPr bwMode="auto">
            <a:xfrm>
              <a:off x="1200" y="1488"/>
              <a:ext cx="528"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16" name="Line 28"/>
            <p:cNvSpPr>
              <a:spLocks noChangeShapeType="1"/>
            </p:cNvSpPr>
            <p:nvPr/>
          </p:nvSpPr>
          <p:spPr bwMode="auto">
            <a:xfrm flipH="1">
              <a:off x="2064" y="1488"/>
              <a:ext cx="288"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17" name="Line 29"/>
            <p:cNvSpPr>
              <a:spLocks noChangeShapeType="1"/>
            </p:cNvSpPr>
            <p:nvPr/>
          </p:nvSpPr>
          <p:spPr bwMode="auto">
            <a:xfrm>
              <a:off x="2448" y="1488"/>
              <a:ext cx="480"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18" name="Line 30"/>
            <p:cNvSpPr>
              <a:spLocks noChangeShapeType="1"/>
            </p:cNvSpPr>
            <p:nvPr/>
          </p:nvSpPr>
          <p:spPr bwMode="auto">
            <a:xfrm flipH="1">
              <a:off x="3360" y="1584"/>
              <a:ext cx="275"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19" name="Line 31"/>
            <p:cNvSpPr>
              <a:spLocks noChangeShapeType="1"/>
            </p:cNvSpPr>
            <p:nvPr/>
          </p:nvSpPr>
          <p:spPr bwMode="auto">
            <a:xfrm>
              <a:off x="3696" y="1584"/>
              <a:ext cx="384"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20" name="Line 32"/>
            <p:cNvSpPr>
              <a:spLocks noChangeShapeType="1"/>
            </p:cNvSpPr>
            <p:nvPr/>
          </p:nvSpPr>
          <p:spPr bwMode="auto">
            <a:xfrm flipH="1">
              <a:off x="4560" y="1536"/>
              <a:ext cx="83"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21" name="Line 33"/>
            <p:cNvSpPr>
              <a:spLocks noChangeShapeType="1"/>
            </p:cNvSpPr>
            <p:nvPr/>
          </p:nvSpPr>
          <p:spPr bwMode="auto">
            <a:xfrm>
              <a:off x="4752" y="1536"/>
              <a:ext cx="528"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22" name="Rectangle 34"/>
            <p:cNvSpPr>
              <a:spLocks noChangeArrowheads="1"/>
            </p:cNvSpPr>
            <p:nvPr/>
          </p:nvSpPr>
          <p:spPr bwMode="auto">
            <a:xfrm>
              <a:off x="480" y="16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chemeClr val="tx1"/>
                  </a:solidFill>
                </a:rPr>
                <a:t>     8   3</a:t>
              </a:r>
            </a:p>
            <a:p>
              <a:pPr algn="just" eaLnBrk="0" hangingPunct="0">
                <a:buFont typeface="Times New Roman" pitchFamily="18" charset="0"/>
                <a:buNone/>
              </a:pPr>
              <a:r>
                <a:rPr kumimoji="0" lang="en-US" altLang="zh-CN" sz="1400" dirty="0">
                  <a:solidFill>
                    <a:srgbClr val="339933"/>
                  </a:solidFill>
                </a:rPr>
                <a:t>2</a:t>
              </a:r>
              <a:r>
                <a:rPr kumimoji="0" lang="en-US" altLang="zh-CN" sz="1400" dirty="0">
                  <a:solidFill>
                    <a:schemeClr val="tx1"/>
                  </a:solidFill>
                </a:rPr>
                <a:t>   1   4</a:t>
              </a:r>
            </a:p>
            <a:p>
              <a:pPr algn="just" eaLnBrk="0" hangingPunct="0"/>
              <a:r>
                <a:rPr kumimoji="0" lang="en-US" altLang="zh-CN" sz="1400" dirty="0">
                  <a:solidFill>
                    <a:schemeClr val="tx1"/>
                  </a:solidFill>
                </a:rPr>
                <a:t>7  6   5</a:t>
              </a:r>
            </a:p>
          </p:txBody>
        </p:sp>
        <p:sp>
          <p:nvSpPr>
            <p:cNvPr id="23623" name="Rectangle 35"/>
            <p:cNvSpPr>
              <a:spLocks noChangeArrowheads="1"/>
            </p:cNvSpPr>
            <p:nvPr/>
          </p:nvSpPr>
          <p:spPr bwMode="auto">
            <a:xfrm>
              <a:off x="1440" y="16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None/>
              </a:pPr>
              <a:r>
                <a:rPr kumimoji="0" lang="en-US" altLang="zh-CN" sz="1400">
                  <a:solidFill>
                    <a:srgbClr val="339933"/>
                  </a:solidFill>
                </a:rPr>
                <a:t>7</a:t>
              </a:r>
              <a:r>
                <a:rPr kumimoji="0" lang="en-US" altLang="zh-CN" sz="1400">
                  <a:solidFill>
                    <a:schemeClr val="tx1"/>
                  </a:solidFill>
                </a:rPr>
                <a:t> </a:t>
              </a:r>
              <a:r>
                <a:rPr kumimoji="0" lang="en-US" altLang="zh-CN" sz="1400">
                  <a:solidFill>
                    <a:schemeClr val="tx2"/>
                  </a:solidFill>
                </a:rPr>
                <a:t> 1</a:t>
              </a:r>
              <a:r>
                <a:rPr kumimoji="0" lang="en-US" altLang="zh-CN" sz="1400">
                  <a:solidFill>
                    <a:schemeClr val="tx1"/>
                  </a:solidFill>
                </a:rPr>
                <a:t>   4</a:t>
              </a:r>
            </a:p>
            <a:p>
              <a:pPr algn="just" eaLnBrk="0" hangingPunct="0"/>
              <a:r>
                <a:rPr kumimoji="0" lang="en-US" altLang="zh-CN" sz="1400">
                  <a:solidFill>
                    <a:schemeClr val="tx1"/>
                  </a:solidFill>
                </a:rPr>
                <a:t>    6   5</a:t>
              </a:r>
            </a:p>
          </p:txBody>
        </p:sp>
        <p:sp>
          <p:nvSpPr>
            <p:cNvPr id="23624" name="Rectangle 36"/>
            <p:cNvSpPr>
              <a:spLocks noChangeArrowheads="1"/>
            </p:cNvSpPr>
            <p:nvPr/>
          </p:nvSpPr>
          <p:spPr bwMode="auto">
            <a:xfrm>
              <a:off x="2064" y="16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2"/>
                  </a:solidFill>
                </a:rPr>
                <a:t> </a:t>
              </a:r>
              <a:r>
                <a:rPr kumimoji="0" lang="en-US" altLang="zh-CN" sz="1400">
                  <a:solidFill>
                    <a:schemeClr val="tx1"/>
                  </a:solidFill>
                </a:rPr>
                <a:t>   </a:t>
              </a:r>
              <a:r>
                <a:rPr kumimoji="0" lang="en-US" altLang="zh-CN" sz="1400">
                  <a:solidFill>
                    <a:srgbClr val="339933"/>
                  </a:solidFill>
                </a:rPr>
                <a:t>2</a:t>
              </a:r>
              <a:r>
                <a:rPr kumimoji="0" lang="en-US" altLang="zh-CN" sz="1400">
                  <a:solidFill>
                    <a:schemeClr val="tx1"/>
                  </a:solidFill>
                </a:rPr>
                <a:t>   3</a:t>
              </a:r>
            </a:p>
            <a:p>
              <a:pPr algn="just" eaLnBrk="0" hangingPunct="0">
                <a:buFont typeface="Times New Roman" pitchFamily="18" charset="0"/>
                <a:buChar char="1"/>
              </a:pPr>
              <a:r>
                <a:rPr kumimoji="0" lang="en-US" altLang="zh-CN" sz="1400">
                  <a:solidFill>
                    <a:schemeClr val="tx1"/>
                  </a:solidFill>
                </a:rPr>
                <a:t> </a:t>
              </a:r>
              <a:r>
                <a:rPr kumimoji="0" lang="en-US" altLang="zh-CN" sz="1400">
                  <a:solidFill>
                    <a:schemeClr val="tx2"/>
                  </a:solidFill>
                </a:rPr>
                <a:t> 8</a:t>
              </a:r>
              <a:r>
                <a:rPr kumimoji="0" lang="en-US" altLang="zh-CN" sz="1400">
                  <a:solidFill>
                    <a:srgbClr val="339933"/>
                  </a:solidFill>
                </a:rPr>
                <a:t>  </a:t>
              </a:r>
              <a:r>
                <a:rPr kumimoji="0" lang="en-US" altLang="zh-CN" sz="1400">
                  <a:solidFill>
                    <a:schemeClr val="tx1"/>
                  </a:solidFill>
                </a:rPr>
                <a:t> 4</a:t>
              </a:r>
            </a:p>
            <a:p>
              <a:pPr algn="just" eaLnBrk="0" hangingPunct="0"/>
              <a:r>
                <a:rPr kumimoji="0" lang="en-US" altLang="zh-CN" sz="1400">
                  <a:solidFill>
                    <a:schemeClr val="tx1"/>
                  </a:solidFill>
                </a:rPr>
                <a:t>7  6   5</a:t>
              </a:r>
            </a:p>
          </p:txBody>
        </p:sp>
        <p:sp>
          <p:nvSpPr>
            <p:cNvPr id="23625" name="Rectangle 37"/>
            <p:cNvSpPr>
              <a:spLocks noChangeArrowheads="1"/>
            </p:cNvSpPr>
            <p:nvPr/>
          </p:nvSpPr>
          <p:spPr bwMode="auto">
            <a:xfrm>
              <a:off x="2688" y="1680"/>
              <a:ext cx="480" cy="480"/>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a:t>
              </a:r>
              <a:r>
                <a:rPr kumimoji="0" lang="en-US" altLang="zh-CN" sz="1400">
                  <a:solidFill>
                    <a:srgbClr val="339933"/>
                  </a:solidFill>
                </a:rPr>
                <a:t>3</a:t>
              </a:r>
            </a:p>
            <a:p>
              <a:pPr algn="just" eaLnBrk="0" hangingPunct="0">
                <a:buFont typeface="Times New Roman" pitchFamily="18" charset="0"/>
                <a:buChar char="1"/>
              </a:pPr>
              <a:r>
                <a:rPr kumimoji="0" lang="en-US" altLang="zh-CN" sz="1400">
                  <a:solidFill>
                    <a:schemeClr val="tx1"/>
                  </a:solidFill>
                </a:rPr>
                <a:t>  </a:t>
              </a:r>
              <a:r>
                <a:rPr kumimoji="0" lang="en-US" altLang="zh-CN" sz="1400">
                  <a:solidFill>
                    <a:schemeClr val="tx2"/>
                  </a:solidFill>
                </a:rPr>
                <a:t>8 </a:t>
              </a:r>
              <a:r>
                <a:rPr kumimoji="0" lang="en-US" altLang="zh-CN" sz="1400">
                  <a:solidFill>
                    <a:srgbClr val="339933"/>
                  </a:solidFill>
                </a:rPr>
                <a:t> </a:t>
              </a:r>
              <a:r>
                <a:rPr kumimoji="0" lang="en-US" altLang="zh-CN" sz="1400">
                  <a:solidFill>
                    <a:schemeClr val="tx1"/>
                  </a:solidFill>
                </a:rPr>
                <a:t> 4</a:t>
              </a:r>
            </a:p>
            <a:p>
              <a:pPr algn="just" eaLnBrk="0" hangingPunct="0"/>
              <a:r>
                <a:rPr kumimoji="0" lang="en-US" altLang="zh-CN" sz="1400">
                  <a:solidFill>
                    <a:schemeClr val="tx1"/>
                  </a:solidFill>
                </a:rPr>
                <a:t>7  6   5</a:t>
              </a:r>
            </a:p>
          </p:txBody>
        </p:sp>
        <p:sp>
          <p:nvSpPr>
            <p:cNvPr id="23626" name="Rectangle 38"/>
            <p:cNvSpPr>
              <a:spLocks noChangeArrowheads="1"/>
            </p:cNvSpPr>
            <p:nvPr/>
          </p:nvSpPr>
          <p:spPr bwMode="auto">
            <a:xfrm>
              <a:off x="3264" y="16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a:t>
              </a:r>
            </a:p>
            <a:p>
              <a:pPr algn="just" eaLnBrk="0" hangingPunct="0">
                <a:buFont typeface="Times New Roman" pitchFamily="18" charset="0"/>
                <a:buChar char="1"/>
              </a:pPr>
              <a:r>
                <a:rPr kumimoji="0" lang="en-US" altLang="zh-CN" sz="1400">
                  <a:solidFill>
                    <a:schemeClr val="tx1"/>
                  </a:solidFill>
                </a:rPr>
                <a:t>  </a:t>
              </a:r>
              <a:r>
                <a:rPr kumimoji="0" lang="en-US" altLang="zh-CN" sz="1400">
                  <a:solidFill>
                    <a:schemeClr val="tx2"/>
                  </a:solidFill>
                </a:rPr>
                <a:t>4 </a:t>
              </a:r>
              <a:r>
                <a:rPr kumimoji="0" lang="en-US" altLang="zh-CN" sz="1400">
                  <a:solidFill>
                    <a:srgbClr val="339933"/>
                  </a:solidFill>
                </a:rPr>
                <a:t>  3</a:t>
              </a:r>
            </a:p>
            <a:p>
              <a:pPr algn="just" eaLnBrk="0" hangingPunct="0"/>
              <a:r>
                <a:rPr kumimoji="0" lang="en-US" altLang="zh-CN" sz="1400">
                  <a:solidFill>
                    <a:schemeClr val="tx1"/>
                  </a:solidFill>
                </a:rPr>
                <a:t>7  6   5</a:t>
              </a:r>
            </a:p>
          </p:txBody>
        </p:sp>
        <p:sp>
          <p:nvSpPr>
            <p:cNvPr id="23627" name="Rectangle 39"/>
            <p:cNvSpPr>
              <a:spLocks noChangeArrowheads="1"/>
            </p:cNvSpPr>
            <p:nvPr/>
          </p:nvSpPr>
          <p:spPr bwMode="auto">
            <a:xfrm>
              <a:off x="3840" y="16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Char char="1"/>
              </a:pPr>
              <a:r>
                <a:rPr kumimoji="0" lang="en-US" altLang="zh-CN" sz="1400">
                  <a:solidFill>
                    <a:schemeClr val="tx1"/>
                  </a:solidFill>
                </a:rPr>
                <a:t>  </a:t>
              </a:r>
              <a:r>
                <a:rPr kumimoji="0" lang="en-US" altLang="zh-CN" sz="1400"/>
                <a:t>4</a:t>
              </a:r>
              <a:r>
                <a:rPr kumimoji="0" lang="en-US" altLang="zh-CN" sz="1400">
                  <a:solidFill>
                    <a:schemeClr val="tx2"/>
                  </a:solidFill>
                </a:rPr>
                <a:t> </a:t>
              </a:r>
              <a:r>
                <a:rPr kumimoji="0" lang="en-US" altLang="zh-CN" sz="1400">
                  <a:solidFill>
                    <a:srgbClr val="339933"/>
                  </a:solidFill>
                </a:rPr>
                <a:t>  5</a:t>
              </a:r>
            </a:p>
            <a:p>
              <a:pPr algn="just" eaLnBrk="0" hangingPunct="0"/>
              <a:r>
                <a:rPr kumimoji="0" lang="en-US" altLang="zh-CN" sz="1400">
                  <a:solidFill>
                    <a:schemeClr val="tx1"/>
                  </a:solidFill>
                </a:rPr>
                <a:t>7  6</a:t>
              </a:r>
            </a:p>
          </p:txBody>
        </p:sp>
        <p:sp>
          <p:nvSpPr>
            <p:cNvPr id="23628" name="Rectangle 40"/>
            <p:cNvSpPr>
              <a:spLocks noChangeArrowheads="1"/>
            </p:cNvSpPr>
            <p:nvPr/>
          </p:nvSpPr>
          <p:spPr bwMode="auto">
            <a:xfrm>
              <a:off x="4416" y="16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Char char="1"/>
              </a:pPr>
              <a:r>
                <a:rPr kumimoji="0" lang="en-US" altLang="zh-CN" sz="1400">
                  <a:solidFill>
                    <a:schemeClr val="tx1"/>
                  </a:solidFill>
                </a:rPr>
                <a:t>  </a:t>
              </a:r>
              <a:r>
                <a:rPr kumimoji="0" lang="en-US" altLang="zh-CN" sz="1400"/>
                <a:t>6 </a:t>
              </a:r>
              <a:r>
                <a:rPr kumimoji="0" lang="en-US" altLang="zh-CN" sz="1400">
                  <a:solidFill>
                    <a:schemeClr val="tx1"/>
                  </a:solidFill>
                </a:rPr>
                <a:t>   4</a:t>
              </a:r>
            </a:p>
            <a:p>
              <a:pPr algn="just" eaLnBrk="0" hangingPunct="0"/>
              <a:r>
                <a:rPr kumimoji="0" lang="en-US" altLang="zh-CN" sz="1400">
                  <a:solidFill>
                    <a:schemeClr val="tx1"/>
                  </a:solidFill>
                </a:rPr>
                <a:t>    </a:t>
              </a:r>
              <a:r>
                <a:rPr kumimoji="0" lang="en-US" altLang="zh-CN" sz="1400">
                  <a:solidFill>
                    <a:srgbClr val="339933"/>
                  </a:solidFill>
                </a:rPr>
                <a:t>7</a:t>
              </a:r>
              <a:r>
                <a:rPr kumimoji="0" lang="en-US" altLang="zh-CN" sz="1400">
                  <a:solidFill>
                    <a:schemeClr val="tx1"/>
                  </a:solidFill>
                </a:rPr>
                <a:t>    5</a:t>
              </a:r>
            </a:p>
          </p:txBody>
        </p:sp>
        <p:sp>
          <p:nvSpPr>
            <p:cNvPr id="23629" name="Rectangle 41"/>
            <p:cNvSpPr>
              <a:spLocks noChangeArrowheads="1"/>
            </p:cNvSpPr>
            <p:nvPr/>
          </p:nvSpPr>
          <p:spPr bwMode="auto">
            <a:xfrm>
              <a:off x="5040" y="16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Char char="1"/>
              </a:pPr>
              <a:r>
                <a:rPr kumimoji="0" lang="en-US" altLang="zh-CN" sz="1400">
                  <a:solidFill>
                    <a:schemeClr val="tx1"/>
                  </a:solidFill>
                </a:rPr>
                <a:t>  </a:t>
              </a:r>
              <a:r>
                <a:rPr kumimoji="0" lang="en-US" altLang="zh-CN" sz="1400"/>
                <a:t>6</a:t>
              </a:r>
              <a:r>
                <a:rPr kumimoji="0" lang="en-US" altLang="zh-CN" sz="1400">
                  <a:solidFill>
                    <a:schemeClr val="tx1"/>
                  </a:solidFill>
                </a:rPr>
                <a:t>    4</a:t>
              </a:r>
            </a:p>
            <a:p>
              <a:pPr algn="just" eaLnBrk="0" hangingPunct="0"/>
              <a:r>
                <a:rPr kumimoji="0" lang="en-US" altLang="zh-CN" sz="1400">
                  <a:solidFill>
                    <a:schemeClr val="tx1"/>
                  </a:solidFill>
                </a:rPr>
                <a:t>7  </a:t>
              </a:r>
              <a:r>
                <a:rPr kumimoji="0" lang="en-US" altLang="zh-CN" sz="1400">
                  <a:solidFill>
                    <a:srgbClr val="339933"/>
                  </a:solidFill>
                </a:rPr>
                <a:t>5</a:t>
              </a:r>
            </a:p>
          </p:txBody>
        </p:sp>
        <p:sp>
          <p:nvSpPr>
            <p:cNvPr id="23630" name="Rectangle 42"/>
            <p:cNvSpPr>
              <a:spLocks noChangeArrowheads="1"/>
            </p:cNvSpPr>
            <p:nvPr/>
          </p:nvSpPr>
          <p:spPr bwMode="auto">
            <a:xfrm>
              <a:off x="192" y="172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6</a:t>
              </a:r>
            </a:p>
          </p:txBody>
        </p:sp>
        <p:sp>
          <p:nvSpPr>
            <p:cNvPr id="23631" name="Rectangle 43"/>
            <p:cNvSpPr>
              <a:spLocks noChangeArrowheads="1"/>
            </p:cNvSpPr>
            <p:nvPr/>
          </p:nvSpPr>
          <p:spPr bwMode="auto">
            <a:xfrm>
              <a:off x="1152" y="172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7</a:t>
              </a:r>
            </a:p>
          </p:txBody>
        </p:sp>
        <p:sp>
          <p:nvSpPr>
            <p:cNvPr id="23632" name="Rectangle 44"/>
            <p:cNvSpPr>
              <a:spLocks noChangeArrowheads="1"/>
            </p:cNvSpPr>
            <p:nvPr/>
          </p:nvSpPr>
          <p:spPr bwMode="auto">
            <a:xfrm>
              <a:off x="1824" y="14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   8</a:t>
              </a:r>
            </a:p>
          </p:txBody>
        </p:sp>
        <p:sp>
          <p:nvSpPr>
            <p:cNvPr id="23633" name="Rectangle 45"/>
            <p:cNvSpPr>
              <a:spLocks noChangeArrowheads="1"/>
            </p:cNvSpPr>
            <p:nvPr/>
          </p:nvSpPr>
          <p:spPr bwMode="auto">
            <a:xfrm>
              <a:off x="2928" y="14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9    10</a:t>
              </a:r>
            </a:p>
          </p:txBody>
        </p:sp>
        <p:sp>
          <p:nvSpPr>
            <p:cNvPr id="23634" name="Rectangle 46"/>
            <p:cNvSpPr>
              <a:spLocks noChangeArrowheads="1"/>
            </p:cNvSpPr>
            <p:nvPr/>
          </p:nvSpPr>
          <p:spPr bwMode="auto">
            <a:xfrm>
              <a:off x="4032" y="139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11  12</a:t>
              </a:r>
            </a:p>
          </p:txBody>
        </p:sp>
        <p:sp>
          <p:nvSpPr>
            <p:cNvPr id="23635" name="Rectangle 47"/>
            <p:cNvSpPr>
              <a:spLocks noChangeArrowheads="1"/>
            </p:cNvSpPr>
            <p:nvPr/>
          </p:nvSpPr>
          <p:spPr bwMode="auto">
            <a:xfrm>
              <a:off x="5088" y="139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13</a:t>
              </a:r>
            </a:p>
          </p:txBody>
        </p:sp>
      </p:grpSp>
      <p:grpSp>
        <p:nvGrpSpPr>
          <p:cNvPr id="7" name="Group 48"/>
          <p:cNvGrpSpPr>
            <a:grpSpLocks/>
          </p:cNvGrpSpPr>
          <p:nvPr/>
        </p:nvGrpSpPr>
        <p:grpSpPr bwMode="auto">
          <a:xfrm>
            <a:off x="413320" y="3505200"/>
            <a:ext cx="8839200" cy="914400"/>
            <a:chOff x="192" y="2112"/>
            <a:chExt cx="5568" cy="576"/>
          </a:xfrm>
        </p:grpSpPr>
        <p:sp>
          <p:nvSpPr>
            <p:cNvPr id="23595" name="Line 49"/>
            <p:cNvSpPr>
              <a:spLocks noChangeShapeType="1"/>
            </p:cNvSpPr>
            <p:nvPr/>
          </p:nvSpPr>
          <p:spPr bwMode="auto">
            <a:xfrm>
              <a:off x="720" y="2112"/>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6" name="Line 50"/>
            <p:cNvSpPr>
              <a:spLocks noChangeShapeType="1"/>
            </p:cNvSpPr>
            <p:nvPr/>
          </p:nvSpPr>
          <p:spPr bwMode="auto">
            <a:xfrm>
              <a:off x="1632" y="2112"/>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7" name="Line 51"/>
            <p:cNvSpPr>
              <a:spLocks noChangeShapeType="1"/>
            </p:cNvSpPr>
            <p:nvPr/>
          </p:nvSpPr>
          <p:spPr bwMode="auto">
            <a:xfrm>
              <a:off x="2304" y="2112"/>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8" name="Line 52"/>
            <p:cNvSpPr>
              <a:spLocks noChangeShapeType="1"/>
            </p:cNvSpPr>
            <p:nvPr/>
          </p:nvSpPr>
          <p:spPr bwMode="auto">
            <a:xfrm>
              <a:off x="2880" y="2160"/>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9" name="Line 53"/>
            <p:cNvSpPr>
              <a:spLocks noChangeShapeType="1"/>
            </p:cNvSpPr>
            <p:nvPr/>
          </p:nvSpPr>
          <p:spPr bwMode="auto">
            <a:xfrm>
              <a:off x="3456" y="2112"/>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0" name="Line 54"/>
            <p:cNvSpPr>
              <a:spLocks noChangeShapeType="1"/>
            </p:cNvSpPr>
            <p:nvPr/>
          </p:nvSpPr>
          <p:spPr bwMode="auto">
            <a:xfrm>
              <a:off x="4032" y="2112"/>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1" name="Line 55"/>
            <p:cNvSpPr>
              <a:spLocks noChangeShapeType="1"/>
            </p:cNvSpPr>
            <p:nvPr/>
          </p:nvSpPr>
          <p:spPr bwMode="auto">
            <a:xfrm>
              <a:off x="4608" y="2112"/>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2" name="Line 56"/>
            <p:cNvSpPr>
              <a:spLocks noChangeShapeType="1"/>
            </p:cNvSpPr>
            <p:nvPr/>
          </p:nvSpPr>
          <p:spPr bwMode="auto">
            <a:xfrm>
              <a:off x="5280" y="2112"/>
              <a:ext cx="0"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3" name="Rectangle 57"/>
            <p:cNvSpPr>
              <a:spLocks noChangeArrowheads="1"/>
            </p:cNvSpPr>
            <p:nvPr/>
          </p:nvSpPr>
          <p:spPr bwMode="auto">
            <a:xfrm>
              <a:off x="480"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rgbClr val="339933"/>
                  </a:solidFill>
                </a:rPr>
                <a:t>8</a:t>
              </a:r>
              <a:r>
                <a:rPr kumimoji="0" lang="en-US" altLang="zh-CN" sz="1400" dirty="0">
                  <a:solidFill>
                    <a:schemeClr val="tx1"/>
                  </a:solidFill>
                </a:rPr>
                <a:t>        3</a:t>
              </a:r>
            </a:p>
            <a:p>
              <a:pPr algn="just" eaLnBrk="0" hangingPunct="0">
                <a:buFont typeface="Times New Roman" pitchFamily="18" charset="0"/>
                <a:buNone/>
              </a:pPr>
              <a:r>
                <a:rPr kumimoji="0" lang="en-US" altLang="zh-CN" sz="1400" dirty="0"/>
                <a:t>2</a:t>
              </a:r>
              <a:r>
                <a:rPr kumimoji="0" lang="en-US" altLang="zh-CN" sz="1400" dirty="0">
                  <a:solidFill>
                    <a:schemeClr val="tx1"/>
                  </a:solidFill>
                </a:rPr>
                <a:t>   1   4</a:t>
              </a:r>
            </a:p>
            <a:p>
              <a:pPr algn="just" eaLnBrk="0" hangingPunct="0"/>
              <a:r>
                <a:rPr kumimoji="0" lang="en-US" altLang="zh-CN" sz="1400" dirty="0">
                  <a:solidFill>
                    <a:schemeClr val="tx1"/>
                  </a:solidFill>
                </a:rPr>
                <a:t>7  6   5</a:t>
              </a:r>
            </a:p>
          </p:txBody>
        </p:sp>
        <p:sp>
          <p:nvSpPr>
            <p:cNvPr id="23604" name="Rectangle 58"/>
            <p:cNvSpPr>
              <a:spLocks noChangeArrowheads="1"/>
            </p:cNvSpPr>
            <p:nvPr/>
          </p:nvSpPr>
          <p:spPr bwMode="auto">
            <a:xfrm>
              <a:off x="1440"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None/>
              </a:pPr>
              <a:r>
                <a:rPr kumimoji="0" lang="en-US" altLang="zh-CN" sz="1400"/>
                <a:t>7</a:t>
              </a:r>
              <a:r>
                <a:rPr kumimoji="0" lang="en-US" altLang="zh-CN" sz="1400">
                  <a:solidFill>
                    <a:schemeClr val="tx1"/>
                  </a:solidFill>
                </a:rPr>
                <a:t> </a:t>
              </a:r>
              <a:r>
                <a:rPr kumimoji="0" lang="en-US" altLang="zh-CN" sz="1400">
                  <a:solidFill>
                    <a:schemeClr val="tx2"/>
                  </a:solidFill>
                </a:rPr>
                <a:t> 1</a:t>
              </a:r>
              <a:r>
                <a:rPr kumimoji="0" lang="en-US" altLang="zh-CN" sz="1400">
                  <a:solidFill>
                    <a:schemeClr val="tx1"/>
                  </a:solidFill>
                </a:rPr>
                <a:t>   4</a:t>
              </a:r>
            </a:p>
            <a:p>
              <a:pPr algn="just" eaLnBrk="0" hangingPunct="0"/>
              <a:r>
                <a:rPr kumimoji="0" lang="en-US" altLang="zh-CN" sz="1400">
                  <a:solidFill>
                    <a:srgbClr val="339933"/>
                  </a:solidFill>
                </a:rPr>
                <a:t>6</a:t>
              </a:r>
              <a:r>
                <a:rPr kumimoji="0" lang="en-US" altLang="zh-CN" sz="1400">
                  <a:solidFill>
                    <a:schemeClr val="tx1"/>
                  </a:solidFill>
                </a:rPr>
                <a:t>       5</a:t>
              </a:r>
            </a:p>
          </p:txBody>
        </p:sp>
        <p:sp>
          <p:nvSpPr>
            <p:cNvPr id="23605" name="Rectangle 59"/>
            <p:cNvSpPr>
              <a:spLocks noChangeArrowheads="1"/>
            </p:cNvSpPr>
            <p:nvPr/>
          </p:nvSpPr>
          <p:spPr bwMode="auto">
            <a:xfrm>
              <a:off x="2064"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rgbClr val="339933"/>
                  </a:solidFill>
                </a:rPr>
                <a:t>1</a:t>
              </a:r>
              <a:r>
                <a:rPr kumimoji="0" lang="en-US" altLang="zh-CN" sz="1400">
                  <a:solidFill>
                    <a:schemeClr val="tx2"/>
                  </a:solidFill>
                </a:rPr>
                <a:t> </a:t>
              </a:r>
              <a:r>
                <a:rPr kumimoji="0" lang="en-US" altLang="zh-CN" sz="1400">
                  <a:solidFill>
                    <a:schemeClr val="tx1"/>
                  </a:solidFill>
                </a:rPr>
                <a:t> </a:t>
              </a:r>
              <a:r>
                <a:rPr kumimoji="0" lang="en-US" altLang="zh-CN" sz="1400"/>
                <a:t>2  </a:t>
              </a:r>
              <a:r>
                <a:rPr kumimoji="0" lang="en-US" altLang="zh-CN" sz="1400">
                  <a:solidFill>
                    <a:schemeClr val="tx1"/>
                  </a:solidFill>
                </a:rPr>
                <a:t> 3</a:t>
              </a:r>
            </a:p>
            <a:p>
              <a:pPr algn="just" eaLnBrk="0" hangingPunct="0">
                <a:buFont typeface="Times New Roman" pitchFamily="18" charset="0"/>
                <a:buNone/>
              </a:pPr>
              <a:r>
                <a:rPr kumimoji="0" lang="en-US" altLang="zh-CN" sz="1400">
                  <a:solidFill>
                    <a:schemeClr val="tx1"/>
                  </a:solidFill>
                </a:rPr>
                <a:t>   </a:t>
              </a:r>
              <a:r>
                <a:rPr kumimoji="0" lang="en-US" altLang="zh-CN" sz="1400">
                  <a:solidFill>
                    <a:schemeClr val="tx2"/>
                  </a:solidFill>
                </a:rPr>
                <a:t> 8</a:t>
              </a:r>
              <a:r>
                <a:rPr kumimoji="0" lang="en-US" altLang="zh-CN" sz="1400">
                  <a:solidFill>
                    <a:srgbClr val="339933"/>
                  </a:solidFill>
                </a:rPr>
                <a:t>  </a:t>
              </a:r>
              <a:r>
                <a:rPr kumimoji="0" lang="en-US" altLang="zh-CN" sz="1400">
                  <a:solidFill>
                    <a:schemeClr val="tx1"/>
                  </a:solidFill>
                </a:rPr>
                <a:t> 4</a:t>
              </a:r>
            </a:p>
            <a:p>
              <a:pPr algn="just" eaLnBrk="0" hangingPunct="0"/>
              <a:r>
                <a:rPr kumimoji="0" lang="en-US" altLang="zh-CN" sz="1400">
                  <a:solidFill>
                    <a:schemeClr val="tx1"/>
                  </a:solidFill>
                </a:rPr>
                <a:t>7  6   5</a:t>
              </a:r>
            </a:p>
          </p:txBody>
        </p:sp>
        <p:sp>
          <p:nvSpPr>
            <p:cNvPr id="23606" name="Rectangle 60"/>
            <p:cNvSpPr>
              <a:spLocks noChangeArrowheads="1"/>
            </p:cNvSpPr>
            <p:nvPr/>
          </p:nvSpPr>
          <p:spPr bwMode="auto">
            <a:xfrm>
              <a:off x="2688"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a:t>
              </a:r>
              <a:r>
                <a:rPr kumimoji="0" lang="en-US" altLang="zh-CN" sz="1400"/>
                <a:t> 3</a:t>
              </a:r>
              <a:r>
                <a:rPr kumimoji="0" lang="en-US" altLang="zh-CN" sz="1400">
                  <a:solidFill>
                    <a:srgbClr val="339933"/>
                  </a:solidFill>
                </a:rPr>
                <a:t>   4</a:t>
              </a:r>
            </a:p>
            <a:p>
              <a:pPr algn="just" eaLnBrk="0" hangingPunct="0">
                <a:buFont typeface="Times New Roman" pitchFamily="18" charset="0"/>
                <a:buChar char="1"/>
              </a:pPr>
              <a:r>
                <a:rPr kumimoji="0" lang="en-US" altLang="zh-CN" sz="1400">
                  <a:solidFill>
                    <a:schemeClr val="tx1"/>
                  </a:solidFill>
                </a:rPr>
                <a:t>  </a:t>
              </a:r>
              <a:r>
                <a:rPr kumimoji="0" lang="en-US" altLang="zh-CN" sz="1400">
                  <a:solidFill>
                    <a:schemeClr val="tx2"/>
                  </a:solidFill>
                </a:rPr>
                <a:t>8</a:t>
              </a:r>
              <a:endParaRPr kumimoji="0" lang="en-US" altLang="zh-CN" sz="1400">
                <a:solidFill>
                  <a:schemeClr val="tx1"/>
                </a:solidFill>
              </a:endParaRPr>
            </a:p>
            <a:p>
              <a:pPr algn="just" eaLnBrk="0" hangingPunct="0"/>
              <a:r>
                <a:rPr kumimoji="0" lang="en-US" altLang="zh-CN" sz="1400">
                  <a:solidFill>
                    <a:schemeClr val="tx1"/>
                  </a:solidFill>
                </a:rPr>
                <a:t>7  6   5</a:t>
              </a:r>
            </a:p>
          </p:txBody>
        </p:sp>
        <p:sp>
          <p:nvSpPr>
            <p:cNvPr id="23607" name="Rectangle 61"/>
            <p:cNvSpPr>
              <a:spLocks noChangeArrowheads="1"/>
            </p:cNvSpPr>
            <p:nvPr/>
          </p:nvSpPr>
          <p:spPr bwMode="auto">
            <a:xfrm>
              <a:off x="3264"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a:t>
              </a:r>
              <a:r>
                <a:rPr kumimoji="0" lang="en-US" altLang="zh-CN" sz="1400">
                  <a:solidFill>
                    <a:srgbClr val="339933"/>
                  </a:solidFill>
                </a:rPr>
                <a:t>8 </a:t>
              </a:r>
              <a:r>
                <a:rPr kumimoji="0" lang="en-US" altLang="zh-CN" sz="1400">
                  <a:solidFill>
                    <a:schemeClr val="tx1"/>
                  </a:solidFill>
                </a:rPr>
                <a:t>   </a:t>
              </a:r>
            </a:p>
            <a:p>
              <a:pPr algn="just" eaLnBrk="0" hangingPunct="0">
                <a:buFont typeface="Times New Roman" pitchFamily="18" charset="0"/>
                <a:buChar char="1"/>
              </a:pPr>
              <a:r>
                <a:rPr kumimoji="0" lang="en-US" altLang="zh-CN" sz="1400">
                  <a:solidFill>
                    <a:schemeClr val="tx1"/>
                  </a:solidFill>
                </a:rPr>
                <a:t>  </a:t>
              </a:r>
              <a:r>
                <a:rPr kumimoji="0" lang="en-US" altLang="zh-CN" sz="1400">
                  <a:solidFill>
                    <a:schemeClr val="tx2"/>
                  </a:solidFill>
                </a:rPr>
                <a:t>4 </a:t>
              </a:r>
              <a:r>
                <a:rPr kumimoji="0" lang="en-US" altLang="zh-CN" sz="1400">
                  <a:solidFill>
                    <a:srgbClr val="339933"/>
                  </a:solidFill>
                </a:rPr>
                <a:t>  </a:t>
              </a:r>
              <a:r>
                <a:rPr kumimoji="0" lang="en-US" altLang="zh-CN" sz="1400"/>
                <a:t>3</a:t>
              </a:r>
            </a:p>
            <a:p>
              <a:pPr algn="just" eaLnBrk="0" hangingPunct="0"/>
              <a:r>
                <a:rPr kumimoji="0" lang="en-US" altLang="zh-CN" sz="1400">
                  <a:solidFill>
                    <a:schemeClr val="tx1"/>
                  </a:solidFill>
                </a:rPr>
                <a:t>7  6   5</a:t>
              </a:r>
            </a:p>
          </p:txBody>
        </p:sp>
        <p:sp>
          <p:nvSpPr>
            <p:cNvPr id="23608" name="Rectangle 62"/>
            <p:cNvSpPr>
              <a:spLocks noChangeArrowheads="1"/>
            </p:cNvSpPr>
            <p:nvPr/>
          </p:nvSpPr>
          <p:spPr bwMode="auto">
            <a:xfrm>
              <a:off x="3792"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Char char="1"/>
              </a:pPr>
              <a:r>
                <a:rPr kumimoji="0" lang="en-US" altLang="zh-CN" sz="1400">
                  <a:solidFill>
                    <a:schemeClr val="tx1"/>
                  </a:solidFill>
                </a:rPr>
                <a:t>  </a:t>
              </a:r>
              <a:r>
                <a:rPr kumimoji="0" lang="en-US" altLang="zh-CN" sz="1400"/>
                <a:t>4</a:t>
              </a:r>
              <a:r>
                <a:rPr kumimoji="0" lang="en-US" altLang="zh-CN" sz="1400">
                  <a:solidFill>
                    <a:schemeClr val="tx2"/>
                  </a:solidFill>
                </a:rPr>
                <a:t> </a:t>
              </a:r>
              <a:r>
                <a:rPr kumimoji="0" lang="en-US" altLang="zh-CN" sz="1400">
                  <a:solidFill>
                    <a:srgbClr val="339933"/>
                  </a:solidFill>
                </a:rPr>
                <a:t>  </a:t>
              </a:r>
              <a:r>
                <a:rPr kumimoji="0" lang="en-US" altLang="zh-CN" sz="1400"/>
                <a:t>5</a:t>
              </a:r>
            </a:p>
            <a:p>
              <a:pPr algn="just" eaLnBrk="0" hangingPunct="0"/>
              <a:r>
                <a:rPr kumimoji="0" lang="en-US" altLang="zh-CN" sz="1400">
                  <a:solidFill>
                    <a:schemeClr val="tx1"/>
                  </a:solidFill>
                </a:rPr>
                <a:t>7      </a:t>
              </a:r>
              <a:r>
                <a:rPr kumimoji="0" lang="en-US" altLang="zh-CN" sz="1400">
                  <a:solidFill>
                    <a:srgbClr val="339933"/>
                  </a:solidFill>
                </a:rPr>
                <a:t> 6</a:t>
              </a:r>
            </a:p>
          </p:txBody>
        </p:sp>
        <p:sp>
          <p:nvSpPr>
            <p:cNvPr id="23609" name="Rectangle 63"/>
            <p:cNvSpPr>
              <a:spLocks noChangeArrowheads="1"/>
            </p:cNvSpPr>
            <p:nvPr/>
          </p:nvSpPr>
          <p:spPr bwMode="auto">
            <a:xfrm>
              <a:off x="4416"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None/>
              </a:pPr>
              <a:r>
                <a:rPr kumimoji="0" lang="en-US" altLang="zh-CN" sz="1400">
                  <a:solidFill>
                    <a:schemeClr val="tx1"/>
                  </a:solidFill>
                </a:rPr>
                <a:t>    </a:t>
              </a:r>
              <a:r>
                <a:rPr kumimoji="0" lang="en-US" altLang="zh-CN" sz="1400"/>
                <a:t>6 </a:t>
              </a:r>
              <a:r>
                <a:rPr kumimoji="0" lang="en-US" altLang="zh-CN" sz="1400">
                  <a:solidFill>
                    <a:schemeClr val="tx1"/>
                  </a:solidFill>
                </a:rPr>
                <a:t>   4</a:t>
              </a:r>
            </a:p>
            <a:p>
              <a:pPr algn="just" eaLnBrk="0" hangingPunct="0"/>
              <a:r>
                <a:rPr kumimoji="0" lang="en-US" altLang="zh-CN" sz="1400">
                  <a:solidFill>
                    <a:srgbClr val="339933"/>
                  </a:solidFill>
                </a:rPr>
                <a:t>1</a:t>
              </a:r>
              <a:r>
                <a:rPr kumimoji="0" lang="en-US" altLang="zh-CN" sz="1400">
                  <a:solidFill>
                    <a:schemeClr val="tx1"/>
                  </a:solidFill>
                </a:rPr>
                <a:t>  </a:t>
              </a:r>
              <a:r>
                <a:rPr kumimoji="0" lang="en-US" altLang="zh-CN" sz="1400"/>
                <a:t>7</a:t>
              </a:r>
              <a:r>
                <a:rPr kumimoji="0" lang="en-US" altLang="zh-CN" sz="1400">
                  <a:solidFill>
                    <a:schemeClr val="tx1"/>
                  </a:solidFill>
                </a:rPr>
                <a:t>    5</a:t>
              </a:r>
            </a:p>
          </p:txBody>
        </p:sp>
        <p:sp>
          <p:nvSpPr>
            <p:cNvPr id="23610" name="Rectangle 64"/>
            <p:cNvSpPr>
              <a:spLocks noChangeArrowheads="1"/>
            </p:cNvSpPr>
            <p:nvPr/>
          </p:nvSpPr>
          <p:spPr bwMode="auto">
            <a:xfrm>
              <a:off x="5040" y="2256"/>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Char char="1"/>
              </a:pPr>
              <a:r>
                <a:rPr kumimoji="0" lang="en-US" altLang="zh-CN" sz="1400">
                  <a:solidFill>
                    <a:schemeClr val="tx1"/>
                  </a:solidFill>
                </a:rPr>
                <a:t>  </a:t>
              </a:r>
              <a:r>
                <a:rPr kumimoji="0" lang="en-US" altLang="zh-CN" sz="1400"/>
                <a:t>6</a:t>
              </a:r>
              <a:endParaRPr kumimoji="0" lang="en-US" altLang="zh-CN" sz="1400">
                <a:solidFill>
                  <a:schemeClr val="tx1"/>
                </a:solidFill>
              </a:endParaRPr>
            </a:p>
            <a:p>
              <a:pPr algn="just" eaLnBrk="0" hangingPunct="0"/>
              <a:r>
                <a:rPr kumimoji="0" lang="en-US" altLang="zh-CN" sz="1400">
                  <a:solidFill>
                    <a:schemeClr val="tx1"/>
                  </a:solidFill>
                </a:rPr>
                <a:t>7  </a:t>
              </a:r>
              <a:r>
                <a:rPr kumimoji="0" lang="en-US" altLang="zh-CN" sz="1400"/>
                <a:t>5</a:t>
              </a:r>
              <a:r>
                <a:rPr kumimoji="0" lang="en-US" altLang="zh-CN" sz="1400">
                  <a:solidFill>
                    <a:srgbClr val="339933"/>
                  </a:solidFill>
                </a:rPr>
                <a:t>   4</a:t>
              </a:r>
            </a:p>
          </p:txBody>
        </p:sp>
        <p:sp>
          <p:nvSpPr>
            <p:cNvPr id="23611" name="Rectangle 65"/>
            <p:cNvSpPr>
              <a:spLocks noChangeArrowheads="1"/>
            </p:cNvSpPr>
            <p:nvPr/>
          </p:nvSpPr>
          <p:spPr bwMode="auto">
            <a:xfrm>
              <a:off x="192" y="23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14</a:t>
              </a:r>
            </a:p>
          </p:txBody>
        </p:sp>
        <p:sp>
          <p:nvSpPr>
            <p:cNvPr id="23612" name="Rectangle 66"/>
            <p:cNvSpPr>
              <a:spLocks noChangeArrowheads="1"/>
            </p:cNvSpPr>
            <p:nvPr/>
          </p:nvSpPr>
          <p:spPr bwMode="auto">
            <a:xfrm>
              <a:off x="1152" y="23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15</a:t>
              </a:r>
            </a:p>
          </p:txBody>
        </p:sp>
        <p:sp>
          <p:nvSpPr>
            <p:cNvPr id="23613" name="Rectangle 67"/>
            <p:cNvSpPr>
              <a:spLocks noChangeArrowheads="1"/>
            </p:cNvSpPr>
            <p:nvPr/>
          </p:nvSpPr>
          <p:spPr bwMode="auto">
            <a:xfrm>
              <a:off x="5520" y="22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21</a:t>
              </a:r>
            </a:p>
          </p:txBody>
        </p:sp>
      </p:grpSp>
      <p:grpSp>
        <p:nvGrpSpPr>
          <p:cNvPr id="8" name="Group 68"/>
          <p:cNvGrpSpPr>
            <a:grpSpLocks/>
          </p:cNvGrpSpPr>
          <p:nvPr/>
        </p:nvGrpSpPr>
        <p:grpSpPr bwMode="auto">
          <a:xfrm>
            <a:off x="108520" y="4419600"/>
            <a:ext cx="1752600" cy="1447800"/>
            <a:chOff x="0" y="2688"/>
            <a:chExt cx="1104" cy="912"/>
          </a:xfrm>
        </p:grpSpPr>
        <p:sp>
          <p:nvSpPr>
            <p:cNvPr id="23589" name="Line 69"/>
            <p:cNvSpPr>
              <a:spLocks noChangeShapeType="1"/>
            </p:cNvSpPr>
            <p:nvPr/>
          </p:nvSpPr>
          <p:spPr bwMode="auto">
            <a:xfrm flipH="1">
              <a:off x="288" y="2688"/>
              <a:ext cx="269"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0" name="Line 70"/>
            <p:cNvSpPr>
              <a:spLocks noChangeShapeType="1"/>
            </p:cNvSpPr>
            <p:nvPr/>
          </p:nvSpPr>
          <p:spPr bwMode="auto">
            <a:xfrm>
              <a:off x="768" y="2688"/>
              <a:ext cx="89"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1" name="Rectangle 71"/>
            <p:cNvSpPr>
              <a:spLocks noChangeArrowheads="1"/>
            </p:cNvSpPr>
            <p:nvPr/>
          </p:nvSpPr>
          <p:spPr bwMode="auto">
            <a:xfrm>
              <a:off x="0" y="28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t>8</a:t>
              </a:r>
              <a:r>
                <a:rPr kumimoji="0" lang="en-US" altLang="zh-CN" sz="1400">
                  <a:solidFill>
                    <a:schemeClr val="tx1"/>
                  </a:solidFill>
                </a:rPr>
                <a:t>   </a:t>
              </a:r>
              <a:r>
                <a:rPr kumimoji="0" lang="en-US" altLang="zh-CN" sz="1400">
                  <a:solidFill>
                    <a:srgbClr val="339933"/>
                  </a:solidFill>
                </a:rPr>
                <a:t>3</a:t>
              </a:r>
            </a:p>
            <a:p>
              <a:pPr algn="just" eaLnBrk="0" hangingPunct="0">
                <a:buFont typeface="Times New Roman" pitchFamily="18" charset="0"/>
                <a:buNone/>
              </a:pPr>
              <a:r>
                <a:rPr kumimoji="0" lang="en-US" altLang="zh-CN" sz="1400"/>
                <a:t>2</a:t>
              </a:r>
              <a:r>
                <a:rPr kumimoji="0" lang="en-US" altLang="zh-CN" sz="1400">
                  <a:solidFill>
                    <a:schemeClr val="tx1"/>
                  </a:solidFill>
                </a:rPr>
                <a:t>   1   4</a:t>
              </a:r>
            </a:p>
            <a:p>
              <a:pPr algn="just" eaLnBrk="0" hangingPunct="0"/>
              <a:r>
                <a:rPr kumimoji="0" lang="en-US" altLang="zh-CN" sz="1400">
                  <a:solidFill>
                    <a:schemeClr val="tx1"/>
                  </a:solidFill>
                </a:rPr>
                <a:t>7  6   5</a:t>
              </a:r>
            </a:p>
          </p:txBody>
        </p:sp>
        <p:sp>
          <p:nvSpPr>
            <p:cNvPr id="23592" name="Rectangle 72"/>
            <p:cNvSpPr>
              <a:spLocks noChangeArrowheads="1"/>
            </p:cNvSpPr>
            <p:nvPr/>
          </p:nvSpPr>
          <p:spPr bwMode="auto">
            <a:xfrm>
              <a:off x="624" y="28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t>8 </a:t>
              </a:r>
              <a:r>
                <a:rPr kumimoji="0" lang="en-US" altLang="zh-CN" sz="1400" dirty="0">
                  <a:solidFill>
                    <a:schemeClr val="tx1"/>
                  </a:solidFill>
                </a:rPr>
                <a:t> </a:t>
              </a:r>
              <a:r>
                <a:rPr kumimoji="0" lang="en-US" altLang="zh-CN" sz="1400" dirty="0">
                  <a:solidFill>
                    <a:srgbClr val="339933"/>
                  </a:solidFill>
                </a:rPr>
                <a:t> 1</a:t>
              </a:r>
              <a:r>
                <a:rPr kumimoji="0" lang="en-US" altLang="zh-CN" sz="1400" dirty="0">
                  <a:solidFill>
                    <a:schemeClr val="tx1"/>
                  </a:solidFill>
                </a:rPr>
                <a:t>   3</a:t>
              </a:r>
            </a:p>
            <a:p>
              <a:pPr algn="just" eaLnBrk="0" hangingPunct="0">
                <a:buFont typeface="Times New Roman" pitchFamily="18" charset="0"/>
                <a:buNone/>
              </a:pPr>
              <a:r>
                <a:rPr kumimoji="0" lang="en-US" altLang="zh-CN" sz="1400" dirty="0"/>
                <a:t>2      </a:t>
              </a:r>
              <a:r>
                <a:rPr kumimoji="0" lang="en-US" altLang="zh-CN" sz="1400" dirty="0">
                  <a:solidFill>
                    <a:schemeClr val="tx1"/>
                  </a:solidFill>
                </a:rPr>
                <a:t> 4</a:t>
              </a:r>
            </a:p>
            <a:p>
              <a:pPr algn="just" eaLnBrk="0" hangingPunct="0"/>
              <a:r>
                <a:rPr kumimoji="0" lang="en-US" altLang="zh-CN" sz="1400" dirty="0">
                  <a:solidFill>
                    <a:schemeClr val="tx1"/>
                  </a:solidFill>
                </a:rPr>
                <a:t>7  6   5</a:t>
              </a:r>
            </a:p>
          </p:txBody>
        </p:sp>
        <p:sp>
          <p:nvSpPr>
            <p:cNvPr id="23593" name="Rectangle 73"/>
            <p:cNvSpPr>
              <a:spLocks noChangeArrowheads="1"/>
            </p:cNvSpPr>
            <p:nvPr/>
          </p:nvSpPr>
          <p:spPr bwMode="auto">
            <a:xfrm>
              <a:off x="144" y="34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22</a:t>
              </a:r>
            </a:p>
          </p:txBody>
        </p:sp>
        <p:sp>
          <p:nvSpPr>
            <p:cNvPr id="23594" name="Rectangle 74"/>
            <p:cNvSpPr>
              <a:spLocks noChangeArrowheads="1"/>
            </p:cNvSpPr>
            <p:nvPr/>
          </p:nvSpPr>
          <p:spPr bwMode="auto">
            <a:xfrm>
              <a:off x="720" y="34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23</a:t>
              </a:r>
            </a:p>
          </p:txBody>
        </p:sp>
      </p:grpSp>
      <p:grpSp>
        <p:nvGrpSpPr>
          <p:cNvPr id="9" name="Group 75"/>
          <p:cNvGrpSpPr>
            <a:grpSpLocks/>
          </p:cNvGrpSpPr>
          <p:nvPr/>
        </p:nvGrpSpPr>
        <p:grpSpPr bwMode="auto">
          <a:xfrm>
            <a:off x="1943670" y="4437063"/>
            <a:ext cx="1676400" cy="1447800"/>
            <a:chOff x="1152" y="2688"/>
            <a:chExt cx="1056" cy="912"/>
          </a:xfrm>
        </p:grpSpPr>
        <p:sp>
          <p:nvSpPr>
            <p:cNvPr id="23583" name="Line 76"/>
            <p:cNvSpPr>
              <a:spLocks noChangeShapeType="1"/>
            </p:cNvSpPr>
            <p:nvPr/>
          </p:nvSpPr>
          <p:spPr bwMode="auto">
            <a:xfrm flipH="1">
              <a:off x="1440" y="2688"/>
              <a:ext cx="179"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4" name="Line 77"/>
            <p:cNvSpPr>
              <a:spLocks noChangeShapeType="1"/>
            </p:cNvSpPr>
            <p:nvPr/>
          </p:nvSpPr>
          <p:spPr bwMode="auto">
            <a:xfrm>
              <a:off x="1776" y="2688"/>
              <a:ext cx="268"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5" name="Rectangle 78"/>
            <p:cNvSpPr>
              <a:spLocks noChangeArrowheads="1"/>
            </p:cNvSpPr>
            <p:nvPr/>
          </p:nvSpPr>
          <p:spPr bwMode="auto">
            <a:xfrm>
              <a:off x="1152" y="28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solidFill>
                    <a:schemeClr val="tx1"/>
                  </a:solidFill>
                </a:rPr>
                <a:t>2  8   3</a:t>
              </a:r>
            </a:p>
            <a:p>
              <a:pPr algn="just" eaLnBrk="0" hangingPunct="0">
                <a:buFont typeface="Times New Roman" pitchFamily="18" charset="0"/>
                <a:buNone/>
              </a:pPr>
              <a:r>
                <a:rPr kumimoji="0" lang="en-US" altLang="zh-CN" sz="1400"/>
                <a:t>7</a:t>
              </a:r>
              <a:r>
                <a:rPr kumimoji="0" lang="en-US" altLang="zh-CN" sz="1400">
                  <a:solidFill>
                    <a:schemeClr val="tx1"/>
                  </a:solidFill>
                </a:rPr>
                <a:t>       4</a:t>
              </a:r>
            </a:p>
            <a:p>
              <a:pPr algn="just" eaLnBrk="0" hangingPunct="0"/>
              <a:r>
                <a:rPr kumimoji="0" lang="en-US" altLang="zh-CN" sz="1400"/>
                <a:t>6</a:t>
              </a:r>
              <a:r>
                <a:rPr kumimoji="0" lang="en-US" altLang="zh-CN" sz="1400">
                  <a:solidFill>
                    <a:schemeClr val="tx1"/>
                  </a:solidFill>
                </a:rPr>
                <a:t>  </a:t>
              </a:r>
              <a:r>
                <a:rPr kumimoji="0" lang="en-US" altLang="zh-CN" sz="1400">
                  <a:solidFill>
                    <a:srgbClr val="339933"/>
                  </a:solidFill>
                </a:rPr>
                <a:t> 1</a:t>
              </a:r>
              <a:r>
                <a:rPr kumimoji="0" lang="en-US" altLang="zh-CN" sz="1400">
                  <a:solidFill>
                    <a:schemeClr val="tx1"/>
                  </a:solidFill>
                </a:rPr>
                <a:t>  5</a:t>
              </a:r>
            </a:p>
          </p:txBody>
        </p:sp>
        <p:sp>
          <p:nvSpPr>
            <p:cNvPr id="23586" name="Rectangle 79"/>
            <p:cNvSpPr>
              <a:spLocks noChangeArrowheads="1"/>
            </p:cNvSpPr>
            <p:nvPr/>
          </p:nvSpPr>
          <p:spPr bwMode="auto">
            <a:xfrm>
              <a:off x="1728" y="28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solidFill>
                    <a:schemeClr val="tx1"/>
                  </a:solidFill>
                </a:rPr>
                <a:t>2  8   3</a:t>
              </a:r>
            </a:p>
            <a:p>
              <a:pPr algn="just" eaLnBrk="0" hangingPunct="0">
                <a:buFont typeface="Times New Roman" pitchFamily="18" charset="0"/>
                <a:buNone/>
              </a:pPr>
              <a:r>
                <a:rPr kumimoji="0" lang="en-US" altLang="zh-CN" sz="1400" dirty="0"/>
                <a:t>7</a:t>
              </a:r>
              <a:r>
                <a:rPr kumimoji="0" lang="en-US" altLang="zh-CN" sz="1400" dirty="0">
                  <a:solidFill>
                    <a:schemeClr val="tx1"/>
                  </a:solidFill>
                </a:rPr>
                <a:t> </a:t>
              </a:r>
              <a:r>
                <a:rPr kumimoji="0" lang="en-US" altLang="zh-CN" sz="1400" dirty="0">
                  <a:solidFill>
                    <a:schemeClr val="tx2"/>
                  </a:solidFill>
                </a:rPr>
                <a:t> 1</a:t>
              </a:r>
              <a:r>
                <a:rPr kumimoji="0" lang="en-US" altLang="zh-CN" sz="1400" dirty="0">
                  <a:solidFill>
                    <a:schemeClr val="tx1"/>
                  </a:solidFill>
                </a:rPr>
                <a:t>   4</a:t>
              </a:r>
            </a:p>
            <a:p>
              <a:pPr algn="just" eaLnBrk="0" hangingPunct="0"/>
              <a:r>
                <a:rPr kumimoji="0" lang="en-US" altLang="zh-CN" sz="1400" dirty="0"/>
                <a:t>6</a:t>
              </a:r>
              <a:r>
                <a:rPr kumimoji="0" lang="en-US" altLang="zh-CN" sz="1400" dirty="0">
                  <a:solidFill>
                    <a:schemeClr val="tx1"/>
                  </a:solidFill>
                </a:rPr>
                <a:t>  </a:t>
              </a:r>
              <a:r>
                <a:rPr kumimoji="0" lang="en-US" altLang="zh-CN" sz="1400" dirty="0">
                  <a:solidFill>
                    <a:srgbClr val="339933"/>
                  </a:solidFill>
                </a:rPr>
                <a:t>5</a:t>
              </a:r>
            </a:p>
          </p:txBody>
        </p:sp>
        <p:sp>
          <p:nvSpPr>
            <p:cNvPr id="23587" name="Rectangle 80"/>
            <p:cNvSpPr>
              <a:spLocks noChangeArrowheads="1"/>
            </p:cNvSpPr>
            <p:nvPr/>
          </p:nvSpPr>
          <p:spPr bwMode="auto">
            <a:xfrm>
              <a:off x="1296" y="34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24</a:t>
              </a:r>
            </a:p>
          </p:txBody>
        </p:sp>
        <p:sp>
          <p:nvSpPr>
            <p:cNvPr id="23588" name="Rectangle 81"/>
            <p:cNvSpPr>
              <a:spLocks noChangeArrowheads="1"/>
            </p:cNvSpPr>
            <p:nvPr/>
          </p:nvSpPr>
          <p:spPr bwMode="auto">
            <a:xfrm>
              <a:off x="1824" y="34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25</a:t>
              </a:r>
            </a:p>
          </p:txBody>
        </p:sp>
      </p:grpSp>
      <p:grpSp>
        <p:nvGrpSpPr>
          <p:cNvPr id="10" name="Group 82"/>
          <p:cNvGrpSpPr>
            <a:grpSpLocks/>
          </p:cNvGrpSpPr>
          <p:nvPr/>
        </p:nvGrpSpPr>
        <p:grpSpPr bwMode="auto">
          <a:xfrm>
            <a:off x="3613720" y="4419600"/>
            <a:ext cx="1905000" cy="1447800"/>
            <a:chOff x="2208" y="2688"/>
            <a:chExt cx="1200" cy="912"/>
          </a:xfrm>
        </p:grpSpPr>
        <p:sp>
          <p:nvSpPr>
            <p:cNvPr id="23577" name="Line 83"/>
            <p:cNvSpPr>
              <a:spLocks noChangeShapeType="1"/>
            </p:cNvSpPr>
            <p:nvPr/>
          </p:nvSpPr>
          <p:spPr bwMode="auto">
            <a:xfrm>
              <a:off x="2208" y="2688"/>
              <a:ext cx="179"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8" name="Line 84"/>
            <p:cNvSpPr>
              <a:spLocks noChangeShapeType="1"/>
            </p:cNvSpPr>
            <p:nvPr/>
          </p:nvSpPr>
          <p:spPr bwMode="auto">
            <a:xfrm>
              <a:off x="2448" y="2688"/>
              <a:ext cx="672"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9" name="Rectangle 85"/>
            <p:cNvSpPr>
              <a:spLocks noChangeArrowheads="1"/>
            </p:cNvSpPr>
            <p:nvPr/>
          </p:nvSpPr>
          <p:spPr bwMode="auto">
            <a:xfrm>
              <a:off x="2352" y="28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a:t>1  2  </a:t>
              </a:r>
              <a:r>
                <a:rPr kumimoji="0" lang="en-US" altLang="zh-CN" sz="1400">
                  <a:solidFill>
                    <a:schemeClr val="tx1"/>
                  </a:solidFill>
                </a:rPr>
                <a:t> 3</a:t>
              </a:r>
            </a:p>
            <a:p>
              <a:pPr algn="just" eaLnBrk="0" hangingPunct="0"/>
              <a:r>
                <a:rPr kumimoji="0" lang="en-US" altLang="zh-CN" sz="1400">
                  <a:solidFill>
                    <a:srgbClr val="339933"/>
                  </a:solidFill>
                </a:rPr>
                <a:t>8</a:t>
              </a:r>
              <a:r>
                <a:rPr kumimoji="0" lang="en-US" altLang="zh-CN" sz="1400">
                  <a:solidFill>
                    <a:schemeClr val="tx1"/>
                  </a:solidFill>
                </a:rPr>
                <a:t>       4</a:t>
              </a:r>
            </a:p>
            <a:p>
              <a:pPr algn="just" eaLnBrk="0" hangingPunct="0"/>
              <a:r>
                <a:rPr kumimoji="0" lang="en-US" altLang="zh-CN" sz="1400">
                  <a:solidFill>
                    <a:schemeClr val="tx1"/>
                  </a:solidFill>
                </a:rPr>
                <a:t>7  6    5</a:t>
              </a:r>
            </a:p>
          </p:txBody>
        </p:sp>
        <p:sp>
          <p:nvSpPr>
            <p:cNvPr id="23580" name="Rectangle 86"/>
            <p:cNvSpPr>
              <a:spLocks noChangeArrowheads="1"/>
            </p:cNvSpPr>
            <p:nvPr/>
          </p:nvSpPr>
          <p:spPr bwMode="auto">
            <a:xfrm>
              <a:off x="2928" y="2880"/>
              <a:ext cx="480" cy="432"/>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400" dirty="0"/>
                <a:t>1</a:t>
              </a:r>
              <a:r>
                <a:rPr kumimoji="0" lang="en-US" altLang="zh-CN" sz="1400" dirty="0">
                  <a:solidFill>
                    <a:schemeClr val="tx2"/>
                  </a:solidFill>
                </a:rPr>
                <a:t> </a:t>
              </a:r>
              <a:r>
                <a:rPr kumimoji="0" lang="en-US" altLang="zh-CN" sz="1400" dirty="0">
                  <a:solidFill>
                    <a:schemeClr val="tx1"/>
                  </a:solidFill>
                </a:rPr>
                <a:t> </a:t>
              </a:r>
              <a:r>
                <a:rPr kumimoji="0" lang="en-US" altLang="zh-CN" sz="1400" dirty="0"/>
                <a:t>2  </a:t>
              </a:r>
              <a:r>
                <a:rPr kumimoji="0" lang="en-US" altLang="zh-CN" sz="1400" dirty="0">
                  <a:solidFill>
                    <a:schemeClr val="tx1"/>
                  </a:solidFill>
                </a:rPr>
                <a:t> 3</a:t>
              </a:r>
              <a:r>
                <a:rPr kumimoji="0" lang="en-US" altLang="zh-CN" sz="1400" dirty="0">
                  <a:solidFill>
                    <a:srgbClr val="339933"/>
                  </a:solidFill>
                </a:rPr>
                <a:t> 7 </a:t>
              </a:r>
              <a:r>
                <a:rPr kumimoji="0" lang="en-US" altLang="zh-CN" sz="1400" dirty="0"/>
                <a:t> 8</a:t>
              </a:r>
              <a:r>
                <a:rPr kumimoji="0" lang="en-US" altLang="zh-CN" sz="1400" dirty="0">
                  <a:solidFill>
                    <a:srgbClr val="339933"/>
                  </a:solidFill>
                </a:rPr>
                <a:t>   </a:t>
              </a:r>
              <a:r>
                <a:rPr kumimoji="0" lang="en-US" altLang="zh-CN" sz="1400" dirty="0">
                  <a:solidFill>
                    <a:schemeClr val="tx1"/>
                  </a:solidFill>
                </a:rPr>
                <a:t> 4</a:t>
              </a:r>
            </a:p>
            <a:p>
              <a:pPr algn="just" eaLnBrk="0" hangingPunct="0"/>
              <a:r>
                <a:rPr kumimoji="0" lang="en-US" altLang="zh-CN" sz="1400" dirty="0">
                  <a:solidFill>
                    <a:schemeClr val="tx1"/>
                  </a:solidFill>
                </a:rPr>
                <a:t>    6   5</a:t>
              </a:r>
            </a:p>
          </p:txBody>
        </p:sp>
        <p:sp>
          <p:nvSpPr>
            <p:cNvPr id="23581" name="Rectangle 87"/>
            <p:cNvSpPr>
              <a:spLocks noChangeArrowheads="1"/>
            </p:cNvSpPr>
            <p:nvPr/>
          </p:nvSpPr>
          <p:spPr bwMode="auto">
            <a:xfrm>
              <a:off x="2448" y="34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26</a:t>
              </a:r>
            </a:p>
          </p:txBody>
        </p:sp>
        <p:sp>
          <p:nvSpPr>
            <p:cNvPr id="23582" name="Rectangle 88"/>
            <p:cNvSpPr>
              <a:spLocks noChangeArrowheads="1"/>
            </p:cNvSpPr>
            <p:nvPr/>
          </p:nvSpPr>
          <p:spPr bwMode="auto">
            <a:xfrm>
              <a:off x="3024" y="34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3366CC"/>
                  </a:solidFill>
                </a:rPr>
                <a:t>27</a:t>
              </a:r>
            </a:p>
          </p:txBody>
        </p:sp>
      </p:grpSp>
      <p:sp>
        <p:nvSpPr>
          <p:cNvPr id="175193" name="Rectangle 89"/>
          <p:cNvSpPr>
            <a:spLocks noChangeArrowheads="1"/>
          </p:cNvSpPr>
          <p:nvPr/>
        </p:nvSpPr>
        <p:spPr bwMode="auto">
          <a:xfrm>
            <a:off x="4375720" y="55626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FF0000"/>
                </a:solidFill>
              </a:rPr>
              <a:t>S</a:t>
            </a:r>
            <a:r>
              <a:rPr lang="en-US" altLang="zh-CN" sz="2000" baseline="-25000">
                <a:solidFill>
                  <a:srgbClr val="FF0000"/>
                </a:solidFill>
              </a:rPr>
              <a:t>g</a:t>
            </a:r>
          </a:p>
        </p:txBody>
      </p:sp>
      <p:sp>
        <p:nvSpPr>
          <p:cNvPr id="175194" name="Text Box 90"/>
          <p:cNvSpPr txBox="1">
            <a:spLocks noChangeArrowheads="1"/>
          </p:cNvSpPr>
          <p:nvPr/>
        </p:nvSpPr>
        <p:spPr bwMode="auto">
          <a:xfrm>
            <a:off x="216024" y="6156325"/>
            <a:ext cx="892899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spcBef>
                <a:spcPct val="50000"/>
              </a:spcBef>
            </a:pPr>
            <a:r>
              <a:rPr lang="en-US" altLang="zh-CN" sz="2000" dirty="0">
                <a:solidFill>
                  <a:srgbClr val="FF0000"/>
                </a:solidFill>
              </a:rPr>
              <a:t>Route:  S</a:t>
            </a:r>
            <a:r>
              <a:rPr lang="en-US" altLang="zh-CN" sz="2000" baseline="-25000" dirty="0">
                <a:solidFill>
                  <a:srgbClr val="FF0000"/>
                </a:solidFill>
              </a:rPr>
              <a:t>0</a:t>
            </a:r>
            <a:r>
              <a:rPr lang="en-US" altLang="zh-CN" sz="2000" dirty="0">
                <a:solidFill>
                  <a:schemeClr val="tx1"/>
                </a:solidFill>
              </a:rPr>
              <a:t> →3 → 8 → 16 → 26(</a:t>
            </a:r>
            <a:r>
              <a:rPr lang="en-US" altLang="zh-CN" sz="2000" dirty="0">
                <a:solidFill>
                  <a:srgbClr val="FF0000"/>
                </a:solidFill>
              </a:rPr>
              <a:t>Sg</a:t>
            </a:r>
            <a:r>
              <a:rPr lang="en-US" altLang="zh-CN" sz="2000" dirty="0">
                <a:solidFill>
                  <a:schemeClr val="tx1"/>
                </a:solidFill>
              </a:rPr>
              <a:t>)</a:t>
            </a:r>
            <a:endParaRPr lang="en-US" altLang="zh-CN" sz="2400" b="0" dirty="0">
              <a:solidFill>
                <a:schemeClr val="tx1"/>
              </a:solidFill>
            </a:endParaRPr>
          </a:p>
        </p:txBody>
      </p:sp>
      <p:sp>
        <p:nvSpPr>
          <p:cNvPr id="175195" name="Line 91"/>
          <p:cNvSpPr>
            <a:spLocks noChangeShapeType="1"/>
          </p:cNvSpPr>
          <p:nvPr/>
        </p:nvSpPr>
        <p:spPr bwMode="auto">
          <a:xfrm flipH="1">
            <a:off x="3918520" y="1447800"/>
            <a:ext cx="1447800" cy="3810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96" name="Line 92"/>
          <p:cNvSpPr>
            <a:spLocks noChangeShapeType="1"/>
          </p:cNvSpPr>
          <p:nvPr/>
        </p:nvSpPr>
        <p:spPr bwMode="auto">
          <a:xfrm flipH="1">
            <a:off x="3385120" y="2514600"/>
            <a:ext cx="457200" cy="3048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97" name="Line 93"/>
          <p:cNvSpPr>
            <a:spLocks noChangeShapeType="1"/>
          </p:cNvSpPr>
          <p:nvPr/>
        </p:nvSpPr>
        <p:spPr bwMode="auto">
          <a:xfrm>
            <a:off x="3766120" y="3505200"/>
            <a:ext cx="0" cy="2286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98" name="Line 94"/>
          <p:cNvSpPr>
            <a:spLocks noChangeShapeType="1"/>
          </p:cNvSpPr>
          <p:nvPr/>
        </p:nvSpPr>
        <p:spPr bwMode="auto">
          <a:xfrm>
            <a:off x="3613720" y="4419600"/>
            <a:ext cx="304800" cy="3048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75193"/>
                                        </p:tgtEl>
                                        <p:attrNameLst>
                                          <p:attrName>style.visibility</p:attrName>
                                        </p:attrNameLst>
                                      </p:cBhvr>
                                      <p:to>
                                        <p:strVal val="visible"/>
                                      </p:to>
                                    </p:set>
                                    <p:animEffect transition="in" filter="blinds(vertical)">
                                      <p:cBhvr>
                                        <p:cTn id="52" dur="500"/>
                                        <p:tgtEl>
                                          <p:spTgt spid="17519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75195"/>
                                        </p:tgtEl>
                                        <p:attrNameLst>
                                          <p:attrName>style.visibility</p:attrName>
                                        </p:attrNameLst>
                                      </p:cBhvr>
                                      <p:to>
                                        <p:strVal val="visible"/>
                                      </p:to>
                                    </p:set>
                                    <p:animEffect transition="in" filter="dissolve">
                                      <p:cBhvr>
                                        <p:cTn id="57" dur="500"/>
                                        <p:tgtEl>
                                          <p:spTgt spid="175195"/>
                                        </p:tgtEl>
                                      </p:cBhvr>
                                    </p:animEffect>
                                  </p:childTnLst>
                                </p:cTn>
                              </p:par>
                            </p:childTnLst>
                          </p:cTn>
                        </p:par>
                        <p:par>
                          <p:cTn id="58" fill="hold" nodeType="afterGroup">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175196"/>
                                        </p:tgtEl>
                                        <p:attrNameLst>
                                          <p:attrName>style.visibility</p:attrName>
                                        </p:attrNameLst>
                                      </p:cBhvr>
                                      <p:to>
                                        <p:strVal val="visible"/>
                                      </p:to>
                                    </p:set>
                                    <p:animEffect transition="in" filter="dissolve">
                                      <p:cBhvr>
                                        <p:cTn id="61" dur="500"/>
                                        <p:tgtEl>
                                          <p:spTgt spid="175196"/>
                                        </p:tgtEl>
                                      </p:cBhvr>
                                    </p:animEffect>
                                  </p:childTnLst>
                                </p:cTn>
                              </p:par>
                            </p:childTnLst>
                          </p:cTn>
                        </p:par>
                        <p:par>
                          <p:cTn id="62" fill="hold" nodeType="afterGroup">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175197"/>
                                        </p:tgtEl>
                                        <p:attrNameLst>
                                          <p:attrName>style.visibility</p:attrName>
                                        </p:attrNameLst>
                                      </p:cBhvr>
                                      <p:to>
                                        <p:strVal val="visible"/>
                                      </p:to>
                                    </p:set>
                                    <p:animEffect transition="in" filter="dissolve">
                                      <p:cBhvr>
                                        <p:cTn id="65" dur="500"/>
                                        <p:tgtEl>
                                          <p:spTgt spid="175197"/>
                                        </p:tgtEl>
                                      </p:cBhvr>
                                    </p:animEffect>
                                  </p:childTnLst>
                                </p:cTn>
                              </p:par>
                            </p:childTnLst>
                          </p:cTn>
                        </p:par>
                        <p:par>
                          <p:cTn id="66" fill="hold" nodeType="afterGroup">
                            <p:stCondLst>
                              <p:cond delay="1500"/>
                            </p:stCondLst>
                            <p:childTnLst>
                              <p:par>
                                <p:cTn id="67" presetID="9" presetClass="entr" presetSubtype="0" fill="hold" grpId="0" nodeType="afterEffect">
                                  <p:stCondLst>
                                    <p:cond delay="0"/>
                                  </p:stCondLst>
                                  <p:childTnLst>
                                    <p:set>
                                      <p:cBhvr>
                                        <p:cTn id="68" dur="1" fill="hold">
                                          <p:stCondLst>
                                            <p:cond delay="0"/>
                                          </p:stCondLst>
                                        </p:cTn>
                                        <p:tgtEl>
                                          <p:spTgt spid="175198"/>
                                        </p:tgtEl>
                                        <p:attrNameLst>
                                          <p:attrName>style.visibility</p:attrName>
                                        </p:attrNameLst>
                                      </p:cBhvr>
                                      <p:to>
                                        <p:strVal val="visible"/>
                                      </p:to>
                                    </p:set>
                                    <p:animEffect transition="in" filter="dissolve">
                                      <p:cBhvr>
                                        <p:cTn id="69" dur="500"/>
                                        <p:tgtEl>
                                          <p:spTgt spid="175198"/>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1" fill="hold" grpId="0" nodeType="clickEffect">
                                  <p:stCondLst>
                                    <p:cond delay="0"/>
                                  </p:stCondLst>
                                  <p:childTnLst>
                                    <p:set>
                                      <p:cBhvr>
                                        <p:cTn id="73" dur="1" fill="hold">
                                          <p:stCondLst>
                                            <p:cond delay="0"/>
                                          </p:stCondLst>
                                        </p:cTn>
                                        <p:tgtEl>
                                          <p:spTgt spid="175194"/>
                                        </p:tgtEl>
                                        <p:attrNameLst>
                                          <p:attrName>style.visibility</p:attrName>
                                        </p:attrNameLst>
                                      </p:cBhvr>
                                      <p:to>
                                        <p:strVal val="visible"/>
                                      </p:to>
                                    </p:set>
                                    <p:anim calcmode="lin" valueType="num">
                                      <p:cBhvr additive="base">
                                        <p:cTn id="74" dur="500" fill="hold"/>
                                        <p:tgtEl>
                                          <p:spTgt spid="175194"/>
                                        </p:tgtEl>
                                        <p:attrNameLst>
                                          <p:attrName>ppt_x</p:attrName>
                                        </p:attrNameLst>
                                      </p:cBhvr>
                                      <p:tavLst>
                                        <p:tav tm="0">
                                          <p:val>
                                            <p:strVal val="#ppt_x"/>
                                          </p:val>
                                        </p:tav>
                                        <p:tav tm="100000">
                                          <p:val>
                                            <p:strVal val="#ppt_x"/>
                                          </p:val>
                                        </p:tav>
                                      </p:tavLst>
                                    </p:anim>
                                    <p:anim calcmode="lin" valueType="num">
                                      <p:cBhvr additive="base">
                                        <p:cTn id="75" dur="500" fill="hold"/>
                                        <p:tgtEl>
                                          <p:spTgt spid="1751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93" grpId="0" autoUpdateAnimBg="0"/>
      <p:bldP spid="175194" grpId="0" animBg="1"/>
      <p:bldP spid="175195" grpId="0" animBg="1"/>
      <p:bldP spid="175196" grpId="0" animBg="1"/>
      <p:bldP spid="175197" grpId="0" animBg="1"/>
      <p:bldP spid="17519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Text Box 3"/>
          <p:cNvSpPr txBox="1">
            <a:spLocks noChangeArrowheads="1"/>
          </p:cNvSpPr>
          <p:nvPr/>
        </p:nvSpPr>
        <p:spPr bwMode="auto">
          <a:xfrm>
            <a:off x="260350" y="1271588"/>
            <a:ext cx="4265613"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nSpc>
                <a:spcPct val="110000"/>
              </a:lnSpc>
              <a:spcBef>
                <a:spcPct val="10000"/>
              </a:spcBef>
            </a:pPr>
            <a:r>
              <a:rPr lang="zh-CN" altLang="en-US" sz="2800">
                <a:solidFill>
                  <a:srgbClr val="FF3300"/>
                </a:solidFill>
                <a:latin typeface="黑体" pitchFamily="2" charset="-122"/>
                <a:ea typeface="黑体" pitchFamily="2" charset="-122"/>
              </a:rPr>
              <a:t>数值问题</a:t>
            </a:r>
          </a:p>
          <a:p>
            <a:pPr>
              <a:lnSpc>
                <a:spcPct val="110000"/>
              </a:lnSpc>
              <a:spcBef>
                <a:spcPct val="10000"/>
              </a:spcBef>
            </a:pPr>
            <a:r>
              <a:rPr lang="zh-CN" altLang="en-US" sz="2800">
                <a:solidFill>
                  <a:schemeClr val="hlink"/>
                </a:solidFill>
                <a:latin typeface="黑体" pitchFamily="2" charset="-122"/>
                <a:ea typeface="黑体" pitchFamily="2" charset="-122"/>
              </a:rPr>
              <a:t>对象</a:t>
            </a:r>
            <a:r>
              <a:rPr lang="zh-CN" altLang="en-US" sz="2800">
                <a:solidFill>
                  <a:schemeClr val="tx1"/>
                </a:solidFill>
                <a:latin typeface="黑体" pitchFamily="2" charset="-122"/>
                <a:ea typeface="黑体" pitchFamily="2" charset="-122"/>
              </a:rPr>
              <a:t>：</a:t>
            </a:r>
            <a:r>
              <a:rPr lang="zh-CN" altLang="en-US" sz="2800">
                <a:solidFill>
                  <a:schemeClr val="tx1"/>
                </a:solidFill>
              </a:rPr>
              <a:t>塔高度</a:t>
            </a:r>
            <a:r>
              <a:rPr lang="en-US" altLang="zh-CN" sz="2800">
                <a:solidFill>
                  <a:schemeClr val="tx1"/>
                </a:solidFill>
              </a:rPr>
              <a:t>h</a:t>
            </a:r>
            <a:r>
              <a:rPr lang="zh-CN" altLang="en-US" sz="2800">
                <a:solidFill>
                  <a:schemeClr val="tx1"/>
                </a:solidFill>
              </a:rPr>
              <a:t>，</a:t>
            </a:r>
          </a:p>
          <a:p>
            <a:pPr>
              <a:lnSpc>
                <a:spcPct val="110000"/>
              </a:lnSpc>
              <a:spcBef>
                <a:spcPct val="10000"/>
              </a:spcBef>
            </a:pPr>
            <a:r>
              <a:rPr lang="zh-CN" altLang="en-US" sz="2800">
                <a:solidFill>
                  <a:schemeClr val="tx1"/>
                </a:solidFill>
              </a:rPr>
              <a:t>           下落时间</a:t>
            </a:r>
            <a:r>
              <a:rPr lang="en-US" altLang="zh-CN" sz="2800">
                <a:solidFill>
                  <a:schemeClr val="tx1"/>
                </a:solidFill>
              </a:rPr>
              <a:t>t</a:t>
            </a:r>
            <a:r>
              <a:rPr lang="en-US" altLang="zh-CN" sz="2800">
                <a:solidFill>
                  <a:schemeClr val="tx1"/>
                </a:solidFill>
                <a:ea typeface="黑体" pitchFamily="2" charset="-122"/>
              </a:rPr>
              <a:t> </a:t>
            </a:r>
          </a:p>
          <a:p>
            <a:pPr>
              <a:lnSpc>
                <a:spcPct val="110000"/>
              </a:lnSpc>
              <a:spcBef>
                <a:spcPct val="10000"/>
              </a:spcBef>
            </a:pPr>
            <a:r>
              <a:rPr lang="en-US" altLang="zh-CN" sz="2800">
                <a:solidFill>
                  <a:schemeClr val="tx1"/>
                </a:solidFill>
                <a:latin typeface="黑体" pitchFamily="2" charset="-122"/>
                <a:ea typeface="黑体" pitchFamily="2" charset="-122"/>
              </a:rPr>
              <a:t>  </a:t>
            </a:r>
            <a:r>
              <a:rPr lang="en-US" altLang="zh-CN" sz="2800">
                <a:solidFill>
                  <a:schemeClr val="tx1"/>
                </a:solidFill>
                <a:ea typeface="黑体" pitchFamily="2" charset="-122"/>
              </a:rPr>
              <a:t>——</a:t>
            </a:r>
            <a:r>
              <a:rPr lang="zh-CN" altLang="en-US" sz="2800">
                <a:solidFill>
                  <a:schemeClr val="tx1"/>
                </a:solidFill>
                <a:latin typeface="宋体" pitchFamily="2" charset="-122"/>
              </a:rPr>
              <a:t>用数值表示</a:t>
            </a:r>
          </a:p>
          <a:p>
            <a:pPr>
              <a:lnSpc>
                <a:spcPct val="110000"/>
              </a:lnSpc>
              <a:spcBef>
                <a:spcPct val="10000"/>
              </a:spcBef>
            </a:pPr>
            <a:r>
              <a:rPr lang="zh-CN" altLang="en-US" sz="2800">
                <a:solidFill>
                  <a:schemeClr val="hlink"/>
                </a:solidFill>
                <a:latin typeface="黑体" pitchFamily="2" charset="-122"/>
                <a:ea typeface="黑体" pitchFamily="2" charset="-122"/>
              </a:rPr>
              <a:t>模型（</a:t>
            </a:r>
            <a:r>
              <a:rPr lang="zh-CN" altLang="en-US" sz="2800">
                <a:solidFill>
                  <a:srgbClr val="008000"/>
                </a:solidFill>
                <a:latin typeface="黑体" pitchFamily="2" charset="-122"/>
                <a:ea typeface="黑体" pitchFamily="2" charset="-122"/>
              </a:rPr>
              <a:t>对象之间的关系）</a:t>
            </a:r>
            <a:endParaRPr lang="zh-CN" altLang="en-US" sz="2800">
              <a:solidFill>
                <a:schemeClr val="tx1"/>
              </a:solidFill>
              <a:latin typeface="黑体" pitchFamily="2" charset="-122"/>
              <a:ea typeface="黑体" pitchFamily="2" charset="-122"/>
            </a:endParaRPr>
          </a:p>
          <a:p>
            <a:pPr>
              <a:lnSpc>
                <a:spcPct val="110000"/>
              </a:lnSpc>
              <a:spcBef>
                <a:spcPct val="10000"/>
              </a:spcBef>
            </a:pPr>
            <a:r>
              <a:rPr lang="zh-CN" altLang="en-US" sz="2800">
                <a:solidFill>
                  <a:schemeClr val="tx1"/>
                </a:solidFill>
                <a:latin typeface="黑体" pitchFamily="2" charset="-122"/>
                <a:ea typeface="黑体" pitchFamily="2" charset="-122"/>
              </a:rPr>
              <a:t>    </a:t>
            </a:r>
            <a:r>
              <a:rPr lang="zh-CN" altLang="en-US" sz="2800">
                <a:solidFill>
                  <a:schemeClr val="tx1"/>
                </a:solidFill>
                <a:latin typeface="宋体" pitchFamily="2" charset="-122"/>
              </a:rPr>
              <a:t>二元一次方程</a:t>
            </a:r>
          </a:p>
          <a:p>
            <a:pPr>
              <a:lnSpc>
                <a:spcPct val="110000"/>
              </a:lnSpc>
              <a:spcBef>
                <a:spcPct val="10000"/>
              </a:spcBef>
            </a:pPr>
            <a:r>
              <a:rPr lang="zh-CN" altLang="en-US" sz="2800">
                <a:solidFill>
                  <a:schemeClr val="tx1"/>
                </a:solidFill>
                <a:latin typeface="黑体" pitchFamily="2" charset="-122"/>
                <a:ea typeface="黑体" pitchFamily="2" charset="-122"/>
              </a:rPr>
              <a:t>  </a:t>
            </a:r>
            <a:r>
              <a:rPr lang="en-US" altLang="zh-CN" sz="2800">
                <a:solidFill>
                  <a:schemeClr val="tx1"/>
                </a:solidFill>
                <a:ea typeface="黑体" pitchFamily="2" charset="-122"/>
              </a:rPr>
              <a:t>——</a:t>
            </a:r>
            <a:r>
              <a:rPr lang="zh-CN" altLang="en-US" sz="2800">
                <a:solidFill>
                  <a:schemeClr val="tx1"/>
                </a:solidFill>
                <a:latin typeface="宋体" pitchFamily="2" charset="-122"/>
              </a:rPr>
              <a:t>用方程表示       </a:t>
            </a:r>
          </a:p>
          <a:p>
            <a:pPr>
              <a:lnSpc>
                <a:spcPct val="110000"/>
              </a:lnSpc>
              <a:spcBef>
                <a:spcPct val="10000"/>
              </a:spcBef>
            </a:pPr>
            <a:r>
              <a:rPr lang="zh-CN" altLang="en-US" sz="2800">
                <a:solidFill>
                  <a:schemeClr val="hlink"/>
                </a:solidFill>
                <a:latin typeface="黑体" pitchFamily="2" charset="-122"/>
                <a:ea typeface="黑体" pitchFamily="2" charset="-122"/>
              </a:rPr>
              <a:t>问题求解方法</a:t>
            </a:r>
          </a:p>
          <a:p>
            <a:pPr>
              <a:lnSpc>
                <a:spcPct val="110000"/>
              </a:lnSpc>
              <a:spcBef>
                <a:spcPct val="10000"/>
              </a:spcBef>
            </a:pPr>
            <a:r>
              <a:rPr lang="zh-CN" altLang="en-US" sz="2800">
                <a:solidFill>
                  <a:schemeClr val="tx1"/>
                </a:solidFill>
                <a:latin typeface="宋体" pitchFamily="2" charset="-122"/>
              </a:rPr>
              <a:t>  计算方法</a:t>
            </a:r>
          </a:p>
          <a:p>
            <a:pPr>
              <a:lnSpc>
                <a:spcPct val="110000"/>
              </a:lnSpc>
              <a:spcBef>
                <a:spcPct val="10000"/>
              </a:spcBef>
            </a:pPr>
            <a:r>
              <a:rPr lang="zh-CN" altLang="en-US" sz="2800">
                <a:solidFill>
                  <a:schemeClr val="hlink"/>
                </a:solidFill>
                <a:latin typeface="黑体" pitchFamily="2" charset="-122"/>
                <a:ea typeface="黑体" pitchFamily="2" charset="-122"/>
              </a:rPr>
              <a:t>编程：</a:t>
            </a:r>
          </a:p>
        </p:txBody>
      </p:sp>
      <p:sp>
        <p:nvSpPr>
          <p:cNvPr id="166916" name="Text Box 4"/>
          <p:cNvSpPr txBox="1">
            <a:spLocks noChangeArrowheads="1"/>
          </p:cNvSpPr>
          <p:nvPr/>
        </p:nvSpPr>
        <p:spPr bwMode="auto">
          <a:xfrm>
            <a:off x="4500563" y="1276350"/>
            <a:ext cx="4751387"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nSpc>
                <a:spcPct val="110000"/>
              </a:lnSpc>
              <a:spcBef>
                <a:spcPct val="10000"/>
              </a:spcBef>
            </a:pPr>
            <a:r>
              <a:rPr lang="zh-CN" altLang="en-US" sz="2800">
                <a:solidFill>
                  <a:srgbClr val="FF3300"/>
                </a:solidFill>
                <a:latin typeface="黑体" pitchFamily="2" charset="-122"/>
                <a:ea typeface="黑体" pitchFamily="2" charset="-122"/>
              </a:rPr>
              <a:t>非数值问题</a:t>
            </a:r>
          </a:p>
          <a:p>
            <a:pPr>
              <a:lnSpc>
                <a:spcPct val="110000"/>
              </a:lnSpc>
              <a:spcBef>
                <a:spcPct val="10000"/>
              </a:spcBef>
            </a:pPr>
            <a:r>
              <a:rPr lang="zh-CN" altLang="en-US" sz="2800">
                <a:solidFill>
                  <a:schemeClr val="hlink"/>
                </a:solidFill>
                <a:latin typeface="黑体" pitchFamily="2" charset="-122"/>
                <a:ea typeface="黑体" pitchFamily="2" charset="-122"/>
              </a:rPr>
              <a:t>对象</a:t>
            </a:r>
            <a:r>
              <a:rPr lang="zh-CN" altLang="en-US" sz="2800">
                <a:solidFill>
                  <a:schemeClr val="tx1"/>
                </a:solidFill>
                <a:latin typeface="黑体" pitchFamily="2" charset="-122"/>
                <a:ea typeface="黑体" pitchFamily="2" charset="-122"/>
              </a:rPr>
              <a:t>：</a:t>
            </a:r>
            <a:r>
              <a:rPr lang="zh-CN" altLang="en-US" sz="2800">
                <a:solidFill>
                  <a:schemeClr val="tx1"/>
                </a:solidFill>
                <a:latin typeface="宋体" pitchFamily="2" charset="-122"/>
              </a:rPr>
              <a:t>课程</a:t>
            </a:r>
          </a:p>
          <a:p>
            <a:pPr>
              <a:lnSpc>
                <a:spcPct val="110000"/>
              </a:lnSpc>
              <a:spcBef>
                <a:spcPct val="10000"/>
              </a:spcBef>
            </a:pPr>
            <a:r>
              <a:rPr lang="zh-CN" altLang="en-US" sz="2800">
                <a:solidFill>
                  <a:schemeClr val="tx1"/>
                </a:solidFill>
                <a:latin typeface="黑体" pitchFamily="2" charset="-122"/>
                <a:ea typeface="黑体" pitchFamily="2" charset="-122"/>
              </a:rPr>
              <a:t>     </a:t>
            </a:r>
            <a:r>
              <a:rPr lang="en-US" altLang="zh-CN" sz="2800">
                <a:solidFill>
                  <a:schemeClr val="tx1"/>
                </a:solidFill>
                <a:ea typeface="黑体" pitchFamily="2" charset="-122"/>
              </a:rPr>
              <a:t>——</a:t>
            </a:r>
            <a:r>
              <a:rPr lang="zh-CN" altLang="en-US" sz="2800">
                <a:solidFill>
                  <a:schemeClr val="tx1"/>
                </a:solidFill>
                <a:latin typeface="宋体" pitchFamily="2" charset="-122"/>
              </a:rPr>
              <a:t>用课程名表示</a:t>
            </a:r>
          </a:p>
          <a:p>
            <a:pPr>
              <a:lnSpc>
                <a:spcPct val="110000"/>
              </a:lnSpc>
              <a:spcBef>
                <a:spcPct val="10000"/>
              </a:spcBef>
            </a:pPr>
            <a:r>
              <a:rPr lang="zh-CN" altLang="en-US" sz="2800">
                <a:solidFill>
                  <a:schemeClr val="tx1"/>
                </a:solidFill>
                <a:latin typeface="黑体" pitchFamily="2" charset="-122"/>
                <a:ea typeface="黑体" pitchFamily="2" charset="-122"/>
              </a:rPr>
              <a:t>     </a:t>
            </a:r>
            <a:r>
              <a:rPr lang="en-US" altLang="zh-CN" sz="2800">
                <a:solidFill>
                  <a:schemeClr val="tx1"/>
                </a:solidFill>
                <a:ea typeface="黑体" pitchFamily="2" charset="-122"/>
              </a:rPr>
              <a:t>——</a:t>
            </a:r>
            <a:r>
              <a:rPr lang="zh-CN" altLang="en-US" sz="2800">
                <a:solidFill>
                  <a:schemeClr val="tx1"/>
                </a:solidFill>
                <a:latin typeface="黑体" pitchFamily="2" charset="-122"/>
              </a:rPr>
              <a:t>不能</a:t>
            </a:r>
            <a:r>
              <a:rPr lang="zh-CN" altLang="en-US" sz="2800">
                <a:solidFill>
                  <a:schemeClr val="tx1"/>
                </a:solidFill>
                <a:latin typeface="宋体" pitchFamily="2" charset="-122"/>
              </a:rPr>
              <a:t>用数值表示</a:t>
            </a:r>
            <a:endParaRPr lang="zh-CN" altLang="en-US" sz="2800">
              <a:solidFill>
                <a:srgbClr val="010000"/>
              </a:solidFill>
              <a:latin typeface="黑体" pitchFamily="2" charset="-122"/>
              <a:ea typeface="黑体" pitchFamily="2" charset="-122"/>
            </a:endParaRPr>
          </a:p>
          <a:p>
            <a:pPr>
              <a:lnSpc>
                <a:spcPct val="110000"/>
              </a:lnSpc>
              <a:spcBef>
                <a:spcPct val="10000"/>
              </a:spcBef>
            </a:pPr>
            <a:r>
              <a:rPr lang="zh-CN" altLang="en-US" sz="2800">
                <a:solidFill>
                  <a:schemeClr val="hlink"/>
                </a:solidFill>
                <a:latin typeface="黑体" pitchFamily="2" charset="-122"/>
                <a:ea typeface="黑体" pitchFamily="2" charset="-122"/>
              </a:rPr>
              <a:t>模型（</a:t>
            </a:r>
            <a:r>
              <a:rPr lang="zh-CN" altLang="en-US" sz="2800">
                <a:solidFill>
                  <a:srgbClr val="008000"/>
                </a:solidFill>
                <a:latin typeface="黑体" pitchFamily="2" charset="-122"/>
                <a:ea typeface="黑体" pitchFamily="2" charset="-122"/>
              </a:rPr>
              <a:t>对象之间的关系）</a:t>
            </a:r>
            <a:endParaRPr lang="zh-CN" altLang="en-US" sz="2800">
              <a:solidFill>
                <a:schemeClr val="tx1"/>
              </a:solidFill>
              <a:latin typeface="黑体" pitchFamily="2" charset="-122"/>
              <a:ea typeface="黑体" pitchFamily="2" charset="-122"/>
            </a:endParaRPr>
          </a:p>
          <a:p>
            <a:pPr>
              <a:lnSpc>
                <a:spcPct val="110000"/>
              </a:lnSpc>
              <a:spcBef>
                <a:spcPct val="10000"/>
              </a:spcBef>
            </a:pPr>
            <a:r>
              <a:rPr lang="zh-CN" altLang="en-US" sz="2800">
                <a:solidFill>
                  <a:schemeClr val="tx1"/>
                </a:solidFill>
                <a:latin typeface="黑体" pitchFamily="2" charset="-122"/>
                <a:ea typeface="黑体" pitchFamily="2" charset="-122"/>
              </a:rPr>
              <a:t>   </a:t>
            </a:r>
            <a:r>
              <a:rPr lang="zh-CN" altLang="en-US" sz="2800">
                <a:solidFill>
                  <a:schemeClr val="tx1"/>
                </a:solidFill>
                <a:latin typeface="宋体" pitchFamily="2" charset="-122"/>
              </a:rPr>
              <a:t>课程间有</a:t>
            </a:r>
            <a:r>
              <a:rPr lang="zh-CN" altLang="en-US" sz="2800">
                <a:solidFill>
                  <a:schemeClr val="tx1"/>
                </a:solidFill>
              </a:rPr>
              <a:t>“</a:t>
            </a:r>
            <a:r>
              <a:rPr lang="zh-CN" altLang="en-US" sz="2800">
                <a:solidFill>
                  <a:schemeClr val="tx1"/>
                </a:solidFill>
                <a:latin typeface="宋体" pitchFamily="2" charset="-122"/>
              </a:rPr>
              <a:t>冲突</a:t>
            </a:r>
            <a:r>
              <a:rPr lang="zh-CN" altLang="en-US" sz="2800">
                <a:solidFill>
                  <a:schemeClr val="tx1"/>
                </a:solidFill>
              </a:rPr>
              <a:t>”</a:t>
            </a:r>
            <a:r>
              <a:rPr lang="zh-CN" altLang="en-US" sz="2800">
                <a:solidFill>
                  <a:schemeClr val="tx1"/>
                </a:solidFill>
                <a:latin typeface="宋体" pitchFamily="2" charset="-122"/>
              </a:rPr>
              <a:t>关系</a:t>
            </a:r>
          </a:p>
          <a:p>
            <a:pPr algn="ctr">
              <a:lnSpc>
                <a:spcPct val="110000"/>
              </a:lnSpc>
              <a:spcBef>
                <a:spcPct val="10000"/>
              </a:spcBef>
            </a:pPr>
            <a:r>
              <a:rPr lang="en-US" altLang="zh-CN" sz="2800">
                <a:solidFill>
                  <a:schemeClr val="tx1"/>
                </a:solidFill>
              </a:rPr>
              <a:t>——</a:t>
            </a:r>
            <a:r>
              <a:rPr lang="zh-CN" altLang="en-US" sz="2800">
                <a:solidFill>
                  <a:schemeClr val="tx1"/>
                </a:solidFill>
                <a:latin typeface="宋体" pitchFamily="2" charset="-122"/>
              </a:rPr>
              <a:t>不能用方程表示</a:t>
            </a:r>
            <a:endParaRPr lang="zh-CN" altLang="en-US" sz="2800">
              <a:solidFill>
                <a:srgbClr val="008000"/>
              </a:solidFill>
              <a:latin typeface="宋体" pitchFamily="2" charset="-122"/>
            </a:endParaRPr>
          </a:p>
          <a:p>
            <a:pPr>
              <a:lnSpc>
                <a:spcPct val="110000"/>
              </a:lnSpc>
              <a:spcBef>
                <a:spcPct val="10000"/>
              </a:spcBef>
            </a:pPr>
            <a:r>
              <a:rPr lang="zh-CN" altLang="en-US" sz="2800">
                <a:solidFill>
                  <a:schemeClr val="hlink"/>
                </a:solidFill>
                <a:latin typeface="黑体" pitchFamily="2" charset="-122"/>
                <a:ea typeface="黑体" pitchFamily="2" charset="-122"/>
              </a:rPr>
              <a:t>问题求解方法</a:t>
            </a:r>
            <a:r>
              <a:rPr lang="zh-CN" altLang="en-US" sz="2800">
                <a:solidFill>
                  <a:srgbClr val="008000"/>
                </a:solidFill>
                <a:latin typeface="黑体" pitchFamily="2" charset="-122"/>
                <a:ea typeface="黑体" pitchFamily="2" charset="-122"/>
              </a:rPr>
              <a:t> </a:t>
            </a:r>
          </a:p>
          <a:p>
            <a:pPr>
              <a:lnSpc>
                <a:spcPct val="110000"/>
              </a:lnSpc>
              <a:spcBef>
                <a:spcPct val="10000"/>
              </a:spcBef>
            </a:pPr>
            <a:r>
              <a:rPr lang="en-US" altLang="zh-CN" sz="2800">
                <a:solidFill>
                  <a:schemeClr val="tx1"/>
                </a:solidFill>
                <a:ea typeface="黑体" pitchFamily="2" charset="-122"/>
              </a:rPr>
              <a:t>……</a:t>
            </a:r>
            <a:endParaRPr lang="en-US" altLang="zh-CN" sz="2800">
              <a:solidFill>
                <a:schemeClr val="tx1"/>
              </a:solidFill>
              <a:latin typeface="黑体" pitchFamily="2" charset="-122"/>
              <a:ea typeface="黑体" pitchFamily="2" charset="-122"/>
            </a:endParaRPr>
          </a:p>
          <a:p>
            <a:pPr>
              <a:lnSpc>
                <a:spcPct val="110000"/>
              </a:lnSpc>
              <a:spcBef>
                <a:spcPct val="10000"/>
              </a:spcBef>
            </a:pPr>
            <a:r>
              <a:rPr lang="zh-CN" altLang="en-US" sz="2800">
                <a:solidFill>
                  <a:schemeClr val="hlink"/>
                </a:solidFill>
                <a:latin typeface="黑体" pitchFamily="2" charset="-122"/>
                <a:ea typeface="黑体" pitchFamily="2" charset="-122"/>
              </a:rPr>
              <a:t>编程：</a:t>
            </a:r>
          </a:p>
        </p:txBody>
      </p:sp>
      <p:sp>
        <p:nvSpPr>
          <p:cNvPr id="24581" name="Line 6"/>
          <p:cNvSpPr>
            <a:spLocks noChangeShapeType="1"/>
          </p:cNvSpPr>
          <p:nvPr/>
        </p:nvSpPr>
        <p:spPr bwMode="auto">
          <a:xfrm>
            <a:off x="4427538" y="1412875"/>
            <a:ext cx="0" cy="5184775"/>
          </a:xfrm>
          <a:prstGeom prst="line">
            <a:avLst/>
          </a:prstGeom>
          <a:noFill/>
          <a:ln w="381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2" name="Rectangle 8"/>
          <p:cNvSpPr>
            <a:spLocks noGrp="1" noChangeArrowheads="1"/>
          </p:cNvSpPr>
          <p:nvPr>
            <p:ph type="title"/>
          </p:nvPr>
        </p:nvSpPr>
        <p:spPr/>
        <p:txBody>
          <a:bodyPr/>
          <a:lstStyle/>
          <a:p>
            <a:pPr eaLnBrk="1" hangingPunct="1"/>
            <a:r>
              <a:rPr lang="zh-CN" altLang="en-US" smtClean="0"/>
              <a:t>数值问题与非数值问题的程序设计比较 </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up)">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wipe(up)">
                                      <p:cBhvr>
                                        <p:cTn id="12" dur="500"/>
                                        <p:tgtEl>
                                          <p:spTgt spid="166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wipe(up)">
                                      <p:cBhvr>
                                        <p:cTn id="17" dur="500"/>
                                        <p:tgtEl>
                                          <p:spTgt spid="166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wipe(up)">
                                      <p:cBhvr>
                                        <p:cTn id="22" dur="500"/>
                                        <p:tgtEl>
                                          <p:spTgt spid="166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6915">
                                            <p:txEl>
                                              <p:pRg st="4" end="4"/>
                                            </p:txEl>
                                          </p:spTgt>
                                        </p:tgtEl>
                                        <p:attrNameLst>
                                          <p:attrName>style.visibility</p:attrName>
                                        </p:attrNameLst>
                                      </p:cBhvr>
                                      <p:to>
                                        <p:strVal val="visible"/>
                                      </p:to>
                                    </p:set>
                                    <p:animEffect transition="in" filter="wipe(up)">
                                      <p:cBhvr>
                                        <p:cTn id="27" dur="500"/>
                                        <p:tgtEl>
                                          <p:spTgt spid="166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6915">
                                            <p:txEl>
                                              <p:pRg st="5" end="5"/>
                                            </p:txEl>
                                          </p:spTgt>
                                        </p:tgtEl>
                                        <p:attrNameLst>
                                          <p:attrName>style.visibility</p:attrName>
                                        </p:attrNameLst>
                                      </p:cBhvr>
                                      <p:to>
                                        <p:strVal val="visible"/>
                                      </p:to>
                                    </p:set>
                                    <p:animEffect transition="in" filter="wipe(up)">
                                      <p:cBhvr>
                                        <p:cTn id="32" dur="500"/>
                                        <p:tgtEl>
                                          <p:spTgt spid="166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6915">
                                            <p:txEl>
                                              <p:pRg st="6" end="6"/>
                                            </p:txEl>
                                          </p:spTgt>
                                        </p:tgtEl>
                                        <p:attrNameLst>
                                          <p:attrName>style.visibility</p:attrName>
                                        </p:attrNameLst>
                                      </p:cBhvr>
                                      <p:to>
                                        <p:strVal val="visible"/>
                                      </p:to>
                                    </p:set>
                                    <p:animEffect transition="in" filter="wipe(up)">
                                      <p:cBhvr>
                                        <p:cTn id="37" dur="500"/>
                                        <p:tgtEl>
                                          <p:spTgt spid="1669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6915">
                                            <p:txEl>
                                              <p:pRg st="7" end="7"/>
                                            </p:txEl>
                                          </p:spTgt>
                                        </p:tgtEl>
                                        <p:attrNameLst>
                                          <p:attrName>style.visibility</p:attrName>
                                        </p:attrNameLst>
                                      </p:cBhvr>
                                      <p:to>
                                        <p:strVal val="visible"/>
                                      </p:to>
                                    </p:set>
                                    <p:animEffect transition="in" filter="wipe(up)">
                                      <p:cBhvr>
                                        <p:cTn id="42" dur="500"/>
                                        <p:tgtEl>
                                          <p:spTgt spid="1669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6915">
                                            <p:txEl>
                                              <p:pRg st="8" end="8"/>
                                            </p:txEl>
                                          </p:spTgt>
                                        </p:tgtEl>
                                        <p:attrNameLst>
                                          <p:attrName>style.visibility</p:attrName>
                                        </p:attrNameLst>
                                      </p:cBhvr>
                                      <p:to>
                                        <p:strVal val="visible"/>
                                      </p:to>
                                    </p:set>
                                    <p:animEffect transition="in" filter="wipe(up)">
                                      <p:cBhvr>
                                        <p:cTn id="47" dur="500"/>
                                        <p:tgtEl>
                                          <p:spTgt spid="1669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66915">
                                            <p:txEl>
                                              <p:pRg st="9" end="9"/>
                                            </p:txEl>
                                          </p:spTgt>
                                        </p:tgtEl>
                                        <p:attrNameLst>
                                          <p:attrName>style.visibility</p:attrName>
                                        </p:attrNameLst>
                                      </p:cBhvr>
                                      <p:to>
                                        <p:strVal val="visible"/>
                                      </p:to>
                                    </p:set>
                                    <p:animEffect transition="in" filter="wipe(up)">
                                      <p:cBhvr>
                                        <p:cTn id="52" dur="500"/>
                                        <p:tgtEl>
                                          <p:spTgt spid="16691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6916">
                                            <p:txEl>
                                              <p:pRg st="0" end="0"/>
                                            </p:txEl>
                                          </p:spTgt>
                                        </p:tgtEl>
                                        <p:attrNameLst>
                                          <p:attrName>style.visibility</p:attrName>
                                        </p:attrNameLst>
                                      </p:cBhvr>
                                      <p:to>
                                        <p:strVal val="visible"/>
                                      </p:to>
                                    </p:set>
                                    <p:animEffect transition="in" filter="wipe(up)">
                                      <p:cBhvr>
                                        <p:cTn id="57" dur="500"/>
                                        <p:tgtEl>
                                          <p:spTgt spid="166916">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66916">
                                            <p:txEl>
                                              <p:pRg st="1" end="1"/>
                                            </p:txEl>
                                          </p:spTgt>
                                        </p:tgtEl>
                                        <p:attrNameLst>
                                          <p:attrName>style.visibility</p:attrName>
                                        </p:attrNameLst>
                                      </p:cBhvr>
                                      <p:to>
                                        <p:strVal val="visible"/>
                                      </p:to>
                                    </p:set>
                                    <p:animEffect transition="in" filter="wipe(up)">
                                      <p:cBhvr>
                                        <p:cTn id="62" dur="500"/>
                                        <p:tgtEl>
                                          <p:spTgt spid="166916">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66916">
                                            <p:txEl>
                                              <p:pRg st="2" end="2"/>
                                            </p:txEl>
                                          </p:spTgt>
                                        </p:tgtEl>
                                        <p:attrNameLst>
                                          <p:attrName>style.visibility</p:attrName>
                                        </p:attrNameLst>
                                      </p:cBhvr>
                                      <p:to>
                                        <p:strVal val="visible"/>
                                      </p:to>
                                    </p:set>
                                    <p:animEffect transition="in" filter="wipe(up)">
                                      <p:cBhvr>
                                        <p:cTn id="67" dur="500"/>
                                        <p:tgtEl>
                                          <p:spTgt spid="166916">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66916">
                                            <p:txEl>
                                              <p:pRg st="3" end="3"/>
                                            </p:txEl>
                                          </p:spTgt>
                                        </p:tgtEl>
                                        <p:attrNameLst>
                                          <p:attrName>style.visibility</p:attrName>
                                        </p:attrNameLst>
                                      </p:cBhvr>
                                      <p:to>
                                        <p:strVal val="visible"/>
                                      </p:to>
                                    </p:set>
                                    <p:animEffect transition="in" filter="wipe(up)">
                                      <p:cBhvr>
                                        <p:cTn id="72" dur="500"/>
                                        <p:tgtEl>
                                          <p:spTgt spid="166916">
                                            <p:txEl>
                                              <p:pRg st="3" end="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66916">
                                            <p:txEl>
                                              <p:pRg st="4" end="4"/>
                                            </p:txEl>
                                          </p:spTgt>
                                        </p:tgtEl>
                                        <p:attrNameLst>
                                          <p:attrName>style.visibility</p:attrName>
                                        </p:attrNameLst>
                                      </p:cBhvr>
                                      <p:to>
                                        <p:strVal val="visible"/>
                                      </p:to>
                                    </p:set>
                                    <p:animEffect transition="in" filter="wipe(up)">
                                      <p:cBhvr>
                                        <p:cTn id="77" dur="500"/>
                                        <p:tgtEl>
                                          <p:spTgt spid="166916">
                                            <p:txEl>
                                              <p:pRg st="4" end="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66916">
                                            <p:txEl>
                                              <p:pRg st="5" end="5"/>
                                            </p:txEl>
                                          </p:spTgt>
                                        </p:tgtEl>
                                        <p:attrNameLst>
                                          <p:attrName>style.visibility</p:attrName>
                                        </p:attrNameLst>
                                      </p:cBhvr>
                                      <p:to>
                                        <p:strVal val="visible"/>
                                      </p:to>
                                    </p:set>
                                    <p:animEffect transition="in" filter="wipe(up)">
                                      <p:cBhvr>
                                        <p:cTn id="82" dur="500"/>
                                        <p:tgtEl>
                                          <p:spTgt spid="166916">
                                            <p:txEl>
                                              <p:pRg st="5" end="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66916">
                                            <p:txEl>
                                              <p:pRg st="6" end="6"/>
                                            </p:txEl>
                                          </p:spTgt>
                                        </p:tgtEl>
                                        <p:attrNameLst>
                                          <p:attrName>style.visibility</p:attrName>
                                        </p:attrNameLst>
                                      </p:cBhvr>
                                      <p:to>
                                        <p:strVal val="visible"/>
                                      </p:to>
                                    </p:set>
                                    <p:animEffect transition="in" filter="wipe(up)">
                                      <p:cBhvr>
                                        <p:cTn id="87" dur="500"/>
                                        <p:tgtEl>
                                          <p:spTgt spid="166916">
                                            <p:txEl>
                                              <p:pRg st="6" end="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66916">
                                            <p:txEl>
                                              <p:pRg st="7" end="7"/>
                                            </p:txEl>
                                          </p:spTgt>
                                        </p:tgtEl>
                                        <p:attrNameLst>
                                          <p:attrName>style.visibility</p:attrName>
                                        </p:attrNameLst>
                                      </p:cBhvr>
                                      <p:to>
                                        <p:strVal val="visible"/>
                                      </p:to>
                                    </p:set>
                                    <p:animEffect transition="in" filter="wipe(up)">
                                      <p:cBhvr>
                                        <p:cTn id="92" dur="500"/>
                                        <p:tgtEl>
                                          <p:spTgt spid="166916">
                                            <p:txEl>
                                              <p:pRg st="7" end="7"/>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66916">
                                            <p:txEl>
                                              <p:pRg st="8" end="8"/>
                                            </p:txEl>
                                          </p:spTgt>
                                        </p:tgtEl>
                                        <p:attrNameLst>
                                          <p:attrName>style.visibility</p:attrName>
                                        </p:attrNameLst>
                                      </p:cBhvr>
                                      <p:to>
                                        <p:strVal val="visible"/>
                                      </p:to>
                                    </p:set>
                                    <p:animEffect transition="in" filter="wipe(up)">
                                      <p:cBhvr>
                                        <p:cTn id="97" dur="500"/>
                                        <p:tgtEl>
                                          <p:spTgt spid="166916">
                                            <p:txEl>
                                              <p:pRg st="8" end="8"/>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66916">
                                            <p:txEl>
                                              <p:pRg st="9" end="9"/>
                                            </p:txEl>
                                          </p:spTgt>
                                        </p:tgtEl>
                                        <p:attrNameLst>
                                          <p:attrName>style.visibility</p:attrName>
                                        </p:attrNameLst>
                                      </p:cBhvr>
                                      <p:to>
                                        <p:strVal val="visible"/>
                                      </p:to>
                                    </p:set>
                                    <p:animEffect transition="in" filter="wipe(up)">
                                      <p:cBhvr>
                                        <p:cTn id="102" dur="500"/>
                                        <p:tgtEl>
                                          <p:spTgt spid="1669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P spid="16691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smtClean="0"/>
              <a:t>数据结构研究的主要内容</a:t>
            </a:r>
          </a:p>
        </p:txBody>
      </p:sp>
      <p:sp>
        <p:nvSpPr>
          <p:cNvPr id="25604" name="Rectangle 3"/>
          <p:cNvSpPr>
            <a:spLocks noGrp="1" noChangeArrowheads="1"/>
          </p:cNvSpPr>
          <p:nvPr>
            <p:ph type="body" idx="1"/>
          </p:nvPr>
        </p:nvSpPr>
        <p:spPr/>
        <p:txBody>
          <a:bodyPr/>
          <a:lstStyle/>
          <a:p>
            <a:pPr eaLnBrk="1" hangingPunct="1"/>
            <a:r>
              <a:rPr lang="zh-CN" altLang="en-US" sz="3200" smtClean="0"/>
              <a:t>概括地说：</a:t>
            </a:r>
          </a:p>
          <a:p>
            <a:pPr lvl="1" eaLnBrk="1" hangingPunct="1"/>
            <a:r>
              <a:rPr lang="zh-CN" altLang="en-US" sz="3200" smtClean="0"/>
              <a:t>数据结构是一门研究“</a:t>
            </a:r>
            <a:r>
              <a:rPr lang="zh-CN" altLang="en-US" sz="3200" u="sng" smtClean="0">
                <a:solidFill>
                  <a:srgbClr val="FF0000"/>
                </a:solidFill>
              </a:rPr>
              <a:t>非数值计算的程序设计问题</a:t>
            </a:r>
            <a:r>
              <a:rPr lang="zh-CN" altLang="en-US" sz="3200" smtClean="0">
                <a:solidFill>
                  <a:srgbClr val="FF0000"/>
                </a:solidFill>
              </a:rPr>
              <a:t>中</a:t>
            </a:r>
            <a:r>
              <a:rPr lang="zh-CN" altLang="en-US" sz="3200" u="sng" smtClean="0">
                <a:solidFill>
                  <a:srgbClr val="FF0000"/>
                </a:solidFill>
              </a:rPr>
              <a:t>计算机操作对象</a:t>
            </a:r>
            <a:r>
              <a:rPr lang="zh-CN" altLang="en-US" sz="3200" smtClean="0">
                <a:solidFill>
                  <a:srgbClr val="FF0000"/>
                </a:solidFill>
              </a:rPr>
              <a:t>以及</a:t>
            </a:r>
            <a:r>
              <a:rPr lang="zh-CN" altLang="en-US" sz="3200" u="sng" smtClean="0">
                <a:solidFill>
                  <a:srgbClr val="FF0000"/>
                </a:solidFill>
              </a:rPr>
              <a:t>它们之间的关系和操作</a:t>
            </a:r>
            <a:r>
              <a:rPr lang="zh-CN" altLang="en-US" sz="3200" smtClean="0"/>
              <a:t>”的学科。</a:t>
            </a:r>
          </a:p>
          <a:p>
            <a:pPr eaLnBrk="1" hangingPunct="1"/>
            <a:r>
              <a:rPr lang="zh-CN" altLang="en-US" sz="3200" smtClean="0"/>
              <a:t>具体地说：</a:t>
            </a:r>
          </a:p>
          <a:p>
            <a:pPr lvl="1" eaLnBrk="1" hangingPunct="1"/>
            <a:r>
              <a:rPr lang="zh-CN" altLang="en-US" sz="3200" smtClean="0"/>
              <a:t> 数据结构主要研究</a:t>
            </a:r>
            <a:r>
              <a:rPr lang="zh-CN" altLang="en-US" sz="3200" smtClean="0">
                <a:solidFill>
                  <a:srgbClr val="FF0000"/>
                </a:solidFill>
              </a:rPr>
              <a:t>数据之间有哪些结构关系，如何表示，如何存储，如何处理</a:t>
            </a:r>
            <a:r>
              <a:rPr lang="zh-CN" altLang="en-US" sz="3200" smtClean="0"/>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sz="4400" smtClean="0"/>
              <a:t>1.2   </a:t>
            </a:r>
            <a:r>
              <a:rPr lang="zh-CN" altLang="en-US" sz="4400" smtClean="0"/>
              <a:t>基本概念和术语</a:t>
            </a:r>
          </a:p>
        </p:txBody>
      </p:sp>
      <p:sp>
        <p:nvSpPr>
          <p:cNvPr id="26628" name="Rectangle 3"/>
          <p:cNvSpPr>
            <a:spLocks noGrp="1" noChangeArrowheads="1"/>
          </p:cNvSpPr>
          <p:nvPr>
            <p:ph type="body" idx="1"/>
          </p:nvPr>
        </p:nvSpPr>
        <p:spPr/>
        <p:txBody>
          <a:bodyPr/>
          <a:lstStyle/>
          <a:p>
            <a:pPr eaLnBrk="1" hangingPunct="1"/>
            <a:r>
              <a:rPr lang="en-US" altLang="zh-CN" sz="3200" smtClean="0"/>
              <a:t>1.2.1 </a:t>
            </a:r>
            <a:r>
              <a:rPr lang="zh-CN" altLang="en-US" sz="3200" smtClean="0"/>
              <a:t>数据与数据结构</a:t>
            </a:r>
          </a:p>
          <a:p>
            <a:pPr eaLnBrk="1" hangingPunct="1"/>
            <a:r>
              <a:rPr lang="en-US" altLang="zh-CN" sz="3200" smtClean="0"/>
              <a:t>1.2.2 </a:t>
            </a:r>
            <a:r>
              <a:rPr lang="zh-CN" altLang="en-US" sz="3200" smtClean="0"/>
              <a:t>数据类型</a:t>
            </a:r>
          </a:p>
          <a:p>
            <a:pPr eaLnBrk="1" hangingPunct="1"/>
            <a:r>
              <a:rPr lang="en-US" altLang="zh-CN" sz="3200" smtClean="0"/>
              <a:t>1.2.3 </a:t>
            </a:r>
            <a:r>
              <a:rPr lang="zh-CN" altLang="en-US" sz="3200" smtClean="0"/>
              <a:t>抽象数据类型</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smtClean="0"/>
              <a:t>1.2.1 </a:t>
            </a:r>
            <a:r>
              <a:rPr lang="zh-CN" altLang="en-US" smtClean="0"/>
              <a:t>数据与数据结构</a:t>
            </a:r>
          </a:p>
        </p:txBody>
      </p:sp>
      <p:sp>
        <p:nvSpPr>
          <p:cNvPr id="27652" name="Rectangle 3"/>
          <p:cNvSpPr>
            <a:spLocks noGrp="1" noChangeArrowheads="1"/>
          </p:cNvSpPr>
          <p:nvPr>
            <p:ph type="body" idx="1"/>
          </p:nvPr>
        </p:nvSpPr>
        <p:spPr/>
        <p:txBody>
          <a:bodyPr/>
          <a:lstStyle/>
          <a:p>
            <a:pPr eaLnBrk="1" hangingPunct="1"/>
            <a:r>
              <a:rPr lang="zh-CN" altLang="en-US" smtClean="0">
                <a:solidFill>
                  <a:srgbClr val="FF0000"/>
                </a:solidFill>
              </a:rPr>
              <a:t>数据（</a:t>
            </a:r>
            <a:r>
              <a:rPr lang="en-US" altLang="zh-CN" smtClean="0">
                <a:solidFill>
                  <a:srgbClr val="FF0000"/>
                </a:solidFill>
              </a:rPr>
              <a:t>data</a:t>
            </a:r>
            <a:r>
              <a:rPr lang="zh-CN" altLang="en-US" smtClean="0">
                <a:solidFill>
                  <a:srgbClr val="FF0000"/>
                </a:solidFill>
              </a:rPr>
              <a:t>）</a:t>
            </a:r>
            <a:r>
              <a:rPr lang="en-US" altLang="zh-CN" smtClean="0">
                <a:solidFill>
                  <a:srgbClr val="FF0000"/>
                </a:solidFill>
              </a:rPr>
              <a:t>:</a:t>
            </a:r>
          </a:p>
          <a:p>
            <a:pPr lvl="1" eaLnBrk="1" hangingPunct="1"/>
            <a:r>
              <a:rPr lang="zh-CN" altLang="en-US" smtClean="0">
                <a:solidFill>
                  <a:schemeClr val="tx1"/>
                </a:solidFill>
              </a:rPr>
              <a:t>所有能</a:t>
            </a:r>
            <a:r>
              <a:rPr lang="zh-CN" altLang="en-US" smtClean="0">
                <a:solidFill>
                  <a:srgbClr val="FF0000"/>
                </a:solidFill>
              </a:rPr>
              <a:t>被输入到或产生在</a:t>
            </a:r>
            <a:r>
              <a:rPr lang="zh-CN" altLang="en-US" smtClean="0">
                <a:solidFill>
                  <a:schemeClr val="tx1"/>
                </a:solidFill>
              </a:rPr>
              <a:t>计算机中，且</a:t>
            </a:r>
            <a:r>
              <a:rPr lang="zh-CN" altLang="en-US" smtClean="0">
                <a:solidFill>
                  <a:srgbClr val="FF0000"/>
                </a:solidFill>
              </a:rPr>
              <a:t>能被计算机处理</a:t>
            </a:r>
            <a:r>
              <a:rPr lang="zh-CN" altLang="en-US" smtClean="0">
                <a:solidFill>
                  <a:schemeClr val="tx1"/>
                </a:solidFill>
              </a:rPr>
              <a:t>的符号的集合。</a:t>
            </a:r>
          </a:p>
          <a:p>
            <a:pPr lvl="1" eaLnBrk="1" hangingPunct="1"/>
            <a:r>
              <a:rPr lang="zh-CN" altLang="en-US" smtClean="0">
                <a:solidFill>
                  <a:schemeClr val="tx1"/>
                </a:solidFill>
              </a:rPr>
              <a:t>是对计算机处理的</a:t>
            </a:r>
            <a:r>
              <a:rPr lang="zh-CN" altLang="en-US" smtClean="0">
                <a:solidFill>
                  <a:srgbClr val="FF0000"/>
                </a:solidFill>
              </a:rPr>
              <a:t>对象</a:t>
            </a:r>
            <a:r>
              <a:rPr lang="zh-CN" altLang="en-US" smtClean="0">
                <a:solidFill>
                  <a:schemeClr val="tx1"/>
                </a:solidFill>
              </a:rPr>
              <a:t>的一个</a:t>
            </a:r>
            <a:r>
              <a:rPr lang="zh-CN" altLang="en-US" smtClean="0">
                <a:solidFill>
                  <a:srgbClr val="FF0000"/>
                </a:solidFill>
              </a:rPr>
              <a:t>统称</a:t>
            </a:r>
            <a:r>
              <a:rPr lang="zh-CN" altLang="en-US" smtClean="0">
                <a:solidFill>
                  <a:schemeClr val="tx1"/>
                </a:solidFill>
              </a:rPr>
              <a:t>，被看作为</a:t>
            </a:r>
            <a:r>
              <a:rPr lang="zh-CN" altLang="en-US" smtClean="0">
                <a:solidFill>
                  <a:srgbClr val="FF0000"/>
                </a:solidFill>
              </a:rPr>
              <a:t>信息的载体</a:t>
            </a:r>
            <a:r>
              <a:rPr lang="zh-CN" altLang="en-US" smtClean="0">
                <a:solidFill>
                  <a:schemeClr val="tx1"/>
                </a:solidFill>
              </a:rPr>
              <a:t>。</a:t>
            </a:r>
          </a:p>
          <a:p>
            <a:pPr eaLnBrk="1" hangingPunct="1"/>
            <a:r>
              <a:rPr lang="zh-CN" altLang="en-US" smtClean="0">
                <a:solidFill>
                  <a:srgbClr val="FF0000"/>
                </a:solidFill>
              </a:rPr>
              <a:t>数据项（</a:t>
            </a:r>
            <a:r>
              <a:rPr lang="en-US" altLang="zh-CN" smtClean="0">
                <a:solidFill>
                  <a:srgbClr val="FF0000"/>
                </a:solidFill>
              </a:rPr>
              <a:t>data item</a:t>
            </a:r>
            <a:r>
              <a:rPr lang="zh-CN" altLang="en-US" smtClean="0">
                <a:solidFill>
                  <a:srgbClr val="FF0000"/>
                </a:solidFill>
              </a:rPr>
              <a:t>） ：</a:t>
            </a:r>
          </a:p>
          <a:p>
            <a:pPr lvl="1" eaLnBrk="1" hangingPunct="1"/>
            <a:r>
              <a:rPr lang="zh-CN" altLang="en-US" smtClean="0">
                <a:solidFill>
                  <a:schemeClr val="tx1"/>
                </a:solidFill>
                <a:latin typeface="宋体" pitchFamily="2" charset="-122"/>
              </a:rPr>
              <a:t>数据不可分割的最小标识单位。</a:t>
            </a:r>
          </a:p>
          <a:p>
            <a:pPr lvl="1" eaLnBrk="1" hangingPunct="1"/>
            <a:r>
              <a:rPr lang="zh-CN" altLang="en-US" smtClean="0">
                <a:solidFill>
                  <a:schemeClr val="tx1"/>
                </a:solidFill>
                <a:latin typeface="宋体" pitchFamily="2" charset="-122"/>
              </a:rPr>
              <a:t>一个数据元素可由若干数据项组成。</a:t>
            </a:r>
            <a:endParaRPr lang="zh-CN" altLang="en-US" smtClean="0">
              <a:solidFill>
                <a:srgbClr val="FF0000"/>
              </a:solidFill>
            </a:endParaRPr>
          </a:p>
          <a:p>
            <a:pPr eaLnBrk="1" hangingPunct="1"/>
            <a:r>
              <a:rPr lang="zh-CN" altLang="en-US" smtClean="0">
                <a:solidFill>
                  <a:srgbClr val="FF0000"/>
                </a:solidFill>
              </a:rPr>
              <a:t>数据元素（</a:t>
            </a:r>
            <a:r>
              <a:rPr lang="en-US" altLang="zh-CN" smtClean="0">
                <a:solidFill>
                  <a:srgbClr val="FF0000"/>
                </a:solidFill>
              </a:rPr>
              <a:t>data element</a:t>
            </a:r>
            <a:r>
              <a:rPr lang="zh-CN" altLang="en-US" smtClean="0">
                <a:solidFill>
                  <a:srgbClr val="FF0000"/>
                </a:solidFill>
              </a:rPr>
              <a:t>）</a:t>
            </a:r>
            <a:r>
              <a:rPr lang="en-US" altLang="zh-CN" smtClean="0">
                <a:solidFill>
                  <a:srgbClr val="FF0000"/>
                </a:solidFill>
              </a:rPr>
              <a:t>:</a:t>
            </a:r>
          </a:p>
          <a:p>
            <a:pPr lvl="1" eaLnBrk="1" hangingPunct="1"/>
            <a:r>
              <a:rPr lang="zh-CN" altLang="en-US" smtClean="0"/>
              <a:t>是数据结构中讨论的基本单位</a:t>
            </a:r>
          </a:p>
          <a:p>
            <a:pPr lvl="1" eaLnBrk="1" hangingPunct="1"/>
            <a:r>
              <a:rPr lang="zh-CN" altLang="en-US" smtClean="0"/>
              <a:t>例如：描述一个学生的数据元素可以是</a:t>
            </a:r>
          </a:p>
        </p:txBody>
      </p:sp>
      <p:graphicFrame>
        <p:nvGraphicFramePr>
          <p:cNvPr id="102427" name="Group 27"/>
          <p:cNvGraphicFramePr>
            <a:graphicFrameLocks noGrp="1"/>
          </p:cNvGraphicFramePr>
          <p:nvPr/>
        </p:nvGraphicFramePr>
        <p:xfrm>
          <a:off x="468313" y="5876925"/>
          <a:ext cx="7777162" cy="457200"/>
        </p:xfrm>
        <a:graphic>
          <a:graphicData uri="http://schemas.openxmlformats.org/drawingml/2006/table">
            <a:tbl>
              <a:tblPr/>
              <a:tblGrid>
                <a:gridCol w="1223962"/>
                <a:gridCol w="1295400"/>
                <a:gridCol w="1728788"/>
                <a:gridCol w="1628775"/>
                <a:gridCol w="949325"/>
                <a:gridCol w="950912"/>
              </a:tblGrid>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出生日期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入学日期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专业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27"/>
                                        </p:tgtEl>
                                        <p:attrNameLst>
                                          <p:attrName>style.visibility</p:attrName>
                                        </p:attrNameLst>
                                      </p:cBhvr>
                                      <p:to>
                                        <p:strVal val="visible"/>
                                      </p:to>
                                    </p:set>
                                    <p:anim calcmode="lin" valueType="num">
                                      <p:cBhvr additive="base">
                                        <p:cTn id="7" dur="500" fill="hold"/>
                                        <p:tgtEl>
                                          <p:spTgt spid="102427"/>
                                        </p:tgtEl>
                                        <p:attrNameLst>
                                          <p:attrName>ppt_x</p:attrName>
                                        </p:attrNameLst>
                                      </p:cBhvr>
                                      <p:tavLst>
                                        <p:tav tm="0">
                                          <p:val>
                                            <p:strVal val="#ppt_x"/>
                                          </p:val>
                                        </p:tav>
                                        <p:tav tm="100000">
                                          <p:val>
                                            <p:strVal val="#ppt_x"/>
                                          </p:val>
                                        </p:tav>
                                      </p:tavLst>
                                    </p:anim>
                                    <p:anim calcmode="lin" valueType="num">
                                      <p:cBhvr additive="base">
                                        <p:cTn id="8" dur="500" fill="hold"/>
                                        <p:tgtEl>
                                          <p:spTgt spid="102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smtClean="0"/>
              <a:t>1.2.1 </a:t>
            </a:r>
            <a:r>
              <a:rPr lang="zh-CN" altLang="en-US" smtClean="0"/>
              <a:t>数据与数据结构</a:t>
            </a:r>
          </a:p>
        </p:txBody>
      </p:sp>
      <p:sp>
        <p:nvSpPr>
          <p:cNvPr id="28676" name="Rectangle 3"/>
          <p:cNvSpPr>
            <a:spLocks noGrp="1" noChangeArrowheads="1"/>
          </p:cNvSpPr>
          <p:nvPr>
            <p:ph type="body" idx="1"/>
          </p:nvPr>
        </p:nvSpPr>
        <p:spPr/>
        <p:txBody>
          <a:bodyPr/>
          <a:lstStyle/>
          <a:p>
            <a:pPr eaLnBrk="1" hangingPunct="1"/>
            <a:r>
              <a:rPr lang="zh-CN" altLang="en-US" smtClean="0">
                <a:solidFill>
                  <a:srgbClr val="FF0000"/>
                </a:solidFill>
              </a:rPr>
              <a:t>数据结构</a:t>
            </a:r>
            <a:r>
              <a:rPr lang="zh-CN" altLang="en-US" smtClean="0"/>
              <a:t>：带有</a:t>
            </a:r>
            <a:r>
              <a:rPr lang="zh-CN" altLang="en-US" smtClean="0">
                <a:solidFill>
                  <a:srgbClr val="FF0000"/>
                </a:solidFill>
              </a:rPr>
              <a:t>关系</a:t>
            </a:r>
            <a:r>
              <a:rPr lang="zh-CN" altLang="en-US" smtClean="0"/>
              <a:t>和</a:t>
            </a:r>
            <a:r>
              <a:rPr lang="zh-CN" altLang="en-US" smtClean="0">
                <a:solidFill>
                  <a:srgbClr val="FF0000"/>
                </a:solidFill>
              </a:rPr>
              <a:t>运算</a:t>
            </a:r>
            <a:r>
              <a:rPr lang="zh-CN" altLang="en-US" smtClean="0"/>
              <a:t>的数据集合</a:t>
            </a:r>
          </a:p>
        </p:txBody>
      </p:sp>
      <p:grpSp>
        <p:nvGrpSpPr>
          <p:cNvPr id="2" name="Group 51"/>
          <p:cNvGrpSpPr>
            <a:grpSpLocks/>
          </p:cNvGrpSpPr>
          <p:nvPr/>
        </p:nvGrpSpPr>
        <p:grpSpPr bwMode="auto">
          <a:xfrm>
            <a:off x="1692275" y="1989138"/>
            <a:ext cx="1727200" cy="1511300"/>
            <a:chOff x="1066" y="1344"/>
            <a:chExt cx="1088" cy="952"/>
          </a:xfrm>
        </p:grpSpPr>
        <p:sp>
          <p:nvSpPr>
            <p:cNvPr id="28717" name="Oval 4"/>
            <p:cNvSpPr>
              <a:spLocks noChangeArrowheads="1"/>
            </p:cNvSpPr>
            <p:nvPr/>
          </p:nvSpPr>
          <p:spPr bwMode="auto">
            <a:xfrm>
              <a:off x="1066" y="1344"/>
              <a:ext cx="1088" cy="952"/>
            </a:xfrm>
            <a:prstGeom prst="ellipse">
              <a:avLst/>
            </a:prstGeom>
            <a:solidFill>
              <a:schemeClr val="bg1"/>
            </a:solidFill>
            <a:ln w="19050">
              <a:solidFill>
                <a:schemeClr val="tx1"/>
              </a:solidFill>
              <a:round/>
              <a:headEnd/>
              <a:tailEnd/>
            </a:ln>
          </p:spPr>
          <p:txBody>
            <a:bodyPr wrap="none" anchor="ctr"/>
            <a:lstStyle/>
            <a:p>
              <a:pPr algn="ctr">
                <a:spcBef>
                  <a:spcPct val="50000"/>
                </a:spcBef>
              </a:pPr>
              <a:endParaRPr lang="zh-CN" altLang="en-US"/>
            </a:p>
          </p:txBody>
        </p:sp>
        <p:sp>
          <p:nvSpPr>
            <p:cNvPr id="28718" name="Oval 5"/>
            <p:cNvSpPr>
              <a:spLocks noChangeArrowheads="1"/>
            </p:cNvSpPr>
            <p:nvPr/>
          </p:nvSpPr>
          <p:spPr bwMode="auto">
            <a:xfrm>
              <a:off x="1475" y="1445"/>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19" name="Oval 6"/>
            <p:cNvSpPr>
              <a:spLocks noChangeArrowheads="1"/>
            </p:cNvSpPr>
            <p:nvPr/>
          </p:nvSpPr>
          <p:spPr bwMode="auto">
            <a:xfrm>
              <a:off x="1331" y="1685"/>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20" name="Oval 7"/>
            <p:cNvSpPr>
              <a:spLocks noChangeArrowheads="1"/>
            </p:cNvSpPr>
            <p:nvPr/>
          </p:nvSpPr>
          <p:spPr bwMode="auto">
            <a:xfrm>
              <a:off x="1571" y="1733"/>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21" name="Oval 8"/>
            <p:cNvSpPr>
              <a:spLocks noChangeArrowheads="1"/>
            </p:cNvSpPr>
            <p:nvPr/>
          </p:nvSpPr>
          <p:spPr bwMode="auto">
            <a:xfrm>
              <a:off x="1859" y="1637"/>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22" name="Oval 9"/>
            <p:cNvSpPr>
              <a:spLocks noChangeArrowheads="1"/>
            </p:cNvSpPr>
            <p:nvPr/>
          </p:nvSpPr>
          <p:spPr bwMode="auto">
            <a:xfrm>
              <a:off x="1763" y="1925"/>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23" name="Oval 10"/>
            <p:cNvSpPr>
              <a:spLocks noChangeArrowheads="1"/>
            </p:cNvSpPr>
            <p:nvPr/>
          </p:nvSpPr>
          <p:spPr bwMode="auto">
            <a:xfrm>
              <a:off x="1331" y="1973"/>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24" name="Oval 11"/>
            <p:cNvSpPr>
              <a:spLocks noChangeArrowheads="1"/>
            </p:cNvSpPr>
            <p:nvPr/>
          </p:nvSpPr>
          <p:spPr bwMode="auto">
            <a:xfrm>
              <a:off x="1715" y="1541"/>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25" name="Oval 12"/>
            <p:cNvSpPr>
              <a:spLocks noChangeArrowheads="1"/>
            </p:cNvSpPr>
            <p:nvPr/>
          </p:nvSpPr>
          <p:spPr bwMode="auto">
            <a:xfrm>
              <a:off x="1571" y="2021"/>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sp>
        <p:nvSpPr>
          <p:cNvPr id="106510" name="Text Box 14"/>
          <p:cNvSpPr txBox="1">
            <a:spLocks noChangeArrowheads="1"/>
          </p:cNvSpPr>
          <p:nvPr/>
        </p:nvSpPr>
        <p:spPr bwMode="auto">
          <a:xfrm>
            <a:off x="1692275" y="3619500"/>
            <a:ext cx="1871663" cy="457200"/>
          </a:xfrm>
          <a:prstGeom prst="rect">
            <a:avLst/>
          </a:prstGeom>
          <a:solidFill>
            <a:schemeClr val="bg1"/>
          </a:solidFill>
          <a:ln>
            <a:noFill/>
          </a:ln>
          <a:extLs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a. </a:t>
            </a:r>
            <a:r>
              <a:rPr lang="zh-CN" altLang="en-US" sz="2400">
                <a:solidFill>
                  <a:schemeClr val="tx1"/>
                </a:solidFill>
              </a:rPr>
              <a:t>集合关系</a:t>
            </a:r>
          </a:p>
        </p:txBody>
      </p:sp>
      <p:grpSp>
        <p:nvGrpSpPr>
          <p:cNvPr id="3" name="Group 50"/>
          <p:cNvGrpSpPr>
            <a:grpSpLocks/>
          </p:cNvGrpSpPr>
          <p:nvPr/>
        </p:nvGrpSpPr>
        <p:grpSpPr bwMode="auto">
          <a:xfrm>
            <a:off x="4865688" y="2624138"/>
            <a:ext cx="2514600" cy="228600"/>
            <a:chOff x="3065" y="1744"/>
            <a:chExt cx="1584" cy="144"/>
          </a:xfrm>
        </p:grpSpPr>
        <p:sp>
          <p:nvSpPr>
            <p:cNvPr id="28711" name="Line 13"/>
            <p:cNvSpPr>
              <a:spLocks noChangeShapeType="1"/>
            </p:cNvSpPr>
            <p:nvPr/>
          </p:nvSpPr>
          <p:spPr bwMode="auto">
            <a:xfrm>
              <a:off x="3193" y="1819"/>
              <a:ext cx="14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Oval 15"/>
            <p:cNvSpPr>
              <a:spLocks noChangeArrowheads="1"/>
            </p:cNvSpPr>
            <p:nvPr/>
          </p:nvSpPr>
          <p:spPr bwMode="auto">
            <a:xfrm>
              <a:off x="3065"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13" name="Oval 16"/>
            <p:cNvSpPr>
              <a:spLocks noChangeArrowheads="1"/>
            </p:cNvSpPr>
            <p:nvPr/>
          </p:nvSpPr>
          <p:spPr bwMode="auto">
            <a:xfrm>
              <a:off x="3401"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14" name="Oval 17"/>
            <p:cNvSpPr>
              <a:spLocks noChangeArrowheads="1"/>
            </p:cNvSpPr>
            <p:nvPr/>
          </p:nvSpPr>
          <p:spPr bwMode="auto">
            <a:xfrm>
              <a:off x="3737"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15" name="Oval 18"/>
            <p:cNvSpPr>
              <a:spLocks noChangeArrowheads="1"/>
            </p:cNvSpPr>
            <p:nvPr/>
          </p:nvSpPr>
          <p:spPr bwMode="auto">
            <a:xfrm>
              <a:off x="4121"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16" name="Oval 19"/>
            <p:cNvSpPr>
              <a:spLocks noChangeArrowheads="1"/>
            </p:cNvSpPr>
            <p:nvPr/>
          </p:nvSpPr>
          <p:spPr bwMode="auto">
            <a:xfrm>
              <a:off x="4505"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sp>
        <p:nvSpPr>
          <p:cNvPr id="106542" name="Text Box 46"/>
          <p:cNvSpPr txBox="1">
            <a:spLocks noChangeArrowheads="1"/>
          </p:cNvSpPr>
          <p:nvPr/>
        </p:nvSpPr>
        <p:spPr bwMode="auto">
          <a:xfrm>
            <a:off x="5257800" y="3584575"/>
            <a:ext cx="205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b. </a:t>
            </a:r>
            <a:r>
              <a:rPr lang="zh-CN" altLang="en-US" sz="2400">
                <a:solidFill>
                  <a:schemeClr val="tx1"/>
                </a:solidFill>
              </a:rPr>
              <a:t>线性关系</a:t>
            </a:r>
          </a:p>
        </p:txBody>
      </p:sp>
      <p:sp>
        <p:nvSpPr>
          <p:cNvPr id="106543" name="Text Box 47"/>
          <p:cNvSpPr txBox="1">
            <a:spLocks noChangeArrowheads="1"/>
          </p:cNvSpPr>
          <p:nvPr/>
        </p:nvSpPr>
        <p:spPr bwMode="auto">
          <a:xfrm>
            <a:off x="1692275" y="6015038"/>
            <a:ext cx="2016125" cy="457200"/>
          </a:xfrm>
          <a:prstGeom prst="rect">
            <a:avLst/>
          </a:prstGeom>
          <a:solidFill>
            <a:schemeClr val="bg1"/>
          </a:solidFill>
          <a:ln>
            <a:noFill/>
          </a:ln>
          <a:extLs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c. </a:t>
            </a:r>
            <a:r>
              <a:rPr lang="zh-CN" altLang="en-US" sz="2400">
                <a:solidFill>
                  <a:schemeClr val="tx1"/>
                </a:solidFill>
              </a:rPr>
              <a:t>树型关系</a:t>
            </a:r>
          </a:p>
        </p:txBody>
      </p:sp>
      <p:sp>
        <p:nvSpPr>
          <p:cNvPr id="106544" name="Text Box 48"/>
          <p:cNvSpPr txBox="1">
            <a:spLocks noChangeArrowheads="1"/>
          </p:cNvSpPr>
          <p:nvPr/>
        </p:nvSpPr>
        <p:spPr bwMode="auto">
          <a:xfrm>
            <a:off x="5257800" y="6015038"/>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d. </a:t>
            </a:r>
            <a:r>
              <a:rPr lang="zh-CN" altLang="en-US" sz="2400">
                <a:solidFill>
                  <a:schemeClr val="tx1"/>
                </a:solidFill>
              </a:rPr>
              <a:t>图型关系</a:t>
            </a:r>
          </a:p>
        </p:txBody>
      </p:sp>
      <p:grpSp>
        <p:nvGrpSpPr>
          <p:cNvPr id="4" name="Group 49"/>
          <p:cNvGrpSpPr>
            <a:grpSpLocks/>
          </p:cNvGrpSpPr>
          <p:nvPr/>
        </p:nvGrpSpPr>
        <p:grpSpPr bwMode="auto">
          <a:xfrm>
            <a:off x="5292725" y="4148138"/>
            <a:ext cx="1600200" cy="1755775"/>
            <a:chOff x="3312" y="2787"/>
            <a:chExt cx="1008" cy="1106"/>
          </a:xfrm>
        </p:grpSpPr>
        <p:sp>
          <p:nvSpPr>
            <p:cNvPr id="28700" name="Line 40"/>
            <p:cNvSpPr>
              <a:spLocks noChangeShapeType="1"/>
            </p:cNvSpPr>
            <p:nvPr/>
          </p:nvSpPr>
          <p:spPr bwMode="auto">
            <a:xfrm>
              <a:off x="3833" y="2886"/>
              <a:ext cx="391" cy="6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Line 41"/>
            <p:cNvSpPr>
              <a:spLocks noChangeShapeType="1"/>
            </p:cNvSpPr>
            <p:nvPr/>
          </p:nvSpPr>
          <p:spPr bwMode="auto">
            <a:xfrm flipH="1">
              <a:off x="3379" y="2885"/>
              <a:ext cx="413" cy="4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Line 42"/>
            <p:cNvSpPr>
              <a:spLocks noChangeShapeType="1"/>
            </p:cNvSpPr>
            <p:nvPr/>
          </p:nvSpPr>
          <p:spPr bwMode="auto">
            <a:xfrm>
              <a:off x="3408" y="3365"/>
              <a:ext cx="24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Line 43"/>
            <p:cNvSpPr>
              <a:spLocks noChangeShapeType="1"/>
            </p:cNvSpPr>
            <p:nvPr/>
          </p:nvSpPr>
          <p:spPr bwMode="auto">
            <a:xfrm flipH="1">
              <a:off x="4224" y="3077"/>
              <a:ext cx="48"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44"/>
            <p:cNvSpPr>
              <a:spLocks noChangeShapeType="1"/>
            </p:cNvSpPr>
            <p:nvPr/>
          </p:nvSpPr>
          <p:spPr bwMode="auto">
            <a:xfrm flipV="1">
              <a:off x="3744" y="3067"/>
              <a:ext cx="497" cy="7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45"/>
            <p:cNvSpPr>
              <a:spLocks noChangeShapeType="1"/>
            </p:cNvSpPr>
            <p:nvPr/>
          </p:nvSpPr>
          <p:spPr bwMode="auto">
            <a:xfrm flipH="1">
              <a:off x="3744" y="3605"/>
              <a:ext cx="48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Oval 35"/>
            <p:cNvSpPr>
              <a:spLocks noChangeArrowheads="1"/>
            </p:cNvSpPr>
            <p:nvPr/>
          </p:nvSpPr>
          <p:spPr bwMode="auto">
            <a:xfrm>
              <a:off x="3742" y="2787"/>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07" name="Oval 39"/>
            <p:cNvSpPr>
              <a:spLocks noChangeArrowheads="1"/>
            </p:cNvSpPr>
            <p:nvPr/>
          </p:nvSpPr>
          <p:spPr bwMode="auto">
            <a:xfrm>
              <a:off x="4150" y="296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08" name="Oval 37"/>
            <p:cNvSpPr>
              <a:spLocks noChangeArrowheads="1"/>
            </p:cNvSpPr>
            <p:nvPr/>
          </p:nvSpPr>
          <p:spPr bwMode="auto">
            <a:xfrm>
              <a:off x="3600"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09" name="Oval 36"/>
            <p:cNvSpPr>
              <a:spLocks noChangeArrowheads="1"/>
            </p:cNvSpPr>
            <p:nvPr/>
          </p:nvSpPr>
          <p:spPr bwMode="auto">
            <a:xfrm>
              <a:off x="3312" y="3221"/>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710" name="Oval 38"/>
            <p:cNvSpPr>
              <a:spLocks noChangeArrowheads="1"/>
            </p:cNvSpPr>
            <p:nvPr/>
          </p:nvSpPr>
          <p:spPr bwMode="auto">
            <a:xfrm>
              <a:off x="4176" y="350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grpSp>
        <p:nvGrpSpPr>
          <p:cNvPr id="5" name="Group 52"/>
          <p:cNvGrpSpPr>
            <a:grpSpLocks/>
          </p:cNvGrpSpPr>
          <p:nvPr/>
        </p:nvGrpSpPr>
        <p:grpSpPr bwMode="auto">
          <a:xfrm>
            <a:off x="1331913" y="4292600"/>
            <a:ext cx="2438400" cy="1371600"/>
            <a:chOff x="672" y="3029"/>
            <a:chExt cx="1536" cy="864"/>
          </a:xfrm>
        </p:grpSpPr>
        <p:sp>
          <p:nvSpPr>
            <p:cNvPr id="28685" name="Oval 20"/>
            <p:cNvSpPr>
              <a:spLocks noChangeArrowheads="1"/>
            </p:cNvSpPr>
            <p:nvPr/>
          </p:nvSpPr>
          <p:spPr bwMode="auto">
            <a:xfrm>
              <a:off x="1392" y="302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686" name="Oval 21"/>
            <p:cNvSpPr>
              <a:spLocks noChangeArrowheads="1"/>
            </p:cNvSpPr>
            <p:nvPr/>
          </p:nvSpPr>
          <p:spPr bwMode="auto">
            <a:xfrm>
              <a:off x="960" y="3365"/>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687" name="Oval 23"/>
            <p:cNvSpPr>
              <a:spLocks noChangeArrowheads="1"/>
            </p:cNvSpPr>
            <p:nvPr/>
          </p:nvSpPr>
          <p:spPr bwMode="auto">
            <a:xfrm>
              <a:off x="672"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688" name="Oval 24"/>
            <p:cNvSpPr>
              <a:spLocks noChangeArrowheads="1"/>
            </p:cNvSpPr>
            <p:nvPr/>
          </p:nvSpPr>
          <p:spPr bwMode="auto">
            <a:xfrm>
              <a:off x="960"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689" name="Oval 25"/>
            <p:cNvSpPr>
              <a:spLocks noChangeArrowheads="1"/>
            </p:cNvSpPr>
            <p:nvPr/>
          </p:nvSpPr>
          <p:spPr bwMode="auto">
            <a:xfrm>
              <a:off x="1296"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690" name="Oval 26"/>
            <p:cNvSpPr>
              <a:spLocks noChangeArrowheads="1"/>
            </p:cNvSpPr>
            <p:nvPr/>
          </p:nvSpPr>
          <p:spPr bwMode="auto">
            <a:xfrm>
              <a:off x="1632"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691" name="Oval 27"/>
            <p:cNvSpPr>
              <a:spLocks noChangeArrowheads="1"/>
            </p:cNvSpPr>
            <p:nvPr/>
          </p:nvSpPr>
          <p:spPr bwMode="auto">
            <a:xfrm>
              <a:off x="2064"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28692" name="Line 28"/>
            <p:cNvSpPr>
              <a:spLocks noChangeShapeType="1"/>
            </p:cNvSpPr>
            <p:nvPr/>
          </p:nvSpPr>
          <p:spPr bwMode="auto">
            <a:xfrm flipH="1">
              <a:off x="1056" y="3125"/>
              <a:ext cx="33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29"/>
            <p:cNvSpPr>
              <a:spLocks noChangeShapeType="1"/>
            </p:cNvSpPr>
            <p:nvPr/>
          </p:nvSpPr>
          <p:spPr bwMode="auto">
            <a:xfrm>
              <a:off x="1536" y="3125"/>
              <a:ext cx="33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30"/>
            <p:cNvSpPr>
              <a:spLocks noChangeShapeType="1"/>
            </p:cNvSpPr>
            <p:nvPr/>
          </p:nvSpPr>
          <p:spPr bwMode="auto">
            <a:xfrm flipH="1">
              <a:off x="768" y="3461"/>
              <a:ext cx="192"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31"/>
            <p:cNvSpPr>
              <a:spLocks noChangeShapeType="1"/>
            </p:cNvSpPr>
            <p:nvPr/>
          </p:nvSpPr>
          <p:spPr bwMode="auto">
            <a:xfrm>
              <a:off x="1056" y="350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32"/>
            <p:cNvSpPr>
              <a:spLocks noChangeShapeType="1"/>
            </p:cNvSpPr>
            <p:nvPr/>
          </p:nvSpPr>
          <p:spPr bwMode="auto">
            <a:xfrm>
              <a:off x="1104" y="3461"/>
              <a:ext cx="24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33"/>
            <p:cNvSpPr>
              <a:spLocks noChangeShapeType="1"/>
            </p:cNvSpPr>
            <p:nvPr/>
          </p:nvSpPr>
          <p:spPr bwMode="auto">
            <a:xfrm flipH="1">
              <a:off x="1728" y="3509"/>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34"/>
            <p:cNvSpPr>
              <a:spLocks noChangeShapeType="1"/>
            </p:cNvSpPr>
            <p:nvPr/>
          </p:nvSpPr>
          <p:spPr bwMode="auto">
            <a:xfrm>
              <a:off x="1927" y="3430"/>
              <a:ext cx="185"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Oval 22"/>
            <p:cNvSpPr>
              <a:spLocks noChangeArrowheads="1"/>
            </p:cNvSpPr>
            <p:nvPr/>
          </p:nvSpPr>
          <p:spPr bwMode="auto">
            <a:xfrm>
              <a:off x="1824" y="3365"/>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sp>
        <p:nvSpPr>
          <p:cNvPr id="6" name="灯片编号占位符 5"/>
          <p:cNvSpPr>
            <a:spLocks noGrp="1"/>
          </p:cNvSpPr>
          <p:nvPr>
            <p:ph type="sldNum" sz="quarter" idx="11"/>
          </p:nvPr>
        </p:nvSpPr>
        <p:spPr/>
        <p:txBody>
          <a:bodyPr/>
          <a:lstStyle/>
          <a:p>
            <a:pPr>
              <a:defRPr/>
            </a:pPr>
            <a:fld id="{A6B5CF24-81FF-43E3-A83F-2846DD05B1C8}" type="slidenum">
              <a:rPr lang="en-US" altLang="zh-CN" smtClean="0"/>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510"/>
                                        </p:tgtEl>
                                        <p:attrNameLst>
                                          <p:attrName>style.visibility</p:attrName>
                                        </p:attrNameLst>
                                      </p:cBhvr>
                                      <p:to>
                                        <p:strVal val="visible"/>
                                      </p:to>
                                    </p:set>
                                    <p:animEffect transition="in" filter="wipe(down)">
                                      <p:cBhvr>
                                        <p:cTn id="7" dur="500"/>
                                        <p:tgtEl>
                                          <p:spTgt spid="106510"/>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6542"/>
                                        </p:tgtEl>
                                        <p:attrNameLst>
                                          <p:attrName>style.visibility</p:attrName>
                                        </p:attrNameLst>
                                      </p:cBhvr>
                                      <p:to>
                                        <p:strVal val="visible"/>
                                      </p:to>
                                    </p:set>
                                    <p:animEffect transition="in" filter="wipe(down)">
                                      <p:cBhvr>
                                        <p:cTn id="18" dur="500"/>
                                        <p:tgtEl>
                                          <p:spTgt spid="1065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6543"/>
                                        </p:tgtEl>
                                        <p:attrNameLst>
                                          <p:attrName>style.visibility</p:attrName>
                                        </p:attrNameLst>
                                      </p:cBhvr>
                                      <p:to>
                                        <p:strVal val="visible"/>
                                      </p:to>
                                    </p:set>
                                    <p:anim calcmode="lin" valueType="num">
                                      <p:cBhvr additive="base">
                                        <p:cTn id="23" dur="500" fill="hold"/>
                                        <p:tgtEl>
                                          <p:spTgt spid="106543"/>
                                        </p:tgtEl>
                                        <p:attrNameLst>
                                          <p:attrName>ppt_x</p:attrName>
                                        </p:attrNameLst>
                                      </p:cBhvr>
                                      <p:tavLst>
                                        <p:tav tm="0">
                                          <p:val>
                                            <p:strVal val="#ppt_x"/>
                                          </p:val>
                                        </p:tav>
                                        <p:tav tm="100000">
                                          <p:val>
                                            <p:strVal val="#ppt_x"/>
                                          </p:val>
                                        </p:tav>
                                      </p:tavLst>
                                    </p:anim>
                                    <p:anim calcmode="lin" valueType="num">
                                      <p:cBhvr additive="base">
                                        <p:cTn id="24" dur="500" fill="hold"/>
                                        <p:tgtEl>
                                          <p:spTgt spid="1065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6544"/>
                                        </p:tgtEl>
                                        <p:attrNameLst>
                                          <p:attrName>style.visibility</p:attrName>
                                        </p:attrNameLst>
                                      </p:cBhvr>
                                      <p:to>
                                        <p:strVal val="visible"/>
                                      </p:to>
                                    </p:set>
                                    <p:anim calcmode="lin" valueType="num">
                                      <p:cBhvr additive="base">
                                        <p:cTn id="33" dur="500" fill="hold"/>
                                        <p:tgtEl>
                                          <p:spTgt spid="106544"/>
                                        </p:tgtEl>
                                        <p:attrNameLst>
                                          <p:attrName>ppt_x</p:attrName>
                                        </p:attrNameLst>
                                      </p:cBhvr>
                                      <p:tavLst>
                                        <p:tav tm="0">
                                          <p:val>
                                            <p:strVal val="1+#ppt_w/2"/>
                                          </p:val>
                                        </p:tav>
                                        <p:tav tm="100000">
                                          <p:val>
                                            <p:strVal val="#ppt_x"/>
                                          </p:val>
                                        </p:tav>
                                      </p:tavLst>
                                    </p:anim>
                                    <p:anim calcmode="lin" valueType="num">
                                      <p:cBhvr additive="base">
                                        <p:cTn id="34" dur="500" fill="hold"/>
                                        <p:tgtEl>
                                          <p:spTgt spid="10654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42" grpId="0"/>
      <p:bldP spid="106543" grpId="0" animBg="1"/>
      <p:bldP spid="1065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mtClean="0"/>
              <a:t>数据结构</a:t>
            </a:r>
          </a:p>
        </p:txBody>
      </p:sp>
      <p:sp>
        <p:nvSpPr>
          <p:cNvPr id="29700" name="Rectangle 3"/>
          <p:cNvSpPr>
            <a:spLocks noGrp="1" noChangeArrowheads="1"/>
          </p:cNvSpPr>
          <p:nvPr>
            <p:ph type="body" idx="1"/>
          </p:nvPr>
        </p:nvSpPr>
        <p:spPr/>
        <p:txBody>
          <a:bodyPr/>
          <a:lstStyle/>
          <a:p>
            <a:pPr eaLnBrk="1" hangingPunct="1"/>
            <a:r>
              <a:rPr lang="zh-CN" altLang="en-US" smtClean="0">
                <a:solidFill>
                  <a:srgbClr val="FF0000"/>
                </a:solidFill>
              </a:rPr>
              <a:t>数据结构</a:t>
            </a:r>
            <a:r>
              <a:rPr lang="zh-CN" altLang="en-US" smtClean="0"/>
              <a:t>：带有</a:t>
            </a:r>
            <a:r>
              <a:rPr lang="zh-CN" altLang="en-US" smtClean="0">
                <a:solidFill>
                  <a:srgbClr val="FF0000"/>
                </a:solidFill>
              </a:rPr>
              <a:t>关系</a:t>
            </a:r>
            <a:r>
              <a:rPr lang="zh-CN" altLang="en-US" smtClean="0"/>
              <a:t>和</a:t>
            </a:r>
            <a:r>
              <a:rPr lang="zh-CN" altLang="en-US" smtClean="0">
                <a:solidFill>
                  <a:srgbClr val="FF0000"/>
                </a:solidFill>
              </a:rPr>
              <a:t>运算</a:t>
            </a:r>
            <a:r>
              <a:rPr lang="zh-CN" altLang="en-US" smtClean="0"/>
              <a:t>的数据集合</a:t>
            </a:r>
          </a:p>
          <a:p>
            <a:pPr eaLnBrk="1" hangingPunct="1"/>
            <a:r>
              <a:rPr lang="zh-CN" altLang="en-US" smtClean="0">
                <a:solidFill>
                  <a:schemeClr val="tx1"/>
                </a:solidFill>
                <a:sym typeface="Symbol" pitchFamily="18" charset="2"/>
              </a:rPr>
              <a:t>数据之间结构关系：是具体关系的抽象。例</a:t>
            </a:r>
            <a:r>
              <a:rPr lang="en-US" altLang="zh-CN" smtClean="0">
                <a:solidFill>
                  <a:schemeClr val="tx1"/>
                </a:solidFill>
                <a:sym typeface="Symbol" pitchFamily="18" charset="2"/>
              </a:rPr>
              <a:t>1</a:t>
            </a:r>
            <a:r>
              <a:rPr lang="zh-CN" altLang="en-US" smtClean="0">
                <a:solidFill>
                  <a:schemeClr val="tx1"/>
                </a:solidFill>
                <a:sym typeface="Symbol" pitchFamily="18" charset="2"/>
              </a:rPr>
              <a:t>：</a:t>
            </a:r>
            <a:endParaRPr lang="zh-CN" altLang="en-US" smtClean="0"/>
          </a:p>
          <a:p>
            <a:pPr algn="ctr">
              <a:lnSpc>
                <a:spcPct val="90000"/>
              </a:lnSpc>
              <a:spcBef>
                <a:spcPct val="0"/>
              </a:spcBef>
              <a:buClrTx/>
              <a:buSzTx/>
              <a:buFontTx/>
              <a:buNone/>
            </a:pPr>
            <a:endParaRPr lang="en-US" altLang="zh-CN" smtClean="0">
              <a:solidFill>
                <a:schemeClr val="tx1"/>
              </a:solidFill>
              <a:sym typeface="Symbol" pitchFamily="18" charset="2"/>
            </a:endParaRPr>
          </a:p>
        </p:txBody>
      </p:sp>
      <p:graphicFrame>
        <p:nvGraphicFramePr>
          <p:cNvPr id="105615" name="Group 143"/>
          <p:cNvGraphicFramePr>
            <a:graphicFrameLocks noGrp="1"/>
          </p:cNvGraphicFramePr>
          <p:nvPr>
            <p:extLst>
              <p:ext uri="{D42A27DB-BD31-4B8C-83A1-F6EECF244321}">
                <p14:modId xmlns:p14="http://schemas.microsoft.com/office/powerpoint/2010/main" val="2684368000"/>
              </p:ext>
            </p:extLst>
          </p:nvPr>
        </p:nvGraphicFramePr>
        <p:xfrm>
          <a:off x="323850" y="4005263"/>
          <a:ext cx="8640763" cy="2286000"/>
        </p:xfrm>
        <a:graphic>
          <a:graphicData uri="http://schemas.openxmlformats.org/drawingml/2006/table">
            <a:tbl>
              <a:tblPr/>
              <a:tblGrid>
                <a:gridCol w="1360488"/>
                <a:gridCol w="1438275"/>
                <a:gridCol w="1760537"/>
                <a:gridCol w="1681163"/>
                <a:gridCol w="1247775"/>
                <a:gridCol w="1152525"/>
              </a:tblGrid>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出生日期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rPr>
                        <a:t>入学日期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专业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张扬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02121995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李明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07111995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cs20141</a:t>
                      </a:r>
                      <a:endPar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杨华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01051995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贾茹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15041995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613" name="Rectangle 141"/>
          <p:cNvSpPr>
            <a:spLocks noChangeArrowheads="1"/>
          </p:cNvSpPr>
          <p:nvPr/>
        </p:nvSpPr>
        <p:spPr bwMode="auto">
          <a:xfrm>
            <a:off x="395288" y="2598738"/>
            <a:ext cx="5711825" cy="469900"/>
          </a:xfrm>
          <a:prstGeom prst="rect">
            <a:avLst/>
          </a:prstGeom>
          <a:noFill/>
          <a:ln w="12700" cap="sq">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ctr">
              <a:spcBef>
                <a:spcPct val="50000"/>
              </a:spcBef>
            </a:pPr>
            <a:r>
              <a:rPr lang="zh-CN" altLang="en-US" sz="2400"/>
              <a:t>学生间学号顺序关系是一种</a:t>
            </a:r>
            <a:r>
              <a:rPr lang="zh-CN" altLang="en-US" sz="2400">
                <a:solidFill>
                  <a:schemeClr val="hlink"/>
                </a:solidFill>
              </a:rPr>
              <a:t>线性结构</a:t>
            </a:r>
            <a:r>
              <a:rPr lang="zh-CN" altLang="en-US" sz="2400"/>
              <a:t>关系</a:t>
            </a:r>
          </a:p>
        </p:txBody>
      </p:sp>
      <p:sp>
        <p:nvSpPr>
          <p:cNvPr id="105614" name="Rectangle 142"/>
          <p:cNvSpPr>
            <a:spLocks noChangeArrowheads="1"/>
          </p:cNvSpPr>
          <p:nvPr/>
        </p:nvSpPr>
        <p:spPr bwMode="auto">
          <a:xfrm>
            <a:off x="395288" y="3175000"/>
            <a:ext cx="7550150" cy="469900"/>
          </a:xfrm>
          <a:prstGeom prst="rect">
            <a:avLst/>
          </a:prstGeom>
          <a:noFill/>
          <a:ln w="12700" cap="sq">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ctr">
              <a:spcBef>
                <a:spcPct val="50000"/>
              </a:spcBef>
            </a:pPr>
            <a:r>
              <a:rPr lang="zh-CN" altLang="en-US" sz="2400">
                <a:solidFill>
                  <a:schemeClr val="hlink"/>
                </a:solidFill>
              </a:rPr>
              <a:t>线性结构关系是对学生间学号顺序关系的一种抽象表示</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5615"/>
                                        </p:tgtEl>
                                        <p:attrNameLst>
                                          <p:attrName>style.visibility</p:attrName>
                                        </p:attrNameLst>
                                      </p:cBhvr>
                                      <p:to>
                                        <p:strVal val="visible"/>
                                      </p:to>
                                    </p:set>
                                    <p:anim calcmode="lin" valueType="num">
                                      <p:cBhvr additive="base">
                                        <p:cTn id="7" dur="500" fill="hold"/>
                                        <p:tgtEl>
                                          <p:spTgt spid="105615"/>
                                        </p:tgtEl>
                                        <p:attrNameLst>
                                          <p:attrName>ppt_x</p:attrName>
                                        </p:attrNameLst>
                                      </p:cBhvr>
                                      <p:tavLst>
                                        <p:tav tm="0">
                                          <p:val>
                                            <p:strVal val="#ppt_x"/>
                                          </p:val>
                                        </p:tav>
                                        <p:tav tm="100000">
                                          <p:val>
                                            <p:strVal val="#ppt_x"/>
                                          </p:val>
                                        </p:tav>
                                      </p:tavLst>
                                    </p:anim>
                                    <p:anim calcmode="lin" valueType="num">
                                      <p:cBhvr additive="base">
                                        <p:cTn id="8" dur="500" fill="hold"/>
                                        <p:tgtEl>
                                          <p:spTgt spid="1056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5613"/>
                                        </p:tgtEl>
                                        <p:attrNameLst>
                                          <p:attrName>style.visibility</p:attrName>
                                        </p:attrNameLst>
                                      </p:cBhvr>
                                      <p:to>
                                        <p:strVal val="visible"/>
                                      </p:to>
                                    </p:set>
                                    <p:anim calcmode="lin" valueType="num">
                                      <p:cBhvr additive="base">
                                        <p:cTn id="13" dur="500" fill="hold"/>
                                        <p:tgtEl>
                                          <p:spTgt spid="105613"/>
                                        </p:tgtEl>
                                        <p:attrNameLst>
                                          <p:attrName>ppt_x</p:attrName>
                                        </p:attrNameLst>
                                      </p:cBhvr>
                                      <p:tavLst>
                                        <p:tav tm="0">
                                          <p:val>
                                            <p:strVal val="#ppt_x"/>
                                          </p:val>
                                        </p:tav>
                                        <p:tav tm="100000">
                                          <p:val>
                                            <p:strVal val="#ppt_x"/>
                                          </p:val>
                                        </p:tav>
                                      </p:tavLst>
                                    </p:anim>
                                    <p:anim calcmode="lin" valueType="num">
                                      <p:cBhvr additive="base">
                                        <p:cTn id="14" dur="500" fill="hold"/>
                                        <p:tgtEl>
                                          <p:spTgt spid="10561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5614"/>
                                        </p:tgtEl>
                                        <p:attrNameLst>
                                          <p:attrName>style.visibility</p:attrName>
                                        </p:attrNameLst>
                                      </p:cBhvr>
                                      <p:to>
                                        <p:strVal val="visible"/>
                                      </p:to>
                                    </p:set>
                                    <p:anim calcmode="lin" valueType="num">
                                      <p:cBhvr additive="base">
                                        <p:cTn id="19" dur="500" fill="hold"/>
                                        <p:tgtEl>
                                          <p:spTgt spid="105614"/>
                                        </p:tgtEl>
                                        <p:attrNameLst>
                                          <p:attrName>ppt_x</p:attrName>
                                        </p:attrNameLst>
                                      </p:cBhvr>
                                      <p:tavLst>
                                        <p:tav tm="0">
                                          <p:val>
                                            <p:strVal val="#ppt_x"/>
                                          </p:val>
                                        </p:tav>
                                        <p:tav tm="100000">
                                          <p:val>
                                            <p:strVal val="#ppt_x"/>
                                          </p:val>
                                        </p:tav>
                                      </p:tavLst>
                                    </p:anim>
                                    <p:anim calcmode="lin" valueType="num">
                                      <p:cBhvr additive="base">
                                        <p:cTn id="20" dur="500" fill="hold"/>
                                        <p:tgtEl>
                                          <p:spTgt spid="1056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13" grpId="0" animBg="1"/>
      <p:bldP spid="1056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smtClean="0"/>
              <a:t>数据结构</a:t>
            </a:r>
          </a:p>
        </p:txBody>
      </p:sp>
      <p:sp>
        <p:nvSpPr>
          <p:cNvPr id="30724" name="Rectangle 3"/>
          <p:cNvSpPr>
            <a:spLocks noGrp="1" noChangeArrowheads="1"/>
          </p:cNvSpPr>
          <p:nvPr>
            <p:ph type="body" idx="1"/>
          </p:nvPr>
        </p:nvSpPr>
        <p:spPr/>
        <p:txBody>
          <a:bodyPr/>
          <a:lstStyle/>
          <a:p>
            <a:pPr eaLnBrk="1" hangingPunct="1"/>
            <a:r>
              <a:rPr lang="zh-CN" altLang="en-US" smtClean="0">
                <a:solidFill>
                  <a:srgbClr val="FF0000"/>
                </a:solidFill>
              </a:rPr>
              <a:t>数据结构</a:t>
            </a:r>
            <a:r>
              <a:rPr lang="zh-CN" altLang="en-US" smtClean="0"/>
              <a:t>：带有</a:t>
            </a:r>
            <a:r>
              <a:rPr lang="zh-CN" altLang="en-US" smtClean="0">
                <a:solidFill>
                  <a:srgbClr val="FF0000"/>
                </a:solidFill>
              </a:rPr>
              <a:t>关系</a:t>
            </a:r>
            <a:r>
              <a:rPr lang="zh-CN" altLang="en-US" smtClean="0"/>
              <a:t>和</a:t>
            </a:r>
            <a:r>
              <a:rPr lang="zh-CN" altLang="en-US" smtClean="0">
                <a:solidFill>
                  <a:srgbClr val="FF0000"/>
                </a:solidFill>
              </a:rPr>
              <a:t>运算</a:t>
            </a:r>
            <a:r>
              <a:rPr lang="zh-CN" altLang="en-US" smtClean="0"/>
              <a:t>的数据集合</a:t>
            </a:r>
            <a:endParaRPr lang="zh-CN" altLang="en-US" smtClean="0">
              <a:solidFill>
                <a:schemeClr val="tx1"/>
              </a:solidFill>
            </a:endParaRPr>
          </a:p>
          <a:p>
            <a:pPr eaLnBrk="1" hangingPunct="1"/>
            <a:r>
              <a:rPr lang="zh-CN" altLang="en-US" smtClean="0">
                <a:solidFill>
                  <a:schemeClr val="tx1"/>
                </a:solidFill>
              </a:rPr>
              <a:t>例</a:t>
            </a:r>
            <a:r>
              <a:rPr lang="en-US" altLang="zh-CN" smtClean="0">
                <a:solidFill>
                  <a:schemeClr val="tx1"/>
                </a:solidFill>
              </a:rPr>
              <a:t>1</a:t>
            </a:r>
            <a:r>
              <a:rPr lang="zh-CN" altLang="en-US" smtClean="0">
                <a:solidFill>
                  <a:schemeClr val="tx1"/>
                </a:solidFill>
              </a:rPr>
              <a:t>：定义学生数据结构中的运算：</a:t>
            </a:r>
          </a:p>
          <a:p>
            <a:pPr lvl="1" eaLnBrk="1" hangingPunct="1"/>
            <a:r>
              <a:rPr lang="zh-CN" altLang="en-US" smtClean="0">
                <a:solidFill>
                  <a:schemeClr val="tx1"/>
                </a:solidFill>
              </a:rPr>
              <a:t>查询学生信息</a:t>
            </a:r>
          </a:p>
          <a:p>
            <a:pPr lvl="1" eaLnBrk="1" hangingPunct="1"/>
            <a:r>
              <a:rPr lang="zh-CN" altLang="en-US" smtClean="0">
                <a:solidFill>
                  <a:schemeClr val="tx1"/>
                </a:solidFill>
              </a:rPr>
              <a:t>插入学生信息</a:t>
            </a:r>
          </a:p>
          <a:p>
            <a:pPr lvl="1" eaLnBrk="1" hangingPunct="1"/>
            <a:r>
              <a:rPr lang="zh-CN" altLang="en-US" smtClean="0">
                <a:solidFill>
                  <a:schemeClr val="tx1"/>
                </a:solidFill>
              </a:rPr>
              <a:t>修改学生信息</a:t>
            </a:r>
          </a:p>
          <a:p>
            <a:pPr lvl="1" eaLnBrk="1" hangingPunct="1"/>
            <a:r>
              <a:rPr lang="zh-CN" altLang="en-US" smtClean="0">
                <a:solidFill>
                  <a:schemeClr val="tx1"/>
                </a:solidFill>
              </a:rPr>
              <a:t>删除学生信息</a:t>
            </a:r>
          </a:p>
        </p:txBody>
      </p:sp>
      <p:graphicFrame>
        <p:nvGraphicFramePr>
          <p:cNvPr id="110661" name="Group 69"/>
          <p:cNvGraphicFramePr>
            <a:graphicFrameLocks noGrp="1"/>
          </p:cNvGraphicFramePr>
          <p:nvPr/>
        </p:nvGraphicFramePr>
        <p:xfrm>
          <a:off x="250825" y="4149725"/>
          <a:ext cx="8640763" cy="2286000"/>
        </p:xfrm>
        <a:graphic>
          <a:graphicData uri="http://schemas.openxmlformats.org/drawingml/2006/table">
            <a:tbl>
              <a:tblPr/>
              <a:tblGrid>
                <a:gridCol w="1360488"/>
                <a:gridCol w="1438275"/>
                <a:gridCol w="1760537"/>
                <a:gridCol w="1681163"/>
                <a:gridCol w="1247775"/>
                <a:gridCol w="1152525"/>
              </a:tblGrid>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出生日期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入学日期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专业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张扬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02121995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李明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07111995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cs20141</a:t>
                      </a:r>
                      <a:endPar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杨华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01051995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贾茹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15041995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smtClean="0"/>
              <a:t>数据结构</a:t>
            </a:r>
          </a:p>
        </p:txBody>
      </p:sp>
      <p:sp>
        <p:nvSpPr>
          <p:cNvPr id="31748" name="Rectangle 3"/>
          <p:cNvSpPr>
            <a:spLocks noGrp="1" noChangeArrowheads="1"/>
          </p:cNvSpPr>
          <p:nvPr>
            <p:ph type="body" idx="1"/>
          </p:nvPr>
        </p:nvSpPr>
        <p:spPr/>
        <p:txBody>
          <a:bodyPr/>
          <a:lstStyle/>
          <a:p>
            <a:pPr eaLnBrk="1" hangingPunct="1"/>
            <a:r>
              <a:rPr lang="zh-CN" altLang="en-US" smtClean="0"/>
              <a:t>例</a:t>
            </a:r>
            <a:r>
              <a:rPr lang="en-US" altLang="zh-CN" smtClean="0"/>
              <a:t>2</a:t>
            </a:r>
            <a:r>
              <a:rPr lang="zh-CN" altLang="en-US" smtClean="0"/>
              <a:t>：计算机文件系统</a:t>
            </a:r>
            <a:endParaRPr lang="zh-CN" altLang="en-US" sz="3600" u="sng" smtClean="0">
              <a:solidFill>
                <a:srgbClr val="FF0066"/>
              </a:solidFill>
              <a:latin typeface="楷体_GB2312" pitchFamily="49" charset="-122"/>
              <a:ea typeface="楷体_GB2312" pitchFamily="49" charset="-122"/>
            </a:endParaRPr>
          </a:p>
        </p:txBody>
      </p:sp>
      <p:sp>
        <p:nvSpPr>
          <p:cNvPr id="109608" name="Rectangle 40"/>
          <p:cNvSpPr>
            <a:spLocks noChangeArrowheads="1"/>
          </p:cNvSpPr>
          <p:nvPr/>
        </p:nvSpPr>
        <p:spPr bwMode="auto">
          <a:xfrm>
            <a:off x="395288" y="1916113"/>
            <a:ext cx="7056437" cy="469900"/>
          </a:xfrm>
          <a:prstGeom prst="rect">
            <a:avLst/>
          </a:prstGeom>
          <a:noFill/>
          <a:ln w="12700" cap="sq">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spcBef>
                <a:spcPct val="50000"/>
              </a:spcBef>
            </a:pPr>
            <a:r>
              <a:rPr lang="zh-CN" altLang="en-US" sz="2400"/>
              <a:t>文件夹或文件间的关系是一种</a:t>
            </a:r>
            <a:r>
              <a:rPr lang="zh-CN" altLang="en-US" sz="2400">
                <a:solidFill>
                  <a:schemeClr val="hlink"/>
                </a:solidFill>
              </a:rPr>
              <a:t>树型结构</a:t>
            </a:r>
            <a:r>
              <a:rPr lang="zh-CN" altLang="en-US" sz="2400"/>
              <a:t>关系</a:t>
            </a:r>
          </a:p>
        </p:txBody>
      </p:sp>
      <p:sp>
        <p:nvSpPr>
          <p:cNvPr id="109609" name="Rectangle 41"/>
          <p:cNvSpPr>
            <a:spLocks noChangeArrowheads="1"/>
          </p:cNvSpPr>
          <p:nvPr/>
        </p:nvSpPr>
        <p:spPr bwMode="auto">
          <a:xfrm>
            <a:off x="395288" y="2492375"/>
            <a:ext cx="7056437" cy="469900"/>
          </a:xfrm>
          <a:prstGeom prst="rect">
            <a:avLst/>
          </a:prstGeom>
          <a:noFill/>
          <a:ln w="12700" cap="sq">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spcBef>
                <a:spcPct val="50000"/>
              </a:spcBef>
            </a:pPr>
            <a:r>
              <a:rPr lang="zh-CN" altLang="en-US" sz="2400">
                <a:solidFill>
                  <a:schemeClr val="hlink"/>
                </a:solidFill>
              </a:rPr>
              <a:t>树型结构关系是对文件系统关系的一种抽象表示</a:t>
            </a:r>
          </a:p>
        </p:txBody>
      </p:sp>
      <p:grpSp>
        <p:nvGrpSpPr>
          <p:cNvPr id="31751" name="Group 57"/>
          <p:cNvGrpSpPr>
            <a:grpSpLocks/>
          </p:cNvGrpSpPr>
          <p:nvPr/>
        </p:nvGrpSpPr>
        <p:grpSpPr bwMode="auto">
          <a:xfrm>
            <a:off x="468313" y="3213100"/>
            <a:ext cx="7775575" cy="3311525"/>
            <a:chOff x="295" y="2024"/>
            <a:chExt cx="4898" cy="2086"/>
          </a:xfrm>
        </p:grpSpPr>
        <p:sp>
          <p:nvSpPr>
            <p:cNvPr id="31752" name="Rectangle 38"/>
            <p:cNvSpPr>
              <a:spLocks noChangeArrowheads="1"/>
            </p:cNvSpPr>
            <p:nvPr/>
          </p:nvSpPr>
          <p:spPr bwMode="auto">
            <a:xfrm>
              <a:off x="295" y="2024"/>
              <a:ext cx="4898" cy="2086"/>
            </a:xfrm>
            <a:prstGeom prst="rect">
              <a:avLst/>
            </a:prstGeom>
            <a:solidFill>
              <a:srgbClr val="DDDDDD"/>
            </a:solidFill>
            <a:ln w="12700" cap="sq">
              <a:solidFill>
                <a:srgbClr val="000000"/>
              </a:solidFill>
              <a:miter lim="800000"/>
              <a:headEnd/>
              <a:tailEnd/>
            </a:ln>
          </p:spPr>
          <p:txBody>
            <a:bodyPr wrap="none" anchor="ctr">
              <a:spAutoFit/>
            </a:bodyPr>
            <a:lstStyle/>
            <a:p>
              <a:pPr algn="ctr">
                <a:spcBef>
                  <a:spcPct val="50000"/>
                </a:spcBef>
              </a:pPr>
              <a:endParaRPr lang="zh-CN" altLang="en-US"/>
            </a:p>
          </p:txBody>
        </p:sp>
        <p:sp>
          <p:nvSpPr>
            <p:cNvPr id="31753" name="Rectangle 7"/>
            <p:cNvSpPr>
              <a:spLocks noChangeArrowheads="1"/>
            </p:cNvSpPr>
            <p:nvPr/>
          </p:nvSpPr>
          <p:spPr bwMode="auto">
            <a:xfrm>
              <a:off x="605" y="2796"/>
              <a:ext cx="293"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en-US" altLang="zh-CN" sz="2000"/>
                <a:t>C:</a:t>
              </a:r>
            </a:p>
          </p:txBody>
        </p:sp>
        <p:sp>
          <p:nvSpPr>
            <p:cNvPr id="31754" name="Rectangle 8"/>
            <p:cNvSpPr>
              <a:spLocks noChangeArrowheads="1"/>
            </p:cNvSpPr>
            <p:nvPr/>
          </p:nvSpPr>
          <p:spPr bwMode="auto">
            <a:xfrm>
              <a:off x="1131" y="2115"/>
              <a:ext cx="68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1</a:t>
              </a:r>
            </a:p>
          </p:txBody>
        </p:sp>
        <p:sp>
          <p:nvSpPr>
            <p:cNvPr id="31755" name="Rectangle 11"/>
            <p:cNvSpPr>
              <a:spLocks noChangeArrowheads="1"/>
            </p:cNvSpPr>
            <p:nvPr/>
          </p:nvSpPr>
          <p:spPr bwMode="auto">
            <a:xfrm>
              <a:off x="1127" y="3431"/>
              <a:ext cx="696"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n</a:t>
              </a:r>
            </a:p>
          </p:txBody>
        </p:sp>
        <p:sp>
          <p:nvSpPr>
            <p:cNvPr id="31756" name="Rectangle 12"/>
            <p:cNvSpPr>
              <a:spLocks noChangeArrowheads="1"/>
            </p:cNvSpPr>
            <p:nvPr/>
          </p:nvSpPr>
          <p:spPr bwMode="auto">
            <a:xfrm>
              <a:off x="1159" y="2895"/>
              <a:ext cx="63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p>
              <a:pPr algn="ctr">
                <a:spcBef>
                  <a:spcPct val="50000"/>
                </a:spcBef>
              </a:pPr>
              <a:r>
                <a:rPr lang="en-US" altLang="zh-CN" sz="2000"/>
                <a:t>…..</a:t>
              </a:r>
            </a:p>
          </p:txBody>
        </p:sp>
        <p:sp>
          <p:nvSpPr>
            <p:cNvPr id="31757" name="Line 13"/>
            <p:cNvSpPr>
              <a:spLocks noChangeShapeType="1"/>
            </p:cNvSpPr>
            <p:nvPr/>
          </p:nvSpPr>
          <p:spPr bwMode="auto">
            <a:xfrm flipH="1">
              <a:off x="1020" y="2306"/>
              <a:ext cx="1" cy="1623"/>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58" name="Line 14"/>
            <p:cNvSpPr>
              <a:spLocks noChangeShapeType="1"/>
            </p:cNvSpPr>
            <p:nvPr/>
          </p:nvSpPr>
          <p:spPr bwMode="auto">
            <a:xfrm>
              <a:off x="1021" y="2306"/>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59" name="Line 15"/>
            <p:cNvSpPr>
              <a:spLocks noChangeShapeType="1"/>
            </p:cNvSpPr>
            <p:nvPr/>
          </p:nvSpPr>
          <p:spPr bwMode="auto">
            <a:xfrm>
              <a:off x="1021" y="2532"/>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0" name="Line 16"/>
            <p:cNvSpPr>
              <a:spLocks noChangeShapeType="1"/>
            </p:cNvSpPr>
            <p:nvPr/>
          </p:nvSpPr>
          <p:spPr bwMode="auto">
            <a:xfrm>
              <a:off x="1021" y="3530"/>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1" name="Line 17"/>
            <p:cNvSpPr>
              <a:spLocks noChangeShapeType="1"/>
            </p:cNvSpPr>
            <p:nvPr/>
          </p:nvSpPr>
          <p:spPr bwMode="auto">
            <a:xfrm>
              <a:off x="885" y="2941"/>
              <a:ext cx="13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2" name="Rectangle 18"/>
            <p:cNvSpPr>
              <a:spLocks noChangeArrowheads="1"/>
            </p:cNvSpPr>
            <p:nvPr/>
          </p:nvSpPr>
          <p:spPr bwMode="auto">
            <a:xfrm>
              <a:off x="1989" y="2287"/>
              <a:ext cx="92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21</a:t>
              </a:r>
            </a:p>
          </p:txBody>
        </p:sp>
        <p:sp>
          <p:nvSpPr>
            <p:cNvPr id="31763" name="Rectangle 19"/>
            <p:cNvSpPr>
              <a:spLocks noChangeArrowheads="1"/>
            </p:cNvSpPr>
            <p:nvPr/>
          </p:nvSpPr>
          <p:spPr bwMode="auto">
            <a:xfrm>
              <a:off x="1989" y="2604"/>
              <a:ext cx="92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a:t>
              </a:r>
            </a:p>
          </p:txBody>
        </p:sp>
        <p:sp>
          <p:nvSpPr>
            <p:cNvPr id="31764" name="Rectangle 20"/>
            <p:cNvSpPr>
              <a:spLocks noChangeArrowheads="1"/>
            </p:cNvSpPr>
            <p:nvPr/>
          </p:nvSpPr>
          <p:spPr bwMode="auto">
            <a:xfrm>
              <a:off x="1989" y="3258"/>
              <a:ext cx="93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n1</a:t>
              </a:r>
            </a:p>
          </p:txBody>
        </p:sp>
        <p:sp>
          <p:nvSpPr>
            <p:cNvPr id="31765" name="Rectangle 21"/>
            <p:cNvSpPr>
              <a:spLocks noChangeArrowheads="1"/>
            </p:cNvSpPr>
            <p:nvPr/>
          </p:nvSpPr>
          <p:spPr bwMode="auto">
            <a:xfrm>
              <a:off x="1989" y="3567"/>
              <a:ext cx="93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n2</a:t>
              </a:r>
            </a:p>
          </p:txBody>
        </p:sp>
        <p:sp>
          <p:nvSpPr>
            <p:cNvPr id="31766" name="Line 22"/>
            <p:cNvSpPr>
              <a:spLocks noChangeShapeType="1"/>
            </p:cNvSpPr>
            <p:nvPr/>
          </p:nvSpPr>
          <p:spPr bwMode="auto">
            <a:xfrm>
              <a:off x="1929" y="2432"/>
              <a:ext cx="0" cy="22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7" name="Line 23"/>
            <p:cNvSpPr>
              <a:spLocks noChangeShapeType="1"/>
            </p:cNvSpPr>
            <p:nvPr/>
          </p:nvSpPr>
          <p:spPr bwMode="auto">
            <a:xfrm>
              <a:off x="1929" y="2432"/>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8" name="Line 24"/>
            <p:cNvSpPr>
              <a:spLocks noChangeShapeType="1"/>
            </p:cNvSpPr>
            <p:nvPr/>
          </p:nvSpPr>
          <p:spPr bwMode="auto">
            <a:xfrm>
              <a:off x="1929" y="2659"/>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9" name="Line 25"/>
            <p:cNvSpPr>
              <a:spLocks noChangeShapeType="1"/>
            </p:cNvSpPr>
            <p:nvPr/>
          </p:nvSpPr>
          <p:spPr bwMode="auto">
            <a:xfrm>
              <a:off x="1839" y="2568"/>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0" name="Line 26"/>
            <p:cNvSpPr>
              <a:spLocks noChangeShapeType="1"/>
            </p:cNvSpPr>
            <p:nvPr/>
          </p:nvSpPr>
          <p:spPr bwMode="auto">
            <a:xfrm>
              <a:off x="1929" y="3440"/>
              <a:ext cx="0" cy="22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1" name="Line 27"/>
            <p:cNvSpPr>
              <a:spLocks noChangeShapeType="1"/>
            </p:cNvSpPr>
            <p:nvPr/>
          </p:nvSpPr>
          <p:spPr bwMode="auto">
            <a:xfrm>
              <a:off x="1929" y="3440"/>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2" name="Line 28"/>
            <p:cNvSpPr>
              <a:spLocks noChangeShapeType="1"/>
            </p:cNvSpPr>
            <p:nvPr/>
          </p:nvSpPr>
          <p:spPr bwMode="auto">
            <a:xfrm>
              <a:off x="1929" y="3667"/>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3" name="Line 29"/>
            <p:cNvSpPr>
              <a:spLocks noChangeShapeType="1"/>
            </p:cNvSpPr>
            <p:nvPr/>
          </p:nvSpPr>
          <p:spPr bwMode="auto">
            <a:xfrm>
              <a:off x="1839" y="3576"/>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4" name="Line 33"/>
            <p:cNvSpPr>
              <a:spLocks noChangeShapeType="1"/>
            </p:cNvSpPr>
            <p:nvPr/>
          </p:nvSpPr>
          <p:spPr bwMode="auto">
            <a:xfrm>
              <a:off x="3018" y="2387"/>
              <a:ext cx="0" cy="635"/>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5" name="Line 34"/>
            <p:cNvSpPr>
              <a:spLocks noChangeShapeType="1"/>
            </p:cNvSpPr>
            <p:nvPr/>
          </p:nvSpPr>
          <p:spPr bwMode="auto">
            <a:xfrm>
              <a:off x="3018" y="2387"/>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6" name="Line 35"/>
            <p:cNvSpPr>
              <a:spLocks noChangeShapeType="1"/>
            </p:cNvSpPr>
            <p:nvPr/>
          </p:nvSpPr>
          <p:spPr bwMode="auto">
            <a:xfrm>
              <a:off x="2928" y="2704"/>
              <a:ext cx="18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7" name="Line 36"/>
            <p:cNvSpPr>
              <a:spLocks noChangeShapeType="1"/>
            </p:cNvSpPr>
            <p:nvPr/>
          </p:nvSpPr>
          <p:spPr bwMode="auto">
            <a:xfrm>
              <a:off x="3018" y="3022"/>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78" name="Rectangle 30"/>
            <p:cNvSpPr>
              <a:spLocks noChangeArrowheads="1"/>
            </p:cNvSpPr>
            <p:nvPr/>
          </p:nvSpPr>
          <p:spPr bwMode="auto">
            <a:xfrm>
              <a:off x="3097" y="2275"/>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221</a:t>
              </a:r>
            </a:p>
          </p:txBody>
        </p:sp>
        <p:sp>
          <p:nvSpPr>
            <p:cNvPr id="31779" name="Rectangle 31"/>
            <p:cNvSpPr>
              <a:spLocks noChangeArrowheads="1"/>
            </p:cNvSpPr>
            <p:nvPr/>
          </p:nvSpPr>
          <p:spPr bwMode="auto">
            <a:xfrm>
              <a:off x="3097" y="2593"/>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222</a:t>
              </a:r>
            </a:p>
          </p:txBody>
        </p:sp>
        <p:sp>
          <p:nvSpPr>
            <p:cNvPr id="31780" name="Rectangle 32"/>
            <p:cNvSpPr>
              <a:spLocks noChangeArrowheads="1"/>
            </p:cNvSpPr>
            <p:nvPr/>
          </p:nvSpPr>
          <p:spPr bwMode="auto">
            <a:xfrm>
              <a:off x="3097" y="2910"/>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223</a:t>
              </a:r>
            </a:p>
          </p:txBody>
        </p:sp>
        <p:sp>
          <p:nvSpPr>
            <p:cNvPr id="31781" name="Rectangle 37"/>
            <p:cNvSpPr>
              <a:spLocks noChangeArrowheads="1"/>
            </p:cNvSpPr>
            <p:nvPr/>
          </p:nvSpPr>
          <p:spPr bwMode="auto">
            <a:xfrm>
              <a:off x="1131" y="2442"/>
              <a:ext cx="68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2</a:t>
              </a:r>
            </a:p>
          </p:txBody>
        </p:sp>
        <p:sp>
          <p:nvSpPr>
            <p:cNvPr id="31782" name="Rectangle 42"/>
            <p:cNvSpPr>
              <a:spLocks noChangeArrowheads="1"/>
            </p:cNvSpPr>
            <p:nvPr/>
          </p:nvSpPr>
          <p:spPr bwMode="auto">
            <a:xfrm>
              <a:off x="4270" y="2170"/>
              <a:ext cx="766"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2211</a:t>
              </a:r>
            </a:p>
          </p:txBody>
        </p:sp>
        <p:sp>
          <p:nvSpPr>
            <p:cNvPr id="31783" name="Rectangle 43"/>
            <p:cNvSpPr>
              <a:spLocks noChangeArrowheads="1"/>
            </p:cNvSpPr>
            <p:nvPr/>
          </p:nvSpPr>
          <p:spPr bwMode="auto">
            <a:xfrm>
              <a:off x="4270" y="2487"/>
              <a:ext cx="766"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2212</a:t>
              </a:r>
            </a:p>
          </p:txBody>
        </p:sp>
        <p:sp>
          <p:nvSpPr>
            <p:cNvPr id="31784" name="Rectangle 44"/>
            <p:cNvSpPr>
              <a:spLocks noChangeArrowheads="1"/>
            </p:cNvSpPr>
            <p:nvPr/>
          </p:nvSpPr>
          <p:spPr bwMode="auto">
            <a:xfrm>
              <a:off x="1111" y="3793"/>
              <a:ext cx="726" cy="258"/>
            </a:xfrm>
            <a:prstGeom prst="rect">
              <a:avLst/>
            </a:prstGeom>
            <a:solidFill>
              <a:schemeClr val="accent2"/>
            </a:solidFill>
            <a:ln w="12700" cap="sq">
              <a:solidFill>
                <a:srgbClr val="000000"/>
              </a:solidFill>
              <a:miter lim="800000"/>
              <a:headEnd/>
              <a:tailEnd/>
            </a:ln>
          </p:spPr>
          <p:txBody>
            <a:bodyPr wrap="none" anchor="ctr"/>
            <a:lstStyle/>
            <a:p>
              <a:pPr algn="ctr">
                <a:spcBef>
                  <a:spcPct val="50000"/>
                </a:spcBef>
              </a:pPr>
              <a:r>
                <a:rPr lang="zh-CN" altLang="en-US" sz="2000"/>
                <a:t>文件</a:t>
              </a:r>
              <a:r>
                <a:rPr lang="en-US" altLang="zh-CN" sz="2000"/>
                <a:t>1</a:t>
              </a:r>
            </a:p>
          </p:txBody>
        </p:sp>
        <p:sp>
          <p:nvSpPr>
            <p:cNvPr id="31785" name="Line 46"/>
            <p:cNvSpPr>
              <a:spLocks noChangeShapeType="1"/>
            </p:cNvSpPr>
            <p:nvPr/>
          </p:nvSpPr>
          <p:spPr bwMode="auto">
            <a:xfrm>
              <a:off x="4195" y="2296"/>
              <a:ext cx="0" cy="318"/>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86" name="Line 47"/>
            <p:cNvSpPr>
              <a:spLocks noChangeShapeType="1"/>
            </p:cNvSpPr>
            <p:nvPr/>
          </p:nvSpPr>
          <p:spPr bwMode="auto">
            <a:xfrm>
              <a:off x="4195" y="2296"/>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87" name="Line 48"/>
            <p:cNvSpPr>
              <a:spLocks noChangeShapeType="1"/>
            </p:cNvSpPr>
            <p:nvPr/>
          </p:nvSpPr>
          <p:spPr bwMode="auto">
            <a:xfrm>
              <a:off x="4195" y="2614"/>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88" name="Line 49"/>
            <p:cNvSpPr>
              <a:spLocks noChangeShapeType="1"/>
            </p:cNvSpPr>
            <p:nvPr/>
          </p:nvSpPr>
          <p:spPr bwMode="auto">
            <a:xfrm>
              <a:off x="4105" y="2432"/>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89" name="Line 50"/>
            <p:cNvSpPr>
              <a:spLocks noChangeShapeType="1"/>
            </p:cNvSpPr>
            <p:nvPr/>
          </p:nvSpPr>
          <p:spPr bwMode="auto">
            <a:xfrm>
              <a:off x="1020" y="3929"/>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90" name="Rectangle 51"/>
            <p:cNvSpPr>
              <a:spLocks noChangeArrowheads="1"/>
            </p:cNvSpPr>
            <p:nvPr/>
          </p:nvSpPr>
          <p:spPr bwMode="auto">
            <a:xfrm>
              <a:off x="3107" y="3204"/>
              <a:ext cx="695"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n11</a:t>
              </a:r>
            </a:p>
          </p:txBody>
        </p:sp>
        <p:sp>
          <p:nvSpPr>
            <p:cNvPr id="31791" name="Rectangle 52"/>
            <p:cNvSpPr>
              <a:spLocks noChangeArrowheads="1"/>
            </p:cNvSpPr>
            <p:nvPr/>
          </p:nvSpPr>
          <p:spPr bwMode="auto">
            <a:xfrm>
              <a:off x="3107" y="3521"/>
              <a:ext cx="695"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n12</a:t>
              </a:r>
            </a:p>
          </p:txBody>
        </p:sp>
        <p:sp>
          <p:nvSpPr>
            <p:cNvPr id="31792" name="Line 53"/>
            <p:cNvSpPr>
              <a:spLocks noChangeShapeType="1"/>
            </p:cNvSpPr>
            <p:nvPr/>
          </p:nvSpPr>
          <p:spPr bwMode="auto">
            <a:xfrm>
              <a:off x="3032" y="3330"/>
              <a:ext cx="0" cy="318"/>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93" name="Line 54"/>
            <p:cNvSpPr>
              <a:spLocks noChangeShapeType="1"/>
            </p:cNvSpPr>
            <p:nvPr/>
          </p:nvSpPr>
          <p:spPr bwMode="auto">
            <a:xfrm>
              <a:off x="3032" y="3330"/>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94" name="Line 55"/>
            <p:cNvSpPr>
              <a:spLocks noChangeShapeType="1"/>
            </p:cNvSpPr>
            <p:nvPr/>
          </p:nvSpPr>
          <p:spPr bwMode="auto">
            <a:xfrm>
              <a:off x="3032" y="3648"/>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95" name="Line 56"/>
            <p:cNvSpPr>
              <a:spLocks noChangeShapeType="1"/>
            </p:cNvSpPr>
            <p:nvPr/>
          </p:nvSpPr>
          <p:spPr bwMode="auto">
            <a:xfrm>
              <a:off x="2942" y="3466"/>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9608"/>
                                        </p:tgtEl>
                                        <p:attrNameLst>
                                          <p:attrName>style.visibility</p:attrName>
                                        </p:attrNameLst>
                                      </p:cBhvr>
                                      <p:to>
                                        <p:strVal val="visible"/>
                                      </p:to>
                                    </p:set>
                                    <p:anim calcmode="lin" valueType="num">
                                      <p:cBhvr additive="base">
                                        <p:cTn id="7" dur="500" fill="hold"/>
                                        <p:tgtEl>
                                          <p:spTgt spid="109608"/>
                                        </p:tgtEl>
                                        <p:attrNameLst>
                                          <p:attrName>ppt_x</p:attrName>
                                        </p:attrNameLst>
                                      </p:cBhvr>
                                      <p:tavLst>
                                        <p:tav tm="0">
                                          <p:val>
                                            <p:strVal val="#ppt_x"/>
                                          </p:val>
                                        </p:tav>
                                        <p:tav tm="100000">
                                          <p:val>
                                            <p:strVal val="#ppt_x"/>
                                          </p:val>
                                        </p:tav>
                                      </p:tavLst>
                                    </p:anim>
                                    <p:anim calcmode="lin" valueType="num">
                                      <p:cBhvr additive="base">
                                        <p:cTn id="8" dur="500" fill="hold"/>
                                        <p:tgtEl>
                                          <p:spTgt spid="10960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9609"/>
                                        </p:tgtEl>
                                        <p:attrNameLst>
                                          <p:attrName>style.visibility</p:attrName>
                                        </p:attrNameLst>
                                      </p:cBhvr>
                                      <p:to>
                                        <p:strVal val="visible"/>
                                      </p:to>
                                    </p:set>
                                    <p:anim calcmode="lin" valueType="num">
                                      <p:cBhvr additive="base">
                                        <p:cTn id="13" dur="500" fill="hold"/>
                                        <p:tgtEl>
                                          <p:spTgt spid="109609"/>
                                        </p:tgtEl>
                                        <p:attrNameLst>
                                          <p:attrName>ppt_x</p:attrName>
                                        </p:attrNameLst>
                                      </p:cBhvr>
                                      <p:tavLst>
                                        <p:tav tm="0">
                                          <p:val>
                                            <p:strVal val="#ppt_x"/>
                                          </p:val>
                                        </p:tav>
                                        <p:tav tm="100000">
                                          <p:val>
                                            <p:strVal val="#ppt_x"/>
                                          </p:val>
                                        </p:tav>
                                      </p:tavLst>
                                    </p:anim>
                                    <p:anim calcmode="lin" valueType="num">
                                      <p:cBhvr additive="base">
                                        <p:cTn id="14" dur="500" fill="hold"/>
                                        <p:tgtEl>
                                          <p:spTgt spid="1096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08" grpId="0" animBg="1"/>
      <p:bldP spid="1096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上课时间及安排</a:t>
            </a:r>
          </a:p>
        </p:txBody>
      </p:sp>
      <p:sp>
        <p:nvSpPr>
          <p:cNvPr id="3" name="内容占位符 2"/>
          <p:cNvSpPr>
            <a:spLocks noGrp="1"/>
          </p:cNvSpPr>
          <p:nvPr>
            <p:ph idx="1"/>
          </p:nvPr>
        </p:nvSpPr>
        <p:spPr/>
        <p:txBody>
          <a:bodyPr/>
          <a:lstStyle/>
          <a:p>
            <a:pPr eaLnBrk="1" hangingPunct="1"/>
            <a:r>
              <a:rPr lang="zh-CN" altLang="en-US" dirty="0"/>
              <a:t>学时安排</a:t>
            </a:r>
          </a:p>
          <a:p>
            <a:pPr lvl="1" eaLnBrk="1" hangingPunct="1"/>
            <a:r>
              <a:rPr lang="zh-CN" altLang="en-US" dirty="0"/>
              <a:t>课堂教学：</a:t>
            </a:r>
            <a:r>
              <a:rPr lang="en-US" altLang="zh-CN" dirty="0"/>
              <a:t>40</a:t>
            </a:r>
            <a:r>
              <a:rPr lang="zh-CN" altLang="en-US" dirty="0"/>
              <a:t>学时</a:t>
            </a:r>
          </a:p>
          <a:p>
            <a:pPr lvl="1" eaLnBrk="1" hangingPunct="1"/>
            <a:r>
              <a:rPr lang="zh-CN" altLang="en-US" dirty="0"/>
              <a:t>上机实验：</a:t>
            </a:r>
            <a:r>
              <a:rPr lang="en-US" altLang="zh-CN" dirty="0"/>
              <a:t>16</a:t>
            </a:r>
            <a:r>
              <a:rPr lang="zh-CN" altLang="en-US" dirty="0"/>
              <a:t>学时</a:t>
            </a:r>
          </a:p>
          <a:p>
            <a:pPr eaLnBrk="1" hangingPunct="1"/>
            <a:r>
              <a:rPr lang="zh-CN" altLang="en-US" dirty="0"/>
              <a:t>成绩组成</a:t>
            </a:r>
            <a:endParaRPr lang="en-US" altLang="zh-CN" dirty="0"/>
          </a:p>
          <a:p>
            <a:pPr lvl="1" eaLnBrk="1" hangingPunct="1"/>
            <a:r>
              <a:rPr lang="zh-CN" altLang="en-US" dirty="0"/>
              <a:t>期末闭卷考试：</a:t>
            </a:r>
            <a:r>
              <a:rPr lang="en-US" altLang="zh-CN" dirty="0"/>
              <a:t>70%</a:t>
            </a:r>
          </a:p>
          <a:p>
            <a:pPr lvl="1" eaLnBrk="1" hangingPunct="1"/>
            <a:r>
              <a:rPr lang="zh-CN" altLang="en-US" dirty="0"/>
              <a:t>平时成绩：</a:t>
            </a:r>
            <a:r>
              <a:rPr lang="en-US" altLang="zh-CN" dirty="0"/>
              <a:t>30%</a:t>
            </a:r>
            <a:r>
              <a:rPr lang="zh-CN" altLang="en-US" dirty="0"/>
              <a:t>（网教作业）</a:t>
            </a:r>
            <a:endParaRPr lang="en-US" altLang="zh-CN" dirty="0"/>
          </a:p>
          <a:p>
            <a:pPr eaLnBrk="1" hangingPunct="1"/>
            <a:r>
              <a:rPr lang="zh-CN" altLang="en-US" dirty="0" smtClean="0"/>
              <a:t>主讲</a:t>
            </a:r>
            <a:r>
              <a:rPr lang="zh-CN" altLang="en-US" dirty="0"/>
              <a:t>教师：高春晓</a:t>
            </a:r>
          </a:p>
          <a:p>
            <a:pPr lvl="1" eaLnBrk="1" hangingPunct="1"/>
            <a:r>
              <a:rPr lang="en-US" altLang="zh-CN" dirty="0"/>
              <a:t>Gao_chunxiao@bit.edu.cn</a:t>
            </a:r>
          </a:p>
          <a:p>
            <a:pPr lvl="1" eaLnBrk="1" hangingPunct="1"/>
            <a:r>
              <a:rPr lang="zh-CN" altLang="en-US" dirty="0" smtClean="0"/>
              <a:t>办公室：中心</a:t>
            </a:r>
            <a:r>
              <a:rPr lang="zh-CN" altLang="en-US" dirty="0"/>
              <a:t>教学楼 </a:t>
            </a:r>
            <a:r>
              <a:rPr lang="en-US" altLang="zh-CN" dirty="0"/>
              <a:t>1045</a:t>
            </a:r>
            <a:r>
              <a:rPr lang="zh-CN" altLang="en-US" dirty="0" smtClean="0"/>
              <a:t>室</a:t>
            </a:r>
            <a:endParaRPr lang="en-US" altLang="zh-CN" dirty="0" smtClean="0"/>
          </a:p>
          <a:p>
            <a:pPr lvl="1" eaLnBrk="1" hangingPunct="1"/>
            <a:r>
              <a:rPr lang="en-US" altLang="zh-CN" dirty="0" smtClean="0"/>
              <a:t>13810667249</a:t>
            </a:r>
            <a:endParaRPr lang="zh-CN" altLang="en-US" dirty="0"/>
          </a:p>
          <a:p>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3</a:t>
            </a:fld>
            <a:endParaRPr lang="en-US" altLang="zh-CN"/>
          </a:p>
        </p:txBody>
      </p:sp>
    </p:spTree>
    <p:extLst>
      <p:ext uri="{BB962C8B-B14F-4D97-AF65-F5344CB8AC3E}">
        <p14:creationId xmlns:p14="http://schemas.microsoft.com/office/powerpoint/2010/main" val="1317381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mtClean="0"/>
              <a:t>数据结构</a:t>
            </a:r>
          </a:p>
        </p:txBody>
      </p:sp>
      <p:sp>
        <p:nvSpPr>
          <p:cNvPr id="32772" name="Rectangle 3"/>
          <p:cNvSpPr>
            <a:spLocks noGrp="1" noChangeArrowheads="1"/>
          </p:cNvSpPr>
          <p:nvPr>
            <p:ph type="body" idx="1"/>
          </p:nvPr>
        </p:nvSpPr>
        <p:spPr/>
        <p:txBody>
          <a:bodyPr/>
          <a:lstStyle/>
          <a:p>
            <a:pPr eaLnBrk="1" hangingPunct="1"/>
            <a:r>
              <a:rPr lang="zh-CN" altLang="en-US" smtClean="0"/>
              <a:t>例</a:t>
            </a:r>
            <a:r>
              <a:rPr lang="en-US" altLang="zh-CN" smtClean="0"/>
              <a:t>2</a:t>
            </a:r>
            <a:r>
              <a:rPr lang="zh-CN" altLang="en-US" smtClean="0"/>
              <a:t>：定义计算机文件系统中的操作</a:t>
            </a:r>
          </a:p>
          <a:p>
            <a:pPr lvl="1" eaLnBrk="1" hangingPunct="1"/>
            <a:r>
              <a:rPr lang="zh-CN" altLang="en-US" smtClean="0"/>
              <a:t>查找、新建、删除文件夹</a:t>
            </a:r>
          </a:p>
          <a:p>
            <a:pPr lvl="1" eaLnBrk="1" hangingPunct="1"/>
            <a:r>
              <a:rPr lang="zh-CN" altLang="en-US" smtClean="0"/>
              <a:t>查找、新建、删除文件</a:t>
            </a:r>
          </a:p>
        </p:txBody>
      </p:sp>
      <p:grpSp>
        <p:nvGrpSpPr>
          <p:cNvPr id="32773" name="Group 35"/>
          <p:cNvGrpSpPr>
            <a:grpSpLocks/>
          </p:cNvGrpSpPr>
          <p:nvPr/>
        </p:nvGrpSpPr>
        <p:grpSpPr bwMode="auto">
          <a:xfrm>
            <a:off x="684213" y="2924175"/>
            <a:ext cx="7775575" cy="3311525"/>
            <a:chOff x="295" y="2024"/>
            <a:chExt cx="4898" cy="2086"/>
          </a:xfrm>
        </p:grpSpPr>
        <p:sp>
          <p:nvSpPr>
            <p:cNvPr id="32774" name="Rectangle 36"/>
            <p:cNvSpPr>
              <a:spLocks noChangeArrowheads="1"/>
            </p:cNvSpPr>
            <p:nvPr/>
          </p:nvSpPr>
          <p:spPr bwMode="auto">
            <a:xfrm>
              <a:off x="295" y="2024"/>
              <a:ext cx="4898" cy="2086"/>
            </a:xfrm>
            <a:prstGeom prst="rect">
              <a:avLst/>
            </a:prstGeom>
            <a:solidFill>
              <a:srgbClr val="DDDDDD"/>
            </a:solidFill>
            <a:ln w="12700" cap="sq">
              <a:solidFill>
                <a:srgbClr val="000000"/>
              </a:solidFill>
              <a:miter lim="800000"/>
              <a:headEnd/>
              <a:tailEnd/>
            </a:ln>
          </p:spPr>
          <p:txBody>
            <a:bodyPr wrap="none" anchor="ctr">
              <a:spAutoFit/>
            </a:bodyPr>
            <a:lstStyle/>
            <a:p>
              <a:pPr algn="ctr">
                <a:spcBef>
                  <a:spcPct val="50000"/>
                </a:spcBef>
              </a:pPr>
              <a:endParaRPr lang="zh-CN" altLang="en-US"/>
            </a:p>
          </p:txBody>
        </p:sp>
        <p:sp>
          <p:nvSpPr>
            <p:cNvPr id="32775" name="Rectangle 37"/>
            <p:cNvSpPr>
              <a:spLocks noChangeArrowheads="1"/>
            </p:cNvSpPr>
            <p:nvPr/>
          </p:nvSpPr>
          <p:spPr bwMode="auto">
            <a:xfrm>
              <a:off x="605" y="2796"/>
              <a:ext cx="293"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en-US" altLang="zh-CN" sz="2000"/>
                <a:t>C:</a:t>
              </a:r>
            </a:p>
          </p:txBody>
        </p:sp>
        <p:sp>
          <p:nvSpPr>
            <p:cNvPr id="32776" name="Rectangle 38"/>
            <p:cNvSpPr>
              <a:spLocks noChangeArrowheads="1"/>
            </p:cNvSpPr>
            <p:nvPr/>
          </p:nvSpPr>
          <p:spPr bwMode="auto">
            <a:xfrm>
              <a:off x="1131" y="2115"/>
              <a:ext cx="68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1</a:t>
              </a:r>
            </a:p>
          </p:txBody>
        </p:sp>
        <p:sp>
          <p:nvSpPr>
            <p:cNvPr id="32777" name="Rectangle 39"/>
            <p:cNvSpPr>
              <a:spLocks noChangeArrowheads="1"/>
            </p:cNvSpPr>
            <p:nvPr/>
          </p:nvSpPr>
          <p:spPr bwMode="auto">
            <a:xfrm>
              <a:off x="1127" y="3431"/>
              <a:ext cx="696"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n</a:t>
              </a:r>
            </a:p>
          </p:txBody>
        </p:sp>
        <p:sp>
          <p:nvSpPr>
            <p:cNvPr id="32778" name="Rectangle 40"/>
            <p:cNvSpPr>
              <a:spLocks noChangeArrowheads="1"/>
            </p:cNvSpPr>
            <p:nvPr/>
          </p:nvSpPr>
          <p:spPr bwMode="auto">
            <a:xfrm>
              <a:off x="1159" y="2895"/>
              <a:ext cx="63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p>
              <a:pPr algn="ctr">
                <a:spcBef>
                  <a:spcPct val="50000"/>
                </a:spcBef>
              </a:pPr>
              <a:r>
                <a:rPr lang="en-US" altLang="zh-CN" sz="2000"/>
                <a:t>…..</a:t>
              </a:r>
            </a:p>
          </p:txBody>
        </p:sp>
        <p:sp>
          <p:nvSpPr>
            <p:cNvPr id="32779" name="Line 41"/>
            <p:cNvSpPr>
              <a:spLocks noChangeShapeType="1"/>
            </p:cNvSpPr>
            <p:nvPr/>
          </p:nvSpPr>
          <p:spPr bwMode="auto">
            <a:xfrm flipH="1">
              <a:off x="1020" y="2306"/>
              <a:ext cx="1" cy="1623"/>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0" name="Line 42"/>
            <p:cNvSpPr>
              <a:spLocks noChangeShapeType="1"/>
            </p:cNvSpPr>
            <p:nvPr/>
          </p:nvSpPr>
          <p:spPr bwMode="auto">
            <a:xfrm>
              <a:off x="1021" y="2306"/>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1" name="Line 43"/>
            <p:cNvSpPr>
              <a:spLocks noChangeShapeType="1"/>
            </p:cNvSpPr>
            <p:nvPr/>
          </p:nvSpPr>
          <p:spPr bwMode="auto">
            <a:xfrm>
              <a:off x="1021" y="2532"/>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2" name="Line 44"/>
            <p:cNvSpPr>
              <a:spLocks noChangeShapeType="1"/>
            </p:cNvSpPr>
            <p:nvPr/>
          </p:nvSpPr>
          <p:spPr bwMode="auto">
            <a:xfrm>
              <a:off x="1021" y="3530"/>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3" name="Line 45"/>
            <p:cNvSpPr>
              <a:spLocks noChangeShapeType="1"/>
            </p:cNvSpPr>
            <p:nvPr/>
          </p:nvSpPr>
          <p:spPr bwMode="auto">
            <a:xfrm>
              <a:off x="885" y="2941"/>
              <a:ext cx="13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4" name="Rectangle 46"/>
            <p:cNvSpPr>
              <a:spLocks noChangeArrowheads="1"/>
            </p:cNvSpPr>
            <p:nvPr/>
          </p:nvSpPr>
          <p:spPr bwMode="auto">
            <a:xfrm>
              <a:off x="1989" y="2287"/>
              <a:ext cx="92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21</a:t>
              </a:r>
            </a:p>
          </p:txBody>
        </p:sp>
        <p:sp>
          <p:nvSpPr>
            <p:cNvPr id="32785" name="Rectangle 47"/>
            <p:cNvSpPr>
              <a:spLocks noChangeArrowheads="1"/>
            </p:cNvSpPr>
            <p:nvPr/>
          </p:nvSpPr>
          <p:spPr bwMode="auto">
            <a:xfrm>
              <a:off x="1989" y="2604"/>
              <a:ext cx="92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a:t>
              </a:r>
            </a:p>
          </p:txBody>
        </p:sp>
        <p:sp>
          <p:nvSpPr>
            <p:cNvPr id="32786" name="Rectangle 48"/>
            <p:cNvSpPr>
              <a:spLocks noChangeArrowheads="1"/>
            </p:cNvSpPr>
            <p:nvPr/>
          </p:nvSpPr>
          <p:spPr bwMode="auto">
            <a:xfrm>
              <a:off x="1989" y="3258"/>
              <a:ext cx="93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n1</a:t>
              </a:r>
            </a:p>
          </p:txBody>
        </p:sp>
        <p:sp>
          <p:nvSpPr>
            <p:cNvPr id="32787" name="Rectangle 49"/>
            <p:cNvSpPr>
              <a:spLocks noChangeArrowheads="1"/>
            </p:cNvSpPr>
            <p:nvPr/>
          </p:nvSpPr>
          <p:spPr bwMode="auto">
            <a:xfrm>
              <a:off x="1989" y="3567"/>
              <a:ext cx="93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n2</a:t>
              </a:r>
            </a:p>
          </p:txBody>
        </p:sp>
        <p:sp>
          <p:nvSpPr>
            <p:cNvPr id="32788" name="Line 50"/>
            <p:cNvSpPr>
              <a:spLocks noChangeShapeType="1"/>
            </p:cNvSpPr>
            <p:nvPr/>
          </p:nvSpPr>
          <p:spPr bwMode="auto">
            <a:xfrm>
              <a:off x="1929" y="2432"/>
              <a:ext cx="0" cy="22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9" name="Line 51"/>
            <p:cNvSpPr>
              <a:spLocks noChangeShapeType="1"/>
            </p:cNvSpPr>
            <p:nvPr/>
          </p:nvSpPr>
          <p:spPr bwMode="auto">
            <a:xfrm>
              <a:off x="1929" y="2432"/>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0" name="Line 52"/>
            <p:cNvSpPr>
              <a:spLocks noChangeShapeType="1"/>
            </p:cNvSpPr>
            <p:nvPr/>
          </p:nvSpPr>
          <p:spPr bwMode="auto">
            <a:xfrm>
              <a:off x="1929" y="2659"/>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1" name="Line 53"/>
            <p:cNvSpPr>
              <a:spLocks noChangeShapeType="1"/>
            </p:cNvSpPr>
            <p:nvPr/>
          </p:nvSpPr>
          <p:spPr bwMode="auto">
            <a:xfrm>
              <a:off x="1839" y="2568"/>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2" name="Line 54"/>
            <p:cNvSpPr>
              <a:spLocks noChangeShapeType="1"/>
            </p:cNvSpPr>
            <p:nvPr/>
          </p:nvSpPr>
          <p:spPr bwMode="auto">
            <a:xfrm>
              <a:off x="1929" y="3440"/>
              <a:ext cx="0" cy="22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3" name="Line 55"/>
            <p:cNvSpPr>
              <a:spLocks noChangeShapeType="1"/>
            </p:cNvSpPr>
            <p:nvPr/>
          </p:nvSpPr>
          <p:spPr bwMode="auto">
            <a:xfrm>
              <a:off x="1929" y="3440"/>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4" name="Line 56"/>
            <p:cNvSpPr>
              <a:spLocks noChangeShapeType="1"/>
            </p:cNvSpPr>
            <p:nvPr/>
          </p:nvSpPr>
          <p:spPr bwMode="auto">
            <a:xfrm>
              <a:off x="1929" y="3667"/>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5" name="Line 57"/>
            <p:cNvSpPr>
              <a:spLocks noChangeShapeType="1"/>
            </p:cNvSpPr>
            <p:nvPr/>
          </p:nvSpPr>
          <p:spPr bwMode="auto">
            <a:xfrm>
              <a:off x="1839" y="3576"/>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6" name="Line 58"/>
            <p:cNvSpPr>
              <a:spLocks noChangeShapeType="1"/>
            </p:cNvSpPr>
            <p:nvPr/>
          </p:nvSpPr>
          <p:spPr bwMode="auto">
            <a:xfrm>
              <a:off x="3018" y="2387"/>
              <a:ext cx="0" cy="635"/>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7" name="Line 59"/>
            <p:cNvSpPr>
              <a:spLocks noChangeShapeType="1"/>
            </p:cNvSpPr>
            <p:nvPr/>
          </p:nvSpPr>
          <p:spPr bwMode="auto">
            <a:xfrm>
              <a:off x="3018" y="2387"/>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8" name="Line 60"/>
            <p:cNvSpPr>
              <a:spLocks noChangeShapeType="1"/>
            </p:cNvSpPr>
            <p:nvPr/>
          </p:nvSpPr>
          <p:spPr bwMode="auto">
            <a:xfrm>
              <a:off x="2928" y="2704"/>
              <a:ext cx="18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9" name="Line 61"/>
            <p:cNvSpPr>
              <a:spLocks noChangeShapeType="1"/>
            </p:cNvSpPr>
            <p:nvPr/>
          </p:nvSpPr>
          <p:spPr bwMode="auto">
            <a:xfrm>
              <a:off x="3018" y="3022"/>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00" name="Rectangle 62"/>
            <p:cNvSpPr>
              <a:spLocks noChangeArrowheads="1"/>
            </p:cNvSpPr>
            <p:nvPr/>
          </p:nvSpPr>
          <p:spPr bwMode="auto">
            <a:xfrm>
              <a:off x="3097" y="2275"/>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221</a:t>
              </a:r>
            </a:p>
          </p:txBody>
        </p:sp>
        <p:sp>
          <p:nvSpPr>
            <p:cNvPr id="32801" name="Rectangle 63"/>
            <p:cNvSpPr>
              <a:spLocks noChangeArrowheads="1"/>
            </p:cNvSpPr>
            <p:nvPr/>
          </p:nvSpPr>
          <p:spPr bwMode="auto">
            <a:xfrm>
              <a:off x="3097" y="2593"/>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222</a:t>
              </a:r>
            </a:p>
          </p:txBody>
        </p:sp>
        <p:sp>
          <p:nvSpPr>
            <p:cNvPr id="32802" name="Rectangle 64"/>
            <p:cNvSpPr>
              <a:spLocks noChangeArrowheads="1"/>
            </p:cNvSpPr>
            <p:nvPr/>
          </p:nvSpPr>
          <p:spPr bwMode="auto">
            <a:xfrm>
              <a:off x="3097" y="2910"/>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223</a:t>
              </a:r>
            </a:p>
          </p:txBody>
        </p:sp>
        <p:sp>
          <p:nvSpPr>
            <p:cNvPr id="32803" name="Rectangle 65"/>
            <p:cNvSpPr>
              <a:spLocks noChangeArrowheads="1"/>
            </p:cNvSpPr>
            <p:nvPr/>
          </p:nvSpPr>
          <p:spPr bwMode="auto">
            <a:xfrm>
              <a:off x="1131" y="2442"/>
              <a:ext cx="68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2</a:t>
              </a:r>
            </a:p>
          </p:txBody>
        </p:sp>
        <p:sp>
          <p:nvSpPr>
            <p:cNvPr id="32804" name="Rectangle 66"/>
            <p:cNvSpPr>
              <a:spLocks noChangeArrowheads="1"/>
            </p:cNvSpPr>
            <p:nvPr/>
          </p:nvSpPr>
          <p:spPr bwMode="auto">
            <a:xfrm>
              <a:off x="4270" y="2170"/>
              <a:ext cx="766"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2211</a:t>
              </a:r>
            </a:p>
          </p:txBody>
        </p:sp>
        <p:sp>
          <p:nvSpPr>
            <p:cNvPr id="32805" name="Rectangle 67"/>
            <p:cNvSpPr>
              <a:spLocks noChangeArrowheads="1"/>
            </p:cNvSpPr>
            <p:nvPr/>
          </p:nvSpPr>
          <p:spPr bwMode="auto">
            <a:xfrm>
              <a:off x="4270" y="2487"/>
              <a:ext cx="766"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2212</a:t>
              </a:r>
            </a:p>
          </p:txBody>
        </p:sp>
        <p:sp>
          <p:nvSpPr>
            <p:cNvPr id="32806" name="Rectangle 68"/>
            <p:cNvSpPr>
              <a:spLocks noChangeArrowheads="1"/>
            </p:cNvSpPr>
            <p:nvPr/>
          </p:nvSpPr>
          <p:spPr bwMode="auto">
            <a:xfrm>
              <a:off x="1111" y="3793"/>
              <a:ext cx="726" cy="258"/>
            </a:xfrm>
            <a:prstGeom prst="rect">
              <a:avLst/>
            </a:prstGeom>
            <a:solidFill>
              <a:schemeClr val="accent2"/>
            </a:solidFill>
            <a:ln w="12700" cap="sq">
              <a:solidFill>
                <a:srgbClr val="000000"/>
              </a:solidFill>
              <a:miter lim="800000"/>
              <a:headEnd/>
              <a:tailEnd/>
            </a:ln>
          </p:spPr>
          <p:txBody>
            <a:bodyPr wrap="none" anchor="ctr"/>
            <a:lstStyle/>
            <a:p>
              <a:pPr algn="ctr">
                <a:spcBef>
                  <a:spcPct val="50000"/>
                </a:spcBef>
              </a:pPr>
              <a:r>
                <a:rPr lang="zh-CN" altLang="en-US" sz="2000"/>
                <a:t>文件</a:t>
              </a:r>
              <a:r>
                <a:rPr lang="en-US" altLang="zh-CN" sz="2000"/>
                <a:t>1</a:t>
              </a:r>
            </a:p>
          </p:txBody>
        </p:sp>
        <p:sp>
          <p:nvSpPr>
            <p:cNvPr id="32807" name="Line 69"/>
            <p:cNvSpPr>
              <a:spLocks noChangeShapeType="1"/>
            </p:cNvSpPr>
            <p:nvPr/>
          </p:nvSpPr>
          <p:spPr bwMode="auto">
            <a:xfrm>
              <a:off x="4195" y="2296"/>
              <a:ext cx="0" cy="318"/>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08" name="Line 70"/>
            <p:cNvSpPr>
              <a:spLocks noChangeShapeType="1"/>
            </p:cNvSpPr>
            <p:nvPr/>
          </p:nvSpPr>
          <p:spPr bwMode="auto">
            <a:xfrm>
              <a:off x="4195" y="2296"/>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09" name="Line 71"/>
            <p:cNvSpPr>
              <a:spLocks noChangeShapeType="1"/>
            </p:cNvSpPr>
            <p:nvPr/>
          </p:nvSpPr>
          <p:spPr bwMode="auto">
            <a:xfrm>
              <a:off x="4195" y="2614"/>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0" name="Line 72"/>
            <p:cNvSpPr>
              <a:spLocks noChangeShapeType="1"/>
            </p:cNvSpPr>
            <p:nvPr/>
          </p:nvSpPr>
          <p:spPr bwMode="auto">
            <a:xfrm>
              <a:off x="4105" y="2432"/>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1" name="Line 73"/>
            <p:cNvSpPr>
              <a:spLocks noChangeShapeType="1"/>
            </p:cNvSpPr>
            <p:nvPr/>
          </p:nvSpPr>
          <p:spPr bwMode="auto">
            <a:xfrm>
              <a:off x="1020" y="3929"/>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2" name="Rectangle 74"/>
            <p:cNvSpPr>
              <a:spLocks noChangeArrowheads="1"/>
            </p:cNvSpPr>
            <p:nvPr/>
          </p:nvSpPr>
          <p:spPr bwMode="auto">
            <a:xfrm>
              <a:off x="3107" y="3204"/>
              <a:ext cx="695"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n11</a:t>
              </a:r>
            </a:p>
          </p:txBody>
        </p:sp>
        <p:sp>
          <p:nvSpPr>
            <p:cNvPr id="32813" name="Rectangle 75"/>
            <p:cNvSpPr>
              <a:spLocks noChangeArrowheads="1"/>
            </p:cNvSpPr>
            <p:nvPr/>
          </p:nvSpPr>
          <p:spPr bwMode="auto">
            <a:xfrm>
              <a:off x="3107" y="3521"/>
              <a:ext cx="695"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n12</a:t>
              </a:r>
            </a:p>
          </p:txBody>
        </p:sp>
        <p:sp>
          <p:nvSpPr>
            <p:cNvPr id="32814" name="Line 76"/>
            <p:cNvSpPr>
              <a:spLocks noChangeShapeType="1"/>
            </p:cNvSpPr>
            <p:nvPr/>
          </p:nvSpPr>
          <p:spPr bwMode="auto">
            <a:xfrm>
              <a:off x="3032" y="3330"/>
              <a:ext cx="0" cy="318"/>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5" name="Line 77"/>
            <p:cNvSpPr>
              <a:spLocks noChangeShapeType="1"/>
            </p:cNvSpPr>
            <p:nvPr/>
          </p:nvSpPr>
          <p:spPr bwMode="auto">
            <a:xfrm>
              <a:off x="3032" y="3330"/>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6" name="Line 78"/>
            <p:cNvSpPr>
              <a:spLocks noChangeShapeType="1"/>
            </p:cNvSpPr>
            <p:nvPr/>
          </p:nvSpPr>
          <p:spPr bwMode="auto">
            <a:xfrm>
              <a:off x="3032" y="3648"/>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7" name="Line 79"/>
            <p:cNvSpPr>
              <a:spLocks noChangeShapeType="1"/>
            </p:cNvSpPr>
            <p:nvPr/>
          </p:nvSpPr>
          <p:spPr bwMode="auto">
            <a:xfrm>
              <a:off x="2942" y="3466"/>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3890"/>
            <a:ext cx="9144000" cy="6072673"/>
          </a:xfrm>
          <a:prstGeom prst="rect">
            <a:avLst/>
          </a:prstGeom>
        </p:spPr>
      </p:pic>
      <p:sp>
        <p:nvSpPr>
          <p:cNvPr id="33795" name="Rectangle 2"/>
          <p:cNvSpPr>
            <a:spLocks noGrp="1" noChangeArrowheads="1"/>
          </p:cNvSpPr>
          <p:nvPr>
            <p:ph type="title"/>
          </p:nvPr>
        </p:nvSpPr>
        <p:spPr>
          <a:xfrm>
            <a:off x="457200" y="44624"/>
            <a:ext cx="8686800" cy="977900"/>
          </a:xfrm>
        </p:spPr>
        <p:txBody>
          <a:bodyPr/>
          <a:lstStyle/>
          <a:p>
            <a:pPr eaLnBrk="1" hangingPunct="1"/>
            <a:r>
              <a:rPr lang="zh-CN" altLang="en-US" dirty="0" smtClean="0"/>
              <a:t>数据结构  </a:t>
            </a:r>
            <a:r>
              <a:rPr lang="zh-CN" altLang="en-US" sz="2000" dirty="0" smtClean="0">
                <a:solidFill>
                  <a:schemeClr val="tx1"/>
                </a:solidFill>
              </a:rPr>
              <a:t>例</a:t>
            </a:r>
            <a:r>
              <a:rPr lang="en-US" altLang="zh-CN" sz="2000" dirty="0">
                <a:solidFill>
                  <a:schemeClr val="tx1"/>
                </a:solidFill>
              </a:rPr>
              <a:t>3</a:t>
            </a:r>
            <a:r>
              <a:rPr lang="zh-CN" altLang="en-US" sz="2000" dirty="0">
                <a:solidFill>
                  <a:schemeClr val="tx1"/>
                </a:solidFill>
              </a:rPr>
              <a:t>：地铁</a:t>
            </a:r>
            <a:r>
              <a:rPr lang="zh-CN" altLang="en-US" sz="2000" dirty="0" smtClean="0">
                <a:solidFill>
                  <a:schemeClr val="tx1"/>
                </a:solidFill>
              </a:rPr>
              <a:t>线路图</a:t>
            </a:r>
          </a:p>
        </p:txBody>
      </p:sp>
      <p:sp>
        <p:nvSpPr>
          <p:cNvPr id="33796" name="Rectangle 3"/>
          <p:cNvSpPr>
            <a:spLocks noGrp="1" noChangeArrowheads="1"/>
          </p:cNvSpPr>
          <p:nvPr>
            <p:ph type="body" idx="1"/>
          </p:nvPr>
        </p:nvSpPr>
        <p:spPr/>
        <p:txBody>
          <a:bodyPr/>
          <a:lstStyle/>
          <a:p>
            <a:pPr eaLnBrk="1" hangingPunct="1"/>
            <a:endParaRPr lang="zh-CN" altLang="en-US" dirty="0" smtClean="0"/>
          </a:p>
        </p:txBody>
      </p:sp>
      <p:sp>
        <p:nvSpPr>
          <p:cNvPr id="182277" name="Rectangle 5"/>
          <p:cNvSpPr>
            <a:spLocks noChangeArrowheads="1"/>
          </p:cNvSpPr>
          <p:nvPr/>
        </p:nvSpPr>
        <p:spPr bwMode="auto">
          <a:xfrm>
            <a:off x="611188" y="5805488"/>
            <a:ext cx="8353425" cy="469900"/>
          </a:xfrm>
          <a:prstGeom prst="rect">
            <a:avLst/>
          </a:prstGeom>
          <a:solidFill>
            <a:schemeClr val="bg1"/>
          </a:solidFill>
          <a:ln w="12700" cap="sq">
            <a:solidFill>
              <a:srgbClr val="FF3300"/>
            </a:solidFill>
            <a:miter lim="800000"/>
            <a:headEnd/>
            <a:tailEnd/>
          </a:ln>
        </p:spPr>
        <p:txBody>
          <a:bodyPr wrap="none"/>
          <a:lstStyle/>
          <a:p>
            <a:pPr>
              <a:spcBef>
                <a:spcPct val="50000"/>
              </a:spcBef>
            </a:pPr>
            <a:r>
              <a:rPr lang="zh-CN" altLang="en-US" sz="2400"/>
              <a:t>地铁站之间的连接关系是一种</a:t>
            </a:r>
            <a:r>
              <a:rPr lang="zh-CN" altLang="en-US" sz="2400">
                <a:solidFill>
                  <a:schemeClr val="hlink"/>
                </a:solidFill>
              </a:rPr>
              <a:t>图型结构</a:t>
            </a:r>
            <a:r>
              <a:rPr lang="zh-CN" altLang="en-US" sz="2400"/>
              <a:t>关系</a:t>
            </a:r>
          </a:p>
        </p:txBody>
      </p:sp>
      <p:sp>
        <p:nvSpPr>
          <p:cNvPr id="182278" name="Rectangle 6"/>
          <p:cNvSpPr>
            <a:spLocks noChangeArrowheads="1"/>
          </p:cNvSpPr>
          <p:nvPr/>
        </p:nvSpPr>
        <p:spPr bwMode="auto">
          <a:xfrm>
            <a:off x="611188" y="6237288"/>
            <a:ext cx="8353425" cy="549275"/>
          </a:xfrm>
          <a:prstGeom prst="rect">
            <a:avLst/>
          </a:prstGeom>
          <a:solidFill>
            <a:schemeClr val="bg1"/>
          </a:solidFill>
          <a:ln w="12700" cap="sq">
            <a:solidFill>
              <a:srgbClr val="FF3300"/>
            </a:solidFill>
            <a:miter lim="800000"/>
            <a:headEnd/>
            <a:tailEnd/>
          </a:ln>
        </p:spPr>
        <p:txBody>
          <a:bodyPr wrap="none"/>
          <a:lstStyle/>
          <a:p>
            <a:pPr>
              <a:spcBef>
                <a:spcPct val="50000"/>
              </a:spcBef>
            </a:pPr>
            <a:r>
              <a:rPr lang="zh-CN" altLang="en-US" sz="2400">
                <a:solidFill>
                  <a:schemeClr val="hlink"/>
                </a:solidFill>
              </a:rPr>
              <a:t>图型结构关系是对地铁站之间的连接关系的一种抽象表示</a:t>
            </a:r>
          </a:p>
        </p:txBody>
      </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82277"/>
                                        </p:tgtEl>
                                        <p:attrNameLst>
                                          <p:attrName>style.visibility</p:attrName>
                                        </p:attrNameLst>
                                      </p:cBhvr>
                                      <p:to>
                                        <p:strVal val="visible"/>
                                      </p:to>
                                    </p:set>
                                    <p:anim calcmode="lin" valueType="num">
                                      <p:cBhvr additive="base">
                                        <p:cTn id="11" dur="500" fill="hold"/>
                                        <p:tgtEl>
                                          <p:spTgt spid="182277"/>
                                        </p:tgtEl>
                                        <p:attrNameLst>
                                          <p:attrName>ppt_x</p:attrName>
                                        </p:attrNameLst>
                                      </p:cBhvr>
                                      <p:tavLst>
                                        <p:tav tm="0">
                                          <p:val>
                                            <p:strVal val="#ppt_x"/>
                                          </p:val>
                                        </p:tav>
                                        <p:tav tm="100000">
                                          <p:val>
                                            <p:strVal val="#ppt_x"/>
                                          </p:val>
                                        </p:tav>
                                      </p:tavLst>
                                    </p:anim>
                                    <p:anim calcmode="lin" valueType="num">
                                      <p:cBhvr additive="base">
                                        <p:cTn id="12" dur="500" fill="hold"/>
                                        <p:tgtEl>
                                          <p:spTgt spid="18227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82278"/>
                                        </p:tgtEl>
                                        <p:attrNameLst>
                                          <p:attrName>style.visibility</p:attrName>
                                        </p:attrNameLst>
                                      </p:cBhvr>
                                      <p:to>
                                        <p:strVal val="visible"/>
                                      </p:to>
                                    </p:set>
                                    <p:anim calcmode="lin" valueType="num">
                                      <p:cBhvr additive="base">
                                        <p:cTn id="17" dur="500" fill="hold"/>
                                        <p:tgtEl>
                                          <p:spTgt spid="182278"/>
                                        </p:tgtEl>
                                        <p:attrNameLst>
                                          <p:attrName>ppt_x</p:attrName>
                                        </p:attrNameLst>
                                      </p:cBhvr>
                                      <p:tavLst>
                                        <p:tav tm="0">
                                          <p:val>
                                            <p:strVal val="#ppt_x"/>
                                          </p:val>
                                        </p:tav>
                                        <p:tav tm="100000">
                                          <p:val>
                                            <p:strVal val="#ppt_x"/>
                                          </p:val>
                                        </p:tav>
                                      </p:tavLst>
                                    </p:anim>
                                    <p:anim calcmode="lin" valueType="num">
                                      <p:cBhvr additive="base">
                                        <p:cTn id="18" dur="500" fill="hold"/>
                                        <p:tgtEl>
                                          <p:spTgt spid="1822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1822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3890"/>
            <a:ext cx="9144000" cy="6072673"/>
          </a:xfrm>
          <a:prstGeom prst="rect">
            <a:avLst/>
          </a:prstGeom>
        </p:spPr>
      </p:pic>
      <p:sp>
        <p:nvSpPr>
          <p:cNvPr id="34820" name="Rectangle 2"/>
          <p:cNvSpPr>
            <a:spLocks noGrp="1" noChangeArrowheads="1"/>
          </p:cNvSpPr>
          <p:nvPr>
            <p:ph type="title"/>
          </p:nvPr>
        </p:nvSpPr>
        <p:spPr/>
        <p:txBody>
          <a:bodyPr/>
          <a:lstStyle/>
          <a:p>
            <a:pPr eaLnBrk="1" hangingPunct="1"/>
            <a:r>
              <a:rPr lang="zh-CN" altLang="en-US" smtClean="0"/>
              <a:t>数据结构</a:t>
            </a:r>
          </a:p>
        </p:txBody>
      </p:sp>
      <p:sp>
        <p:nvSpPr>
          <p:cNvPr id="34821" name="Rectangle 3"/>
          <p:cNvSpPr>
            <a:spLocks noGrp="1" noChangeArrowheads="1"/>
          </p:cNvSpPr>
          <p:nvPr>
            <p:ph type="body" idx="1"/>
          </p:nvPr>
        </p:nvSpPr>
        <p:spPr>
          <a:xfrm>
            <a:off x="323850" y="1371600"/>
            <a:ext cx="8686800" cy="4953000"/>
          </a:xfrm>
        </p:spPr>
        <p:txBody>
          <a:bodyPr/>
          <a:lstStyle/>
          <a:p>
            <a:pPr eaLnBrk="1" hangingPunct="1"/>
            <a:r>
              <a:rPr lang="zh-CN" altLang="en-US" dirty="0" smtClean="0"/>
              <a:t>定义地铁图中的操作：</a:t>
            </a:r>
          </a:p>
          <a:p>
            <a:pPr lvl="1" eaLnBrk="1" hangingPunct="1"/>
            <a:r>
              <a:rPr lang="zh-CN" altLang="en-US" dirty="0" smtClean="0"/>
              <a:t>查询地铁站</a:t>
            </a:r>
          </a:p>
          <a:p>
            <a:pPr lvl="1" eaLnBrk="1" hangingPunct="1"/>
            <a:r>
              <a:rPr lang="zh-CN" altLang="en-US" u="sng" dirty="0" smtClean="0">
                <a:solidFill>
                  <a:schemeClr val="hlink"/>
                </a:solidFill>
              </a:rPr>
              <a:t>规划乘车路线</a:t>
            </a:r>
          </a:p>
          <a:p>
            <a:pPr lvl="1" eaLnBrk="1" hangingPunct="1"/>
            <a:r>
              <a:rPr lang="zh-CN" altLang="en-US" dirty="0" smtClean="0"/>
              <a:t>增加地铁站</a:t>
            </a:r>
          </a:p>
          <a:p>
            <a:pPr lvl="1" eaLnBrk="1" hangingPunct="1"/>
            <a:r>
              <a:rPr lang="zh-CN" altLang="en-US" dirty="0" smtClean="0"/>
              <a:t>关闭地铁站</a:t>
            </a:r>
            <a:r>
              <a:rPr lang="en-US" altLang="zh-CN" dirty="0" smtClean="0"/>
              <a:t>…</a:t>
            </a:r>
          </a:p>
        </p:txBody>
      </p:sp>
      <p:sp>
        <p:nvSpPr>
          <p:cNvPr id="183301" name="Rectangle 5"/>
          <p:cNvSpPr>
            <a:spLocks noChangeArrowheads="1"/>
          </p:cNvSpPr>
          <p:nvPr/>
        </p:nvSpPr>
        <p:spPr bwMode="auto">
          <a:xfrm>
            <a:off x="323850" y="3789040"/>
            <a:ext cx="8135938" cy="469900"/>
          </a:xfrm>
          <a:prstGeom prst="rect">
            <a:avLst/>
          </a:prstGeom>
          <a:solidFill>
            <a:schemeClr val="bg1"/>
          </a:solidFill>
          <a:ln w="12700" cap="sq">
            <a:solidFill>
              <a:schemeClr val="hlink"/>
            </a:solidFill>
            <a:miter lim="800000"/>
            <a:headEnd/>
            <a:tailEnd/>
          </a:ln>
        </p:spPr>
        <p:txBody>
          <a:bodyPr wrap="none"/>
          <a:lstStyle/>
          <a:p>
            <a:pPr>
              <a:spcBef>
                <a:spcPct val="50000"/>
              </a:spcBef>
            </a:pPr>
            <a:r>
              <a:rPr lang="zh-CN" altLang="en-US" sz="2400" dirty="0"/>
              <a:t>可见，不同的“</a:t>
            </a:r>
            <a:r>
              <a:rPr lang="zh-CN" altLang="en-US" sz="2400" dirty="0">
                <a:solidFill>
                  <a:srgbClr val="FF0000"/>
                </a:solidFill>
              </a:rPr>
              <a:t>关系</a:t>
            </a:r>
            <a:r>
              <a:rPr lang="zh-CN" altLang="en-US" sz="2400" dirty="0"/>
              <a:t>”构成不同的“</a:t>
            </a:r>
            <a:r>
              <a:rPr lang="zh-CN" altLang="en-US" sz="2400" dirty="0">
                <a:solidFill>
                  <a:schemeClr val="hlink"/>
                </a:solidFill>
              </a:rPr>
              <a:t>数据结构</a:t>
            </a:r>
            <a:r>
              <a:rPr lang="zh-CN" altLang="en-US" sz="2400" dirty="0"/>
              <a:t>”。</a:t>
            </a:r>
            <a:endParaRPr lang="zh-CN" altLang="en-US" sz="2400" dirty="0">
              <a:solidFill>
                <a:schemeClr val="hlink"/>
              </a:solidFill>
            </a:endParaRPr>
          </a:p>
        </p:txBody>
      </p:sp>
      <p:sp>
        <p:nvSpPr>
          <p:cNvPr id="183302" name="Rectangle 6"/>
          <p:cNvSpPr>
            <a:spLocks noChangeArrowheads="1"/>
          </p:cNvSpPr>
          <p:nvPr/>
        </p:nvSpPr>
        <p:spPr bwMode="auto">
          <a:xfrm>
            <a:off x="323850" y="5013003"/>
            <a:ext cx="8162925" cy="1223962"/>
          </a:xfrm>
          <a:prstGeom prst="rect">
            <a:avLst/>
          </a:prstGeom>
          <a:solidFill>
            <a:srgbClr val="FFFF99"/>
          </a:solidFill>
          <a:ln w="12700" cap="sq">
            <a:solidFill>
              <a:schemeClr val="hlink"/>
            </a:solidFill>
            <a:miter lim="800000"/>
            <a:headEnd/>
            <a:tailEnd/>
          </a:ln>
        </p:spPr>
        <p:txBody>
          <a:bodyPr wrap="none"/>
          <a:lstStyle/>
          <a:p>
            <a:pPr>
              <a:spcBef>
                <a:spcPct val="50000"/>
              </a:spcBef>
            </a:pPr>
            <a:r>
              <a:rPr lang="zh-CN" altLang="en-US" sz="2800" dirty="0">
                <a:solidFill>
                  <a:schemeClr val="hlink"/>
                </a:solidFill>
                <a:ea typeface="隶书" pitchFamily="49" charset="-122"/>
              </a:rPr>
              <a:t>数据结构</a:t>
            </a:r>
            <a:r>
              <a:rPr lang="zh-CN" altLang="en-US" sz="2800" dirty="0">
                <a:ea typeface="隶书" pitchFamily="49" charset="-122"/>
              </a:rPr>
              <a:t>是相互之间</a:t>
            </a:r>
            <a:r>
              <a:rPr lang="zh-CN" altLang="en-US" sz="2800" u="sng" dirty="0">
                <a:solidFill>
                  <a:schemeClr val="bg2">
                    <a:lumMod val="50000"/>
                  </a:schemeClr>
                </a:solidFill>
                <a:ea typeface="隶书" pitchFamily="49" charset="-122"/>
              </a:rPr>
              <a:t>存在着某种逻辑关系</a:t>
            </a:r>
            <a:r>
              <a:rPr lang="zh-CN" altLang="en-US" sz="2800" dirty="0">
                <a:ea typeface="隶书" pitchFamily="49" charset="-122"/>
              </a:rPr>
              <a:t>的</a:t>
            </a:r>
          </a:p>
          <a:p>
            <a:pPr>
              <a:spcBef>
                <a:spcPct val="50000"/>
              </a:spcBef>
            </a:pPr>
            <a:r>
              <a:rPr lang="zh-CN" altLang="en-US" sz="2800" dirty="0">
                <a:solidFill>
                  <a:srgbClr val="FF0000"/>
                </a:solidFill>
                <a:ea typeface="隶书" pitchFamily="49" charset="-122"/>
              </a:rPr>
              <a:t>数据元素集合</a:t>
            </a:r>
            <a:r>
              <a:rPr lang="zh-CN" altLang="en-US" sz="2800" dirty="0">
                <a:ea typeface="隶书" pitchFamily="49" charset="-122"/>
              </a:rPr>
              <a:t>及定义在该集合上的</a:t>
            </a:r>
            <a:r>
              <a:rPr lang="zh-CN" altLang="en-US" sz="2800" dirty="0">
                <a:solidFill>
                  <a:srgbClr val="FF0000"/>
                </a:solidFill>
                <a:ea typeface="隶书" pitchFamily="49" charset="-122"/>
              </a:rPr>
              <a:t>操作集合</a:t>
            </a:r>
          </a:p>
        </p:txBody>
      </p:sp>
      <p:sp>
        <p:nvSpPr>
          <p:cNvPr id="183303" name="Rectangle 7"/>
          <p:cNvSpPr>
            <a:spLocks noChangeArrowheads="1"/>
          </p:cNvSpPr>
          <p:nvPr/>
        </p:nvSpPr>
        <p:spPr bwMode="auto">
          <a:xfrm>
            <a:off x="323850" y="4400228"/>
            <a:ext cx="8135938" cy="469900"/>
          </a:xfrm>
          <a:prstGeom prst="rect">
            <a:avLst/>
          </a:prstGeom>
          <a:solidFill>
            <a:schemeClr val="bg1"/>
          </a:solidFill>
          <a:ln w="12700" cap="sq">
            <a:solidFill>
              <a:schemeClr val="hlink"/>
            </a:solidFill>
            <a:miter lim="800000"/>
            <a:headEnd/>
            <a:tailEnd/>
          </a:ln>
        </p:spPr>
        <p:txBody>
          <a:bodyPr wrap="none"/>
          <a:lstStyle/>
          <a:p>
            <a:pPr>
              <a:spcBef>
                <a:spcPct val="50000"/>
              </a:spcBef>
            </a:pPr>
            <a:r>
              <a:rPr lang="zh-CN" altLang="en-US" sz="2400"/>
              <a:t>这些关系称为</a:t>
            </a:r>
            <a:r>
              <a:rPr lang="zh-CN" altLang="en-US" sz="2400">
                <a:solidFill>
                  <a:schemeClr val="hlink"/>
                </a:solidFill>
              </a:rPr>
              <a:t>数据的逻辑结构。</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 calcmode="lin" valueType="num">
                                      <p:cBhvr additive="base">
                                        <p:cTn id="7" dur="500" fill="hold"/>
                                        <p:tgtEl>
                                          <p:spTgt spid="183301"/>
                                        </p:tgtEl>
                                        <p:attrNameLst>
                                          <p:attrName>ppt_x</p:attrName>
                                        </p:attrNameLst>
                                      </p:cBhvr>
                                      <p:tavLst>
                                        <p:tav tm="0">
                                          <p:val>
                                            <p:strVal val="0-#ppt_w/2"/>
                                          </p:val>
                                        </p:tav>
                                        <p:tav tm="100000">
                                          <p:val>
                                            <p:strVal val="#ppt_x"/>
                                          </p:val>
                                        </p:tav>
                                      </p:tavLst>
                                    </p:anim>
                                    <p:anim calcmode="lin" valueType="num">
                                      <p:cBhvr additive="base">
                                        <p:cTn id="8" dur="500" fill="hold"/>
                                        <p:tgtEl>
                                          <p:spTgt spid="1833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303"/>
                                        </p:tgtEl>
                                        <p:attrNameLst>
                                          <p:attrName>style.visibility</p:attrName>
                                        </p:attrNameLst>
                                      </p:cBhvr>
                                      <p:to>
                                        <p:strVal val="visible"/>
                                      </p:to>
                                    </p:set>
                                    <p:anim calcmode="lin" valueType="num">
                                      <p:cBhvr additive="base">
                                        <p:cTn id="13" dur="500" fill="hold"/>
                                        <p:tgtEl>
                                          <p:spTgt spid="183303"/>
                                        </p:tgtEl>
                                        <p:attrNameLst>
                                          <p:attrName>ppt_x</p:attrName>
                                        </p:attrNameLst>
                                      </p:cBhvr>
                                      <p:tavLst>
                                        <p:tav tm="0">
                                          <p:val>
                                            <p:strVal val="0-#ppt_w/2"/>
                                          </p:val>
                                        </p:tav>
                                        <p:tav tm="100000">
                                          <p:val>
                                            <p:strVal val="#ppt_x"/>
                                          </p:val>
                                        </p:tav>
                                      </p:tavLst>
                                    </p:anim>
                                    <p:anim calcmode="lin" valueType="num">
                                      <p:cBhvr additive="base">
                                        <p:cTn id="14" dur="500" fill="hold"/>
                                        <p:tgtEl>
                                          <p:spTgt spid="1833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3302"/>
                                        </p:tgtEl>
                                        <p:attrNameLst>
                                          <p:attrName>style.visibility</p:attrName>
                                        </p:attrNameLst>
                                      </p:cBhvr>
                                      <p:to>
                                        <p:strVal val="visible"/>
                                      </p:to>
                                    </p:set>
                                    <p:anim calcmode="lin" valueType="num">
                                      <p:cBhvr additive="base">
                                        <p:cTn id="19" dur="500" fill="hold"/>
                                        <p:tgtEl>
                                          <p:spTgt spid="183302"/>
                                        </p:tgtEl>
                                        <p:attrNameLst>
                                          <p:attrName>ppt_x</p:attrName>
                                        </p:attrNameLst>
                                      </p:cBhvr>
                                      <p:tavLst>
                                        <p:tav tm="0">
                                          <p:val>
                                            <p:strVal val="0-#ppt_w/2"/>
                                          </p:val>
                                        </p:tav>
                                        <p:tav tm="100000">
                                          <p:val>
                                            <p:strVal val="#ppt_x"/>
                                          </p:val>
                                        </p:tav>
                                      </p:tavLst>
                                    </p:anim>
                                    <p:anim calcmode="lin" valueType="num">
                                      <p:cBhvr additive="base">
                                        <p:cTn id="20" dur="500" fill="hold"/>
                                        <p:tgtEl>
                                          <p:spTgt spid="183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animBg="1"/>
      <p:bldP spid="183302" grpId="0" animBg="1"/>
      <p:bldP spid="1833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mtClean="0"/>
              <a:t>数据结构的表示</a:t>
            </a:r>
          </a:p>
        </p:txBody>
      </p:sp>
      <p:sp>
        <p:nvSpPr>
          <p:cNvPr id="35844" name="Rectangle 3"/>
          <p:cNvSpPr>
            <a:spLocks noGrp="1" noChangeArrowheads="1"/>
          </p:cNvSpPr>
          <p:nvPr>
            <p:ph type="body" idx="1"/>
          </p:nvPr>
        </p:nvSpPr>
        <p:spPr/>
        <p:txBody>
          <a:bodyPr/>
          <a:lstStyle/>
          <a:p>
            <a:pPr eaLnBrk="1" hangingPunct="1"/>
            <a:r>
              <a:rPr lang="zh-CN" altLang="en-US" smtClean="0">
                <a:solidFill>
                  <a:schemeClr val="hlink"/>
                </a:solidFill>
              </a:rPr>
              <a:t>图示表示</a:t>
            </a:r>
          </a:p>
          <a:p>
            <a:pPr eaLnBrk="1" hangingPunct="1">
              <a:lnSpc>
                <a:spcPct val="120000"/>
              </a:lnSpc>
              <a:spcBef>
                <a:spcPct val="0"/>
              </a:spcBef>
              <a:buClrTx/>
              <a:buSzTx/>
              <a:buFontTx/>
              <a:buNone/>
            </a:pPr>
            <a:r>
              <a:rPr lang="zh-CN" altLang="en-US" smtClean="0">
                <a:solidFill>
                  <a:schemeClr val="tx1"/>
                </a:solidFill>
                <a:latin typeface="宋体" pitchFamily="2" charset="-122"/>
              </a:rPr>
              <a:t>	    图示表示是由顶点和边构成的图，其中顶点表示数据，边表示数据之间的结构关系。</a:t>
            </a:r>
          </a:p>
          <a:p>
            <a:pPr eaLnBrk="1" hangingPunct="1">
              <a:lnSpc>
                <a:spcPct val="120000"/>
              </a:lnSpc>
              <a:spcBef>
                <a:spcPct val="0"/>
              </a:spcBef>
              <a:buClrTx/>
              <a:buSzTx/>
              <a:buFontTx/>
              <a:buNone/>
            </a:pPr>
            <a:endParaRPr lang="zh-CN" altLang="en-US" smtClean="0">
              <a:solidFill>
                <a:schemeClr val="hlink"/>
              </a:solidFill>
            </a:endParaRPr>
          </a:p>
          <a:p>
            <a:pPr eaLnBrk="1" hangingPunct="1"/>
            <a:r>
              <a:rPr lang="zh-CN" altLang="en-US" smtClean="0">
                <a:solidFill>
                  <a:schemeClr val="hlink"/>
                </a:solidFill>
                <a:latin typeface="宋体" pitchFamily="2" charset="-122"/>
              </a:rPr>
              <a:t>二元组表示：</a:t>
            </a:r>
          </a:p>
          <a:p>
            <a:pPr eaLnBrk="1" hangingPunct="1"/>
            <a:r>
              <a:rPr lang="zh-CN" altLang="en-US" smtClean="0">
                <a:solidFill>
                  <a:schemeClr val="hlink"/>
                </a:solidFill>
              </a:rPr>
              <a:t>数据结构</a:t>
            </a:r>
            <a:r>
              <a:rPr lang="zh-CN" altLang="en-US" smtClean="0"/>
              <a:t>是一个二元组：</a:t>
            </a:r>
            <a:br>
              <a:rPr lang="zh-CN" altLang="en-US" smtClean="0"/>
            </a:br>
            <a:r>
              <a:rPr lang="zh-CN" altLang="en-US" smtClean="0"/>
              <a:t>                 </a:t>
            </a:r>
            <a:r>
              <a:rPr lang="en-US" altLang="zh-CN" smtClean="0">
                <a:solidFill>
                  <a:srgbClr val="FF0000"/>
                </a:solidFill>
              </a:rPr>
              <a:t>Data_Structures = (D, S)</a:t>
            </a:r>
          </a:p>
          <a:p>
            <a:pPr lvl="1" eaLnBrk="1" hangingPunct="1"/>
            <a:r>
              <a:rPr lang="en-US" altLang="zh-CN" smtClean="0"/>
              <a:t>D </a:t>
            </a:r>
            <a:r>
              <a:rPr lang="zh-CN" altLang="en-US" smtClean="0"/>
              <a:t>是</a:t>
            </a:r>
            <a:r>
              <a:rPr lang="zh-CN" altLang="en-US" u="sng" smtClean="0">
                <a:solidFill>
                  <a:srgbClr val="FF0000"/>
                </a:solidFill>
              </a:rPr>
              <a:t>数据元素</a:t>
            </a:r>
            <a:r>
              <a:rPr lang="zh-CN" altLang="en-US" smtClean="0"/>
              <a:t>的有限集，</a:t>
            </a:r>
          </a:p>
          <a:p>
            <a:pPr lvl="1" eaLnBrk="1" hangingPunct="1"/>
            <a:r>
              <a:rPr lang="en-US" altLang="zh-CN" smtClean="0"/>
              <a:t>S </a:t>
            </a:r>
            <a:r>
              <a:rPr lang="zh-CN" altLang="en-US" smtClean="0"/>
              <a:t>是 </a:t>
            </a:r>
            <a:r>
              <a:rPr lang="en-US" altLang="zh-CN" smtClean="0"/>
              <a:t>D</a:t>
            </a:r>
            <a:r>
              <a:rPr lang="zh-CN" altLang="en-US" smtClean="0"/>
              <a:t>上</a:t>
            </a:r>
            <a:r>
              <a:rPr lang="zh-CN" altLang="en-US" u="sng" smtClean="0">
                <a:solidFill>
                  <a:srgbClr val="FF0000"/>
                </a:solidFill>
              </a:rPr>
              <a:t>关系</a:t>
            </a:r>
            <a:r>
              <a:rPr lang="zh-CN" altLang="en-US" smtClean="0"/>
              <a:t>的有限集。</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smtClean="0"/>
              <a:t>数据结构的表示</a:t>
            </a:r>
          </a:p>
        </p:txBody>
      </p:sp>
      <p:sp>
        <p:nvSpPr>
          <p:cNvPr id="36868" name="Rectangle 3"/>
          <p:cNvSpPr>
            <a:spLocks noGrp="1" noChangeArrowheads="1"/>
          </p:cNvSpPr>
          <p:nvPr>
            <p:ph type="body" idx="1"/>
          </p:nvPr>
        </p:nvSpPr>
        <p:spPr/>
        <p:txBody>
          <a:bodyPr/>
          <a:lstStyle/>
          <a:p>
            <a:pPr eaLnBrk="1" hangingPunct="1"/>
            <a:r>
              <a:rPr lang="zh-CN" altLang="en-US" smtClean="0"/>
              <a:t>线性关系的表示</a:t>
            </a:r>
          </a:p>
        </p:txBody>
      </p:sp>
      <p:graphicFrame>
        <p:nvGraphicFramePr>
          <p:cNvPr id="185348" name="Group 4"/>
          <p:cNvGraphicFramePr>
            <a:graphicFrameLocks noGrp="1"/>
          </p:cNvGraphicFramePr>
          <p:nvPr/>
        </p:nvGraphicFramePr>
        <p:xfrm>
          <a:off x="250825" y="4149725"/>
          <a:ext cx="8640763" cy="2286000"/>
        </p:xfrm>
        <a:graphic>
          <a:graphicData uri="http://schemas.openxmlformats.org/drawingml/2006/table">
            <a:tbl>
              <a:tblPr/>
              <a:tblGrid>
                <a:gridCol w="1360488"/>
                <a:gridCol w="1438275"/>
                <a:gridCol w="1760537"/>
                <a:gridCol w="1681163"/>
                <a:gridCol w="1247775"/>
                <a:gridCol w="1152525"/>
              </a:tblGrid>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dirty="0" smtClean="0">
                          <a:ln>
                            <a:noFill/>
                          </a:ln>
                          <a:solidFill>
                            <a:schemeClr val="tx2"/>
                          </a:solidFill>
                          <a:effectLst/>
                          <a:latin typeface="Times New Roman" pitchFamily="18" charset="0"/>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出生日期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入学日期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专业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张扬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02121995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李明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07111995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cs20141</a:t>
                      </a:r>
                      <a:endPar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杨华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01051995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2"/>
                          </a:solidFill>
                          <a:effectLst/>
                          <a:latin typeface="Times New Roman" pitchFamily="18" charset="0"/>
                          <a:ea typeface="宋体" pitchFamily="2" charset="-122"/>
                        </a:rPr>
                        <a:t>cs004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贾茹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15041995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01092014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2"/>
                          </a:solidFill>
                          <a:effectLst/>
                          <a:latin typeface="Times New Roman" pitchFamily="18" charset="0"/>
                          <a:ea typeface="宋体" pitchFamily="2" charset="-122"/>
                        </a:rPr>
                        <a:t>cs20142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400" b="1" i="0" u="none" strike="noStrike" cap="none" normalizeH="0" baseline="0" smtClean="0">
                          <a:ln>
                            <a:noFill/>
                          </a:ln>
                          <a:solidFill>
                            <a:schemeClr val="tx2"/>
                          </a:solidFill>
                          <a:effectLst/>
                          <a:latin typeface="Times New Roman" pitchFamily="18" charset="0"/>
                          <a:ea typeface="宋体" pitchFamily="2" charset="-122"/>
                        </a:rPr>
                        <a:t>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 name="Group 56"/>
          <p:cNvGrpSpPr>
            <a:grpSpLocks/>
          </p:cNvGrpSpPr>
          <p:nvPr/>
        </p:nvGrpSpPr>
        <p:grpSpPr bwMode="auto">
          <a:xfrm>
            <a:off x="574675" y="1916113"/>
            <a:ext cx="5005388" cy="536575"/>
            <a:chOff x="514" y="2083"/>
            <a:chExt cx="3153" cy="338"/>
          </a:xfrm>
        </p:grpSpPr>
        <p:sp>
          <p:nvSpPr>
            <p:cNvPr id="36915" name="Line 53"/>
            <p:cNvSpPr>
              <a:spLocks noChangeShapeType="1"/>
            </p:cNvSpPr>
            <p:nvPr/>
          </p:nvSpPr>
          <p:spPr bwMode="auto">
            <a:xfrm>
              <a:off x="1156" y="2252"/>
              <a:ext cx="182" cy="0"/>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16" name="Line 54"/>
            <p:cNvSpPr>
              <a:spLocks noChangeShapeType="1"/>
            </p:cNvSpPr>
            <p:nvPr/>
          </p:nvSpPr>
          <p:spPr bwMode="auto">
            <a:xfrm>
              <a:off x="1973" y="2252"/>
              <a:ext cx="182" cy="0"/>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17" name="Line 55"/>
            <p:cNvSpPr>
              <a:spLocks noChangeShapeType="1"/>
            </p:cNvSpPr>
            <p:nvPr/>
          </p:nvSpPr>
          <p:spPr bwMode="auto">
            <a:xfrm>
              <a:off x="2835" y="2252"/>
              <a:ext cx="182" cy="0"/>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18" name="Oval 48"/>
            <p:cNvSpPr>
              <a:spLocks noChangeArrowheads="1"/>
            </p:cNvSpPr>
            <p:nvPr/>
          </p:nvSpPr>
          <p:spPr bwMode="auto">
            <a:xfrm>
              <a:off x="514" y="2083"/>
              <a:ext cx="651" cy="338"/>
            </a:xfrm>
            <a:prstGeom prst="ellipse">
              <a:avLst/>
            </a:prstGeom>
            <a:solidFill>
              <a:schemeClr val="bg2"/>
            </a:solidFill>
            <a:ln w="12700" cap="sq">
              <a:solidFill>
                <a:srgbClr val="000000"/>
              </a:solidFill>
              <a:round/>
              <a:headEnd/>
              <a:tailEnd/>
            </a:ln>
          </p:spPr>
          <p:txBody>
            <a:bodyPr wrap="none" anchor="ctr">
              <a:spAutoFit/>
            </a:bodyPr>
            <a:lstStyle/>
            <a:p>
              <a:pPr algn="ctr">
                <a:spcBef>
                  <a:spcPct val="50000"/>
                </a:spcBef>
              </a:pPr>
              <a:r>
                <a:rPr lang="en-US" altLang="zh-CN" sz="2000"/>
                <a:t>cs001</a:t>
              </a:r>
            </a:p>
          </p:txBody>
        </p:sp>
        <p:sp>
          <p:nvSpPr>
            <p:cNvPr id="36919" name="Oval 49"/>
            <p:cNvSpPr>
              <a:spLocks noChangeArrowheads="1"/>
            </p:cNvSpPr>
            <p:nvPr/>
          </p:nvSpPr>
          <p:spPr bwMode="auto">
            <a:xfrm>
              <a:off x="1348" y="2083"/>
              <a:ext cx="651" cy="338"/>
            </a:xfrm>
            <a:prstGeom prst="ellipse">
              <a:avLst/>
            </a:prstGeom>
            <a:solidFill>
              <a:schemeClr val="bg2"/>
            </a:solidFill>
            <a:ln w="12700" cap="sq">
              <a:solidFill>
                <a:srgbClr val="000000"/>
              </a:solidFill>
              <a:round/>
              <a:headEnd/>
              <a:tailEnd/>
            </a:ln>
          </p:spPr>
          <p:txBody>
            <a:bodyPr wrap="none" anchor="ctr">
              <a:spAutoFit/>
            </a:bodyPr>
            <a:lstStyle/>
            <a:p>
              <a:pPr algn="ctr">
                <a:spcBef>
                  <a:spcPct val="50000"/>
                </a:spcBef>
              </a:pPr>
              <a:r>
                <a:rPr lang="en-US" altLang="zh-CN" sz="2000"/>
                <a:t>cs002</a:t>
              </a:r>
            </a:p>
          </p:txBody>
        </p:sp>
        <p:sp>
          <p:nvSpPr>
            <p:cNvPr id="36920" name="Oval 50"/>
            <p:cNvSpPr>
              <a:spLocks noChangeArrowheads="1"/>
            </p:cNvSpPr>
            <p:nvPr/>
          </p:nvSpPr>
          <p:spPr bwMode="auto">
            <a:xfrm>
              <a:off x="2182" y="2083"/>
              <a:ext cx="651" cy="338"/>
            </a:xfrm>
            <a:prstGeom prst="ellipse">
              <a:avLst/>
            </a:prstGeom>
            <a:solidFill>
              <a:schemeClr val="bg2"/>
            </a:solidFill>
            <a:ln w="12700" cap="sq">
              <a:solidFill>
                <a:srgbClr val="000000"/>
              </a:solidFill>
              <a:round/>
              <a:headEnd/>
              <a:tailEnd/>
            </a:ln>
          </p:spPr>
          <p:txBody>
            <a:bodyPr wrap="none" anchor="ctr">
              <a:spAutoFit/>
            </a:bodyPr>
            <a:lstStyle/>
            <a:p>
              <a:pPr algn="ctr">
                <a:spcBef>
                  <a:spcPct val="50000"/>
                </a:spcBef>
              </a:pPr>
              <a:r>
                <a:rPr lang="en-US" altLang="zh-CN" sz="2000"/>
                <a:t>cs003</a:t>
              </a:r>
            </a:p>
          </p:txBody>
        </p:sp>
        <p:sp>
          <p:nvSpPr>
            <p:cNvPr id="36921" name="Oval 51"/>
            <p:cNvSpPr>
              <a:spLocks noChangeArrowheads="1"/>
            </p:cNvSpPr>
            <p:nvPr/>
          </p:nvSpPr>
          <p:spPr bwMode="auto">
            <a:xfrm>
              <a:off x="3016" y="2083"/>
              <a:ext cx="651" cy="338"/>
            </a:xfrm>
            <a:prstGeom prst="ellipse">
              <a:avLst/>
            </a:prstGeom>
            <a:solidFill>
              <a:schemeClr val="bg2"/>
            </a:solidFill>
            <a:ln w="12700" cap="sq">
              <a:solidFill>
                <a:srgbClr val="000000"/>
              </a:solidFill>
              <a:round/>
              <a:headEnd/>
              <a:tailEnd/>
            </a:ln>
          </p:spPr>
          <p:txBody>
            <a:bodyPr wrap="none" anchor="ctr">
              <a:spAutoFit/>
            </a:bodyPr>
            <a:lstStyle/>
            <a:p>
              <a:pPr algn="ctr">
                <a:spcBef>
                  <a:spcPct val="50000"/>
                </a:spcBef>
              </a:pPr>
              <a:r>
                <a:rPr lang="en-US" altLang="zh-CN" sz="2000"/>
                <a:t>cs004</a:t>
              </a:r>
            </a:p>
          </p:txBody>
        </p:sp>
      </p:grpSp>
      <p:sp>
        <p:nvSpPr>
          <p:cNvPr id="185401" name="Text Box 57"/>
          <p:cNvSpPr txBox="1">
            <a:spLocks noChangeArrowheads="1"/>
          </p:cNvSpPr>
          <p:nvPr/>
        </p:nvSpPr>
        <p:spPr bwMode="auto">
          <a:xfrm>
            <a:off x="395288" y="2565400"/>
            <a:ext cx="8505825" cy="1419225"/>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nSpc>
                <a:spcPct val="120000"/>
              </a:lnSpc>
            </a:pPr>
            <a:r>
              <a:rPr lang="en-US" altLang="zh-CN" sz="2400">
                <a:solidFill>
                  <a:schemeClr val="tx1"/>
                </a:solidFill>
                <a:latin typeface="Arial" pitchFamily="34" charset="0"/>
              </a:rPr>
              <a:t>D = { cs001</a:t>
            </a:r>
            <a:r>
              <a:rPr lang="zh-CN" altLang="en-US" sz="2400">
                <a:solidFill>
                  <a:schemeClr val="tx1"/>
                </a:solidFill>
                <a:latin typeface="Arial" pitchFamily="34" charset="0"/>
              </a:rPr>
              <a:t>，</a:t>
            </a:r>
            <a:r>
              <a:rPr lang="en-US" altLang="zh-CN" sz="2400">
                <a:solidFill>
                  <a:schemeClr val="tx1"/>
                </a:solidFill>
                <a:latin typeface="Arial" pitchFamily="34" charset="0"/>
              </a:rPr>
              <a:t>cs002</a:t>
            </a:r>
            <a:r>
              <a:rPr lang="zh-CN" altLang="en-US" sz="2400">
                <a:solidFill>
                  <a:schemeClr val="tx1"/>
                </a:solidFill>
                <a:latin typeface="Arial" pitchFamily="34" charset="0"/>
              </a:rPr>
              <a:t>，</a:t>
            </a:r>
            <a:r>
              <a:rPr lang="en-US" altLang="zh-CN" sz="2400">
                <a:solidFill>
                  <a:schemeClr val="tx1"/>
                </a:solidFill>
                <a:latin typeface="Arial" pitchFamily="34" charset="0"/>
              </a:rPr>
              <a:t>cs003</a:t>
            </a:r>
            <a:r>
              <a:rPr lang="zh-CN" altLang="en-US" sz="2400">
                <a:solidFill>
                  <a:schemeClr val="tx1"/>
                </a:solidFill>
                <a:latin typeface="Arial" pitchFamily="34" charset="0"/>
              </a:rPr>
              <a:t>，</a:t>
            </a:r>
            <a:r>
              <a:rPr lang="en-US" altLang="zh-CN" sz="2400">
                <a:solidFill>
                  <a:schemeClr val="tx1"/>
                </a:solidFill>
                <a:latin typeface="Arial" pitchFamily="34" charset="0"/>
              </a:rPr>
              <a:t>cs004}</a:t>
            </a:r>
          </a:p>
          <a:p>
            <a:pPr>
              <a:lnSpc>
                <a:spcPct val="120000"/>
              </a:lnSpc>
            </a:pPr>
            <a:r>
              <a:rPr lang="en-US" altLang="zh-CN" sz="2400">
                <a:solidFill>
                  <a:schemeClr val="tx1"/>
                </a:solidFill>
                <a:latin typeface="Arial" pitchFamily="34" charset="0"/>
              </a:rPr>
              <a:t>S = { R }</a:t>
            </a:r>
          </a:p>
          <a:p>
            <a:pPr>
              <a:lnSpc>
                <a:spcPct val="120000"/>
              </a:lnSpc>
            </a:pPr>
            <a:r>
              <a:rPr lang="en-US" altLang="zh-CN" sz="2400">
                <a:solidFill>
                  <a:schemeClr val="tx1"/>
                </a:solidFill>
                <a:latin typeface="Arial" pitchFamily="34" charset="0"/>
              </a:rPr>
              <a:t>R = { &lt;cs001,cs002&gt;, &lt;cs002,cs003&gt;, &lt;cs003,cs004&gt;}</a:t>
            </a:r>
            <a:endParaRPr lang="en-US" altLang="zh-CN" sz="2400">
              <a:solidFill>
                <a:schemeClr val="tx1"/>
              </a:solidFill>
              <a:latin typeface="Arial" pitchFamily="34" charset="0"/>
              <a:ea typeface="隶书" pitchFamily="49" charset="-122"/>
            </a:endParaRPr>
          </a:p>
        </p:txBody>
      </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401"/>
                                        </p:tgtEl>
                                        <p:attrNameLst>
                                          <p:attrName>style.visibility</p:attrName>
                                        </p:attrNameLst>
                                      </p:cBhvr>
                                      <p:to>
                                        <p:strVal val="visible"/>
                                      </p:to>
                                    </p:set>
                                    <p:anim calcmode="lin" valueType="num">
                                      <p:cBhvr additive="base">
                                        <p:cTn id="13" dur="500" fill="hold"/>
                                        <p:tgtEl>
                                          <p:spTgt spid="185401"/>
                                        </p:tgtEl>
                                        <p:attrNameLst>
                                          <p:attrName>ppt_x</p:attrName>
                                        </p:attrNameLst>
                                      </p:cBhvr>
                                      <p:tavLst>
                                        <p:tav tm="0">
                                          <p:val>
                                            <p:strVal val="0-#ppt_w/2"/>
                                          </p:val>
                                        </p:tav>
                                        <p:tav tm="100000">
                                          <p:val>
                                            <p:strVal val="#ppt_x"/>
                                          </p:val>
                                        </p:tav>
                                      </p:tavLst>
                                    </p:anim>
                                    <p:anim calcmode="lin" valueType="num">
                                      <p:cBhvr additive="base">
                                        <p:cTn id="14" dur="500" fill="hold"/>
                                        <p:tgtEl>
                                          <p:spTgt spid="185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0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endParaRPr lang="zh-CN" altLang="zh-CN" smtClean="0"/>
          </a:p>
        </p:txBody>
      </p:sp>
      <p:sp>
        <p:nvSpPr>
          <p:cNvPr id="37892" name="Rectangle 3"/>
          <p:cNvSpPr>
            <a:spLocks noGrp="1" noChangeArrowheads="1"/>
          </p:cNvSpPr>
          <p:nvPr>
            <p:ph type="body" idx="1"/>
          </p:nvPr>
        </p:nvSpPr>
        <p:spPr/>
        <p:txBody>
          <a:bodyPr/>
          <a:lstStyle/>
          <a:p>
            <a:pPr eaLnBrk="1" hangingPunct="1"/>
            <a:r>
              <a:rPr lang="zh-CN" altLang="en-US" smtClean="0"/>
              <a:t>树型关系的表示</a:t>
            </a:r>
          </a:p>
        </p:txBody>
      </p:sp>
      <p:grpSp>
        <p:nvGrpSpPr>
          <p:cNvPr id="37893" name="Group 4"/>
          <p:cNvGrpSpPr>
            <a:grpSpLocks/>
          </p:cNvGrpSpPr>
          <p:nvPr/>
        </p:nvGrpSpPr>
        <p:grpSpPr bwMode="auto">
          <a:xfrm>
            <a:off x="611188" y="3500438"/>
            <a:ext cx="7775575" cy="3311525"/>
            <a:chOff x="295" y="2024"/>
            <a:chExt cx="4898" cy="2086"/>
          </a:xfrm>
        </p:grpSpPr>
        <p:sp>
          <p:nvSpPr>
            <p:cNvPr id="37962" name="Rectangle 5"/>
            <p:cNvSpPr>
              <a:spLocks noChangeArrowheads="1"/>
            </p:cNvSpPr>
            <p:nvPr/>
          </p:nvSpPr>
          <p:spPr bwMode="auto">
            <a:xfrm>
              <a:off x="295" y="2024"/>
              <a:ext cx="4898" cy="2086"/>
            </a:xfrm>
            <a:prstGeom prst="rect">
              <a:avLst/>
            </a:prstGeom>
            <a:solidFill>
              <a:srgbClr val="DDDDDD"/>
            </a:solidFill>
            <a:ln w="12700" cap="sq">
              <a:solidFill>
                <a:srgbClr val="000000"/>
              </a:solidFill>
              <a:miter lim="800000"/>
              <a:headEnd/>
              <a:tailEnd/>
            </a:ln>
          </p:spPr>
          <p:txBody>
            <a:bodyPr wrap="none" anchor="ctr">
              <a:spAutoFit/>
            </a:bodyPr>
            <a:lstStyle/>
            <a:p>
              <a:pPr algn="ctr">
                <a:spcBef>
                  <a:spcPct val="50000"/>
                </a:spcBef>
              </a:pPr>
              <a:endParaRPr lang="zh-CN" altLang="en-US"/>
            </a:p>
          </p:txBody>
        </p:sp>
        <p:sp>
          <p:nvSpPr>
            <p:cNvPr id="37963" name="Rectangle 6"/>
            <p:cNvSpPr>
              <a:spLocks noChangeArrowheads="1"/>
            </p:cNvSpPr>
            <p:nvPr/>
          </p:nvSpPr>
          <p:spPr bwMode="auto">
            <a:xfrm>
              <a:off x="605" y="2796"/>
              <a:ext cx="293"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en-US" altLang="zh-CN" sz="2000"/>
                <a:t>C:</a:t>
              </a:r>
            </a:p>
          </p:txBody>
        </p:sp>
        <p:sp>
          <p:nvSpPr>
            <p:cNvPr id="37964" name="Rectangle 7"/>
            <p:cNvSpPr>
              <a:spLocks noChangeArrowheads="1"/>
            </p:cNvSpPr>
            <p:nvPr/>
          </p:nvSpPr>
          <p:spPr bwMode="auto">
            <a:xfrm>
              <a:off x="1131" y="2115"/>
              <a:ext cx="68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1</a:t>
              </a:r>
            </a:p>
          </p:txBody>
        </p:sp>
        <p:sp>
          <p:nvSpPr>
            <p:cNvPr id="37965" name="Rectangle 8"/>
            <p:cNvSpPr>
              <a:spLocks noChangeArrowheads="1"/>
            </p:cNvSpPr>
            <p:nvPr/>
          </p:nvSpPr>
          <p:spPr bwMode="auto">
            <a:xfrm>
              <a:off x="1127" y="3431"/>
              <a:ext cx="696"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n</a:t>
              </a:r>
            </a:p>
          </p:txBody>
        </p:sp>
        <p:sp>
          <p:nvSpPr>
            <p:cNvPr id="37966" name="Rectangle 9"/>
            <p:cNvSpPr>
              <a:spLocks noChangeArrowheads="1"/>
            </p:cNvSpPr>
            <p:nvPr/>
          </p:nvSpPr>
          <p:spPr bwMode="auto">
            <a:xfrm>
              <a:off x="1159" y="2895"/>
              <a:ext cx="63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p>
              <a:pPr algn="ctr">
                <a:spcBef>
                  <a:spcPct val="50000"/>
                </a:spcBef>
              </a:pPr>
              <a:r>
                <a:rPr lang="en-US" altLang="zh-CN" sz="2000"/>
                <a:t>…..</a:t>
              </a:r>
            </a:p>
          </p:txBody>
        </p:sp>
        <p:sp>
          <p:nvSpPr>
            <p:cNvPr id="37967" name="Line 10"/>
            <p:cNvSpPr>
              <a:spLocks noChangeShapeType="1"/>
            </p:cNvSpPr>
            <p:nvPr/>
          </p:nvSpPr>
          <p:spPr bwMode="auto">
            <a:xfrm flipH="1">
              <a:off x="1020" y="2306"/>
              <a:ext cx="1" cy="1623"/>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68" name="Line 11"/>
            <p:cNvSpPr>
              <a:spLocks noChangeShapeType="1"/>
            </p:cNvSpPr>
            <p:nvPr/>
          </p:nvSpPr>
          <p:spPr bwMode="auto">
            <a:xfrm>
              <a:off x="1021" y="2306"/>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69" name="Line 12"/>
            <p:cNvSpPr>
              <a:spLocks noChangeShapeType="1"/>
            </p:cNvSpPr>
            <p:nvPr/>
          </p:nvSpPr>
          <p:spPr bwMode="auto">
            <a:xfrm>
              <a:off x="1021" y="2532"/>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70" name="Line 13"/>
            <p:cNvSpPr>
              <a:spLocks noChangeShapeType="1"/>
            </p:cNvSpPr>
            <p:nvPr/>
          </p:nvSpPr>
          <p:spPr bwMode="auto">
            <a:xfrm>
              <a:off x="1021" y="3530"/>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71" name="Line 14"/>
            <p:cNvSpPr>
              <a:spLocks noChangeShapeType="1"/>
            </p:cNvSpPr>
            <p:nvPr/>
          </p:nvSpPr>
          <p:spPr bwMode="auto">
            <a:xfrm>
              <a:off x="885" y="2941"/>
              <a:ext cx="13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72" name="Rectangle 15"/>
            <p:cNvSpPr>
              <a:spLocks noChangeArrowheads="1"/>
            </p:cNvSpPr>
            <p:nvPr/>
          </p:nvSpPr>
          <p:spPr bwMode="auto">
            <a:xfrm>
              <a:off x="1989" y="2287"/>
              <a:ext cx="92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21</a:t>
              </a:r>
            </a:p>
          </p:txBody>
        </p:sp>
        <p:sp>
          <p:nvSpPr>
            <p:cNvPr id="37973" name="Rectangle 16"/>
            <p:cNvSpPr>
              <a:spLocks noChangeArrowheads="1"/>
            </p:cNvSpPr>
            <p:nvPr/>
          </p:nvSpPr>
          <p:spPr bwMode="auto">
            <a:xfrm>
              <a:off x="1989" y="2604"/>
              <a:ext cx="92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a:t>
              </a:r>
            </a:p>
          </p:txBody>
        </p:sp>
        <p:sp>
          <p:nvSpPr>
            <p:cNvPr id="37974" name="Rectangle 17"/>
            <p:cNvSpPr>
              <a:spLocks noChangeArrowheads="1"/>
            </p:cNvSpPr>
            <p:nvPr/>
          </p:nvSpPr>
          <p:spPr bwMode="auto">
            <a:xfrm>
              <a:off x="1989" y="3258"/>
              <a:ext cx="93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n1</a:t>
              </a:r>
            </a:p>
          </p:txBody>
        </p:sp>
        <p:sp>
          <p:nvSpPr>
            <p:cNvPr id="37975" name="Rectangle 18"/>
            <p:cNvSpPr>
              <a:spLocks noChangeArrowheads="1"/>
            </p:cNvSpPr>
            <p:nvPr/>
          </p:nvSpPr>
          <p:spPr bwMode="auto">
            <a:xfrm>
              <a:off x="1989" y="3567"/>
              <a:ext cx="93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n2</a:t>
              </a:r>
            </a:p>
          </p:txBody>
        </p:sp>
        <p:sp>
          <p:nvSpPr>
            <p:cNvPr id="37976" name="Line 19"/>
            <p:cNvSpPr>
              <a:spLocks noChangeShapeType="1"/>
            </p:cNvSpPr>
            <p:nvPr/>
          </p:nvSpPr>
          <p:spPr bwMode="auto">
            <a:xfrm>
              <a:off x="1929" y="2432"/>
              <a:ext cx="0" cy="22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77" name="Line 20"/>
            <p:cNvSpPr>
              <a:spLocks noChangeShapeType="1"/>
            </p:cNvSpPr>
            <p:nvPr/>
          </p:nvSpPr>
          <p:spPr bwMode="auto">
            <a:xfrm>
              <a:off x="1929" y="2432"/>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78" name="Line 21"/>
            <p:cNvSpPr>
              <a:spLocks noChangeShapeType="1"/>
            </p:cNvSpPr>
            <p:nvPr/>
          </p:nvSpPr>
          <p:spPr bwMode="auto">
            <a:xfrm>
              <a:off x="1929" y="2659"/>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79" name="Line 22"/>
            <p:cNvSpPr>
              <a:spLocks noChangeShapeType="1"/>
            </p:cNvSpPr>
            <p:nvPr/>
          </p:nvSpPr>
          <p:spPr bwMode="auto">
            <a:xfrm>
              <a:off x="1839" y="2568"/>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0" name="Line 23"/>
            <p:cNvSpPr>
              <a:spLocks noChangeShapeType="1"/>
            </p:cNvSpPr>
            <p:nvPr/>
          </p:nvSpPr>
          <p:spPr bwMode="auto">
            <a:xfrm>
              <a:off x="1929" y="3440"/>
              <a:ext cx="0" cy="22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1" name="Line 24"/>
            <p:cNvSpPr>
              <a:spLocks noChangeShapeType="1"/>
            </p:cNvSpPr>
            <p:nvPr/>
          </p:nvSpPr>
          <p:spPr bwMode="auto">
            <a:xfrm>
              <a:off x="1929" y="3440"/>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2" name="Line 25"/>
            <p:cNvSpPr>
              <a:spLocks noChangeShapeType="1"/>
            </p:cNvSpPr>
            <p:nvPr/>
          </p:nvSpPr>
          <p:spPr bwMode="auto">
            <a:xfrm>
              <a:off x="1929" y="3667"/>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3" name="Line 26"/>
            <p:cNvSpPr>
              <a:spLocks noChangeShapeType="1"/>
            </p:cNvSpPr>
            <p:nvPr/>
          </p:nvSpPr>
          <p:spPr bwMode="auto">
            <a:xfrm>
              <a:off x="1839" y="3576"/>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4" name="Line 27"/>
            <p:cNvSpPr>
              <a:spLocks noChangeShapeType="1"/>
            </p:cNvSpPr>
            <p:nvPr/>
          </p:nvSpPr>
          <p:spPr bwMode="auto">
            <a:xfrm>
              <a:off x="3018" y="2387"/>
              <a:ext cx="0" cy="635"/>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5" name="Line 28"/>
            <p:cNvSpPr>
              <a:spLocks noChangeShapeType="1"/>
            </p:cNvSpPr>
            <p:nvPr/>
          </p:nvSpPr>
          <p:spPr bwMode="auto">
            <a:xfrm>
              <a:off x="3018" y="2387"/>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6" name="Line 29"/>
            <p:cNvSpPr>
              <a:spLocks noChangeShapeType="1"/>
            </p:cNvSpPr>
            <p:nvPr/>
          </p:nvSpPr>
          <p:spPr bwMode="auto">
            <a:xfrm>
              <a:off x="2928" y="2704"/>
              <a:ext cx="18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7" name="Line 30"/>
            <p:cNvSpPr>
              <a:spLocks noChangeShapeType="1"/>
            </p:cNvSpPr>
            <p:nvPr/>
          </p:nvSpPr>
          <p:spPr bwMode="auto">
            <a:xfrm>
              <a:off x="3018" y="3022"/>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88" name="Rectangle 31"/>
            <p:cNvSpPr>
              <a:spLocks noChangeArrowheads="1"/>
            </p:cNvSpPr>
            <p:nvPr/>
          </p:nvSpPr>
          <p:spPr bwMode="auto">
            <a:xfrm>
              <a:off x="3097" y="2275"/>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221</a:t>
              </a:r>
            </a:p>
          </p:txBody>
        </p:sp>
        <p:sp>
          <p:nvSpPr>
            <p:cNvPr id="37989" name="Rectangle 32"/>
            <p:cNvSpPr>
              <a:spLocks noChangeArrowheads="1"/>
            </p:cNvSpPr>
            <p:nvPr/>
          </p:nvSpPr>
          <p:spPr bwMode="auto">
            <a:xfrm>
              <a:off x="3097" y="2593"/>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222</a:t>
              </a:r>
            </a:p>
          </p:txBody>
        </p:sp>
        <p:sp>
          <p:nvSpPr>
            <p:cNvPr id="37990" name="Rectangle 33"/>
            <p:cNvSpPr>
              <a:spLocks noChangeArrowheads="1"/>
            </p:cNvSpPr>
            <p:nvPr/>
          </p:nvSpPr>
          <p:spPr bwMode="auto">
            <a:xfrm>
              <a:off x="3097" y="2910"/>
              <a:ext cx="1008"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子文件夹</a:t>
              </a:r>
              <a:r>
                <a:rPr lang="en-US" altLang="zh-CN" sz="2000"/>
                <a:t>223</a:t>
              </a:r>
            </a:p>
          </p:txBody>
        </p:sp>
        <p:sp>
          <p:nvSpPr>
            <p:cNvPr id="37991" name="Rectangle 34"/>
            <p:cNvSpPr>
              <a:spLocks noChangeArrowheads="1"/>
            </p:cNvSpPr>
            <p:nvPr/>
          </p:nvSpPr>
          <p:spPr bwMode="auto">
            <a:xfrm>
              <a:off x="1131" y="2442"/>
              <a:ext cx="687" cy="258"/>
            </a:xfrm>
            <a:prstGeom prst="rect">
              <a:avLst/>
            </a:prstGeom>
            <a:solidFill>
              <a:schemeClr val="bg1"/>
            </a:solidFill>
            <a:ln w="12700" cap="sq">
              <a:solidFill>
                <a:srgbClr val="000000"/>
              </a:solidFill>
              <a:miter lim="800000"/>
              <a:headEnd/>
              <a:tailEnd/>
            </a:ln>
          </p:spPr>
          <p:txBody>
            <a:bodyPr wrap="none" anchor="ctr">
              <a:spAutoFit/>
            </a:bodyPr>
            <a:lstStyle/>
            <a:p>
              <a:pPr algn="ctr">
                <a:spcBef>
                  <a:spcPct val="50000"/>
                </a:spcBef>
              </a:pPr>
              <a:r>
                <a:rPr lang="zh-CN" altLang="en-US" sz="2000"/>
                <a:t>文件夹</a:t>
              </a:r>
              <a:r>
                <a:rPr lang="en-US" altLang="zh-CN" sz="2000"/>
                <a:t>2</a:t>
              </a:r>
            </a:p>
          </p:txBody>
        </p:sp>
        <p:sp>
          <p:nvSpPr>
            <p:cNvPr id="37992" name="Rectangle 35"/>
            <p:cNvSpPr>
              <a:spLocks noChangeArrowheads="1"/>
            </p:cNvSpPr>
            <p:nvPr/>
          </p:nvSpPr>
          <p:spPr bwMode="auto">
            <a:xfrm>
              <a:off x="4270" y="2170"/>
              <a:ext cx="766"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2211</a:t>
              </a:r>
            </a:p>
          </p:txBody>
        </p:sp>
        <p:sp>
          <p:nvSpPr>
            <p:cNvPr id="37993" name="Rectangle 36"/>
            <p:cNvSpPr>
              <a:spLocks noChangeArrowheads="1"/>
            </p:cNvSpPr>
            <p:nvPr/>
          </p:nvSpPr>
          <p:spPr bwMode="auto">
            <a:xfrm>
              <a:off x="4270" y="2487"/>
              <a:ext cx="766"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2212</a:t>
              </a:r>
            </a:p>
          </p:txBody>
        </p:sp>
        <p:sp>
          <p:nvSpPr>
            <p:cNvPr id="37994" name="Rectangle 37"/>
            <p:cNvSpPr>
              <a:spLocks noChangeArrowheads="1"/>
            </p:cNvSpPr>
            <p:nvPr/>
          </p:nvSpPr>
          <p:spPr bwMode="auto">
            <a:xfrm>
              <a:off x="1111" y="3793"/>
              <a:ext cx="726" cy="258"/>
            </a:xfrm>
            <a:prstGeom prst="rect">
              <a:avLst/>
            </a:prstGeom>
            <a:solidFill>
              <a:schemeClr val="accent2"/>
            </a:solidFill>
            <a:ln w="12700" cap="sq">
              <a:solidFill>
                <a:srgbClr val="000000"/>
              </a:solidFill>
              <a:miter lim="800000"/>
              <a:headEnd/>
              <a:tailEnd/>
            </a:ln>
          </p:spPr>
          <p:txBody>
            <a:bodyPr wrap="none" anchor="ctr"/>
            <a:lstStyle/>
            <a:p>
              <a:pPr algn="ctr">
                <a:spcBef>
                  <a:spcPct val="50000"/>
                </a:spcBef>
              </a:pPr>
              <a:r>
                <a:rPr lang="zh-CN" altLang="en-US" sz="2000"/>
                <a:t>文件</a:t>
              </a:r>
              <a:r>
                <a:rPr lang="en-US" altLang="zh-CN" sz="2000"/>
                <a:t>1</a:t>
              </a:r>
            </a:p>
          </p:txBody>
        </p:sp>
        <p:sp>
          <p:nvSpPr>
            <p:cNvPr id="37995" name="Line 38"/>
            <p:cNvSpPr>
              <a:spLocks noChangeShapeType="1"/>
            </p:cNvSpPr>
            <p:nvPr/>
          </p:nvSpPr>
          <p:spPr bwMode="auto">
            <a:xfrm>
              <a:off x="4195" y="2296"/>
              <a:ext cx="0" cy="318"/>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96" name="Line 39"/>
            <p:cNvSpPr>
              <a:spLocks noChangeShapeType="1"/>
            </p:cNvSpPr>
            <p:nvPr/>
          </p:nvSpPr>
          <p:spPr bwMode="auto">
            <a:xfrm>
              <a:off x="4195" y="2296"/>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97" name="Line 40"/>
            <p:cNvSpPr>
              <a:spLocks noChangeShapeType="1"/>
            </p:cNvSpPr>
            <p:nvPr/>
          </p:nvSpPr>
          <p:spPr bwMode="auto">
            <a:xfrm>
              <a:off x="4195" y="2614"/>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98" name="Line 41"/>
            <p:cNvSpPr>
              <a:spLocks noChangeShapeType="1"/>
            </p:cNvSpPr>
            <p:nvPr/>
          </p:nvSpPr>
          <p:spPr bwMode="auto">
            <a:xfrm>
              <a:off x="4105" y="2432"/>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99" name="Line 42"/>
            <p:cNvSpPr>
              <a:spLocks noChangeShapeType="1"/>
            </p:cNvSpPr>
            <p:nvPr/>
          </p:nvSpPr>
          <p:spPr bwMode="auto">
            <a:xfrm>
              <a:off x="1020" y="3929"/>
              <a:ext cx="91"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000" name="Rectangle 43"/>
            <p:cNvSpPr>
              <a:spLocks noChangeArrowheads="1"/>
            </p:cNvSpPr>
            <p:nvPr/>
          </p:nvSpPr>
          <p:spPr bwMode="auto">
            <a:xfrm>
              <a:off x="3107" y="3204"/>
              <a:ext cx="695"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n11</a:t>
              </a:r>
            </a:p>
          </p:txBody>
        </p:sp>
        <p:sp>
          <p:nvSpPr>
            <p:cNvPr id="38001" name="Rectangle 44"/>
            <p:cNvSpPr>
              <a:spLocks noChangeArrowheads="1"/>
            </p:cNvSpPr>
            <p:nvPr/>
          </p:nvSpPr>
          <p:spPr bwMode="auto">
            <a:xfrm>
              <a:off x="3107" y="3521"/>
              <a:ext cx="695" cy="258"/>
            </a:xfrm>
            <a:prstGeom prst="rect">
              <a:avLst/>
            </a:prstGeom>
            <a:solidFill>
              <a:schemeClr val="accent2"/>
            </a:solidFill>
            <a:ln w="12700" cap="sq">
              <a:solidFill>
                <a:srgbClr val="000000"/>
              </a:solidFill>
              <a:miter lim="800000"/>
              <a:headEnd/>
              <a:tailEnd/>
            </a:ln>
          </p:spPr>
          <p:txBody>
            <a:bodyPr wrap="none" anchor="ctr">
              <a:spAutoFit/>
            </a:bodyPr>
            <a:lstStyle/>
            <a:p>
              <a:pPr algn="ctr">
                <a:spcBef>
                  <a:spcPct val="50000"/>
                </a:spcBef>
              </a:pPr>
              <a:r>
                <a:rPr lang="zh-CN" altLang="en-US" sz="2000"/>
                <a:t>文件</a:t>
              </a:r>
              <a:r>
                <a:rPr lang="en-US" altLang="zh-CN" sz="2000"/>
                <a:t>n12</a:t>
              </a:r>
            </a:p>
          </p:txBody>
        </p:sp>
        <p:sp>
          <p:nvSpPr>
            <p:cNvPr id="38002" name="Line 45"/>
            <p:cNvSpPr>
              <a:spLocks noChangeShapeType="1"/>
            </p:cNvSpPr>
            <p:nvPr/>
          </p:nvSpPr>
          <p:spPr bwMode="auto">
            <a:xfrm>
              <a:off x="3032" y="3330"/>
              <a:ext cx="0" cy="318"/>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003" name="Line 46"/>
            <p:cNvSpPr>
              <a:spLocks noChangeShapeType="1"/>
            </p:cNvSpPr>
            <p:nvPr/>
          </p:nvSpPr>
          <p:spPr bwMode="auto">
            <a:xfrm>
              <a:off x="3032" y="3330"/>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004" name="Line 47"/>
            <p:cNvSpPr>
              <a:spLocks noChangeShapeType="1"/>
            </p:cNvSpPr>
            <p:nvPr/>
          </p:nvSpPr>
          <p:spPr bwMode="auto">
            <a:xfrm>
              <a:off x="3032" y="3648"/>
              <a:ext cx="4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005" name="Line 48"/>
            <p:cNvSpPr>
              <a:spLocks noChangeShapeType="1"/>
            </p:cNvSpPr>
            <p:nvPr/>
          </p:nvSpPr>
          <p:spPr bwMode="auto">
            <a:xfrm>
              <a:off x="2942" y="3466"/>
              <a:ext cx="90"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66"/>
          <p:cNvGrpSpPr>
            <a:grpSpLocks/>
          </p:cNvGrpSpPr>
          <p:nvPr/>
        </p:nvGrpSpPr>
        <p:grpSpPr bwMode="auto">
          <a:xfrm>
            <a:off x="4643438" y="476250"/>
            <a:ext cx="4321175" cy="4392613"/>
            <a:chOff x="204" y="1162"/>
            <a:chExt cx="2722" cy="2767"/>
          </a:xfrm>
        </p:grpSpPr>
        <p:sp>
          <p:nvSpPr>
            <p:cNvPr id="37929" name="Rectangle 67"/>
            <p:cNvSpPr>
              <a:spLocks noChangeArrowheads="1"/>
            </p:cNvSpPr>
            <p:nvPr/>
          </p:nvSpPr>
          <p:spPr bwMode="auto">
            <a:xfrm>
              <a:off x="204" y="1162"/>
              <a:ext cx="2722" cy="2767"/>
            </a:xfrm>
            <a:prstGeom prst="rect">
              <a:avLst/>
            </a:prstGeom>
            <a:solidFill>
              <a:schemeClr val="bg2"/>
            </a:solidFill>
            <a:ln w="12700" cap="sq" algn="ctr">
              <a:solidFill>
                <a:srgbClr val="000000"/>
              </a:solidFill>
              <a:miter lim="800000"/>
              <a:headEnd/>
              <a:tailEnd/>
            </a:ln>
          </p:spPr>
          <p:txBody>
            <a:bodyPr wrap="none" anchor="ctr"/>
            <a:lstStyle/>
            <a:p>
              <a:pPr algn="ctr">
                <a:spcBef>
                  <a:spcPct val="50000"/>
                </a:spcBef>
              </a:pPr>
              <a:endParaRPr lang="zh-CN" altLang="en-US"/>
            </a:p>
          </p:txBody>
        </p:sp>
        <p:sp>
          <p:nvSpPr>
            <p:cNvPr id="37930" name="Oval 68"/>
            <p:cNvSpPr>
              <a:spLocks noChangeArrowheads="1"/>
            </p:cNvSpPr>
            <p:nvPr/>
          </p:nvSpPr>
          <p:spPr bwMode="auto">
            <a:xfrm>
              <a:off x="1519" y="129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a:t>
              </a:r>
            </a:p>
          </p:txBody>
        </p:sp>
        <p:sp>
          <p:nvSpPr>
            <p:cNvPr id="37931" name="Oval 69"/>
            <p:cNvSpPr>
              <a:spLocks noChangeArrowheads="1"/>
            </p:cNvSpPr>
            <p:nvPr/>
          </p:nvSpPr>
          <p:spPr bwMode="auto">
            <a:xfrm>
              <a:off x="612" y="1842"/>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c1</a:t>
              </a:r>
            </a:p>
          </p:txBody>
        </p:sp>
        <p:sp>
          <p:nvSpPr>
            <p:cNvPr id="37932" name="Oval 70"/>
            <p:cNvSpPr>
              <a:spLocks noChangeArrowheads="1"/>
            </p:cNvSpPr>
            <p:nvPr/>
          </p:nvSpPr>
          <p:spPr bwMode="auto">
            <a:xfrm>
              <a:off x="1065" y="1842"/>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a:t>
              </a:r>
            </a:p>
          </p:txBody>
        </p:sp>
        <p:sp>
          <p:nvSpPr>
            <p:cNvPr id="37933" name="Oval 71"/>
            <p:cNvSpPr>
              <a:spLocks noChangeArrowheads="1"/>
            </p:cNvSpPr>
            <p:nvPr/>
          </p:nvSpPr>
          <p:spPr bwMode="auto">
            <a:xfrm>
              <a:off x="1972" y="1842"/>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a:t>
              </a:r>
            </a:p>
          </p:txBody>
        </p:sp>
        <p:sp>
          <p:nvSpPr>
            <p:cNvPr id="37934" name="Oval 72"/>
            <p:cNvSpPr>
              <a:spLocks noChangeArrowheads="1"/>
            </p:cNvSpPr>
            <p:nvPr/>
          </p:nvSpPr>
          <p:spPr bwMode="auto">
            <a:xfrm>
              <a:off x="2426" y="1842"/>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f1</a:t>
              </a:r>
            </a:p>
          </p:txBody>
        </p:sp>
        <p:sp>
          <p:nvSpPr>
            <p:cNvPr id="37935" name="Oval 73"/>
            <p:cNvSpPr>
              <a:spLocks noChangeArrowheads="1"/>
            </p:cNvSpPr>
            <p:nvPr/>
          </p:nvSpPr>
          <p:spPr bwMode="auto">
            <a:xfrm>
              <a:off x="612" y="229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c21</a:t>
              </a:r>
            </a:p>
          </p:txBody>
        </p:sp>
        <p:sp>
          <p:nvSpPr>
            <p:cNvPr id="37936" name="Oval 74"/>
            <p:cNvSpPr>
              <a:spLocks noChangeArrowheads="1"/>
            </p:cNvSpPr>
            <p:nvPr/>
          </p:nvSpPr>
          <p:spPr bwMode="auto">
            <a:xfrm>
              <a:off x="1066" y="229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a:t>
              </a:r>
            </a:p>
          </p:txBody>
        </p:sp>
        <p:sp>
          <p:nvSpPr>
            <p:cNvPr id="37937" name="Oval 75"/>
            <p:cNvSpPr>
              <a:spLocks noChangeArrowheads="1"/>
            </p:cNvSpPr>
            <p:nvPr/>
          </p:nvSpPr>
          <p:spPr bwMode="auto">
            <a:xfrm>
              <a:off x="476" y="2794"/>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c221</a:t>
              </a:r>
            </a:p>
          </p:txBody>
        </p:sp>
        <p:sp>
          <p:nvSpPr>
            <p:cNvPr id="37938" name="Oval 76"/>
            <p:cNvSpPr>
              <a:spLocks noChangeArrowheads="1"/>
            </p:cNvSpPr>
            <p:nvPr/>
          </p:nvSpPr>
          <p:spPr bwMode="auto">
            <a:xfrm>
              <a:off x="884" y="2794"/>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c222</a:t>
              </a:r>
            </a:p>
          </p:txBody>
        </p:sp>
        <p:sp>
          <p:nvSpPr>
            <p:cNvPr id="37939" name="Oval 77"/>
            <p:cNvSpPr>
              <a:spLocks noChangeArrowheads="1"/>
            </p:cNvSpPr>
            <p:nvPr/>
          </p:nvSpPr>
          <p:spPr bwMode="auto">
            <a:xfrm>
              <a:off x="1338" y="2794"/>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c223</a:t>
              </a:r>
            </a:p>
          </p:txBody>
        </p:sp>
        <p:sp>
          <p:nvSpPr>
            <p:cNvPr id="37940" name="Oval 78"/>
            <p:cNvSpPr>
              <a:spLocks noChangeArrowheads="1"/>
            </p:cNvSpPr>
            <p:nvPr/>
          </p:nvSpPr>
          <p:spPr bwMode="auto">
            <a:xfrm>
              <a:off x="295" y="3339"/>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f2211</a:t>
              </a:r>
            </a:p>
          </p:txBody>
        </p:sp>
        <p:sp>
          <p:nvSpPr>
            <p:cNvPr id="37941" name="Oval 79"/>
            <p:cNvSpPr>
              <a:spLocks noChangeArrowheads="1"/>
            </p:cNvSpPr>
            <p:nvPr/>
          </p:nvSpPr>
          <p:spPr bwMode="auto">
            <a:xfrm>
              <a:off x="748" y="3339"/>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f2212</a:t>
              </a:r>
            </a:p>
          </p:txBody>
        </p:sp>
        <p:sp>
          <p:nvSpPr>
            <p:cNvPr id="37942" name="Oval 80"/>
            <p:cNvSpPr>
              <a:spLocks noChangeArrowheads="1"/>
            </p:cNvSpPr>
            <p:nvPr/>
          </p:nvSpPr>
          <p:spPr bwMode="auto">
            <a:xfrm>
              <a:off x="1791" y="229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cn1</a:t>
              </a:r>
            </a:p>
          </p:txBody>
        </p:sp>
        <p:sp>
          <p:nvSpPr>
            <p:cNvPr id="37943" name="Oval 81"/>
            <p:cNvSpPr>
              <a:spLocks noChangeArrowheads="1"/>
            </p:cNvSpPr>
            <p:nvPr/>
          </p:nvSpPr>
          <p:spPr bwMode="auto">
            <a:xfrm>
              <a:off x="2245" y="229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cn2</a:t>
              </a:r>
            </a:p>
          </p:txBody>
        </p:sp>
        <p:sp>
          <p:nvSpPr>
            <p:cNvPr id="37944" name="Oval 82"/>
            <p:cNvSpPr>
              <a:spLocks noChangeArrowheads="1"/>
            </p:cNvSpPr>
            <p:nvPr/>
          </p:nvSpPr>
          <p:spPr bwMode="auto">
            <a:xfrm>
              <a:off x="1791" y="2794"/>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fn11</a:t>
              </a:r>
            </a:p>
          </p:txBody>
        </p:sp>
        <p:sp>
          <p:nvSpPr>
            <p:cNvPr id="37945" name="Oval 83"/>
            <p:cNvSpPr>
              <a:spLocks noChangeArrowheads="1"/>
            </p:cNvSpPr>
            <p:nvPr/>
          </p:nvSpPr>
          <p:spPr bwMode="auto">
            <a:xfrm>
              <a:off x="2245" y="2794"/>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fn12</a:t>
              </a:r>
            </a:p>
          </p:txBody>
        </p:sp>
        <p:sp>
          <p:nvSpPr>
            <p:cNvPr id="37946" name="Oval 84"/>
            <p:cNvSpPr>
              <a:spLocks noChangeArrowheads="1"/>
            </p:cNvSpPr>
            <p:nvPr/>
          </p:nvSpPr>
          <p:spPr bwMode="auto">
            <a:xfrm>
              <a:off x="1519" y="1842"/>
              <a:ext cx="363" cy="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pPr algn="ctr">
                <a:spcBef>
                  <a:spcPct val="50000"/>
                </a:spcBef>
              </a:pPr>
              <a:r>
                <a:rPr lang="en-US" altLang="zh-CN"/>
                <a:t>……</a:t>
              </a:r>
            </a:p>
          </p:txBody>
        </p:sp>
        <p:sp>
          <p:nvSpPr>
            <p:cNvPr id="37947" name="Line 85"/>
            <p:cNvSpPr>
              <a:spLocks noChangeShapeType="1"/>
            </p:cNvSpPr>
            <p:nvPr/>
          </p:nvSpPr>
          <p:spPr bwMode="auto">
            <a:xfrm flipV="1">
              <a:off x="793" y="1570"/>
              <a:ext cx="726" cy="272"/>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8" name="Line 86"/>
            <p:cNvSpPr>
              <a:spLocks noChangeShapeType="1"/>
            </p:cNvSpPr>
            <p:nvPr/>
          </p:nvSpPr>
          <p:spPr bwMode="auto">
            <a:xfrm flipV="1">
              <a:off x="1247" y="1615"/>
              <a:ext cx="318" cy="227"/>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9" name="Line 87"/>
            <p:cNvSpPr>
              <a:spLocks noChangeShapeType="1"/>
            </p:cNvSpPr>
            <p:nvPr/>
          </p:nvSpPr>
          <p:spPr bwMode="auto">
            <a:xfrm flipH="1" flipV="1">
              <a:off x="1837" y="1615"/>
              <a:ext cx="272" cy="227"/>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0" name="Line 88"/>
            <p:cNvSpPr>
              <a:spLocks noChangeShapeType="1"/>
            </p:cNvSpPr>
            <p:nvPr/>
          </p:nvSpPr>
          <p:spPr bwMode="auto">
            <a:xfrm flipH="1" flipV="1">
              <a:off x="1837" y="1570"/>
              <a:ext cx="771" cy="272"/>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1" name="Line 89"/>
            <p:cNvSpPr>
              <a:spLocks noChangeShapeType="1"/>
            </p:cNvSpPr>
            <p:nvPr/>
          </p:nvSpPr>
          <p:spPr bwMode="auto">
            <a:xfrm flipV="1">
              <a:off x="793" y="2114"/>
              <a:ext cx="318" cy="181"/>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2" name="Line 90"/>
            <p:cNvSpPr>
              <a:spLocks noChangeShapeType="1"/>
            </p:cNvSpPr>
            <p:nvPr/>
          </p:nvSpPr>
          <p:spPr bwMode="auto">
            <a:xfrm flipV="1">
              <a:off x="1247" y="2205"/>
              <a:ext cx="0" cy="90"/>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3" name="Line 91"/>
            <p:cNvSpPr>
              <a:spLocks noChangeShapeType="1"/>
            </p:cNvSpPr>
            <p:nvPr/>
          </p:nvSpPr>
          <p:spPr bwMode="auto">
            <a:xfrm flipV="1">
              <a:off x="657" y="2568"/>
              <a:ext cx="454" cy="226"/>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4" name="Line 92"/>
            <p:cNvSpPr>
              <a:spLocks noChangeShapeType="1"/>
            </p:cNvSpPr>
            <p:nvPr/>
          </p:nvSpPr>
          <p:spPr bwMode="auto">
            <a:xfrm flipV="1">
              <a:off x="1111" y="2613"/>
              <a:ext cx="45" cy="181"/>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5" name="Line 93"/>
            <p:cNvSpPr>
              <a:spLocks noChangeShapeType="1"/>
            </p:cNvSpPr>
            <p:nvPr/>
          </p:nvSpPr>
          <p:spPr bwMode="auto">
            <a:xfrm flipH="1" flipV="1">
              <a:off x="1338" y="2658"/>
              <a:ext cx="136" cy="136"/>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6" name="Line 94"/>
            <p:cNvSpPr>
              <a:spLocks noChangeShapeType="1"/>
            </p:cNvSpPr>
            <p:nvPr/>
          </p:nvSpPr>
          <p:spPr bwMode="auto">
            <a:xfrm flipV="1">
              <a:off x="476" y="3112"/>
              <a:ext cx="91" cy="227"/>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7" name="Line 95"/>
            <p:cNvSpPr>
              <a:spLocks noChangeShapeType="1"/>
            </p:cNvSpPr>
            <p:nvPr/>
          </p:nvSpPr>
          <p:spPr bwMode="auto">
            <a:xfrm flipH="1" flipV="1">
              <a:off x="748" y="3112"/>
              <a:ext cx="91" cy="227"/>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8" name="Line 96"/>
            <p:cNvSpPr>
              <a:spLocks noChangeShapeType="1"/>
            </p:cNvSpPr>
            <p:nvPr/>
          </p:nvSpPr>
          <p:spPr bwMode="auto">
            <a:xfrm flipV="1">
              <a:off x="1973" y="2205"/>
              <a:ext cx="136" cy="90"/>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9" name="Line 97"/>
            <p:cNvSpPr>
              <a:spLocks noChangeShapeType="1"/>
            </p:cNvSpPr>
            <p:nvPr/>
          </p:nvSpPr>
          <p:spPr bwMode="auto">
            <a:xfrm flipH="1" flipV="1">
              <a:off x="2200" y="2205"/>
              <a:ext cx="90" cy="136"/>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0" name="Line 98"/>
            <p:cNvSpPr>
              <a:spLocks noChangeShapeType="1"/>
            </p:cNvSpPr>
            <p:nvPr/>
          </p:nvSpPr>
          <p:spPr bwMode="auto">
            <a:xfrm flipV="1">
              <a:off x="1973" y="2658"/>
              <a:ext cx="0" cy="136"/>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1" name="Line 99"/>
            <p:cNvSpPr>
              <a:spLocks noChangeShapeType="1"/>
            </p:cNvSpPr>
            <p:nvPr/>
          </p:nvSpPr>
          <p:spPr bwMode="auto">
            <a:xfrm flipH="1" flipV="1">
              <a:off x="2063" y="2613"/>
              <a:ext cx="273" cy="181"/>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34"/>
          <p:cNvGrpSpPr>
            <a:grpSpLocks/>
          </p:cNvGrpSpPr>
          <p:nvPr/>
        </p:nvGrpSpPr>
        <p:grpSpPr bwMode="auto">
          <a:xfrm>
            <a:off x="106363" y="476250"/>
            <a:ext cx="4321175" cy="4392613"/>
            <a:chOff x="67" y="255"/>
            <a:chExt cx="2722" cy="2767"/>
          </a:xfrm>
        </p:grpSpPr>
        <p:sp>
          <p:nvSpPr>
            <p:cNvPr id="37896" name="Rectangle 101"/>
            <p:cNvSpPr>
              <a:spLocks noChangeArrowheads="1"/>
            </p:cNvSpPr>
            <p:nvPr/>
          </p:nvSpPr>
          <p:spPr bwMode="auto">
            <a:xfrm>
              <a:off x="67" y="255"/>
              <a:ext cx="2722" cy="2767"/>
            </a:xfrm>
            <a:prstGeom prst="rect">
              <a:avLst/>
            </a:prstGeom>
            <a:solidFill>
              <a:srgbClr val="FFFF99"/>
            </a:solidFill>
            <a:ln w="12700" cap="sq" algn="ctr">
              <a:solidFill>
                <a:srgbClr val="000000"/>
              </a:solidFill>
              <a:miter lim="800000"/>
              <a:headEnd/>
              <a:tailEnd/>
            </a:ln>
          </p:spPr>
          <p:txBody>
            <a:bodyPr wrap="none" anchor="ctr"/>
            <a:lstStyle/>
            <a:p>
              <a:pPr algn="ctr">
                <a:spcBef>
                  <a:spcPct val="50000"/>
                </a:spcBef>
              </a:pPr>
              <a:endParaRPr lang="zh-CN" altLang="en-US"/>
            </a:p>
          </p:txBody>
        </p:sp>
        <p:sp>
          <p:nvSpPr>
            <p:cNvPr id="37897" name="Oval 102"/>
            <p:cNvSpPr>
              <a:spLocks noChangeArrowheads="1"/>
            </p:cNvSpPr>
            <p:nvPr/>
          </p:nvSpPr>
          <p:spPr bwMode="auto">
            <a:xfrm>
              <a:off x="1337" y="391"/>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a:t>
              </a:r>
            </a:p>
          </p:txBody>
        </p:sp>
        <p:sp>
          <p:nvSpPr>
            <p:cNvPr id="37898" name="Oval 103"/>
            <p:cNvSpPr>
              <a:spLocks noChangeArrowheads="1"/>
            </p:cNvSpPr>
            <p:nvPr/>
          </p:nvSpPr>
          <p:spPr bwMode="auto">
            <a:xfrm>
              <a:off x="430" y="93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c1</a:t>
              </a:r>
            </a:p>
          </p:txBody>
        </p:sp>
        <p:sp>
          <p:nvSpPr>
            <p:cNvPr id="37899" name="Oval 104"/>
            <p:cNvSpPr>
              <a:spLocks noChangeArrowheads="1"/>
            </p:cNvSpPr>
            <p:nvPr/>
          </p:nvSpPr>
          <p:spPr bwMode="auto">
            <a:xfrm>
              <a:off x="883" y="93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a:t>
              </a:r>
            </a:p>
          </p:txBody>
        </p:sp>
        <p:sp>
          <p:nvSpPr>
            <p:cNvPr id="37900" name="Oval 105"/>
            <p:cNvSpPr>
              <a:spLocks noChangeArrowheads="1"/>
            </p:cNvSpPr>
            <p:nvPr/>
          </p:nvSpPr>
          <p:spPr bwMode="auto">
            <a:xfrm>
              <a:off x="1790" y="93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a:t>
              </a:r>
            </a:p>
          </p:txBody>
        </p:sp>
        <p:sp>
          <p:nvSpPr>
            <p:cNvPr id="37901" name="Oval 106"/>
            <p:cNvSpPr>
              <a:spLocks noChangeArrowheads="1"/>
            </p:cNvSpPr>
            <p:nvPr/>
          </p:nvSpPr>
          <p:spPr bwMode="auto">
            <a:xfrm>
              <a:off x="2244" y="935"/>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f1</a:t>
              </a:r>
            </a:p>
          </p:txBody>
        </p:sp>
        <p:sp>
          <p:nvSpPr>
            <p:cNvPr id="37902" name="Oval 107"/>
            <p:cNvSpPr>
              <a:spLocks noChangeArrowheads="1"/>
            </p:cNvSpPr>
            <p:nvPr/>
          </p:nvSpPr>
          <p:spPr bwMode="auto">
            <a:xfrm>
              <a:off x="430"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c21</a:t>
              </a:r>
            </a:p>
          </p:txBody>
        </p:sp>
        <p:sp>
          <p:nvSpPr>
            <p:cNvPr id="37903" name="Oval 108"/>
            <p:cNvSpPr>
              <a:spLocks noChangeArrowheads="1"/>
            </p:cNvSpPr>
            <p:nvPr/>
          </p:nvSpPr>
          <p:spPr bwMode="auto">
            <a:xfrm>
              <a:off x="884"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a:t>
              </a:r>
            </a:p>
          </p:txBody>
        </p:sp>
        <p:sp>
          <p:nvSpPr>
            <p:cNvPr id="37904" name="Oval 109"/>
            <p:cNvSpPr>
              <a:spLocks noChangeArrowheads="1"/>
            </p:cNvSpPr>
            <p:nvPr/>
          </p:nvSpPr>
          <p:spPr bwMode="auto">
            <a:xfrm>
              <a:off x="294" y="1887"/>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c221</a:t>
              </a:r>
            </a:p>
          </p:txBody>
        </p:sp>
        <p:sp>
          <p:nvSpPr>
            <p:cNvPr id="37905" name="Oval 110"/>
            <p:cNvSpPr>
              <a:spLocks noChangeArrowheads="1"/>
            </p:cNvSpPr>
            <p:nvPr/>
          </p:nvSpPr>
          <p:spPr bwMode="auto">
            <a:xfrm>
              <a:off x="702" y="1887"/>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c222</a:t>
              </a:r>
            </a:p>
          </p:txBody>
        </p:sp>
        <p:sp>
          <p:nvSpPr>
            <p:cNvPr id="37906" name="Oval 111"/>
            <p:cNvSpPr>
              <a:spLocks noChangeArrowheads="1"/>
            </p:cNvSpPr>
            <p:nvPr/>
          </p:nvSpPr>
          <p:spPr bwMode="auto">
            <a:xfrm>
              <a:off x="1156" y="1887"/>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c223</a:t>
              </a:r>
            </a:p>
          </p:txBody>
        </p:sp>
        <p:sp>
          <p:nvSpPr>
            <p:cNvPr id="37907" name="Oval 112"/>
            <p:cNvSpPr>
              <a:spLocks noChangeArrowheads="1"/>
            </p:cNvSpPr>
            <p:nvPr/>
          </p:nvSpPr>
          <p:spPr bwMode="auto">
            <a:xfrm>
              <a:off x="113" y="2432"/>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f2211</a:t>
              </a:r>
            </a:p>
          </p:txBody>
        </p:sp>
        <p:sp>
          <p:nvSpPr>
            <p:cNvPr id="37908" name="Oval 113"/>
            <p:cNvSpPr>
              <a:spLocks noChangeArrowheads="1"/>
            </p:cNvSpPr>
            <p:nvPr/>
          </p:nvSpPr>
          <p:spPr bwMode="auto">
            <a:xfrm>
              <a:off x="566" y="2432"/>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f2212</a:t>
              </a:r>
            </a:p>
          </p:txBody>
        </p:sp>
        <p:sp>
          <p:nvSpPr>
            <p:cNvPr id="37909" name="Oval 114"/>
            <p:cNvSpPr>
              <a:spLocks noChangeArrowheads="1"/>
            </p:cNvSpPr>
            <p:nvPr/>
          </p:nvSpPr>
          <p:spPr bwMode="auto">
            <a:xfrm>
              <a:off x="1609"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cn1</a:t>
              </a:r>
            </a:p>
          </p:txBody>
        </p:sp>
        <p:sp>
          <p:nvSpPr>
            <p:cNvPr id="37910" name="Oval 115"/>
            <p:cNvSpPr>
              <a:spLocks noChangeArrowheads="1"/>
            </p:cNvSpPr>
            <p:nvPr/>
          </p:nvSpPr>
          <p:spPr bwMode="auto">
            <a:xfrm>
              <a:off x="2063"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cn2</a:t>
              </a:r>
            </a:p>
          </p:txBody>
        </p:sp>
        <p:sp>
          <p:nvSpPr>
            <p:cNvPr id="37911" name="Oval 116"/>
            <p:cNvSpPr>
              <a:spLocks noChangeArrowheads="1"/>
            </p:cNvSpPr>
            <p:nvPr/>
          </p:nvSpPr>
          <p:spPr bwMode="auto">
            <a:xfrm>
              <a:off x="1609" y="1887"/>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fn11</a:t>
              </a:r>
            </a:p>
          </p:txBody>
        </p:sp>
        <p:sp>
          <p:nvSpPr>
            <p:cNvPr id="37912" name="Oval 117"/>
            <p:cNvSpPr>
              <a:spLocks noChangeArrowheads="1"/>
            </p:cNvSpPr>
            <p:nvPr/>
          </p:nvSpPr>
          <p:spPr bwMode="auto">
            <a:xfrm>
              <a:off x="2063" y="1887"/>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fn12</a:t>
              </a:r>
            </a:p>
          </p:txBody>
        </p:sp>
        <p:sp>
          <p:nvSpPr>
            <p:cNvPr id="37913" name="Oval 118"/>
            <p:cNvSpPr>
              <a:spLocks noChangeArrowheads="1"/>
            </p:cNvSpPr>
            <p:nvPr/>
          </p:nvSpPr>
          <p:spPr bwMode="auto">
            <a:xfrm>
              <a:off x="1337" y="935"/>
              <a:ext cx="363" cy="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pPr algn="ctr">
                <a:spcBef>
                  <a:spcPct val="50000"/>
                </a:spcBef>
              </a:pPr>
              <a:r>
                <a:rPr lang="en-US" altLang="zh-CN"/>
                <a:t>……</a:t>
              </a:r>
            </a:p>
          </p:txBody>
        </p:sp>
        <p:sp>
          <p:nvSpPr>
            <p:cNvPr id="37914" name="Line 119"/>
            <p:cNvSpPr>
              <a:spLocks noChangeShapeType="1"/>
            </p:cNvSpPr>
            <p:nvPr/>
          </p:nvSpPr>
          <p:spPr bwMode="auto">
            <a:xfrm flipV="1">
              <a:off x="611" y="663"/>
              <a:ext cx="726" cy="272"/>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Line 120"/>
            <p:cNvSpPr>
              <a:spLocks noChangeShapeType="1"/>
            </p:cNvSpPr>
            <p:nvPr/>
          </p:nvSpPr>
          <p:spPr bwMode="auto">
            <a:xfrm flipV="1">
              <a:off x="1065" y="708"/>
              <a:ext cx="318"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6" name="Line 121"/>
            <p:cNvSpPr>
              <a:spLocks noChangeShapeType="1"/>
            </p:cNvSpPr>
            <p:nvPr/>
          </p:nvSpPr>
          <p:spPr bwMode="auto">
            <a:xfrm flipH="1" flipV="1">
              <a:off x="1655" y="708"/>
              <a:ext cx="272"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7" name="Line 122"/>
            <p:cNvSpPr>
              <a:spLocks noChangeShapeType="1"/>
            </p:cNvSpPr>
            <p:nvPr/>
          </p:nvSpPr>
          <p:spPr bwMode="auto">
            <a:xfrm flipH="1" flipV="1">
              <a:off x="1655" y="663"/>
              <a:ext cx="771" cy="272"/>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8" name="Line 123"/>
            <p:cNvSpPr>
              <a:spLocks noChangeShapeType="1"/>
            </p:cNvSpPr>
            <p:nvPr/>
          </p:nvSpPr>
          <p:spPr bwMode="auto">
            <a:xfrm flipV="1">
              <a:off x="611" y="1207"/>
              <a:ext cx="318" cy="181"/>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9" name="Line 124"/>
            <p:cNvSpPr>
              <a:spLocks noChangeShapeType="1"/>
            </p:cNvSpPr>
            <p:nvPr/>
          </p:nvSpPr>
          <p:spPr bwMode="auto">
            <a:xfrm flipV="1">
              <a:off x="1065" y="1298"/>
              <a:ext cx="0" cy="90"/>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0" name="Line 125"/>
            <p:cNvSpPr>
              <a:spLocks noChangeShapeType="1"/>
            </p:cNvSpPr>
            <p:nvPr/>
          </p:nvSpPr>
          <p:spPr bwMode="auto">
            <a:xfrm flipV="1">
              <a:off x="475" y="1661"/>
              <a:ext cx="454" cy="22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1" name="Line 126"/>
            <p:cNvSpPr>
              <a:spLocks noChangeShapeType="1"/>
            </p:cNvSpPr>
            <p:nvPr/>
          </p:nvSpPr>
          <p:spPr bwMode="auto">
            <a:xfrm flipV="1">
              <a:off x="929" y="1706"/>
              <a:ext cx="45" cy="181"/>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2" name="Line 127"/>
            <p:cNvSpPr>
              <a:spLocks noChangeShapeType="1"/>
            </p:cNvSpPr>
            <p:nvPr/>
          </p:nvSpPr>
          <p:spPr bwMode="auto">
            <a:xfrm flipH="1" flipV="1">
              <a:off x="1156" y="1751"/>
              <a:ext cx="136" cy="13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3" name="Line 128"/>
            <p:cNvSpPr>
              <a:spLocks noChangeShapeType="1"/>
            </p:cNvSpPr>
            <p:nvPr/>
          </p:nvSpPr>
          <p:spPr bwMode="auto">
            <a:xfrm flipV="1">
              <a:off x="294" y="2205"/>
              <a:ext cx="91"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4" name="Line 129"/>
            <p:cNvSpPr>
              <a:spLocks noChangeShapeType="1"/>
            </p:cNvSpPr>
            <p:nvPr/>
          </p:nvSpPr>
          <p:spPr bwMode="auto">
            <a:xfrm flipH="1" flipV="1">
              <a:off x="566" y="2205"/>
              <a:ext cx="91"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5" name="Line 130"/>
            <p:cNvSpPr>
              <a:spLocks noChangeShapeType="1"/>
            </p:cNvSpPr>
            <p:nvPr/>
          </p:nvSpPr>
          <p:spPr bwMode="auto">
            <a:xfrm flipV="1">
              <a:off x="1791" y="1298"/>
              <a:ext cx="136" cy="90"/>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6" name="Line 131"/>
            <p:cNvSpPr>
              <a:spLocks noChangeShapeType="1"/>
            </p:cNvSpPr>
            <p:nvPr/>
          </p:nvSpPr>
          <p:spPr bwMode="auto">
            <a:xfrm flipH="1" flipV="1">
              <a:off x="2018" y="1298"/>
              <a:ext cx="90" cy="13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7" name="Line 132"/>
            <p:cNvSpPr>
              <a:spLocks noChangeShapeType="1"/>
            </p:cNvSpPr>
            <p:nvPr/>
          </p:nvSpPr>
          <p:spPr bwMode="auto">
            <a:xfrm flipV="1">
              <a:off x="1791" y="1751"/>
              <a:ext cx="0" cy="13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8" name="Line 133"/>
            <p:cNvSpPr>
              <a:spLocks noChangeShapeType="1"/>
            </p:cNvSpPr>
            <p:nvPr/>
          </p:nvSpPr>
          <p:spPr bwMode="auto">
            <a:xfrm flipH="1" flipV="1">
              <a:off x="1881" y="1706"/>
              <a:ext cx="273" cy="181"/>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endParaRPr lang="zh-CN" altLang="zh-CN" smtClean="0"/>
          </a:p>
        </p:txBody>
      </p:sp>
      <p:sp>
        <p:nvSpPr>
          <p:cNvPr id="38916" name="Rectangle 140"/>
          <p:cNvSpPr>
            <a:spLocks noGrp="1" noChangeArrowheads="1"/>
          </p:cNvSpPr>
          <p:nvPr>
            <p:ph type="body" idx="1"/>
          </p:nvPr>
        </p:nvSpPr>
        <p:spPr/>
        <p:txBody>
          <a:bodyPr/>
          <a:lstStyle/>
          <a:p>
            <a:pPr eaLnBrk="1" hangingPunct="1"/>
            <a:r>
              <a:rPr lang="zh-CN" altLang="en-US" smtClean="0"/>
              <a:t>树型关系的表示</a:t>
            </a:r>
          </a:p>
        </p:txBody>
      </p:sp>
      <p:sp>
        <p:nvSpPr>
          <p:cNvPr id="187534" name="Rectangle 142"/>
          <p:cNvSpPr>
            <a:spLocks noChangeArrowheads="1"/>
          </p:cNvSpPr>
          <p:nvPr/>
        </p:nvSpPr>
        <p:spPr bwMode="auto">
          <a:xfrm>
            <a:off x="252413" y="1844675"/>
            <a:ext cx="8207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pPr eaLnBrk="0" hangingPunct="0">
              <a:spcBef>
                <a:spcPct val="50000"/>
              </a:spcBef>
            </a:pPr>
            <a:r>
              <a:rPr lang="en-US" altLang="zh-CN" sz="2400">
                <a:solidFill>
                  <a:schemeClr val="tx1"/>
                </a:solidFill>
              </a:rPr>
              <a:t>D = { C</a:t>
            </a:r>
            <a:r>
              <a:rPr lang="zh-CN" altLang="en-US" sz="2400">
                <a:solidFill>
                  <a:schemeClr val="tx1"/>
                </a:solidFill>
              </a:rPr>
              <a:t>，</a:t>
            </a:r>
            <a:r>
              <a:rPr lang="en-US" altLang="zh-CN" sz="2400">
                <a:solidFill>
                  <a:schemeClr val="tx1"/>
                </a:solidFill>
              </a:rPr>
              <a:t>c1,c2,</a:t>
            </a:r>
            <a:r>
              <a:rPr lang="en-US" altLang="zh-CN" sz="2400">
                <a:solidFill>
                  <a:schemeClr val="tx1"/>
                </a:solidFill>
                <a:latin typeface="Arial" pitchFamily="34" charset="0"/>
              </a:rPr>
              <a:t>…</a:t>
            </a:r>
            <a:r>
              <a:rPr lang="en-US" altLang="zh-CN" sz="2400">
                <a:solidFill>
                  <a:schemeClr val="tx1"/>
                </a:solidFill>
              </a:rPr>
              <a:t>, cn, f1, c21, c22, cn1, cn2, c2221, c222,c222, c223, fn11, fn12, f2211, f2212} </a:t>
            </a:r>
          </a:p>
        </p:txBody>
      </p:sp>
      <p:grpSp>
        <p:nvGrpSpPr>
          <p:cNvPr id="38918" name="Group 143"/>
          <p:cNvGrpSpPr>
            <a:grpSpLocks/>
          </p:cNvGrpSpPr>
          <p:nvPr/>
        </p:nvGrpSpPr>
        <p:grpSpPr bwMode="auto">
          <a:xfrm>
            <a:off x="4822825" y="2465388"/>
            <a:ext cx="4321175" cy="4392612"/>
            <a:chOff x="67" y="255"/>
            <a:chExt cx="2722" cy="2767"/>
          </a:xfrm>
        </p:grpSpPr>
        <p:sp>
          <p:nvSpPr>
            <p:cNvPr id="38920" name="Rectangle 144"/>
            <p:cNvSpPr>
              <a:spLocks noChangeArrowheads="1"/>
            </p:cNvSpPr>
            <p:nvPr/>
          </p:nvSpPr>
          <p:spPr bwMode="auto">
            <a:xfrm>
              <a:off x="67" y="255"/>
              <a:ext cx="2722" cy="2767"/>
            </a:xfrm>
            <a:prstGeom prst="rect">
              <a:avLst/>
            </a:prstGeom>
            <a:solidFill>
              <a:srgbClr val="FFFF99"/>
            </a:solidFill>
            <a:ln w="12700" cap="sq" algn="ctr">
              <a:solidFill>
                <a:srgbClr val="000000"/>
              </a:solidFill>
              <a:miter lim="800000"/>
              <a:headEnd/>
              <a:tailEnd/>
            </a:ln>
          </p:spPr>
          <p:txBody>
            <a:bodyPr wrap="none" anchor="ctr"/>
            <a:lstStyle/>
            <a:p>
              <a:pPr algn="ctr">
                <a:spcBef>
                  <a:spcPct val="50000"/>
                </a:spcBef>
              </a:pPr>
              <a:endParaRPr lang="zh-CN" altLang="en-US"/>
            </a:p>
          </p:txBody>
        </p:sp>
        <p:sp>
          <p:nvSpPr>
            <p:cNvPr id="38921" name="Oval 145"/>
            <p:cNvSpPr>
              <a:spLocks noChangeArrowheads="1"/>
            </p:cNvSpPr>
            <p:nvPr/>
          </p:nvSpPr>
          <p:spPr bwMode="auto">
            <a:xfrm>
              <a:off x="1337" y="391"/>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a:t>
              </a:r>
            </a:p>
          </p:txBody>
        </p:sp>
        <p:sp>
          <p:nvSpPr>
            <p:cNvPr id="38922" name="Oval 146"/>
            <p:cNvSpPr>
              <a:spLocks noChangeArrowheads="1"/>
            </p:cNvSpPr>
            <p:nvPr/>
          </p:nvSpPr>
          <p:spPr bwMode="auto">
            <a:xfrm>
              <a:off x="430" y="93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c1</a:t>
              </a:r>
            </a:p>
          </p:txBody>
        </p:sp>
        <p:sp>
          <p:nvSpPr>
            <p:cNvPr id="38923" name="Oval 147"/>
            <p:cNvSpPr>
              <a:spLocks noChangeArrowheads="1"/>
            </p:cNvSpPr>
            <p:nvPr/>
          </p:nvSpPr>
          <p:spPr bwMode="auto">
            <a:xfrm>
              <a:off x="883" y="93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a:t>
              </a:r>
            </a:p>
          </p:txBody>
        </p:sp>
        <p:sp>
          <p:nvSpPr>
            <p:cNvPr id="38924" name="Oval 148"/>
            <p:cNvSpPr>
              <a:spLocks noChangeArrowheads="1"/>
            </p:cNvSpPr>
            <p:nvPr/>
          </p:nvSpPr>
          <p:spPr bwMode="auto">
            <a:xfrm>
              <a:off x="1790" y="935"/>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a:t>
              </a:r>
            </a:p>
          </p:txBody>
        </p:sp>
        <p:sp>
          <p:nvSpPr>
            <p:cNvPr id="38925" name="Oval 149"/>
            <p:cNvSpPr>
              <a:spLocks noChangeArrowheads="1"/>
            </p:cNvSpPr>
            <p:nvPr/>
          </p:nvSpPr>
          <p:spPr bwMode="auto">
            <a:xfrm>
              <a:off x="2244" y="935"/>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f1</a:t>
              </a:r>
            </a:p>
          </p:txBody>
        </p:sp>
        <p:sp>
          <p:nvSpPr>
            <p:cNvPr id="38926" name="Oval 150"/>
            <p:cNvSpPr>
              <a:spLocks noChangeArrowheads="1"/>
            </p:cNvSpPr>
            <p:nvPr/>
          </p:nvSpPr>
          <p:spPr bwMode="auto">
            <a:xfrm>
              <a:off x="430"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c21</a:t>
              </a:r>
            </a:p>
          </p:txBody>
        </p:sp>
        <p:sp>
          <p:nvSpPr>
            <p:cNvPr id="38927" name="Oval 151"/>
            <p:cNvSpPr>
              <a:spLocks noChangeArrowheads="1"/>
            </p:cNvSpPr>
            <p:nvPr/>
          </p:nvSpPr>
          <p:spPr bwMode="auto">
            <a:xfrm>
              <a:off x="884"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a:t>
              </a:r>
            </a:p>
          </p:txBody>
        </p:sp>
        <p:sp>
          <p:nvSpPr>
            <p:cNvPr id="38928" name="Oval 152"/>
            <p:cNvSpPr>
              <a:spLocks noChangeArrowheads="1"/>
            </p:cNvSpPr>
            <p:nvPr/>
          </p:nvSpPr>
          <p:spPr bwMode="auto">
            <a:xfrm>
              <a:off x="294" y="1887"/>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c221</a:t>
              </a:r>
            </a:p>
          </p:txBody>
        </p:sp>
        <p:sp>
          <p:nvSpPr>
            <p:cNvPr id="38929" name="Oval 153"/>
            <p:cNvSpPr>
              <a:spLocks noChangeArrowheads="1"/>
            </p:cNvSpPr>
            <p:nvPr/>
          </p:nvSpPr>
          <p:spPr bwMode="auto">
            <a:xfrm>
              <a:off x="702" y="1887"/>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c222</a:t>
              </a:r>
            </a:p>
          </p:txBody>
        </p:sp>
        <p:sp>
          <p:nvSpPr>
            <p:cNvPr id="38930" name="Oval 154"/>
            <p:cNvSpPr>
              <a:spLocks noChangeArrowheads="1"/>
            </p:cNvSpPr>
            <p:nvPr/>
          </p:nvSpPr>
          <p:spPr bwMode="auto">
            <a:xfrm>
              <a:off x="1156" y="1887"/>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c223</a:t>
              </a:r>
            </a:p>
          </p:txBody>
        </p:sp>
        <p:sp>
          <p:nvSpPr>
            <p:cNvPr id="38931" name="Oval 155"/>
            <p:cNvSpPr>
              <a:spLocks noChangeArrowheads="1"/>
            </p:cNvSpPr>
            <p:nvPr/>
          </p:nvSpPr>
          <p:spPr bwMode="auto">
            <a:xfrm>
              <a:off x="113" y="2432"/>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f2211</a:t>
              </a:r>
            </a:p>
          </p:txBody>
        </p:sp>
        <p:sp>
          <p:nvSpPr>
            <p:cNvPr id="38932" name="Oval 156"/>
            <p:cNvSpPr>
              <a:spLocks noChangeArrowheads="1"/>
            </p:cNvSpPr>
            <p:nvPr/>
          </p:nvSpPr>
          <p:spPr bwMode="auto">
            <a:xfrm>
              <a:off x="566" y="2432"/>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f2212</a:t>
              </a:r>
            </a:p>
          </p:txBody>
        </p:sp>
        <p:sp>
          <p:nvSpPr>
            <p:cNvPr id="38933" name="Oval 157"/>
            <p:cNvSpPr>
              <a:spLocks noChangeArrowheads="1"/>
            </p:cNvSpPr>
            <p:nvPr/>
          </p:nvSpPr>
          <p:spPr bwMode="auto">
            <a:xfrm>
              <a:off x="1609"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cn1</a:t>
              </a:r>
            </a:p>
          </p:txBody>
        </p:sp>
        <p:sp>
          <p:nvSpPr>
            <p:cNvPr id="38934" name="Oval 158"/>
            <p:cNvSpPr>
              <a:spLocks noChangeArrowheads="1"/>
            </p:cNvSpPr>
            <p:nvPr/>
          </p:nvSpPr>
          <p:spPr bwMode="auto">
            <a:xfrm>
              <a:off x="2063" y="1388"/>
              <a:ext cx="363" cy="363"/>
            </a:xfrm>
            <a:prstGeom prst="ellipse">
              <a:avLst/>
            </a:prstGeom>
            <a:solidFill>
              <a:schemeClr val="bg1"/>
            </a:solidFill>
            <a:ln w="12700" cap="sq">
              <a:solidFill>
                <a:srgbClr val="000000"/>
              </a:solidFill>
              <a:round/>
              <a:headEnd/>
              <a:tailEnd/>
            </a:ln>
          </p:spPr>
          <p:txBody>
            <a:bodyPr wrap="none" anchor="ctr"/>
            <a:lstStyle/>
            <a:p>
              <a:pPr algn="ctr">
                <a:spcBef>
                  <a:spcPct val="50000"/>
                </a:spcBef>
              </a:pPr>
              <a:r>
                <a:rPr lang="en-US" altLang="zh-CN"/>
                <a:t>cn2</a:t>
              </a:r>
            </a:p>
          </p:txBody>
        </p:sp>
        <p:sp>
          <p:nvSpPr>
            <p:cNvPr id="38935" name="Oval 159"/>
            <p:cNvSpPr>
              <a:spLocks noChangeArrowheads="1"/>
            </p:cNvSpPr>
            <p:nvPr/>
          </p:nvSpPr>
          <p:spPr bwMode="auto">
            <a:xfrm>
              <a:off x="1609" y="1887"/>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fn11</a:t>
              </a:r>
            </a:p>
          </p:txBody>
        </p:sp>
        <p:sp>
          <p:nvSpPr>
            <p:cNvPr id="38936" name="Oval 160"/>
            <p:cNvSpPr>
              <a:spLocks noChangeArrowheads="1"/>
            </p:cNvSpPr>
            <p:nvPr/>
          </p:nvSpPr>
          <p:spPr bwMode="auto">
            <a:xfrm>
              <a:off x="2063" y="1887"/>
              <a:ext cx="363" cy="363"/>
            </a:xfrm>
            <a:prstGeom prst="ellipse">
              <a:avLst/>
            </a:prstGeom>
            <a:solidFill>
              <a:schemeClr val="accent2"/>
            </a:solidFill>
            <a:ln w="12700" cap="sq">
              <a:solidFill>
                <a:srgbClr val="000000"/>
              </a:solidFill>
              <a:round/>
              <a:headEnd/>
              <a:tailEnd/>
            </a:ln>
          </p:spPr>
          <p:txBody>
            <a:bodyPr wrap="none" anchor="ctr"/>
            <a:lstStyle/>
            <a:p>
              <a:pPr algn="ctr">
                <a:spcBef>
                  <a:spcPct val="50000"/>
                </a:spcBef>
              </a:pPr>
              <a:r>
                <a:rPr lang="en-US" altLang="zh-CN"/>
                <a:t>fn12</a:t>
              </a:r>
            </a:p>
          </p:txBody>
        </p:sp>
        <p:sp>
          <p:nvSpPr>
            <p:cNvPr id="38937" name="Oval 161"/>
            <p:cNvSpPr>
              <a:spLocks noChangeArrowheads="1"/>
            </p:cNvSpPr>
            <p:nvPr/>
          </p:nvSpPr>
          <p:spPr bwMode="auto">
            <a:xfrm>
              <a:off x="1337" y="935"/>
              <a:ext cx="363" cy="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round/>
                  <a:headEnd/>
                  <a:tailEnd/>
                </a14:hiddenLine>
              </a:ext>
            </a:extLst>
          </p:spPr>
          <p:txBody>
            <a:bodyPr wrap="none" anchor="ctr"/>
            <a:lstStyle/>
            <a:p>
              <a:pPr algn="ctr">
                <a:spcBef>
                  <a:spcPct val="50000"/>
                </a:spcBef>
              </a:pPr>
              <a:r>
                <a:rPr lang="en-US" altLang="zh-CN"/>
                <a:t>……</a:t>
              </a:r>
            </a:p>
          </p:txBody>
        </p:sp>
        <p:sp>
          <p:nvSpPr>
            <p:cNvPr id="38938" name="Line 162"/>
            <p:cNvSpPr>
              <a:spLocks noChangeShapeType="1"/>
            </p:cNvSpPr>
            <p:nvPr/>
          </p:nvSpPr>
          <p:spPr bwMode="auto">
            <a:xfrm flipV="1">
              <a:off x="611" y="663"/>
              <a:ext cx="726" cy="272"/>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163"/>
            <p:cNvSpPr>
              <a:spLocks noChangeShapeType="1"/>
            </p:cNvSpPr>
            <p:nvPr/>
          </p:nvSpPr>
          <p:spPr bwMode="auto">
            <a:xfrm flipV="1">
              <a:off x="1065" y="708"/>
              <a:ext cx="318"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164"/>
            <p:cNvSpPr>
              <a:spLocks noChangeShapeType="1"/>
            </p:cNvSpPr>
            <p:nvPr/>
          </p:nvSpPr>
          <p:spPr bwMode="auto">
            <a:xfrm flipH="1" flipV="1">
              <a:off x="1655" y="708"/>
              <a:ext cx="272"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Line 165"/>
            <p:cNvSpPr>
              <a:spLocks noChangeShapeType="1"/>
            </p:cNvSpPr>
            <p:nvPr/>
          </p:nvSpPr>
          <p:spPr bwMode="auto">
            <a:xfrm flipH="1" flipV="1">
              <a:off x="1655" y="663"/>
              <a:ext cx="771" cy="272"/>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166"/>
            <p:cNvSpPr>
              <a:spLocks noChangeShapeType="1"/>
            </p:cNvSpPr>
            <p:nvPr/>
          </p:nvSpPr>
          <p:spPr bwMode="auto">
            <a:xfrm flipV="1">
              <a:off x="611" y="1207"/>
              <a:ext cx="318" cy="181"/>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3" name="Line 167"/>
            <p:cNvSpPr>
              <a:spLocks noChangeShapeType="1"/>
            </p:cNvSpPr>
            <p:nvPr/>
          </p:nvSpPr>
          <p:spPr bwMode="auto">
            <a:xfrm flipV="1">
              <a:off x="1065" y="1298"/>
              <a:ext cx="0" cy="90"/>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4" name="Line 168"/>
            <p:cNvSpPr>
              <a:spLocks noChangeShapeType="1"/>
            </p:cNvSpPr>
            <p:nvPr/>
          </p:nvSpPr>
          <p:spPr bwMode="auto">
            <a:xfrm flipV="1">
              <a:off x="475" y="1661"/>
              <a:ext cx="454" cy="22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5" name="Line 169"/>
            <p:cNvSpPr>
              <a:spLocks noChangeShapeType="1"/>
            </p:cNvSpPr>
            <p:nvPr/>
          </p:nvSpPr>
          <p:spPr bwMode="auto">
            <a:xfrm flipV="1">
              <a:off x="929" y="1706"/>
              <a:ext cx="45" cy="181"/>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6" name="Line 170"/>
            <p:cNvSpPr>
              <a:spLocks noChangeShapeType="1"/>
            </p:cNvSpPr>
            <p:nvPr/>
          </p:nvSpPr>
          <p:spPr bwMode="auto">
            <a:xfrm flipH="1" flipV="1">
              <a:off x="1156" y="1751"/>
              <a:ext cx="136" cy="13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7" name="Line 171"/>
            <p:cNvSpPr>
              <a:spLocks noChangeShapeType="1"/>
            </p:cNvSpPr>
            <p:nvPr/>
          </p:nvSpPr>
          <p:spPr bwMode="auto">
            <a:xfrm flipV="1">
              <a:off x="294" y="2205"/>
              <a:ext cx="91"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172"/>
            <p:cNvSpPr>
              <a:spLocks noChangeShapeType="1"/>
            </p:cNvSpPr>
            <p:nvPr/>
          </p:nvSpPr>
          <p:spPr bwMode="auto">
            <a:xfrm flipH="1" flipV="1">
              <a:off x="566" y="2205"/>
              <a:ext cx="91" cy="227"/>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Line 173"/>
            <p:cNvSpPr>
              <a:spLocks noChangeShapeType="1"/>
            </p:cNvSpPr>
            <p:nvPr/>
          </p:nvSpPr>
          <p:spPr bwMode="auto">
            <a:xfrm flipV="1">
              <a:off x="1791" y="1298"/>
              <a:ext cx="136" cy="90"/>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0" name="Line 174"/>
            <p:cNvSpPr>
              <a:spLocks noChangeShapeType="1"/>
            </p:cNvSpPr>
            <p:nvPr/>
          </p:nvSpPr>
          <p:spPr bwMode="auto">
            <a:xfrm flipH="1" flipV="1">
              <a:off x="2018" y="1298"/>
              <a:ext cx="90" cy="13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1" name="Line 175"/>
            <p:cNvSpPr>
              <a:spLocks noChangeShapeType="1"/>
            </p:cNvSpPr>
            <p:nvPr/>
          </p:nvSpPr>
          <p:spPr bwMode="auto">
            <a:xfrm flipV="1">
              <a:off x="1791" y="1751"/>
              <a:ext cx="0" cy="136"/>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2" name="Line 176"/>
            <p:cNvSpPr>
              <a:spLocks noChangeShapeType="1"/>
            </p:cNvSpPr>
            <p:nvPr/>
          </p:nvSpPr>
          <p:spPr bwMode="auto">
            <a:xfrm flipH="1" flipV="1">
              <a:off x="1881" y="1706"/>
              <a:ext cx="273" cy="181"/>
            </a:xfrm>
            <a:prstGeom prst="line">
              <a:avLst/>
            </a:prstGeom>
            <a:noFill/>
            <a:ln w="127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7570" name="Rectangle 178"/>
          <p:cNvSpPr>
            <a:spLocks noChangeArrowheads="1"/>
          </p:cNvSpPr>
          <p:nvPr/>
        </p:nvSpPr>
        <p:spPr bwMode="auto">
          <a:xfrm>
            <a:off x="250825" y="2852738"/>
            <a:ext cx="410527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p>
            <a:pPr eaLnBrk="0" hangingPunct="0">
              <a:spcBef>
                <a:spcPct val="50000"/>
              </a:spcBef>
            </a:pPr>
            <a:r>
              <a:rPr lang="en-US" altLang="zh-CN" sz="2400">
                <a:solidFill>
                  <a:schemeClr val="tx1"/>
                </a:solidFill>
              </a:rPr>
              <a:t>S = { R } </a:t>
            </a:r>
          </a:p>
          <a:p>
            <a:pPr eaLnBrk="0" hangingPunct="0">
              <a:spcBef>
                <a:spcPct val="50000"/>
              </a:spcBef>
            </a:pPr>
            <a:r>
              <a:rPr lang="en-US" altLang="zh-CN" sz="2400">
                <a:solidFill>
                  <a:schemeClr val="tx1"/>
                </a:solidFill>
              </a:rPr>
              <a:t>R = { &lt;C,c1&gt;,  &lt;C,c2&gt;,  </a:t>
            </a:r>
            <a:r>
              <a:rPr lang="en-US" altLang="zh-CN" sz="2400">
                <a:solidFill>
                  <a:schemeClr val="tx1"/>
                </a:solidFill>
                <a:latin typeface="Arial" pitchFamily="34" charset="0"/>
              </a:rPr>
              <a:t>…</a:t>
            </a:r>
            <a:r>
              <a:rPr lang="en-US" altLang="zh-CN" sz="2400">
                <a:solidFill>
                  <a:schemeClr val="tx1"/>
                </a:solidFill>
              </a:rPr>
              <a:t>, &lt;C,cn&gt;, &lt;C,f1&gt;,  </a:t>
            </a:r>
            <a:r>
              <a:rPr lang="en-US" altLang="zh-CN" sz="2400">
                <a:solidFill>
                  <a:schemeClr val="tx1"/>
                </a:solidFill>
                <a:latin typeface="Arial" pitchFamily="34" charset="0"/>
              </a:rPr>
              <a:t>……</a:t>
            </a:r>
            <a:r>
              <a:rPr lang="en-US" altLang="zh-CN" sz="2400">
                <a:solidFill>
                  <a:schemeClr val="tx1"/>
                </a:solidFill>
              </a:rPr>
              <a:t> }</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534"/>
                                        </p:tgtEl>
                                        <p:attrNameLst>
                                          <p:attrName>style.visibility</p:attrName>
                                        </p:attrNameLst>
                                      </p:cBhvr>
                                      <p:to>
                                        <p:strVal val="visible"/>
                                      </p:to>
                                    </p:set>
                                    <p:anim calcmode="lin" valueType="num">
                                      <p:cBhvr additive="base">
                                        <p:cTn id="7" dur="500" fill="hold"/>
                                        <p:tgtEl>
                                          <p:spTgt spid="187534"/>
                                        </p:tgtEl>
                                        <p:attrNameLst>
                                          <p:attrName>ppt_x</p:attrName>
                                        </p:attrNameLst>
                                      </p:cBhvr>
                                      <p:tavLst>
                                        <p:tav tm="0">
                                          <p:val>
                                            <p:strVal val="0-#ppt_w/2"/>
                                          </p:val>
                                        </p:tav>
                                        <p:tav tm="100000">
                                          <p:val>
                                            <p:strVal val="#ppt_x"/>
                                          </p:val>
                                        </p:tav>
                                      </p:tavLst>
                                    </p:anim>
                                    <p:anim calcmode="lin" valueType="num">
                                      <p:cBhvr additive="base">
                                        <p:cTn id="8" dur="500" fill="hold"/>
                                        <p:tgtEl>
                                          <p:spTgt spid="1875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570"/>
                                        </p:tgtEl>
                                        <p:attrNameLst>
                                          <p:attrName>style.visibility</p:attrName>
                                        </p:attrNameLst>
                                      </p:cBhvr>
                                      <p:to>
                                        <p:strVal val="visible"/>
                                      </p:to>
                                    </p:set>
                                    <p:anim calcmode="lin" valueType="num">
                                      <p:cBhvr additive="base">
                                        <p:cTn id="13" dur="500" fill="hold"/>
                                        <p:tgtEl>
                                          <p:spTgt spid="187570"/>
                                        </p:tgtEl>
                                        <p:attrNameLst>
                                          <p:attrName>ppt_x</p:attrName>
                                        </p:attrNameLst>
                                      </p:cBhvr>
                                      <p:tavLst>
                                        <p:tav tm="0">
                                          <p:val>
                                            <p:strVal val="0-#ppt_w/2"/>
                                          </p:val>
                                        </p:tav>
                                        <p:tav tm="100000">
                                          <p:val>
                                            <p:strVal val="#ppt_x"/>
                                          </p:val>
                                        </p:tav>
                                      </p:tavLst>
                                    </p:anim>
                                    <p:anim calcmode="lin" valueType="num">
                                      <p:cBhvr additive="base">
                                        <p:cTn id="14" dur="500" fill="hold"/>
                                        <p:tgtEl>
                                          <p:spTgt spid="1875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534" grpId="0"/>
      <p:bldP spid="1875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smtClean="0"/>
              <a:t>数据的逻辑结构</a:t>
            </a:r>
          </a:p>
        </p:txBody>
      </p:sp>
      <p:sp>
        <p:nvSpPr>
          <p:cNvPr id="39940" name="Rectangle 3"/>
          <p:cNvSpPr>
            <a:spLocks noGrp="1" noChangeArrowheads="1"/>
          </p:cNvSpPr>
          <p:nvPr>
            <p:ph type="body" idx="1"/>
          </p:nvPr>
        </p:nvSpPr>
        <p:spPr/>
        <p:txBody>
          <a:bodyPr/>
          <a:lstStyle/>
          <a:p>
            <a:pPr eaLnBrk="1" hangingPunct="1"/>
            <a:r>
              <a:rPr lang="zh-CN" altLang="en-US" smtClean="0">
                <a:solidFill>
                  <a:schemeClr val="hlink"/>
                </a:solidFill>
              </a:rPr>
              <a:t>数据的逻辑结构</a:t>
            </a:r>
          </a:p>
          <a:p>
            <a:pPr eaLnBrk="1" hangingPunct="1">
              <a:lnSpc>
                <a:spcPct val="120000"/>
              </a:lnSpc>
              <a:spcBef>
                <a:spcPct val="0"/>
              </a:spcBef>
              <a:buClrTx/>
              <a:buSzTx/>
              <a:buFontTx/>
              <a:buNone/>
            </a:pPr>
            <a:r>
              <a:rPr lang="zh-CN" altLang="en-US" smtClean="0">
                <a:solidFill>
                  <a:schemeClr val="hlink"/>
                </a:solidFill>
              </a:rPr>
              <a:t>              </a:t>
            </a:r>
            <a:r>
              <a:rPr lang="en-US" altLang="zh-CN" smtClean="0">
                <a:solidFill>
                  <a:schemeClr val="hlink"/>
                </a:solidFill>
              </a:rPr>
              <a:t>—— </a:t>
            </a:r>
            <a:r>
              <a:rPr lang="zh-CN" altLang="en-US" smtClean="0">
                <a:solidFill>
                  <a:schemeClr val="hlink"/>
                </a:solidFill>
              </a:rPr>
              <a:t>描述数据间的逻辑关系</a:t>
            </a:r>
          </a:p>
          <a:p>
            <a:pPr eaLnBrk="1" hangingPunct="1"/>
            <a:r>
              <a:rPr lang="zh-CN" altLang="en-US" smtClean="0"/>
              <a:t>数据的逻辑结构可归结为以下四类</a:t>
            </a:r>
            <a:r>
              <a:rPr lang="en-US" altLang="zh-CN" smtClean="0"/>
              <a:t>:</a:t>
            </a:r>
          </a:p>
          <a:p>
            <a:pPr eaLnBrk="1" hangingPunct="1"/>
            <a:endParaRPr lang="en-US" altLang="zh-CN" smtClean="0"/>
          </a:p>
        </p:txBody>
      </p:sp>
      <p:grpSp>
        <p:nvGrpSpPr>
          <p:cNvPr id="2" name="Group 48"/>
          <p:cNvGrpSpPr>
            <a:grpSpLocks/>
          </p:cNvGrpSpPr>
          <p:nvPr/>
        </p:nvGrpSpPr>
        <p:grpSpPr bwMode="auto">
          <a:xfrm>
            <a:off x="900113" y="3284538"/>
            <a:ext cx="1727200" cy="1511300"/>
            <a:chOff x="1066" y="1344"/>
            <a:chExt cx="1088" cy="952"/>
          </a:xfrm>
        </p:grpSpPr>
        <p:sp>
          <p:nvSpPr>
            <p:cNvPr id="39981" name="Oval 49"/>
            <p:cNvSpPr>
              <a:spLocks noChangeArrowheads="1"/>
            </p:cNvSpPr>
            <p:nvPr/>
          </p:nvSpPr>
          <p:spPr bwMode="auto">
            <a:xfrm>
              <a:off x="1066" y="1344"/>
              <a:ext cx="1088" cy="952"/>
            </a:xfrm>
            <a:prstGeom prst="ellipse">
              <a:avLst/>
            </a:prstGeom>
            <a:solidFill>
              <a:schemeClr val="bg1"/>
            </a:solidFill>
            <a:ln w="19050">
              <a:solidFill>
                <a:schemeClr val="tx1"/>
              </a:solidFill>
              <a:round/>
              <a:headEnd/>
              <a:tailEnd/>
            </a:ln>
          </p:spPr>
          <p:txBody>
            <a:bodyPr wrap="none" anchor="ctr"/>
            <a:lstStyle/>
            <a:p>
              <a:pPr algn="ctr">
                <a:spcBef>
                  <a:spcPct val="50000"/>
                </a:spcBef>
              </a:pPr>
              <a:endParaRPr lang="zh-CN" altLang="en-US"/>
            </a:p>
          </p:txBody>
        </p:sp>
        <p:sp>
          <p:nvSpPr>
            <p:cNvPr id="39982" name="Oval 50"/>
            <p:cNvSpPr>
              <a:spLocks noChangeArrowheads="1"/>
            </p:cNvSpPr>
            <p:nvPr/>
          </p:nvSpPr>
          <p:spPr bwMode="auto">
            <a:xfrm>
              <a:off x="1475" y="1445"/>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3" name="Oval 51"/>
            <p:cNvSpPr>
              <a:spLocks noChangeArrowheads="1"/>
            </p:cNvSpPr>
            <p:nvPr/>
          </p:nvSpPr>
          <p:spPr bwMode="auto">
            <a:xfrm>
              <a:off x="1331" y="1685"/>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4" name="Oval 52"/>
            <p:cNvSpPr>
              <a:spLocks noChangeArrowheads="1"/>
            </p:cNvSpPr>
            <p:nvPr/>
          </p:nvSpPr>
          <p:spPr bwMode="auto">
            <a:xfrm>
              <a:off x="1571" y="1733"/>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5" name="Oval 53"/>
            <p:cNvSpPr>
              <a:spLocks noChangeArrowheads="1"/>
            </p:cNvSpPr>
            <p:nvPr/>
          </p:nvSpPr>
          <p:spPr bwMode="auto">
            <a:xfrm>
              <a:off x="1859" y="1637"/>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6" name="Oval 54"/>
            <p:cNvSpPr>
              <a:spLocks noChangeArrowheads="1"/>
            </p:cNvSpPr>
            <p:nvPr/>
          </p:nvSpPr>
          <p:spPr bwMode="auto">
            <a:xfrm>
              <a:off x="1763" y="1925"/>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7" name="Oval 55"/>
            <p:cNvSpPr>
              <a:spLocks noChangeArrowheads="1"/>
            </p:cNvSpPr>
            <p:nvPr/>
          </p:nvSpPr>
          <p:spPr bwMode="auto">
            <a:xfrm>
              <a:off x="1331" y="1973"/>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8" name="Oval 56"/>
            <p:cNvSpPr>
              <a:spLocks noChangeArrowheads="1"/>
            </p:cNvSpPr>
            <p:nvPr/>
          </p:nvSpPr>
          <p:spPr bwMode="auto">
            <a:xfrm>
              <a:off x="1715" y="1541"/>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9" name="Oval 57"/>
            <p:cNvSpPr>
              <a:spLocks noChangeArrowheads="1"/>
            </p:cNvSpPr>
            <p:nvPr/>
          </p:nvSpPr>
          <p:spPr bwMode="auto">
            <a:xfrm>
              <a:off x="1571" y="2021"/>
              <a:ext cx="96" cy="96"/>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sp>
        <p:nvSpPr>
          <p:cNvPr id="122938" name="Text Box 58"/>
          <p:cNvSpPr txBox="1">
            <a:spLocks noChangeArrowheads="1"/>
          </p:cNvSpPr>
          <p:nvPr/>
        </p:nvSpPr>
        <p:spPr bwMode="auto">
          <a:xfrm>
            <a:off x="719138" y="4914900"/>
            <a:ext cx="1895475" cy="457200"/>
          </a:xfrm>
          <a:prstGeom prst="rect">
            <a:avLst/>
          </a:prstGeom>
          <a:solidFill>
            <a:schemeClr val="bg1"/>
          </a:solidFill>
          <a:ln>
            <a:noFill/>
          </a:ln>
          <a:extLs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a. </a:t>
            </a:r>
            <a:r>
              <a:rPr lang="zh-CN" altLang="en-US" sz="2400">
                <a:solidFill>
                  <a:schemeClr val="tx1"/>
                </a:solidFill>
              </a:rPr>
              <a:t>集合关系</a:t>
            </a:r>
          </a:p>
        </p:txBody>
      </p:sp>
      <p:grpSp>
        <p:nvGrpSpPr>
          <p:cNvPr id="3" name="Group 59"/>
          <p:cNvGrpSpPr>
            <a:grpSpLocks/>
          </p:cNvGrpSpPr>
          <p:nvPr/>
        </p:nvGrpSpPr>
        <p:grpSpPr bwMode="auto">
          <a:xfrm>
            <a:off x="5219700" y="2852738"/>
            <a:ext cx="2514600" cy="228600"/>
            <a:chOff x="3065" y="1744"/>
            <a:chExt cx="1584" cy="144"/>
          </a:xfrm>
        </p:grpSpPr>
        <p:sp>
          <p:nvSpPr>
            <p:cNvPr id="39975" name="Line 60"/>
            <p:cNvSpPr>
              <a:spLocks noChangeShapeType="1"/>
            </p:cNvSpPr>
            <p:nvPr/>
          </p:nvSpPr>
          <p:spPr bwMode="auto">
            <a:xfrm>
              <a:off x="3193" y="1819"/>
              <a:ext cx="14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6" name="Oval 61"/>
            <p:cNvSpPr>
              <a:spLocks noChangeArrowheads="1"/>
            </p:cNvSpPr>
            <p:nvPr/>
          </p:nvSpPr>
          <p:spPr bwMode="auto">
            <a:xfrm>
              <a:off x="3065"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77" name="Oval 62"/>
            <p:cNvSpPr>
              <a:spLocks noChangeArrowheads="1"/>
            </p:cNvSpPr>
            <p:nvPr/>
          </p:nvSpPr>
          <p:spPr bwMode="auto">
            <a:xfrm>
              <a:off x="3401"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78" name="Oval 63"/>
            <p:cNvSpPr>
              <a:spLocks noChangeArrowheads="1"/>
            </p:cNvSpPr>
            <p:nvPr/>
          </p:nvSpPr>
          <p:spPr bwMode="auto">
            <a:xfrm>
              <a:off x="3737"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79" name="Oval 64"/>
            <p:cNvSpPr>
              <a:spLocks noChangeArrowheads="1"/>
            </p:cNvSpPr>
            <p:nvPr/>
          </p:nvSpPr>
          <p:spPr bwMode="auto">
            <a:xfrm>
              <a:off x="4121"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80" name="Oval 65"/>
            <p:cNvSpPr>
              <a:spLocks noChangeArrowheads="1"/>
            </p:cNvSpPr>
            <p:nvPr/>
          </p:nvSpPr>
          <p:spPr bwMode="auto">
            <a:xfrm>
              <a:off x="4505" y="1744"/>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sp>
        <p:nvSpPr>
          <p:cNvPr id="122946" name="Text Box 66"/>
          <p:cNvSpPr txBox="1">
            <a:spLocks noChangeArrowheads="1"/>
          </p:cNvSpPr>
          <p:nvPr/>
        </p:nvSpPr>
        <p:spPr bwMode="auto">
          <a:xfrm>
            <a:off x="5435600" y="3440113"/>
            <a:ext cx="191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b. </a:t>
            </a:r>
            <a:r>
              <a:rPr lang="zh-CN" altLang="en-US" sz="2400">
                <a:solidFill>
                  <a:schemeClr val="tx1"/>
                </a:solidFill>
              </a:rPr>
              <a:t>线性关系</a:t>
            </a:r>
          </a:p>
        </p:txBody>
      </p:sp>
      <p:sp>
        <p:nvSpPr>
          <p:cNvPr id="122947" name="Text Box 67"/>
          <p:cNvSpPr txBox="1">
            <a:spLocks noChangeArrowheads="1"/>
          </p:cNvSpPr>
          <p:nvPr/>
        </p:nvSpPr>
        <p:spPr bwMode="auto">
          <a:xfrm>
            <a:off x="3744913" y="5943600"/>
            <a:ext cx="1876425" cy="457200"/>
          </a:xfrm>
          <a:prstGeom prst="rect">
            <a:avLst/>
          </a:prstGeom>
          <a:solidFill>
            <a:schemeClr val="bg1"/>
          </a:solidFill>
          <a:ln>
            <a:noFill/>
          </a:ln>
          <a:extLs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c. </a:t>
            </a:r>
            <a:r>
              <a:rPr lang="zh-CN" altLang="en-US" sz="2400">
                <a:solidFill>
                  <a:schemeClr val="tx1"/>
                </a:solidFill>
              </a:rPr>
              <a:t>树型关系</a:t>
            </a:r>
          </a:p>
        </p:txBody>
      </p:sp>
      <p:sp>
        <p:nvSpPr>
          <p:cNvPr id="122948" name="Text Box 68"/>
          <p:cNvSpPr txBox="1">
            <a:spLocks noChangeArrowheads="1"/>
          </p:cNvSpPr>
          <p:nvPr/>
        </p:nvSpPr>
        <p:spPr bwMode="auto">
          <a:xfrm>
            <a:off x="6659563" y="5800725"/>
            <a:ext cx="191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2400">
                <a:solidFill>
                  <a:schemeClr val="tx1"/>
                </a:solidFill>
              </a:rPr>
              <a:t>d. </a:t>
            </a:r>
            <a:r>
              <a:rPr lang="zh-CN" altLang="en-US" sz="2400">
                <a:solidFill>
                  <a:schemeClr val="tx1"/>
                </a:solidFill>
              </a:rPr>
              <a:t>图型关系</a:t>
            </a:r>
          </a:p>
        </p:txBody>
      </p:sp>
      <p:grpSp>
        <p:nvGrpSpPr>
          <p:cNvPr id="4" name="Group 69"/>
          <p:cNvGrpSpPr>
            <a:grpSpLocks/>
          </p:cNvGrpSpPr>
          <p:nvPr/>
        </p:nvGrpSpPr>
        <p:grpSpPr bwMode="auto">
          <a:xfrm>
            <a:off x="6877050" y="3933825"/>
            <a:ext cx="1600200" cy="1755775"/>
            <a:chOff x="3312" y="2787"/>
            <a:chExt cx="1008" cy="1106"/>
          </a:xfrm>
        </p:grpSpPr>
        <p:sp>
          <p:nvSpPr>
            <p:cNvPr id="39964" name="Line 70"/>
            <p:cNvSpPr>
              <a:spLocks noChangeShapeType="1"/>
            </p:cNvSpPr>
            <p:nvPr/>
          </p:nvSpPr>
          <p:spPr bwMode="auto">
            <a:xfrm>
              <a:off x="3833" y="2886"/>
              <a:ext cx="391" cy="6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71"/>
            <p:cNvSpPr>
              <a:spLocks noChangeShapeType="1"/>
            </p:cNvSpPr>
            <p:nvPr/>
          </p:nvSpPr>
          <p:spPr bwMode="auto">
            <a:xfrm flipH="1">
              <a:off x="3379" y="2885"/>
              <a:ext cx="413" cy="4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72"/>
            <p:cNvSpPr>
              <a:spLocks noChangeShapeType="1"/>
            </p:cNvSpPr>
            <p:nvPr/>
          </p:nvSpPr>
          <p:spPr bwMode="auto">
            <a:xfrm>
              <a:off x="3408" y="3365"/>
              <a:ext cx="24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73"/>
            <p:cNvSpPr>
              <a:spLocks noChangeShapeType="1"/>
            </p:cNvSpPr>
            <p:nvPr/>
          </p:nvSpPr>
          <p:spPr bwMode="auto">
            <a:xfrm flipH="1">
              <a:off x="4224" y="3077"/>
              <a:ext cx="48"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74"/>
            <p:cNvSpPr>
              <a:spLocks noChangeShapeType="1"/>
            </p:cNvSpPr>
            <p:nvPr/>
          </p:nvSpPr>
          <p:spPr bwMode="auto">
            <a:xfrm flipV="1">
              <a:off x="3744" y="3067"/>
              <a:ext cx="497" cy="7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75"/>
            <p:cNvSpPr>
              <a:spLocks noChangeShapeType="1"/>
            </p:cNvSpPr>
            <p:nvPr/>
          </p:nvSpPr>
          <p:spPr bwMode="auto">
            <a:xfrm flipH="1">
              <a:off x="3744" y="3605"/>
              <a:ext cx="48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Oval 76"/>
            <p:cNvSpPr>
              <a:spLocks noChangeArrowheads="1"/>
            </p:cNvSpPr>
            <p:nvPr/>
          </p:nvSpPr>
          <p:spPr bwMode="auto">
            <a:xfrm>
              <a:off x="3742" y="2787"/>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71" name="Oval 77"/>
            <p:cNvSpPr>
              <a:spLocks noChangeArrowheads="1"/>
            </p:cNvSpPr>
            <p:nvPr/>
          </p:nvSpPr>
          <p:spPr bwMode="auto">
            <a:xfrm>
              <a:off x="4150" y="296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72" name="Oval 78"/>
            <p:cNvSpPr>
              <a:spLocks noChangeArrowheads="1"/>
            </p:cNvSpPr>
            <p:nvPr/>
          </p:nvSpPr>
          <p:spPr bwMode="auto">
            <a:xfrm>
              <a:off x="3600"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73" name="Oval 79"/>
            <p:cNvSpPr>
              <a:spLocks noChangeArrowheads="1"/>
            </p:cNvSpPr>
            <p:nvPr/>
          </p:nvSpPr>
          <p:spPr bwMode="auto">
            <a:xfrm>
              <a:off x="3312" y="3221"/>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74" name="Oval 80"/>
            <p:cNvSpPr>
              <a:spLocks noChangeArrowheads="1"/>
            </p:cNvSpPr>
            <p:nvPr/>
          </p:nvSpPr>
          <p:spPr bwMode="auto">
            <a:xfrm>
              <a:off x="4176" y="350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grpSp>
        <p:nvGrpSpPr>
          <p:cNvPr id="5" name="Group 81"/>
          <p:cNvGrpSpPr>
            <a:grpSpLocks/>
          </p:cNvGrpSpPr>
          <p:nvPr/>
        </p:nvGrpSpPr>
        <p:grpSpPr bwMode="auto">
          <a:xfrm>
            <a:off x="3563938" y="4221163"/>
            <a:ext cx="2438400" cy="1371600"/>
            <a:chOff x="672" y="3029"/>
            <a:chExt cx="1536" cy="864"/>
          </a:xfrm>
        </p:grpSpPr>
        <p:sp>
          <p:nvSpPr>
            <p:cNvPr id="39949" name="Oval 82"/>
            <p:cNvSpPr>
              <a:spLocks noChangeArrowheads="1"/>
            </p:cNvSpPr>
            <p:nvPr/>
          </p:nvSpPr>
          <p:spPr bwMode="auto">
            <a:xfrm>
              <a:off x="1392" y="302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50" name="Oval 83"/>
            <p:cNvSpPr>
              <a:spLocks noChangeArrowheads="1"/>
            </p:cNvSpPr>
            <p:nvPr/>
          </p:nvSpPr>
          <p:spPr bwMode="auto">
            <a:xfrm>
              <a:off x="960" y="3365"/>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51" name="Oval 84"/>
            <p:cNvSpPr>
              <a:spLocks noChangeArrowheads="1"/>
            </p:cNvSpPr>
            <p:nvPr/>
          </p:nvSpPr>
          <p:spPr bwMode="auto">
            <a:xfrm>
              <a:off x="672"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52" name="Oval 85"/>
            <p:cNvSpPr>
              <a:spLocks noChangeArrowheads="1"/>
            </p:cNvSpPr>
            <p:nvPr/>
          </p:nvSpPr>
          <p:spPr bwMode="auto">
            <a:xfrm>
              <a:off x="960"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53" name="Oval 86"/>
            <p:cNvSpPr>
              <a:spLocks noChangeArrowheads="1"/>
            </p:cNvSpPr>
            <p:nvPr/>
          </p:nvSpPr>
          <p:spPr bwMode="auto">
            <a:xfrm>
              <a:off x="1296"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54" name="Oval 87"/>
            <p:cNvSpPr>
              <a:spLocks noChangeArrowheads="1"/>
            </p:cNvSpPr>
            <p:nvPr/>
          </p:nvSpPr>
          <p:spPr bwMode="auto">
            <a:xfrm>
              <a:off x="1632"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55" name="Oval 88"/>
            <p:cNvSpPr>
              <a:spLocks noChangeArrowheads="1"/>
            </p:cNvSpPr>
            <p:nvPr/>
          </p:nvSpPr>
          <p:spPr bwMode="auto">
            <a:xfrm>
              <a:off x="2064" y="3749"/>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sp>
          <p:nvSpPr>
            <p:cNvPr id="39956" name="Line 89"/>
            <p:cNvSpPr>
              <a:spLocks noChangeShapeType="1"/>
            </p:cNvSpPr>
            <p:nvPr/>
          </p:nvSpPr>
          <p:spPr bwMode="auto">
            <a:xfrm flipH="1">
              <a:off x="1056" y="3125"/>
              <a:ext cx="33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90"/>
            <p:cNvSpPr>
              <a:spLocks noChangeShapeType="1"/>
            </p:cNvSpPr>
            <p:nvPr/>
          </p:nvSpPr>
          <p:spPr bwMode="auto">
            <a:xfrm>
              <a:off x="1536" y="3125"/>
              <a:ext cx="33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91"/>
            <p:cNvSpPr>
              <a:spLocks noChangeShapeType="1"/>
            </p:cNvSpPr>
            <p:nvPr/>
          </p:nvSpPr>
          <p:spPr bwMode="auto">
            <a:xfrm flipH="1">
              <a:off x="768" y="3461"/>
              <a:ext cx="192"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92"/>
            <p:cNvSpPr>
              <a:spLocks noChangeShapeType="1"/>
            </p:cNvSpPr>
            <p:nvPr/>
          </p:nvSpPr>
          <p:spPr bwMode="auto">
            <a:xfrm>
              <a:off x="1056" y="3509"/>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93"/>
            <p:cNvSpPr>
              <a:spLocks noChangeShapeType="1"/>
            </p:cNvSpPr>
            <p:nvPr/>
          </p:nvSpPr>
          <p:spPr bwMode="auto">
            <a:xfrm>
              <a:off x="1104" y="3461"/>
              <a:ext cx="24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94"/>
            <p:cNvSpPr>
              <a:spLocks noChangeShapeType="1"/>
            </p:cNvSpPr>
            <p:nvPr/>
          </p:nvSpPr>
          <p:spPr bwMode="auto">
            <a:xfrm flipH="1">
              <a:off x="1728" y="3509"/>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95"/>
            <p:cNvSpPr>
              <a:spLocks noChangeShapeType="1"/>
            </p:cNvSpPr>
            <p:nvPr/>
          </p:nvSpPr>
          <p:spPr bwMode="auto">
            <a:xfrm>
              <a:off x="1927" y="3430"/>
              <a:ext cx="185"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Oval 96"/>
            <p:cNvSpPr>
              <a:spLocks noChangeArrowheads="1"/>
            </p:cNvSpPr>
            <p:nvPr/>
          </p:nvSpPr>
          <p:spPr bwMode="auto">
            <a:xfrm>
              <a:off x="1824" y="3365"/>
              <a:ext cx="144" cy="144"/>
            </a:xfrm>
            <a:prstGeom prst="ellipse">
              <a:avLst/>
            </a:prstGeom>
            <a:solidFill>
              <a:schemeClr val="accent2"/>
            </a:solidFill>
            <a:ln w="19050">
              <a:solidFill>
                <a:schemeClr val="tx1"/>
              </a:solidFill>
              <a:round/>
              <a:headEnd/>
              <a:tailEnd/>
            </a:ln>
          </p:spPr>
          <p:txBody>
            <a:bodyPr wrap="none" anchor="ctr"/>
            <a:lstStyle/>
            <a:p>
              <a:pPr algn="ctr">
                <a:spcBef>
                  <a:spcPct val="50000"/>
                </a:spcBef>
              </a:pPr>
              <a:endParaRPr lang="zh-CN" altLang="en-US"/>
            </a:p>
          </p:txBody>
        </p:sp>
      </p:grpSp>
      <p:sp>
        <p:nvSpPr>
          <p:cNvPr id="6" name="灯片编号占位符 5"/>
          <p:cNvSpPr>
            <a:spLocks noGrp="1"/>
          </p:cNvSpPr>
          <p:nvPr>
            <p:ph type="sldNum" sz="quarter" idx="11"/>
          </p:nvPr>
        </p:nvSpPr>
        <p:spPr/>
        <p:txBody>
          <a:bodyPr/>
          <a:lstStyle/>
          <a:p>
            <a:pPr>
              <a:defRPr/>
            </a:pPr>
            <a:fld id="{A6B5CF24-81FF-43E3-A83F-2846DD05B1C8}" type="slidenum">
              <a:rPr lang="en-US" altLang="zh-CN" smtClean="0"/>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38"/>
                                        </p:tgtEl>
                                        <p:attrNameLst>
                                          <p:attrName>style.visibility</p:attrName>
                                        </p:attrNameLst>
                                      </p:cBhvr>
                                      <p:to>
                                        <p:strVal val="visible"/>
                                      </p:to>
                                    </p:set>
                                    <p:animEffect transition="in" filter="wipe(down)">
                                      <p:cBhvr>
                                        <p:cTn id="7" dur="500"/>
                                        <p:tgtEl>
                                          <p:spTgt spid="122938"/>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2946"/>
                                        </p:tgtEl>
                                        <p:attrNameLst>
                                          <p:attrName>style.visibility</p:attrName>
                                        </p:attrNameLst>
                                      </p:cBhvr>
                                      <p:to>
                                        <p:strVal val="visible"/>
                                      </p:to>
                                    </p:set>
                                    <p:animEffect transition="in" filter="wipe(down)">
                                      <p:cBhvr>
                                        <p:cTn id="18" dur="500"/>
                                        <p:tgtEl>
                                          <p:spTgt spid="1229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2947"/>
                                        </p:tgtEl>
                                        <p:attrNameLst>
                                          <p:attrName>style.visibility</p:attrName>
                                        </p:attrNameLst>
                                      </p:cBhvr>
                                      <p:to>
                                        <p:strVal val="visible"/>
                                      </p:to>
                                    </p:set>
                                    <p:anim calcmode="lin" valueType="num">
                                      <p:cBhvr additive="base">
                                        <p:cTn id="23" dur="500" fill="hold"/>
                                        <p:tgtEl>
                                          <p:spTgt spid="122947"/>
                                        </p:tgtEl>
                                        <p:attrNameLst>
                                          <p:attrName>ppt_x</p:attrName>
                                        </p:attrNameLst>
                                      </p:cBhvr>
                                      <p:tavLst>
                                        <p:tav tm="0">
                                          <p:val>
                                            <p:strVal val="#ppt_x"/>
                                          </p:val>
                                        </p:tav>
                                        <p:tav tm="100000">
                                          <p:val>
                                            <p:strVal val="#ppt_x"/>
                                          </p:val>
                                        </p:tav>
                                      </p:tavLst>
                                    </p:anim>
                                    <p:anim calcmode="lin" valueType="num">
                                      <p:cBhvr additive="base">
                                        <p:cTn id="24" dur="500" fill="hold"/>
                                        <p:tgtEl>
                                          <p:spTgt spid="1229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22948"/>
                                        </p:tgtEl>
                                        <p:attrNameLst>
                                          <p:attrName>style.visibility</p:attrName>
                                        </p:attrNameLst>
                                      </p:cBhvr>
                                      <p:to>
                                        <p:strVal val="visible"/>
                                      </p:to>
                                    </p:set>
                                    <p:anim calcmode="lin" valueType="num">
                                      <p:cBhvr additive="base">
                                        <p:cTn id="33" dur="500" fill="hold"/>
                                        <p:tgtEl>
                                          <p:spTgt spid="122948"/>
                                        </p:tgtEl>
                                        <p:attrNameLst>
                                          <p:attrName>ppt_x</p:attrName>
                                        </p:attrNameLst>
                                      </p:cBhvr>
                                      <p:tavLst>
                                        <p:tav tm="0">
                                          <p:val>
                                            <p:strVal val="1+#ppt_w/2"/>
                                          </p:val>
                                        </p:tav>
                                        <p:tav tm="100000">
                                          <p:val>
                                            <p:strVal val="#ppt_x"/>
                                          </p:val>
                                        </p:tav>
                                      </p:tavLst>
                                    </p:anim>
                                    <p:anim calcmode="lin" valueType="num">
                                      <p:cBhvr additive="base">
                                        <p:cTn id="34" dur="500" fill="hold"/>
                                        <p:tgtEl>
                                          <p:spTgt spid="1229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8" grpId="0" animBg="1"/>
      <p:bldP spid="122946" grpId="0"/>
      <p:bldP spid="122947" grpId="0" animBg="1"/>
      <p:bldP spid="1229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mtClean="0"/>
              <a:t>数据的存储结构</a:t>
            </a:r>
          </a:p>
        </p:txBody>
      </p:sp>
      <p:sp>
        <p:nvSpPr>
          <p:cNvPr id="40964" name="Rectangle 3"/>
          <p:cNvSpPr>
            <a:spLocks noGrp="1" noChangeArrowheads="1"/>
          </p:cNvSpPr>
          <p:nvPr>
            <p:ph type="body" idx="1"/>
          </p:nvPr>
        </p:nvSpPr>
        <p:spPr/>
        <p:txBody>
          <a:bodyPr/>
          <a:lstStyle/>
          <a:p>
            <a:pPr eaLnBrk="1" hangingPunct="1"/>
            <a:r>
              <a:rPr lang="zh-CN" altLang="en-US" dirty="0" smtClean="0">
                <a:solidFill>
                  <a:srgbClr val="FF0000"/>
                </a:solidFill>
              </a:rPr>
              <a:t>数据的存储结构</a:t>
            </a:r>
          </a:p>
          <a:p>
            <a:pPr eaLnBrk="1" hangingPunct="1">
              <a:lnSpc>
                <a:spcPct val="120000"/>
              </a:lnSpc>
              <a:spcBef>
                <a:spcPct val="0"/>
              </a:spcBef>
              <a:buClrTx/>
              <a:buSzTx/>
              <a:buFontTx/>
              <a:buNone/>
            </a:pPr>
            <a:r>
              <a:rPr lang="en-US" altLang="zh-CN" dirty="0" smtClean="0">
                <a:solidFill>
                  <a:srgbClr val="FF0000"/>
                </a:solidFill>
              </a:rPr>
              <a:t>—— </a:t>
            </a:r>
            <a:r>
              <a:rPr lang="zh-CN" altLang="en-US" dirty="0" smtClean="0">
                <a:solidFill>
                  <a:srgbClr val="FF0000"/>
                </a:solidFill>
              </a:rPr>
              <a:t>逻辑结构在存储器中的映象</a:t>
            </a:r>
          </a:p>
          <a:p>
            <a:pPr eaLnBrk="1" hangingPunct="1"/>
            <a:endParaRPr lang="zh-CN" altLang="en-US" dirty="0" smtClean="0"/>
          </a:p>
          <a:p>
            <a:pPr eaLnBrk="1" hangingPunct="1"/>
            <a:r>
              <a:rPr lang="zh-CN" altLang="en-US" dirty="0" smtClean="0"/>
              <a:t>存储结构包含两个方面：</a:t>
            </a:r>
          </a:p>
          <a:p>
            <a:pPr lvl="1" eaLnBrk="1" hangingPunct="1"/>
            <a:r>
              <a:rPr lang="zh-CN" altLang="en-US" dirty="0" smtClean="0">
                <a:solidFill>
                  <a:schemeClr val="tx2"/>
                </a:solidFill>
              </a:rPr>
              <a:t>“数据元素”的映象</a:t>
            </a:r>
          </a:p>
          <a:p>
            <a:pPr lvl="1" eaLnBrk="1" hangingPunct="1"/>
            <a:r>
              <a:rPr lang="zh-CN" altLang="en-US" dirty="0" smtClean="0">
                <a:solidFill>
                  <a:schemeClr val="tx2"/>
                </a:solidFill>
              </a:rPr>
              <a:t>“关系”的映象</a:t>
            </a:r>
          </a:p>
          <a:p>
            <a:pPr eaLnBrk="1" hangingPunct="1"/>
            <a:endParaRPr lang="en-US" altLang="zh-CN" dirty="0" smtClean="0">
              <a:solidFill>
                <a:schemeClr val="tx2"/>
              </a:solidFill>
            </a:endParaRP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mtClean="0"/>
              <a:t>数据的存储结构－数据元素的映象</a:t>
            </a:r>
          </a:p>
        </p:txBody>
      </p:sp>
      <p:sp>
        <p:nvSpPr>
          <p:cNvPr id="41988" name="Rectangle 3"/>
          <p:cNvSpPr>
            <a:spLocks noGrp="1" noChangeArrowheads="1"/>
          </p:cNvSpPr>
          <p:nvPr>
            <p:ph type="body" idx="1"/>
          </p:nvPr>
        </p:nvSpPr>
        <p:spPr/>
        <p:txBody>
          <a:bodyPr/>
          <a:lstStyle/>
          <a:p>
            <a:pPr eaLnBrk="1" hangingPunct="1"/>
            <a:endParaRPr lang="en-US" altLang="zh-CN" dirty="0" smtClean="0"/>
          </a:p>
          <a:p>
            <a:pPr eaLnBrk="1" hangingPunct="1"/>
            <a:r>
              <a:rPr lang="zh-CN" altLang="en-US" dirty="0" smtClean="0"/>
              <a:t>用二进制位</a:t>
            </a:r>
            <a:r>
              <a:rPr lang="en-US" altLang="zh-CN" dirty="0" smtClean="0"/>
              <a:t>(bit)</a:t>
            </a:r>
            <a:r>
              <a:rPr lang="zh-CN" altLang="en-US" dirty="0" smtClean="0"/>
              <a:t>的位串表示数据元素</a:t>
            </a:r>
          </a:p>
          <a:p>
            <a:pPr lvl="1" eaLnBrk="1" hangingPunct="1"/>
            <a:r>
              <a:rPr lang="en-US" altLang="zh-CN" dirty="0" smtClean="0"/>
              <a:t>(321)</a:t>
            </a:r>
            <a:r>
              <a:rPr lang="en-US" altLang="zh-CN" baseline="-25000" dirty="0" smtClean="0"/>
              <a:t>10</a:t>
            </a:r>
            <a:r>
              <a:rPr lang="en-US" altLang="zh-CN" dirty="0" smtClean="0"/>
              <a:t>  =  (101000001)</a:t>
            </a:r>
            <a:r>
              <a:rPr lang="en-US" altLang="zh-CN" baseline="-25000" dirty="0" smtClean="0"/>
              <a:t>2</a:t>
            </a:r>
          </a:p>
          <a:p>
            <a:pPr lvl="1" eaLnBrk="1" hangingPunct="1"/>
            <a:r>
              <a:rPr lang="en-US" altLang="zh-CN" baseline="-25000" dirty="0" smtClean="0"/>
              <a:t> </a:t>
            </a:r>
            <a:r>
              <a:rPr lang="en-US" altLang="zh-CN" dirty="0" smtClean="0"/>
              <a:t>A    = (001000001)</a:t>
            </a:r>
            <a:r>
              <a:rPr lang="en-US" altLang="zh-CN" baseline="-25000" dirty="0" smtClean="0"/>
              <a:t>2</a:t>
            </a:r>
            <a:endParaRPr lang="en-US" altLang="zh-CN" dirty="0" smtClean="0"/>
          </a:p>
          <a:p>
            <a:pPr lvl="1" eaLnBrk="1" hangingPunct="1"/>
            <a:r>
              <a:rPr lang="zh-CN" altLang="en-US" dirty="0" smtClean="0"/>
              <a:t>图像</a:t>
            </a:r>
            <a:endParaRPr lang="en-US" altLang="zh-CN" dirty="0" smtClean="0"/>
          </a:p>
          <a:p>
            <a:pPr lvl="1" eaLnBrk="1" hangingPunct="1"/>
            <a:r>
              <a:rPr lang="zh-CN" altLang="en-US" dirty="0" smtClean="0"/>
              <a:t>图形</a:t>
            </a:r>
            <a:endParaRPr lang="en-US" altLang="zh-CN" dirty="0" smtClean="0"/>
          </a:p>
          <a:p>
            <a:pPr lvl="1" eaLnBrk="1" hangingPunct="1"/>
            <a:r>
              <a:rPr lang="zh-CN" altLang="en-US" dirty="0"/>
              <a:t>声音</a:t>
            </a:r>
            <a:endParaRPr lang="en-US" altLang="zh-CN" dirty="0"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教材和参考资料</a:t>
            </a:r>
          </a:p>
        </p:txBody>
      </p:sp>
      <p:sp>
        <p:nvSpPr>
          <p:cNvPr id="7172" name="Rectangle 3"/>
          <p:cNvSpPr>
            <a:spLocks noGrp="1" noChangeArrowheads="1"/>
          </p:cNvSpPr>
          <p:nvPr>
            <p:ph type="body" idx="1"/>
          </p:nvPr>
        </p:nvSpPr>
        <p:spPr/>
        <p:txBody>
          <a:bodyPr/>
          <a:lstStyle/>
          <a:p>
            <a:pPr eaLnBrk="1" hangingPunct="1"/>
            <a:r>
              <a:rPr lang="zh-CN" altLang="en-US" dirty="0" smtClean="0"/>
              <a:t>教材</a:t>
            </a:r>
          </a:p>
          <a:p>
            <a:pPr lvl="1" eaLnBrk="1" hangingPunct="1"/>
            <a:r>
              <a:rPr lang="en-US" altLang="zh-CN" dirty="0" smtClean="0"/>
              <a:t>《</a:t>
            </a:r>
            <a:r>
              <a:rPr lang="zh-CN" altLang="en-US" dirty="0" smtClean="0"/>
              <a:t>数据结构 （ </a:t>
            </a:r>
            <a:r>
              <a:rPr lang="en-US" altLang="zh-CN" dirty="0" smtClean="0"/>
              <a:t>C</a:t>
            </a:r>
            <a:r>
              <a:rPr lang="zh-CN" altLang="en-US" dirty="0" smtClean="0"/>
              <a:t>语言版）</a:t>
            </a:r>
            <a:r>
              <a:rPr lang="en-US" altLang="zh-CN" dirty="0" smtClean="0"/>
              <a:t>》 </a:t>
            </a:r>
            <a:br>
              <a:rPr lang="en-US" altLang="zh-CN" dirty="0" smtClean="0"/>
            </a:br>
            <a:r>
              <a:rPr lang="en-US" altLang="zh-CN" dirty="0" smtClean="0"/>
              <a:t>        ——</a:t>
            </a:r>
            <a:r>
              <a:rPr lang="zh-CN" altLang="en-US" dirty="0" smtClean="0"/>
              <a:t>严蔚敏，吴伟民</a:t>
            </a:r>
            <a:r>
              <a:rPr lang="en-US" altLang="zh-CN" dirty="0" smtClean="0"/>
              <a:t>. </a:t>
            </a:r>
            <a:r>
              <a:rPr lang="zh-CN" altLang="en-US" dirty="0" smtClean="0"/>
              <a:t>清华大学出版社</a:t>
            </a:r>
          </a:p>
          <a:p>
            <a:pPr eaLnBrk="1" hangingPunct="1"/>
            <a:r>
              <a:rPr lang="zh-CN" altLang="en-US" dirty="0" smtClean="0"/>
              <a:t>参考书</a:t>
            </a:r>
          </a:p>
          <a:p>
            <a:pPr lvl="1" eaLnBrk="1" hangingPunct="1"/>
            <a:r>
              <a:rPr lang="en-US" altLang="zh-CN" dirty="0" smtClean="0"/>
              <a:t>The Art of Computer Programming</a:t>
            </a:r>
          </a:p>
          <a:p>
            <a:pPr lvl="1" eaLnBrk="1" hangingPunct="1"/>
            <a:r>
              <a:rPr lang="en-US" altLang="zh-CN" dirty="0" smtClean="0"/>
              <a:t>《</a:t>
            </a:r>
            <a:r>
              <a:rPr lang="zh-CN" altLang="en-US" dirty="0" smtClean="0"/>
              <a:t>计算机程序设计艺术（</a:t>
            </a:r>
            <a:r>
              <a:rPr lang="en-US" altLang="zh-CN" dirty="0" smtClean="0"/>
              <a:t>1-4</a:t>
            </a:r>
            <a:r>
              <a:rPr lang="zh-CN" altLang="en-US" dirty="0" smtClean="0"/>
              <a:t>卷）</a:t>
            </a:r>
            <a:r>
              <a:rPr lang="en-US" altLang="zh-CN" dirty="0" smtClean="0"/>
              <a:t>》  </a:t>
            </a:r>
            <a:br>
              <a:rPr lang="en-US" altLang="zh-CN" dirty="0" smtClean="0"/>
            </a:br>
            <a:r>
              <a:rPr lang="en-US" altLang="zh-CN" dirty="0" smtClean="0"/>
              <a:t>       ——Donald </a:t>
            </a:r>
            <a:r>
              <a:rPr lang="en-US" altLang="zh-CN" dirty="0" err="1" smtClean="0"/>
              <a:t>E.Knuth</a:t>
            </a:r>
            <a:endParaRPr lang="zh-CN" altLang="en-US" dirty="0" smtClean="0"/>
          </a:p>
          <a:p>
            <a:pPr lvl="1" eaLnBrk="1" hangingPunct="1"/>
            <a:r>
              <a:rPr lang="en-US" altLang="zh-CN" dirty="0" smtClean="0"/>
              <a:t>《</a:t>
            </a:r>
            <a:r>
              <a:rPr lang="zh-CN" altLang="en-US" dirty="0" smtClean="0"/>
              <a:t>数据结构与算法</a:t>
            </a:r>
            <a:r>
              <a:rPr lang="en-US" altLang="zh-CN" dirty="0" smtClean="0"/>
              <a:t>》</a:t>
            </a:r>
          </a:p>
          <a:p>
            <a:pPr lvl="1" eaLnBrk="1" hangingPunct="1">
              <a:buFontTx/>
              <a:buNone/>
            </a:pPr>
            <a:r>
              <a:rPr lang="en-US" altLang="zh-CN" dirty="0" smtClean="0"/>
              <a:t>		    ——</a:t>
            </a:r>
            <a:r>
              <a:rPr lang="zh-CN" altLang="en-US" dirty="0" smtClean="0"/>
              <a:t>张铭，王腾蛟，赵海燕编</a:t>
            </a:r>
            <a:r>
              <a:rPr lang="en-US" altLang="zh-CN" dirty="0" smtClean="0"/>
              <a:t>. </a:t>
            </a:r>
            <a:r>
              <a:rPr lang="zh-CN" altLang="en-US" dirty="0" smtClean="0"/>
              <a:t>高等教育出版社 </a:t>
            </a:r>
          </a:p>
          <a:p>
            <a:pPr eaLnBrk="1" hangingPunct="1"/>
            <a:r>
              <a:rPr lang="zh-CN" altLang="en-US" dirty="0" smtClean="0"/>
              <a:t>习题参考</a:t>
            </a:r>
          </a:p>
          <a:p>
            <a:pPr lvl="1" eaLnBrk="1" hangingPunct="1"/>
            <a:r>
              <a:rPr lang="zh-CN" altLang="en-US" dirty="0" smtClean="0"/>
              <a:t>数据结构题集 （ </a:t>
            </a:r>
            <a:r>
              <a:rPr lang="en-US" altLang="zh-CN" dirty="0" smtClean="0"/>
              <a:t>C</a:t>
            </a:r>
            <a:r>
              <a:rPr lang="zh-CN" altLang="en-US" dirty="0" smtClean="0"/>
              <a:t>语言版）</a:t>
            </a:r>
            <a:br>
              <a:rPr lang="zh-CN" altLang="en-US" dirty="0" smtClean="0"/>
            </a:br>
            <a:r>
              <a:rPr lang="zh-CN" altLang="en-US" dirty="0" smtClean="0"/>
              <a:t> </a:t>
            </a:r>
            <a:r>
              <a:rPr lang="en-US" altLang="zh-CN" dirty="0" smtClean="0"/>
              <a:t>——</a:t>
            </a:r>
            <a:r>
              <a:rPr lang="zh-CN" altLang="en-US" dirty="0" smtClean="0"/>
              <a:t>严蔚敏，吴伟民</a:t>
            </a:r>
            <a:r>
              <a:rPr lang="en-US" altLang="zh-CN" dirty="0" smtClean="0"/>
              <a:t>. </a:t>
            </a:r>
            <a:r>
              <a:rPr lang="zh-CN" altLang="en-US" dirty="0" smtClean="0"/>
              <a:t>清华大学出版社</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mtClean="0"/>
              <a:t>数据的存储结构－关系的映象</a:t>
            </a:r>
          </a:p>
        </p:txBody>
      </p:sp>
      <p:sp>
        <p:nvSpPr>
          <p:cNvPr id="43012" name="Rectangle 3"/>
          <p:cNvSpPr>
            <a:spLocks noGrp="1" noChangeArrowheads="1"/>
          </p:cNvSpPr>
          <p:nvPr>
            <p:ph type="body" idx="1"/>
          </p:nvPr>
        </p:nvSpPr>
        <p:spPr/>
        <p:txBody>
          <a:bodyPr/>
          <a:lstStyle/>
          <a:p>
            <a:pPr eaLnBrk="1" hangingPunct="1"/>
            <a:r>
              <a:rPr lang="zh-CN" altLang="en-US" dirty="0" smtClean="0">
                <a:solidFill>
                  <a:srgbClr val="FF0000"/>
                </a:solidFill>
              </a:rPr>
              <a:t>即如何表示两个元素之间的关系</a:t>
            </a:r>
            <a:r>
              <a:rPr lang="en-US" altLang="zh-CN" dirty="0" smtClean="0">
                <a:solidFill>
                  <a:srgbClr val="FF0000"/>
                </a:solidFill>
              </a:rPr>
              <a:t>&lt;x, y&gt;</a:t>
            </a:r>
          </a:p>
          <a:p>
            <a:pPr eaLnBrk="1" hangingPunct="1"/>
            <a:endParaRPr lang="en-US" altLang="zh-CN" dirty="0" smtClean="0"/>
          </a:p>
          <a:p>
            <a:pPr eaLnBrk="1" hangingPunct="1"/>
            <a:r>
              <a:rPr lang="zh-CN" altLang="en-US" dirty="0" smtClean="0"/>
              <a:t>方法一：</a:t>
            </a:r>
            <a:r>
              <a:rPr lang="zh-CN" altLang="en-US" dirty="0" smtClean="0">
                <a:solidFill>
                  <a:srgbClr val="FF0000"/>
                </a:solidFill>
              </a:rPr>
              <a:t>顺序映象（顺序存储结构）</a:t>
            </a:r>
          </a:p>
          <a:p>
            <a:pPr lvl="1" eaLnBrk="1" hangingPunct="1"/>
            <a:r>
              <a:rPr lang="zh-CN" altLang="en-US" dirty="0" smtClean="0"/>
              <a:t>用数据元素在存储器中的</a:t>
            </a:r>
            <a:r>
              <a:rPr lang="zh-CN" altLang="en-US" dirty="0" smtClean="0">
                <a:solidFill>
                  <a:srgbClr val="FF0000"/>
                </a:solidFill>
              </a:rPr>
              <a:t>相对位置</a:t>
            </a:r>
            <a:r>
              <a:rPr lang="zh-CN" altLang="en-US" dirty="0" smtClean="0"/>
              <a:t>来表示数据元素之间的逻辑关系</a:t>
            </a:r>
          </a:p>
          <a:p>
            <a:pPr eaLnBrk="1" hangingPunct="1"/>
            <a:endParaRPr lang="zh-CN" altLang="en-US" dirty="0" smtClean="0"/>
          </a:p>
          <a:p>
            <a:pPr eaLnBrk="1" hangingPunct="1"/>
            <a:r>
              <a:rPr lang="zh-CN" altLang="en-US" dirty="0" smtClean="0"/>
              <a:t>例如</a:t>
            </a:r>
            <a:r>
              <a:rPr lang="en-US" altLang="zh-CN" dirty="0" smtClean="0"/>
              <a:t>:</a:t>
            </a:r>
            <a:r>
              <a:rPr lang="zh-CN" altLang="en-US" dirty="0" smtClean="0"/>
              <a:t>令 </a:t>
            </a:r>
            <a:r>
              <a:rPr lang="en-US" altLang="zh-CN" dirty="0" smtClean="0"/>
              <a:t>y </a:t>
            </a:r>
            <a:r>
              <a:rPr lang="zh-CN" altLang="en-US" dirty="0" smtClean="0"/>
              <a:t>的存储位置和 </a:t>
            </a:r>
            <a:r>
              <a:rPr lang="en-US" altLang="zh-CN" dirty="0" smtClean="0"/>
              <a:t>x </a:t>
            </a:r>
            <a:r>
              <a:rPr lang="zh-CN" altLang="en-US" dirty="0" smtClean="0"/>
              <a:t>的存储位置之间差一个常量 </a:t>
            </a:r>
            <a:r>
              <a:rPr lang="en-US" altLang="zh-CN" dirty="0" smtClean="0"/>
              <a:t>C</a:t>
            </a:r>
          </a:p>
          <a:p>
            <a:pPr eaLnBrk="1" hangingPunct="1"/>
            <a:endParaRPr lang="en-US" altLang="zh-CN" dirty="0" smtClean="0"/>
          </a:p>
        </p:txBody>
      </p:sp>
      <p:sp>
        <p:nvSpPr>
          <p:cNvPr id="113668" name="Text Box 4"/>
          <p:cNvSpPr txBox="1">
            <a:spLocks noChangeArrowheads="1"/>
          </p:cNvSpPr>
          <p:nvPr/>
        </p:nvSpPr>
        <p:spPr bwMode="auto">
          <a:xfrm>
            <a:off x="2843213" y="4797425"/>
            <a:ext cx="233910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4800" b="0" dirty="0">
                <a:solidFill>
                  <a:schemeClr val="tx1"/>
                </a:solidFill>
                <a:latin typeface="楷体_GB2312" pitchFamily="49" charset="-122"/>
                <a:ea typeface="楷体_GB2312" pitchFamily="49" charset="-122"/>
              </a:rPr>
              <a:t> x    </a:t>
            </a:r>
            <a:r>
              <a:rPr lang="en-US" altLang="zh-CN" sz="4800" b="0" dirty="0" smtClean="0">
                <a:solidFill>
                  <a:schemeClr val="tx1"/>
                </a:solidFill>
                <a:latin typeface="楷体_GB2312" pitchFamily="49" charset="-122"/>
                <a:ea typeface="楷体_GB2312" pitchFamily="49" charset="-122"/>
              </a:rPr>
              <a:t>y</a:t>
            </a:r>
          </a:p>
          <a:p>
            <a:pPr eaLnBrk="1" hangingPunct="1"/>
            <a:r>
              <a:rPr lang="en-US" altLang="zh-CN" sz="4800" b="0" dirty="0" smtClean="0">
                <a:solidFill>
                  <a:schemeClr val="tx1"/>
                </a:solidFill>
                <a:latin typeface="楷体_GB2312" pitchFamily="49" charset="-122"/>
                <a:ea typeface="楷体_GB2312" pitchFamily="49" charset="-122"/>
              </a:rPr>
              <a:t>  </a:t>
            </a:r>
            <a:r>
              <a:rPr lang="en-US" altLang="zh-CN" sz="3200" b="0" dirty="0" smtClean="0">
                <a:solidFill>
                  <a:schemeClr val="tx1"/>
                </a:solidFill>
                <a:latin typeface="楷体_GB2312" pitchFamily="49" charset="-122"/>
                <a:ea typeface="楷体_GB2312" pitchFamily="49" charset="-122"/>
              </a:rPr>
              <a:t>C</a:t>
            </a:r>
            <a:endParaRPr lang="en-US" altLang="zh-CN" sz="3200" b="0" dirty="0">
              <a:solidFill>
                <a:schemeClr val="tx1"/>
              </a:solidFill>
              <a:latin typeface="楷体_GB2312" pitchFamily="49" charset="-122"/>
              <a:ea typeface="楷体_GB2312" pitchFamily="49" charset="-122"/>
            </a:endParaRPr>
          </a:p>
        </p:txBody>
      </p:sp>
      <p:grpSp>
        <p:nvGrpSpPr>
          <p:cNvPr id="2" name="Group 11"/>
          <p:cNvGrpSpPr>
            <a:grpSpLocks/>
          </p:cNvGrpSpPr>
          <p:nvPr/>
        </p:nvGrpSpPr>
        <p:grpSpPr bwMode="auto">
          <a:xfrm>
            <a:off x="2722563" y="4943479"/>
            <a:ext cx="3865563" cy="1149351"/>
            <a:chOff x="1715" y="3114"/>
            <a:chExt cx="2435" cy="724"/>
          </a:xfrm>
        </p:grpSpPr>
        <p:sp>
          <p:nvSpPr>
            <p:cNvPr id="43015" name="Line 5"/>
            <p:cNvSpPr>
              <a:spLocks noChangeShapeType="1"/>
            </p:cNvSpPr>
            <p:nvPr/>
          </p:nvSpPr>
          <p:spPr bwMode="auto">
            <a:xfrm flipV="1">
              <a:off x="1715" y="3114"/>
              <a:ext cx="24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6"/>
            <p:cNvSpPr>
              <a:spLocks noChangeShapeType="1"/>
            </p:cNvSpPr>
            <p:nvPr/>
          </p:nvSpPr>
          <p:spPr bwMode="auto">
            <a:xfrm flipV="1">
              <a:off x="1763" y="3541"/>
              <a:ext cx="23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7"/>
            <p:cNvSpPr>
              <a:spLocks noChangeShapeType="1"/>
            </p:cNvSpPr>
            <p:nvPr/>
          </p:nvSpPr>
          <p:spPr bwMode="auto">
            <a:xfrm>
              <a:off x="1981" y="3114"/>
              <a:ext cx="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8"/>
            <p:cNvSpPr>
              <a:spLocks noChangeShapeType="1"/>
            </p:cNvSpPr>
            <p:nvPr/>
          </p:nvSpPr>
          <p:spPr bwMode="auto">
            <a:xfrm>
              <a:off x="2880" y="3114"/>
              <a:ext cx="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9"/>
            <p:cNvSpPr>
              <a:spLocks noChangeShapeType="1"/>
            </p:cNvSpPr>
            <p:nvPr/>
          </p:nvSpPr>
          <p:spPr bwMode="auto">
            <a:xfrm>
              <a:off x="3742" y="3114"/>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wipe(left)">
                                      <p:cBhvr>
                                        <p:cTn id="12"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smtClean="0"/>
              <a:t>数据的存储结构－关系的映象</a:t>
            </a:r>
          </a:p>
        </p:txBody>
      </p:sp>
      <p:sp>
        <p:nvSpPr>
          <p:cNvPr id="44036" name="Rectangle 3"/>
          <p:cNvSpPr>
            <a:spLocks noGrp="1" noChangeArrowheads="1"/>
          </p:cNvSpPr>
          <p:nvPr>
            <p:ph type="body" idx="1"/>
          </p:nvPr>
        </p:nvSpPr>
        <p:spPr/>
        <p:txBody>
          <a:bodyPr/>
          <a:lstStyle/>
          <a:p>
            <a:pPr eaLnBrk="1" hangingPunct="1"/>
            <a:endParaRPr lang="en-US" altLang="zh-CN" smtClean="0"/>
          </a:p>
          <a:p>
            <a:pPr eaLnBrk="1" hangingPunct="1"/>
            <a:r>
              <a:rPr lang="zh-CN" altLang="en-US" smtClean="0"/>
              <a:t>方法二：</a:t>
            </a:r>
            <a:r>
              <a:rPr lang="zh-CN" altLang="en-US" smtClean="0">
                <a:solidFill>
                  <a:srgbClr val="FF0000"/>
                </a:solidFill>
              </a:rPr>
              <a:t>链式映象（链式存储结构）</a:t>
            </a:r>
          </a:p>
          <a:p>
            <a:pPr lvl="1" eaLnBrk="1" hangingPunct="1"/>
            <a:r>
              <a:rPr lang="zh-CN" altLang="en-US" smtClean="0"/>
              <a:t>以</a:t>
            </a:r>
            <a:r>
              <a:rPr lang="zh-CN" altLang="en-US" smtClean="0">
                <a:solidFill>
                  <a:srgbClr val="FF0000"/>
                </a:solidFill>
              </a:rPr>
              <a:t>附加信息</a:t>
            </a:r>
            <a:r>
              <a:rPr lang="en-US" altLang="zh-CN" smtClean="0">
                <a:solidFill>
                  <a:srgbClr val="FF0000"/>
                </a:solidFill>
              </a:rPr>
              <a:t>(</a:t>
            </a:r>
            <a:r>
              <a:rPr lang="zh-CN" altLang="en-US" smtClean="0">
                <a:solidFill>
                  <a:srgbClr val="FF0000"/>
                </a:solidFill>
              </a:rPr>
              <a:t>指针</a:t>
            </a:r>
            <a:r>
              <a:rPr lang="en-US" altLang="zh-CN" smtClean="0">
                <a:solidFill>
                  <a:srgbClr val="FF0000"/>
                </a:solidFill>
              </a:rPr>
              <a:t>)</a:t>
            </a:r>
            <a:r>
              <a:rPr lang="zh-CN" altLang="en-US" smtClean="0"/>
              <a:t>表示数据关系</a:t>
            </a:r>
          </a:p>
          <a:p>
            <a:pPr lvl="1" eaLnBrk="1" hangingPunct="1"/>
            <a:r>
              <a:rPr lang="zh-CN" altLang="en-US" smtClean="0"/>
              <a:t>需要用一个和 </a:t>
            </a:r>
            <a:r>
              <a:rPr lang="en-US" altLang="zh-CN" smtClean="0"/>
              <a:t>x </a:t>
            </a:r>
            <a:r>
              <a:rPr lang="zh-CN" altLang="en-US" smtClean="0"/>
              <a:t>在一起的</a:t>
            </a:r>
            <a:r>
              <a:rPr lang="zh-CN" altLang="en-US" smtClean="0">
                <a:solidFill>
                  <a:srgbClr val="FF0000"/>
                </a:solidFill>
              </a:rPr>
              <a:t>附加信息</a:t>
            </a:r>
            <a:r>
              <a:rPr lang="zh-CN" altLang="en-US" smtClean="0"/>
              <a:t>指示 </a:t>
            </a:r>
            <a:r>
              <a:rPr lang="en-US" altLang="zh-CN" smtClean="0"/>
              <a:t>y </a:t>
            </a:r>
            <a:r>
              <a:rPr lang="zh-CN" altLang="en-US" smtClean="0"/>
              <a:t>的存储位置</a:t>
            </a:r>
          </a:p>
          <a:p>
            <a:pPr eaLnBrk="1" hangingPunct="1"/>
            <a:endParaRPr lang="en-US" altLang="zh-CN" smtClean="0"/>
          </a:p>
        </p:txBody>
      </p:sp>
      <p:sp>
        <p:nvSpPr>
          <p:cNvPr id="114692" name="Text Box 4"/>
          <p:cNvSpPr txBox="1">
            <a:spLocks noChangeArrowheads="1"/>
          </p:cNvSpPr>
          <p:nvPr/>
        </p:nvSpPr>
        <p:spPr bwMode="auto">
          <a:xfrm>
            <a:off x="3068638" y="4191000"/>
            <a:ext cx="25844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r>
              <a:rPr lang="en-US" altLang="zh-CN" sz="5400" b="0">
                <a:solidFill>
                  <a:schemeClr val="tx1"/>
                </a:solidFill>
                <a:latin typeface="楷体_GB2312" pitchFamily="49" charset="-122"/>
                <a:ea typeface="楷体_GB2312" pitchFamily="49" charset="-122"/>
              </a:rPr>
              <a:t>y     x</a:t>
            </a:r>
            <a:endParaRPr lang="en-US" altLang="zh-CN" sz="2400" b="0">
              <a:solidFill>
                <a:schemeClr val="tx1"/>
              </a:solidFill>
              <a:latin typeface="楷体_GB2312" pitchFamily="49" charset="-122"/>
              <a:ea typeface="楷体_GB2312" pitchFamily="49" charset="-122"/>
            </a:endParaRPr>
          </a:p>
        </p:txBody>
      </p:sp>
      <p:sp>
        <p:nvSpPr>
          <p:cNvPr id="114698" name="Line 10"/>
          <p:cNvSpPr>
            <a:spLocks noChangeShapeType="1"/>
          </p:cNvSpPr>
          <p:nvPr/>
        </p:nvSpPr>
        <p:spPr bwMode="auto">
          <a:xfrm>
            <a:off x="5791200" y="4800600"/>
            <a:ext cx="0" cy="6858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9" name="Line 11"/>
          <p:cNvSpPr>
            <a:spLocks noChangeShapeType="1"/>
          </p:cNvSpPr>
          <p:nvPr/>
        </p:nvSpPr>
        <p:spPr bwMode="auto">
          <a:xfrm>
            <a:off x="3295650" y="5486400"/>
            <a:ext cx="249555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0" name="Line 12"/>
          <p:cNvSpPr>
            <a:spLocks noChangeShapeType="1"/>
          </p:cNvSpPr>
          <p:nvPr/>
        </p:nvSpPr>
        <p:spPr bwMode="auto">
          <a:xfrm>
            <a:off x="3295650" y="5189538"/>
            <a:ext cx="0" cy="296862"/>
          </a:xfrm>
          <a:prstGeom prst="line">
            <a:avLst/>
          </a:prstGeom>
          <a:noFill/>
          <a:ln w="38100">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4"/>
          <p:cNvGrpSpPr>
            <a:grpSpLocks/>
          </p:cNvGrpSpPr>
          <p:nvPr/>
        </p:nvGrpSpPr>
        <p:grpSpPr bwMode="auto">
          <a:xfrm>
            <a:off x="2590800" y="4343403"/>
            <a:ext cx="4114800" cy="846138"/>
            <a:chOff x="1632" y="2736"/>
            <a:chExt cx="2592" cy="533"/>
          </a:xfrm>
        </p:grpSpPr>
        <p:sp>
          <p:nvSpPr>
            <p:cNvPr id="44042" name="Line 5"/>
            <p:cNvSpPr>
              <a:spLocks noChangeShapeType="1"/>
            </p:cNvSpPr>
            <p:nvPr/>
          </p:nvSpPr>
          <p:spPr bwMode="auto">
            <a:xfrm>
              <a:off x="1680" y="2736"/>
              <a:ext cx="25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6"/>
            <p:cNvSpPr>
              <a:spLocks noChangeShapeType="1"/>
            </p:cNvSpPr>
            <p:nvPr/>
          </p:nvSpPr>
          <p:spPr bwMode="auto">
            <a:xfrm>
              <a:off x="1632" y="3264"/>
              <a:ext cx="24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7"/>
            <p:cNvSpPr>
              <a:spLocks noChangeShapeType="1"/>
            </p:cNvSpPr>
            <p:nvPr/>
          </p:nvSpPr>
          <p:spPr bwMode="auto">
            <a:xfrm>
              <a:off x="1872" y="2736"/>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8"/>
            <p:cNvSpPr>
              <a:spLocks noChangeShapeType="1"/>
            </p:cNvSpPr>
            <p:nvPr/>
          </p:nvSpPr>
          <p:spPr bwMode="auto">
            <a:xfrm>
              <a:off x="2544" y="2741"/>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9"/>
            <p:cNvSpPr>
              <a:spLocks noChangeShapeType="1"/>
            </p:cNvSpPr>
            <p:nvPr/>
          </p:nvSpPr>
          <p:spPr bwMode="auto">
            <a:xfrm>
              <a:off x="3168" y="2736"/>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3"/>
            <p:cNvSpPr>
              <a:spLocks noChangeShapeType="1"/>
            </p:cNvSpPr>
            <p:nvPr/>
          </p:nvSpPr>
          <p:spPr bwMode="auto">
            <a:xfrm>
              <a:off x="3840" y="2741"/>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
            <p:cNvSpPr>
              <a:spLocks noChangeShapeType="1"/>
            </p:cNvSpPr>
            <p:nvPr/>
          </p:nvSpPr>
          <p:spPr bwMode="auto">
            <a:xfrm>
              <a:off x="2336" y="2741"/>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3"/>
            <p:cNvSpPr>
              <a:spLocks noChangeShapeType="1"/>
            </p:cNvSpPr>
            <p:nvPr/>
          </p:nvSpPr>
          <p:spPr bwMode="auto">
            <a:xfrm>
              <a:off x="3561" y="2746"/>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wipe(left)">
                                      <p:cBhvr>
                                        <p:cTn id="12" dur="500"/>
                                        <p:tgtEl>
                                          <p:spTgt spid="114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4698"/>
                                        </p:tgtEl>
                                        <p:attrNameLst>
                                          <p:attrName>style.visibility</p:attrName>
                                        </p:attrNameLst>
                                      </p:cBhvr>
                                      <p:to>
                                        <p:strVal val="visible"/>
                                      </p:to>
                                    </p:set>
                                    <p:animEffect transition="in" filter="wipe(up)">
                                      <p:cBhvr>
                                        <p:cTn id="17" dur="500"/>
                                        <p:tgtEl>
                                          <p:spTgt spid="114698"/>
                                        </p:tgtEl>
                                      </p:cBhvr>
                                    </p:animEffect>
                                  </p:childTnLst>
                                </p:cTn>
                              </p:par>
                            </p:childTnLst>
                          </p:cTn>
                        </p:par>
                        <p:par>
                          <p:cTn id="18" fill="hold" nodeType="afterGroup">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14699"/>
                                        </p:tgtEl>
                                        <p:attrNameLst>
                                          <p:attrName>style.visibility</p:attrName>
                                        </p:attrNameLst>
                                      </p:cBhvr>
                                      <p:to>
                                        <p:strVal val="visible"/>
                                      </p:to>
                                    </p:set>
                                    <p:animEffect transition="in" filter="wipe(right)">
                                      <p:cBhvr>
                                        <p:cTn id="21" dur="500"/>
                                        <p:tgtEl>
                                          <p:spTgt spid="114699"/>
                                        </p:tgtEl>
                                      </p:cBhvr>
                                    </p:animEffect>
                                  </p:childTnLst>
                                </p:cTn>
                              </p:par>
                            </p:childTnLst>
                          </p:cTn>
                        </p:par>
                        <p:par>
                          <p:cTn id="22" fill="hold" nodeType="afterGroup">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14700"/>
                                        </p:tgtEl>
                                        <p:attrNameLst>
                                          <p:attrName>style.visibility</p:attrName>
                                        </p:attrNameLst>
                                      </p:cBhvr>
                                      <p:to>
                                        <p:strVal val="visible"/>
                                      </p:to>
                                    </p:set>
                                    <p:animEffect transition="in" filter="wipe(down)">
                                      <p:cBhvr>
                                        <p:cTn id="25" dur="500"/>
                                        <p:tgtEl>
                                          <p:spTgt spid="114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utoUpdateAnimBg="0"/>
      <p:bldP spid="114698" grpId="0" animBg="1"/>
      <p:bldP spid="114699" grpId="0" animBg="1"/>
      <p:bldP spid="11470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mtClean="0"/>
              <a:t>数据的存储结构－关系的映象</a:t>
            </a:r>
          </a:p>
        </p:txBody>
      </p:sp>
      <p:sp>
        <p:nvSpPr>
          <p:cNvPr id="45060" name="Rectangle 3"/>
          <p:cNvSpPr>
            <a:spLocks noGrp="1" noChangeArrowheads="1"/>
          </p:cNvSpPr>
          <p:nvPr>
            <p:ph type="body" idx="1"/>
          </p:nvPr>
        </p:nvSpPr>
        <p:spPr/>
        <p:txBody>
          <a:bodyPr/>
          <a:lstStyle/>
          <a:p>
            <a:pPr eaLnBrk="1" hangingPunct="1"/>
            <a:r>
              <a:rPr lang="zh-CN" altLang="en-US" smtClean="0">
                <a:solidFill>
                  <a:schemeClr val="tx1"/>
                </a:solidFill>
              </a:rPr>
              <a:t>树型结构的链式存储结构</a:t>
            </a:r>
            <a:endParaRPr lang="zh-CN" altLang="en-US" smtClean="0">
              <a:solidFill>
                <a:schemeClr val="tx1"/>
              </a:solidFill>
              <a:latin typeface="宋体" pitchFamily="2" charset="-122"/>
            </a:endParaRPr>
          </a:p>
        </p:txBody>
      </p:sp>
      <p:grpSp>
        <p:nvGrpSpPr>
          <p:cNvPr id="2" name="Group 218"/>
          <p:cNvGrpSpPr>
            <a:grpSpLocks/>
          </p:cNvGrpSpPr>
          <p:nvPr/>
        </p:nvGrpSpPr>
        <p:grpSpPr bwMode="auto">
          <a:xfrm>
            <a:off x="3357563" y="1897063"/>
            <a:ext cx="2617787" cy="2133600"/>
            <a:chOff x="2115" y="1195"/>
            <a:chExt cx="1649" cy="1344"/>
          </a:xfrm>
        </p:grpSpPr>
        <p:sp>
          <p:nvSpPr>
            <p:cNvPr id="45113" name="Text Box 4"/>
            <p:cNvSpPr txBox="1">
              <a:spLocks noChangeArrowheads="1"/>
            </p:cNvSpPr>
            <p:nvPr/>
          </p:nvSpPr>
          <p:spPr bwMode="auto">
            <a:xfrm>
              <a:off x="2336" y="2251"/>
              <a:ext cx="1182" cy="288"/>
            </a:xfrm>
            <a:prstGeom prst="rect">
              <a:avLst/>
            </a:prstGeom>
            <a:solidFill>
              <a:schemeClr val="bg1"/>
            </a:solidFill>
            <a:ln>
              <a:noFill/>
            </a:ln>
            <a:extLs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r>
                <a:rPr lang="en-US" altLang="zh-CN" sz="2400">
                  <a:solidFill>
                    <a:schemeClr val="tx1"/>
                  </a:solidFill>
                </a:rPr>
                <a:t> </a:t>
              </a:r>
              <a:r>
                <a:rPr lang="zh-CN" altLang="en-US" sz="2400">
                  <a:solidFill>
                    <a:schemeClr val="tx1"/>
                  </a:solidFill>
                </a:rPr>
                <a:t>树型结构</a:t>
              </a:r>
            </a:p>
          </p:txBody>
        </p:sp>
        <p:grpSp>
          <p:nvGrpSpPr>
            <p:cNvPr id="45114" name="Group 37"/>
            <p:cNvGrpSpPr>
              <a:grpSpLocks/>
            </p:cNvGrpSpPr>
            <p:nvPr/>
          </p:nvGrpSpPr>
          <p:grpSpPr bwMode="auto">
            <a:xfrm>
              <a:off x="2115" y="1195"/>
              <a:ext cx="1649" cy="977"/>
              <a:chOff x="2184" y="2598"/>
              <a:chExt cx="1649" cy="977"/>
            </a:xfrm>
          </p:grpSpPr>
          <p:sp>
            <p:nvSpPr>
              <p:cNvPr id="45115" name="Line 26"/>
              <p:cNvSpPr>
                <a:spLocks noChangeShapeType="1"/>
              </p:cNvSpPr>
              <p:nvPr/>
            </p:nvSpPr>
            <p:spPr bwMode="auto">
              <a:xfrm flipH="1">
                <a:off x="2629" y="2755"/>
                <a:ext cx="33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6" name="Line 27"/>
              <p:cNvSpPr>
                <a:spLocks noChangeShapeType="1"/>
              </p:cNvSpPr>
              <p:nvPr/>
            </p:nvSpPr>
            <p:spPr bwMode="auto">
              <a:xfrm>
                <a:off x="3109" y="2755"/>
                <a:ext cx="33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7" name="Line 28"/>
              <p:cNvSpPr>
                <a:spLocks noChangeShapeType="1"/>
              </p:cNvSpPr>
              <p:nvPr/>
            </p:nvSpPr>
            <p:spPr bwMode="auto">
              <a:xfrm flipH="1">
                <a:off x="2341" y="3091"/>
                <a:ext cx="192"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8" name="Line 30"/>
              <p:cNvSpPr>
                <a:spLocks noChangeShapeType="1"/>
              </p:cNvSpPr>
              <p:nvPr/>
            </p:nvSpPr>
            <p:spPr bwMode="auto">
              <a:xfrm>
                <a:off x="2677" y="3091"/>
                <a:ext cx="158"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9" name="Line 31"/>
              <p:cNvSpPr>
                <a:spLocks noChangeShapeType="1"/>
              </p:cNvSpPr>
              <p:nvPr/>
            </p:nvSpPr>
            <p:spPr bwMode="auto">
              <a:xfrm flipH="1">
                <a:off x="3301" y="3139"/>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0" name="Line 32"/>
              <p:cNvSpPr>
                <a:spLocks noChangeShapeType="1"/>
              </p:cNvSpPr>
              <p:nvPr/>
            </p:nvSpPr>
            <p:spPr bwMode="auto">
              <a:xfrm>
                <a:off x="3500" y="3060"/>
                <a:ext cx="185"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1" name="Oval 19"/>
              <p:cNvSpPr>
                <a:spLocks noChangeArrowheads="1"/>
              </p:cNvSpPr>
              <p:nvPr/>
            </p:nvSpPr>
            <p:spPr bwMode="auto">
              <a:xfrm>
                <a:off x="2904" y="2598"/>
                <a:ext cx="257" cy="257"/>
              </a:xfrm>
              <a:prstGeom prst="ellipse">
                <a:avLst/>
              </a:prstGeom>
              <a:solidFill>
                <a:schemeClr val="accent2"/>
              </a:solidFill>
              <a:ln w="19050">
                <a:solidFill>
                  <a:schemeClr val="tx1"/>
                </a:solidFill>
                <a:round/>
                <a:headEnd/>
                <a:tailEnd/>
              </a:ln>
            </p:spPr>
            <p:txBody>
              <a:bodyPr wrap="none" anchor="ctr"/>
              <a:lstStyle/>
              <a:p>
                <a:pPr algn="ctr">
                  <a:spcBef>
                    <a:spcPct val="50000"/>
                  </a:spcBef>
                </a:pPr>
                <a:r>
                  <a:rPr lang="en-US" altLang="zh-CN" sz="2000"/>
                  <a:t>1</a:t>
                </a:r>
              </a:p>
            </p:txBody>
          </p:sp>
          <p:sp>
            <p:nvSpPr>
              <p:cNvPr id="45122" name="Oval 20"/>
              <p:cNvSpPr>
                <a:spLocks noChangeArrowheads="1"/>
              </p:cNvSpPr>
              <p:nvPr/>
            </p:nvSpPr>
            <p:spPr bwMode="auto">
              <a:xfrm>
                <a:off x="2472" y="2934"/>
                <a:ext cx="257" cy="257"/>
              </a:xfrm>
              <a:prstGeom prst="ellipse">
                <a:avLst/>
              </a:prstGeom>
              <a:solidFill>
                <a:schemeClr val="accent2"/>
              </a:solidFill>
              <a:ln w="19050">
                <a:solidFill>
                  <a:schemeClr val="tx1"/>
                </a:solidFill>
                <a:round/>
                <a:headEnd/>
                <a:tailEnd/>
              </a:ln>
            </p:spPr>
            <p:txBody>
              <a:bodyPr wrap="none" anchor="ctr"/>
              <a:lstStyle/>
              <a:p>
                <a:pPr algn="ctr">
                  <a:spcBef>
                    <a:spcPct val="50000"/>
                  </a:spcBef>
                </a:pPr>
                <a:r>
                  <a:rPr lang="en-US" altLang="zh-CN" sz="2000"/>
                  <a:t>2</a:t>
                </a:r>
              </a:p>
            </p:txBody>
          </p:sp>
          <p:sp>
            <p:nvSpPr>
              <p:cNvPr id="45123" name="Oval 21"/>
              <p:cNvSpPr>
                <a:spLocks noChangeArrowheads="1"/>
              </p:cNvSpPr>
              <p:nvPr/>
            </p:nvSpPr>
            <p:spPr bwMode="auto">
              <a:xfrm>
                <a:off x="2184" y="3318"/>
                <a:ext cx="257" cy="257"/>
              </a:xfrm>
              <a:prstGeom prst="ellipse">
                <a:avLst/>
              </a:prstGeom>
              <a:solidFill>
                <a:schemeClr val="accent2"/>
              </a:solidFill>
              <a:ln w="19050">
                <a:solidFill>
                  <a:schemeClr val="tx1"/>
                </a:solidFill>
                <a:round/>
                <a:headEnd/>
                <a:tailEnd/>
              </a:ln>
            </p:spPr>
            <p:txBody>
              <a:bodyPr wrap="none" anchor="ctr"/>
              <a:lstStyle/>
              <a:p>
                <a:pPr algn="ctr">
                  <a:spcBef>
                    <a:spcPct val="50000"/>
                  </a:spcBef>
                </a:pPr>
                <a:r>
                  <a:rPr lang="en-US" altLang="zh-CN" sz="2000"/>
                  <a:t>4</a:t>
                </a:r>
              </a:p>
            </p:txBody>
          </p:sp>
          <p:sp>
            <p:nvSpPr>
              <p:cNvPr id="45124" name="Oval 23"/>
              <p:cNvSpPr>
                <a:spLocks noChangeArrowheads="1"/>
              </p:cNvSpPr>
              <p:nvPr/>
            </p:nvSpPr>
            <p:spPr bwMode="auto">
              <a:xfrm>
                <a:off x="2648" y="3318"/>
                <a:ext cx="257" cy="257"/>
              </a:xfrm>
              <a:prstGeom prst="ellipse">
                <a:avLst/>
              </a:prstGeom>
              <a:solidFill>
                <a:schemeClr val="accent2"/>
              </a:solidFill>
              <a:ln w="19050">
                <a:solidFill>
                  <a:schemeClr val="tx1"/>
                </a:solidFill>
                <a:round/>
                <a:headEnd/>
                <a:tailEnd/>
              </a:ln>
            </p:spPr>
            <p:txBody>
              <a:bodyPr wrap="none" anchor="ctr"/>
              <a:lstStyle/>
              <a:p>
                <a:pPr algn="ctr">
                  <a:spcBef>
                    <a:spcPct val="50000"/>
                  </a:spcBef>
                </a:pPr>
                <a:r>
                  <a:rPr lang="en-US" altLang="zh-CN" sz="2000"/>
                  <a:t>5</a:t>
                </a:r>
              </a:p>
            </p:txBody>
          </p:sp>
          <p:sp>
            <p:nvSpPr>
              <p:cNvPr id="45125" name="Oval 24"/>
              <p:cNvSpPr>
                <a:spLocks noChangeArrowheads="1"/>
              </p:cNvSpPr>
              <p:nvPr/>
            </p:nvSpPr>
            <p:spPr bwMode="auto">
              <a:xfrm>
                <a:off x="3112" y="3318"/>
                <a:ext cx="257" cy="257"/>
              </a:xfrm>
              <a:prstGeom prst="ellipse">
                <a:avLst/>
              </a:prstGeom>
              <a:solidFill>
                <a:schemeClr val="accent2"/>
              </a:solidFill>
              <a:ln w="19050">
                <a:solidFill>
                  <a:schemeClr val="tx1"/>
                </a:solidFill>
                <a:round/>
                <a:headEnd/>
                <a:tailEnd/>
              </a:ln>
            </p:spPr>
            <p:txBody>
              <a:bodyPr wrap="none" anchor="ctr"/>
              <a:lstStyle/>
              <a:p>
                <a:pPr algn="ctr">
                  <a:spcBef>
                    <a:spcPct val="50000"/>
                  </a:spcBef>
                </a:pPr>
                <a:r>
                  <a:rPr lang="en-US" altLang="zh-CN" sz="2000"/>
                  <a:t>6</a:t>
                </a:r>
              </a:p>
            </p:txBody>
          </p:sp>
          <p:sp>
            <p:nvSpPr>
              <p:cNvPr id="45126" name="Oval 25"/>
              <p:cNvSpPr>
                <a:spLocks noChangeArrowheads="1"/>
              </p:cNvSpPr>
              <p:nvPr/>
            </p:nvSpPr>
            <p:spPr bwMode="auto">
              <a:xfrm>
                <a:off x="3576" y="3318"/>
                <a:ext cx="257" cy="257"/>
              </a:xfrm>
              <a:prstGeom prst="ellipse">
                <a:avLst/>
              </a:prstGeom>
              <a:solidFill>
                <a:schemeClr val="accent2"/>
              </a:solidFill>
              <a:ln w="19050">
                <a:solidFill>
                  <a:schemeClr val="tx1"/>
                </a:solidFill>
                <a:round/>
                <a:headEnd/>
                <a:tailEnd/>
              </a:ln>
            </p:spPr>
            <p:txBody>
              <a:bodyPr wrap="none" anchor="ctr"/>
              <a:lstStyle/>
              <a:p>
                <a:pPr algn="ctr">
                  <a:spcBef>
                    <a:spcPct val="50000"/>
                  </a:spcBef>
                </a:pPr>
                <a:r>
                  <a:rPr lang="en-US" altLang="zh-CN" sz="2000"/>
                  <a:t>7</a:t>
                </a:r>
              </a:p>
            </p:txBody>
          </p:sp>
          <p:sp>
            <p:nvSpPr>
              <p:cNvPr id="45127" name="Oval 33"/>
              <p:cNvSpPr>
                <a:spLocks noChangeArrowheads="1"/>
              </p:cNvSpPr>
              <p:nvPr/>
            </p:nvSpPr>
            <p:spPr bwMode="auto">
              <a:xfrm>
                <a:off x="3336" y="2934"/>
                <a:ext cx="257" cy="257"/>
              </a:xfrm>
              <a:prstGeom prst="ellipse">
                <a:avLst/>
              </a:prstGeom>
              <a:solidFill>
                <a:schemeClr val="accent2"/>
              </a:solidFill>
              <a:ln w="19050">
                <a:solidFill>
                  <a:schemeClr val="tx1"/>
                </a:solidFill>
                <a:round/>
                <a:headEnd/>
                <a:tailEnd/>
              </a:ln>
            </p:spPr>
            <p:txBody>
              <a:bodyPr wrap="none" anchor="ctr"/>
              <a:lstStyle/>
              <a:p>
                <a:pPr algn="ctr">
                  <a:spcBef>
                    <a:spcPct val="50000"/>
                  </a:spcBef>
                </a:pPr>
                <a:r>
                  <a:rPr lang="en-US" altLang="zh-CN" sz="2000"/>
                  <a:t>3</a:t>
                </a:r>
              </a:p>
            </p:txBody>
          </p:sp>
        </p:grpSp>
      </p:grpSp>
      <p:sp>
        <p:nvSpPr>
          <p:cNvPr id="189547" name="Rectangle 107"/>
          <p:cNvSpPr>
            <a:spLocks noChangeArrowheads="1"/>
          </p:cNvSpPr>
          <p:nvPr/>
        </p:nvSpPr>
        <p:spPr bwMode="auto">
          <a:xfrm>
            <a:off x="8358188" y="5010150"/>
            <a:ext cx="390525" cy="4556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3200"/>
              <a:t>^</a:t>
            </a:r>
          </a:p>
        </p:txBody>
      </p:sp>
      <p:sp>
        <p:nvSpPr>
          <p:cNvPr id="189546" name="Rectangle 106"/>
          <p:cNvSpPr>
            <a:spLocks noChangeArrowheads="1"/>
          </p:cNvSpPr>
          <p:nvPr/>
        </p:nvSpPr>
        <p:spPr bwMode="auto">
          <a:xfrm>
            <a:off x="7966075" y="5010150"/>
            <a:ext cx="392113" cy="4556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3200"/>
              <a:t>^</a:t>
            </a:r>
          </a:p>
        </p:txBody>
      </p:sp>
      <p:sp>
        <p:nvSpPr>
          <p:cNvPr id="45064" name="Rectangle 105"/>
          <p:cNvSpPr>
            <a:spLocks noChangeArrowheads="1"/>
          </p:cNvSpPr>
          <p:nvPr/>
        </p:nvSpPr>
        <p:spPr bwMode="auto">
          <a:xfrm>
            <a:off x="7575550" y="5010150"/>
            <a:ext cx="390525" cy="455613"/>
          </a:xfrm>
          <a:prstGeom prst="rect">
            <a:avLst/>
          </a:prstGeom>
          <a:solidFill>
            <a:schemeClr val="accent2"/>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2400"/>
              <a:t>7</a:t>
            </a:r>
          </a:p>
        </p:txBody>
      </p:sp>
      <p:sp>
        <p:nvSpPr>
          <p:cNvPr id="189544" name="Rectangle 104"/>
          <p:cNvSpPr>
            <a:spLocks noChangeArrowheads="1"/>
          </p:cNvSpPr>
          <p:nvPr/>
        </p:nvSpPr>
        <p:spPr bwMode="auto">
          <a:xfrm>
            <a:off x="7186613" y="5010150"/>
            <a:ext cx="388937" cy="4556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3200"/>
              <a:t>^</a:t>
            </a:r>
          </a:p>
        </p:txBody>
      </p:sp>
      <p:sp>
        <p:nvSpPr>
          <p:cNvPr id="189543" name="Rectangle 103"/>
          <p:cNvSpPr>
            <a:spLocks noChangeArrowheads="1"/>
          </p:cNvSpPr>
          <p:nvPr/>
        </p:nvSpPr>
        <p:spPr bwMode="auto">
          <a:xfrm>
            <a:off x="6794500" y="5010150"/>
            <a:ext cx="392113" cy="4556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3200"/>
              <a:t>^</a:t>
            </a:r>
          </a:p>
        </p:txBody>
      </p:sp>
      <p:sp>
        <p:nvSpPr>
          <p:cNvPr id="45067" name="Rectangle 102"/>
          <p:cNvSpPr>
            <a:spLocks noChangeArrowheads="1"/>
          </p:cNvSpPr>
          <p:nvPr/>
        </p:nvSpPr>
        <p:spPr bwMode="auto">
          <a:xfrm>
            <a:off x="6403975" y="5010150"/>
            <a:ext cx="390525" cy="455613"/>
          </a:xfrm>
          <a:prstGeom prst="rect">
            <a:avLst/>
          </a:prstGeom>
          <a:solidFill>
            <a:schemeClr val="accent2"/>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2400"/>
              <a:t>6</a:t>
            </a:r>
          </a:p>
        </p:txBody>
      </p:sp>
      <p:sp>
        <p:nvSpPr>
          <p:cNvPr id="189541" name="Rectangle 101"/>
          <p:cNvSpPr>
            <a:spLocks noChangeArrowheads="1"/>
          </p:cNvSpPr>
          <p:nvPr/>
        </p:nvSpPr>
        <p:spPr bwMode="auto">
          <a:xfrm>
            <a:off x="6011863" y="5010150"/>
            <a:ext cx="392112" cy="4556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3200"/>
              <a:t>^</a:t>
            </a:r>
          </a:p>
        </p:txBody>
      </p:sp>
      <p:sp>
        <p:nvSpPr>
          <p:cNvPr id="189540" name="Rectangle 100"/>
          <p:cNvSpPr>
            <a:spLocks noChangeArrowheads="1"/>
          </p:cNvSpPr>
          <p:nvPr/>
        </p:nvSpPr>
        <p:spPr bwMode="auto">
          <a:xfrm>
            <a:off x="5621338" y="5010150"/>
            <a:ext cx="390525" cy="4556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3200"/>
              <a:t>^</a:t>
            </a:r>
          </a:p>
        </p:txBody>
      </p:sp>
      <p:sp>
        <p:nvSpPr>
          <p:cNvPr id="45070" name="Rectangle 99"/>
          <p:cNvSpPr>
            <a:spLocks noChangeArrowheads="1"/>
          </p:cNvSpPr>
          <p:nvPr/>
        </p:nvSpPr>
        <p:spPr bwMode="auto">
          <a:xfrm>
            <a:off x="5229225" y="5010150"/>
            <a:ext cx="392113" cy="455613"/>
          </a:xfrm>
          <a:prstGeom prst="rect">
            <a:avLst/>
          </a:prstGeom>
          <a:solidFill>
            <a:schemeClr val="accent2"/>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2400"/>
              <a:t>5</a:t>
            </a:r>
          </a:p>
        </p:txBody>
      </p:sp>
      <p:sp>
        <p:nvSpPr>
          <p:cNvPr id="189538" name="Rectangle 98"/>
          <p:cNvSpPr>
            <a:spLocks noChangeArrowheads="1"/>
          </p:cNvSpPr>
          <p:nvPr/>
        </p:nvSpPr>
        <p:spPr bwMode="auto">
          <a:xfrm>
            <a:off x="4838700" y="5010150"/>
            <a:ext cx="390525" cy="455613"/>
          </a:xfrm>
          <a:prstGeom prst="rect">
            <a:avLst/>
          </a:prstGeom>
          <a:solidFill>
            <a:schemeClr val="bg1"/>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3200"/>
              <a:t>^</a:t>
            </a:r>
          </a:p>
        </p:txBody>
      </p:sp>
      <p:sp>
        <p:nvSpPr>
          <p:cNvPr id="189537" name="Rectangle 97"/>
          <p:cNvSpPr>
            <a:spLocks noChangeArrowheads="1"/>
          </p:cNvSpPr>
          <p:nvPr/>
        </p:nvSpPr>
        <p:spPr bwMode="auto">
          <a:xfrm>
            <a:off x="4449763" y="5010150"/>
            <a:ext cx="388937" cy="455613"/>
          </a:xfrm>
          <a:prstGeom prst="rect">
            <a:avLst/>
          </a:prstGeom>
          <a:solidFill>
            <a:schemeClr val="bg1"/>
          </a:solidFill>
          <a:ln w="12700" cap="sq" algn="ctr">
            <a:noFill/>
            <a:miter lim="800000"/>
            <a:headEnd/>
            <a:tailEnd/>
          </a:ln>
          <a:effectLst/>
        </p:spPr>
        <p:txBody>
          <a:bodyPr/>
          <a:lstStyle/>
          <a:p>
            <a:pPr algn="ctr">
              <a:spcBef>
                <a:spcPct val="20000"/>
              </a:spcBef>
              <a:buClr>
                <a:schemeClr val="tx2"/>
              </a:buClr>
              <a:buSzPct val="110000"/>
              <a:buFont typeface="Symbol" pitchFamily="18" charset="2"/>
              <a:buNone/>
              <a:defRPr/>
            </a:pPr>
            <a:r>
              <a:rPr lang="en-US" altLang="zh-CN" sz="3200">
                <a:effectLst>
                  <a:outerShdw blurRad="38100" dist="38100" dir="2700000" algn="tl">
                    <a:srgbClr val="C0C0C0"/>
                  </a:outerShdw>
                </a:effectLst>
              </a:rPr>
              <a:t>^</a:t>
            </a:r>
          </a:p>
        </p:txBody>
      </p:sp>
      <p:sp>
        <p:nvSpPr>
          <p:cNvPr id="45073" name="Rectangle 96"/>
          <p:cNvSpPr>
            <a:spLocks noChangeArrowheads="1"/>
          </p:cNvSpPr>
          <p:nvPr/>
        </p:nvSpPr>
        <p:spPr bwMode="auto">
          <a:xfrm>
            <a:off x="4059238" y="5010150"/>
            <a:ext cx="390525" cy="455613"/>
          </a:xfrm>
          <a:prstGeom prst="rect">
            <a:avLst/>
          </a:prstGeom>
          <a:solidFill>
            <a:schemeClr val="accent2"/>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2400"/>
              <a:t>4</a:t>
            </a:r>
          </a:p>
        </p:txBody>
      </p:sp>
      <p:sp>
        <p:nvSpPr>
          <p:cNvPr id="45074" name="Rectangle 95"/>
          <p:cNvSpPr>
            <a:spLocks noChangeArrowheads="1"/>
          </p:cNvSpPr>
          <p:nvPr/>
        </p:nvSpPr>
        <p:spPr bwMode="auto">
          <a:xfrm>
            <a:off x="3667125" y="5010150"/>
            <a:ext cx="392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endParaRPr lang="zh-CN" altLang="zh-CN" sz="2400"/>
          </a:p>
        </p:txBody>
      </p:sp>
      <p:sp>
        <p:nvSpPr>
          <p:cNvPr id="45075" name="Rectangle 94"/>
          <p:cNvSpPr>
            <a:spLocks noChangeArrowheads="1"/>
          </p:cNvSpPr>
          <p:nvPr/>
        </p:nvSpPr>
        <p:spPr bwMode="auto">
          <a:xfrm>
            <a:off x="3276600" y="5010150"/>
            <a:ext cx="390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endParaRPr lang="zh-CN" altLang="zh-CN" sz="2400"/>
          </a:p>
        </p:txBody>
      </p:sp>
      <p:sp>
        <p:nvSpPr>
          <p:cNvPr id="45076" name="Rectangle 93"/>
          <p:cNvSpPr>
            <a:spLocks noChangeArrowheads="1"/>
          </p:cNvSpPr>
          <p:nvPr/>
        </p:nvSpPr>
        <p:spPr bwMode="auto">
          <a:xfrm>
            <a:off x="2884488" y="5010150"/>
            <a:ext cx="392112" cy="455613"/>
          </a:xfrm>
          <a:prstGeom prst="rect">
            <a:avLst/>
          </a:prstGeom>
          <a:solidFill>
            <a:schemeClr val="accent2"/>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2400"/>
              <a:t>3</a:t>
            </a:r>
          </a:p>
        </p:txBody>
      </p:sp>
      <p:sp>
        <p:nvSpPr>
          <p:cNvPr id="45077" name="Rectangle 92"/>
          <p:cNvSpPr>
            <a:spLocks noChangeArrowheads="1"/>
          </p:cNvSpPr>
          <p:nvPr/>
        </p:nvSpPr>
        <p:spPr bwMode="auto">
          <a:xfrm>
            <a:off x="2493963" y="5010150"/>
            <a:ext cx="390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endParaRPr lang="zh-CN" altLang="zh-CN" sz="2400"/>
          </a:p>
        </p:txBody>
      </p:sp>
      <p:sp>
        <p:nvSpPr>
          <p:cNvPr id="45078" name="Rectangle 91"/>
          <p:cNvSpPr>
            <a:spLocks noChangeArrowheads="1"/>
          </p:cNvSpPr>
          <p:nvPr/>
        </p:nvSpPr>
        <p:spPr bwMode="auto">
          <a:xfrm>
            <a:off x="2101850" y="5010150"/>
            <a:ext cx="392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endParaRPr lang="zh-CN" altLang="zh-CN" sz="2400"/>
          </a:p>
        </p:txBody>
      </p:sp>
      <p:sp>
        <p:nvSpPr>
          <p:cNvPr id="45079" name="Rectangle 90"/>
          <p:cNvSpPr>
            <a:spLocks noChangeArrowheads="1"/>
          </p:cNvSpPr>
          <p:nvPr/>
        </p:nvSpPr>
        <p:spPr bwMode="auto">
          <a:xfrm>
            <a:off x="1712913" y="5010150"/>
            <a:ext cx="388937" cy="455613"/>
          </a:xfrm>
          <a:prstGeom prst="rect">
            <a:avLst/>
          </a:prstGeom>
          <a:solidFill>
            <a:schemeClr val="accent2"/>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2400"/>
              <a:t>2</a:t>
            </a:r>
          </a:p>
        </p:txBody>
      </p:sp>
      <p:sp>
        <p:nvSpPr>
          <p:cNvPr id="45080" name="Rectangle 89"/>
          <p:cNvSpPr>
            <a:spLocks noChangeArrowheads="1"/>
          </p:cNvSpPr>
          <p:nvPr/>
        </p:nvSpPr>
        <p:spPr bwMode="auto">
          <a:xfrm>
            <a:off x="1322388" y="5010150"/>
            <a:ext cx="390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endParaRPr lang="zh-CN" altLang="zh-CN" sz="2400"/>
          </a:p>
        </p:txBody>
      </p:sp>
      <p:sp>
        <p:nvSpPr>
          <p:cNvPr id="45081" name="Rectangle 88"/>
          <p:cNvSpPr>
            <a:spLocks noChangeArrowheads="1"/>
          </p:cNvSpPr>
          <p:nvPr/>
        </p:nvSpPr>
        <p:spPr bwMode="auto">
          <a:xfrm>
            <a:off x="930275" y="5010150"/>
            <a:ext cx="392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endParaRPr lang="zh-CN" altLang="zh-CN" sz="2400"/>
          </a:p>
        </p:txBody>
      </p:sp>
      <p:sp>
        <p:nvSpPr>
          <p:cNvPr id="45082" name="Rectangle 87"/>
          <p:cNvSpPr>
            <a:spLocks noChangeArrowheads="1"/>
          </p:cNvSpPr>
          <p:nvPr/>
        </p:nvSpPr>
        <p:spPr bwMode="auto">
          <a:xfrm>
            <a:off x="539750" y="5010150"/>
            <a:ext cx="390525" cy="455613"/>
          </a:xfrm>
          <a:prstGeom prst="rect">
            <a:avLst/>
          </a:prstGeom>
          <a:solidFill>
            <a:schemeClr val="accent2"/>
          </a:solidFill>
          <a:ln>
            <a:noFill/>
          </a:ln>
          <a:extLst>
            <a:ext uri="{91240B29-F687-4F45-9708-019B960494DF}">
              <a14:hiddenLine xmlns:a14="http://schemas.microsoft.com/office/drawing/2010/main" w="12700" cap="sq" algn="ctr">
                <a:solidFill>
                  <a:srgbClr val="000000"/>
                </a:solidFill>
                <a:miter lim="800000"/>
                <a:headEnd/>
                <a:tailEnd/>
              </a14:hiddenLine>
            </a:ext>
          </a:extLst>
        </p:spPr>
        <p:txBody>
          <a:bodyPr/>
          <a:lstStyle/>
          <a:p>
            <a:pPr algn="ctr">
              <a:spcBef>
                <a:spcPct val="20000"/>
              </a:spcBef>
              <a:buClr>
                <a:schemeClr val="tx2"/>
              </a:buClr>
              <a:buSzPct val="110000"/>
              <a:buFont typeface="Symbol" pitchFamily="18" charset="2"/>
              <a:buNone/>
            </a:pPr>
            <a:r>
              <a:rPr lang="en-US" altLang="zh-CN" sz="2400"/>
              <a:t>1</a:t>
            </a:r>
          </a:p>
        </p:txBody>
      </p:sp>
      <p:sp>
        <p:nvSpPr>
          <p:cNvPr id="45083" name="Line 108"/>
          <p:cNvSpPr>
            <a:spLocks noChangeShapeType="1"/>
          </p:cNvSpPr>
          <p:nvPr/>
        </p:nvSpPr>
        <p:spPr bwMode="auto">
          <a:xfrm>
            <a:off x="539750" y="5010150"/>
            <a:ext cx="820896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Line 109"/>
          <p:cNvSpPr>
            <a:spLocks noChangeShapeType="1"/>
          </p:cNvSpPr>
          <p:nvPr/>
        </p:nvSpPr>
        <p:spPr bwMode="auto">
          <a:xfrm>
            <a:off x="539750" y="5465763"/>
            <a:ext cx="820896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Line 110"/>
          <p:cNvSpPr>
            <a:spLocks noChangeShapeType="1"/>
          </p:cNvSpPr>
          <p:nvPr/>
        </p:nvSpPr>
        <p:spPr bwMode="auto">
          <a:xfrm>
            <a:off x="539750" y="5010150"/>
            <a:ext cx="0" cy="45561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6" name="Line 111"/>
          <p:cNvSpPr>
            <a:spLocks noChangeShapeType="1"/>
          </p:cNvSpPr>
          <p:nvPr/>
        </p:nvSpPr>
        <p:spPr bwMode="auto">
          <a:xfrm>
            <a:off x="930275"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7" name="Line 112"/>
          <p:cNvSpPr>
            <a:spLocks noChangeShapeType="1"/>
          </p:cNvSpPr>
          <p:nvPr/>
        </p:nvSpPr>
        <p:spPr bwMode="auto">
          <a:xfrm>
            <a:off x="1322388"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8" name="Line 113"/>
          <p:cNvSpPr>
            <a:spLocks noChangeShapeType="1"/>
          </p:cNvSpPr>
          <p:nvPr/>
        </p:nvSpPr>
        <p:spPr bwMode="auto">
          <a:xfrm>
            <a:off x="1712913"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9" name="Line 114"/>
          <p:cNvSpPr>
            <a:spLocks noChangeShapeType="1"/>
          </p:cNvSpPr>
          <p:nvPr/>
        </p:nvSpPr>
        <p:spPr bwMode="auto">
          <a:xfrm>
            <a:off x="2101850"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115"/>
          <p:cNvSpPr>
            <a:spLocks noChangeShapeType="1"/>
          </p:cNvSpPr>
          <p:nvPr/>
        </p:nvSpPr>
        <p:spPr bwMode="auto">
          <a:xfrm>
            <a:off x="2493963"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Line 116"/>
          <p:cNvSpPr>
            <a:spLocks noChangeShapeType="1"/>
          </p:cNvSpPr>
          <p:nvPr/>
        </p:nvSpPr>
        <p:spPr bwMode="auto">
          <a:xfrm>
            <a:off x="2884488"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2" name="Line 117"/>
          <p:cNvSpPr>
            <a:spLocks noChangeShapeType="1"/>
          </p:cNvSpPr>
          <p:nvPr/>
        </p:nvSpPr>
        <p:spPr bwMode="auto">
          <a:xfrm>
            <a:off x="3276600"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3" name="Line 118"/>
          <p:cNvSpPr>
            <a:spLocks noChangeShapeType="1"/>
          </p:cNvSpPr>
          <p:nvPr/>
        </p:nvSpPr>
        <p:spPr bwMode="auto">
          <a:xfrm>
            <a:off x="3667125"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Line 119"/>
          <p:cNvSpPr>
            <a:spLocks noChangeShapeType="1"/>
          </p:cNvSpPr>
          <p:nvPr/>
        </p:nvSpPr>
        <p:spPr bwMode="auto">
          <a:xfrm>
            <a:off x="4059238"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120"/>
          <p:cNvSpPr>
            <a:spLocks noChangeShapeType="1"/>
          </p:cNvSpPr>
          <p:nvPr/>
        </p:nvSpPr>
        <p:spPr bwMode="auto">
          <a:xfrm>
            <a:off x="4449763"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121"/>
          <p:cNvSpPr>
            <a:spLocks noChangeShapeType="1"/>
          </p:cNvSpPr>
          <p:nvPr/>
        </p:nvSpPr>
        <p:spPr bwMode="auto">
          <a:xfrm>
            <a:off x="4838700"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7" name="Line 122"/>
          <p:cNvSpPr>
            <a:spLocks noChangeShapeType="1"/>
          </p:cNvSpPr>
          <p:nvPr/>
        </p:nvSpPr>
        <p:spPr bwMode="auto">
          <a:xfrm>
            <a:off x="5229225"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8" name="Line 123"/>
          <p:cNvSpPr>
            <a:spLocks noChangeShapeType="1"/>
          </p:cNvSpPr>
          <p:nvPr/>
        </p:nvSpPr>
        <p:spPr bwMode="auto">
          <a:xfrm>
            <a:off x="5621338"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9" name="Line 124"/>
          <p:cNvSpPr>
            <a:spLocks noChangeShapeType="1"/>
          </p:cNvSpPr>
          <p:nvPr/>
        </p:nvSpPr>
        <p:spPr bwMode="auto">
          <a:xfrm>
            <a:off x="6011863"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0" name="Line 125"/>
          <p:cNvSpPr>
            <a:spLocks noChangeShapeType="1"/>
          </p:cNvSpPr>
          <p:nvPr/>
        </p:nvSpPr>
        <p:spPr bwMode="auto">
          <a:xfrm>
            <a:off x="6403975"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1" name="Line 126"/>
          <p:cNvSpPr>
            <a:spLocks noChangeShapeType="1"/>
          </p:cNvSpPr>
          <p:nvPr/>
        </p:nvSpPr>
        <p:spPr bwMode="auto">
          <a:xfrm>
            <a:off x="6794500"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2" name="Line 127"/>
          <p:cNvSpPr>
            <a:spLocks noChangeShapeType="1"/>
          </p:cNvSpPr>
          <p:nvPr/>
        </p:nvSpPr>
        <p:spPr bwMode="auto">
          <a:xfrm>
            <a:off x="7186613"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3" name="Line 128"/>
          <p:cNvSpPr>
            <a:spLocks noChangeShapeType="1"/>
          </p:cNvSpPr>
          <p:nvPr/>
        </p:nvSpPr>
        <p:spPr bwMode="auto">
          <a:xfrm>
            <a:off x="7575550"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4" name="Line 129"/>
          <p:cNvSpPr>
            <a:spLocks noChangeShapeType="1"/>
          </p:cNvSpPr>
          <p:nvPr/>
        </p:nvSpPr>
        <p:spPr bwMode="auto">
          <a:xfrm>
            <a:off x="7966075"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5" name="Line 130"/>
          <p:cNvSpPr>
            <a:spLocks noChangeShapeType="1"/>
          </p:cNvSpPr>
          <p:nvPr/>
        </p:nvSpPr>
        <p:spPr bwMode="auto">
          <a:xfrm>
            <a:off x="8358188" y="5010150"/>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Line 131"/>
          <p:cNvSpPr>
            <a:spLocks noChangeShapeType="1"/>
          </p:cNvSpPr>
          <p:nvPr/>
        </p:nvSpPr>
        <p:spPr bwMode="auto">
          <a:xfrm>
            <a:off x="8748713" y="5010150"/>
            <a:ext cx="0" cy="45561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75" name="Freeform 135"/>
          <p:cNvSpPr>
            <a:spLocks/>
          </p:cNvSpPr>
          <p:nvPr/>
        </p:nvSpPr>
        <p:spPr bwMode="auto">
          <a:xfrm>
            <a:off x="1116013" y="5299075"/>
            <a:ext cx="792162" cy="360363"/>
          </a:xfrm>
          <a:custGeom>
            <a:avLst/>
            <a:gdLst>
              <a:gd name="T0" fmla="*/ 0 w 499"/>
              <a:gd name="T1" fmla="*/ 0 h 227"/>
              <a:gd name="T2" fmla="*/ 0 w 499"/>
              <a:gd name="T3" fmla="*/ 2147483647 h 227"/>
              <a:gd name="T4" fmla="*/ 2147483647 w 499"/>
              <a:gd name="T5" fmla="*/ 2147483647 h 227"/>
              <a:gd name="T6" fmla="*/ 2147483647 w 499"/>
              <a:gd name="T7" fmla="*/ 2147483647 h 227"/>
              <a:gd name="T8" fmla="*/ 0 60000 65536"/>
              <a:gd name="T9" fmla="*/ 0 60000 65536"/>
              <a:gd name="T10" fmla="*/ 0 60000 65536"/>
              <a:gd name="T11" fmla="*/ 0 60000 65536"/>
              <a:gd name="T12" fmla="*/ 0 w 499"/>
              <a:gd name="T13" fmla="*/ 0 h 227"/>
              <a:gd name="T14" fmla="*/ 499 w 499"/>
              <a:gd name="T15" fmla="*/ 227 h 227"/>
            </a:gdLst>
            <a:ahLst/>
            <a:cxnLst>
              <a:cxn ang="T8">
                <a:pos x="T0" y="T1"/>
              </a:cxn>
              <a:cxn ang="T9">
                <a:pos x="T2" y="T3"/>
              </a:cxn>
              <a:cxn ang="T10">
                <a:pos x="T4" y="T5"/>
              </a:cxn>
              <a:cxn ang="T11">
                <a:pos x="T6" y="T7"/>
              </a:cxn>
            </a:cxnLst>
            <a:rect l="T12" t="T13" r="T14" b="T15"/>
            <a:pathLst>
              <a:path w="499" h="227">
                <a:moveTo>
                  <a:pt x="0" y="0"/>
                </a:moveTo>
                <a:lnTo>
                  <a:pt x="0" y="227"/>
                </a:lnTo>
                <a:lnTo>
                  <a:pt x="499" y="227"/>
                </a:lnTo>
                <a:lnTo>
                  <a:pt x="499" y="136"/>
                </a:lnTo>
              </a:path>
            </a:pathLst>
          </a:custGeom>
          <a:noFill/>
          <a:ln w="127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77" name="Freeform 137"/>
          <p:cNvSpPr>
            <a:spLocks/>
          </p:cNvSpPr>
          <p:nvPr/>
        </p:nvSpPr>
        <p:spPr bwMode="auto">
          <a:xfrm>
            <a:off x="1547813" y="4867275"/>
            <a:ext cx="1512887" cy="360363"/>
          </a:xfrm>
          <a:custGeom>
            <a:avLst/>
            <a:gdLst>
              <a:gd name="T0" fmla="*/ 0 w 953"/>
              <a:gd name="T1" fmla="*/ 2147483647 h 227"/>
              <a:gd name="T2" fmla="*/ 0 w 953"/>
              <a:gd name="T3" fmla="*/ 0 h 227"/>
              <a:gd name="T4" fmla="*/ 2147483647 w 953"/>
              <a:gd name="T5" fmla="*/ 0 h 227"/>
              <a:gd name="T6" fmla="*/ 2147483647 w 953"/>
              <a:gd name="T7" fmla="*/ 2147483647 h 227"/>
              <a:gd name="T8" fmla="*/ 0 60000 65536"/>
              <a:gd name="T9" fmla="*/ 0 60000 65536"/>
              <a:gd name="T10" fmla="*/ 0 60000 65536"/>
              <a:gd name="T11" fmla="*/ 0 60000 65536"/>
              <a:gd name="T12" fmla="*/ 0 w 953"/>
              <a:gd name="T13" fmla="*/ 0 h 227"/>
              <a:gd name="T14" fmla="*/ 953 w 953"/>
              <a:gd name="T15" fmla="*/ 227 h 227"/>
            </a:gdLst>
            <a:ahLst/>
            <a:cxnLst>
              <a:cxn ang="T8">
                <a:pos x="T0" y="T1"/>
              </a:cxn>
              <a:cxn ang="T9">
                <a:pos x="T2" y="T3"/>
              </a:cxn>
              <a:cxn ang="T10">
                <a:pos x="T4" y="T5"/>
              </a:cxn>
              <a:cxn ang="T11">
                <a:pos x="T6" y="T7"/>
              </a:cxn>
            </a:cxnLst>
            <a:rect l="T12" t="T13" r="T14" b="T15"/>
            <a:pathLst>
              <a:path w="953" h="227">
                <a:moveTo>
                  <a:pt x="0" y="227"/>
                </a:moveTo>
                <a:lnTo>
                  <a:pt x="0" y="0"/>
                </a:lnTo>
                <a:lnTo>
                  <a:pt x="953" y="0"/>
                </a:lnTo>
                <a:lnTo>
                  <a:pt x="953" y="91"/>
                </a:lnTo>
              </a:path>
            </a:pathLst>
          </a:custGeom>
          <a:noFill/>
          <a:ln w="127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78" name="Freeform 138"/>
          <p:cNvSpPr>
            <a:spLocks/>
          </p:cNvSpPr>
          <p:nvPr/>
        </p:nvSpPr>
        <p:spPr bwMode="auto">
          <a:xfrm>
            <a:off x="2268538" y="5227638"/>
            <a:ext cx="2019300" cy="431800"/>
          </a:xfrm>
          <a:custGeom>
            <a:avLst/>
            <a:gdLst>
              <a:gd name="T0" fmla="*/ 0 w 1272"/>
              <a:gd name="T1" fmla="*/ 0 h 272"/>
              <a:gd name="T2" fmla="*/ 0 w 1272"/>
              <a:gd name="T3" fmla="*/ 2147483647 h 272"/>
              <a:gd name="T4" fmla="*/ 2147483647 w 1272"/>
              <a:gd name="T5" fmla="*/ 2147483647 h 272"/>
              <a:gd name="T6" fmla="*/ 2147483647 w 1272"/>
              <a:gd name="T7" fmla="*/ 2147483647 h 272"/>
              <a:gd name="T8" fmla="*/ 0 60000 65536"/>
              <a:gd name="T9" fmla="*/ 0 60000 65536"/>
              <a:gd name="T10" fmla="*/ 0 60000 65536"/>
              <a:gd name="T11" fmla="*/ 0 60000 65536"/>
              <a:gd name="T12" fmla="*/ 0 w 1272"/>
              <a:gd name="T13" fmla="*/ 0 h 272"/>
              <a:gd name="T14" fmla="*/ 1272 w 1272"/>
              <a:gd name="T15" fmla="*/ 272 h 272"/>
            </a:gdLst>
            <a:ahLst/>
            <a:cxnLst>
              <a:cxn ang="T8">
                <a:pos x="T0" y="T1"/>
              </a:cxn>
              <a:cxn ang="T9">
                <a:pos x="T2" y="T3"/>
              </a:cxn>
              <a:cxn ang="T10">
                <a:pos x="T4" y="T5"/>
              </a:cxn>
              <a:cxn ang="T11">
                <a:pos x="T6" y="T7"/>
              </a:cxn>
            </a:cxnLst>
            <a:rect l="T12" t="T13" r="T14" b="T15"/>
            <a:pathLst>
              <a:path w="1272" h="272">
                <a:moveTo>
                  <a:pt x="0" y="0"/>
                </a:moveTo>
                <a:lnTo>
                  <a:pt x="0" y="272"/>
                </a:lnTo>
                <a:lnTo>
                  <a:pt x="1270" y="272"/>
                </a:lnTo>
                <a:lnTo>
                  <a:pt x="1272" y="144"/>
                </a:lnTo>
              </a:path>
            </a:pathLst>
          </a:custGeom>
          <a:noFill/>
          <a:ln w="127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80" name="Freeform 140"/>
          <p:cNvSpPr>
            <a:spLocks/>
          </p:cNvSpPr>
          <p:nvPr/>
        </p:nvSpPr>
        <p:spPr bwMode="auto">
          <a:xfrm>
            <a:off x="2700338" y="4724400"/>
            <a:ext cx="2736850" cy="503238"/>
          </a:xfrm>
          <a:custGeom>
            <a:avLst/>
            <a:gdLst>
              <a:gd name="T0" fmla="*/ 0 w 1724"/>
              <a:gd name="T1" fmla="*/ 2147483647 h 317"/>
              <a:gd name="T2" fmla="*/ 0 w 1724"/>
              <a:gd name="T3" fmla="*/ 0 h 317"/>
              <a:gd name="T4" fmla="*/ 2147483647 w 1724"/>
              <a:gd name="T5" fmla="*/ 0 h 317"/>
              <a:gd name="T6" fmla="*/ 2147483647 w 1724"/>
              <a:gd name="T7" fmla="*/ 2147483647 h 317"/>
              <a:gd name="T8" fmla="*/ 0 60000 65536"/>
              <a:gd name="T9" fmla="*/ 0 60000 65536"/>
              <a:gd name="T10" fmla="*/ 0 60000 65536"/>
              <a:gd name="T11" fmla="*/ 0 60000 65536"/>
              <a:gd name="T12" fmla="*/ 0 w 1724"/>
              <a:gd name="T13" fmla="*/ 0 h 317"/>
              <a:gd name="T14" fmla="*/ 1724 w 1724"/>
              <a:gd name="T15" fmla="*/ 317 h 317"/>
            </a:gdLst>
            <a:ahLst/>
            <a:cxnLst>
              <a:cxn ang="T8">
                <a:pos x="T0" y="T1"/>
              </a:cxn>
              <a:cxn ang="T9">
                <a:pos x="T2" y="T3"/>
              </a:cxn>
              <a:cxn ang="T10">
                <a:pos x="T4" y="T5"/>
              </a:cxn>
              <a:cxn ang="T11">
                <a:pos x="T6" y="T7"/>
              </a:cxn>
            </a:cxnLst>
            <a:rect l="T12" t="T13" r="T14" b="T15"/>
            <a:pathLst>
              <a:path w="1724" h="317">
                <a:moveTo>
                  <a:pt x="0" y="317"/>
                </a:moveTo>
                <a:lnTo>
                  <a:pt x="0" y="0"/>
                </a:lnTo>
                <a:lnTo>
                  <a:pt x="1724" y="0"/>
                </a:lnTo>
                <a:lnTo>
                  <a:pt x="1724" y="181"/>
                </a:lnTo>
              </a:path>
            </a:pathLst>
          </a:custGeom>
          <a:noFill/>
          <a:ln w="127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81" name="Freeform 141"/>
          <p:cNvSpPr>
            <a:spLocks/>
          </p:cNvSpPr>
          <p:nvPr/>
        </p:nvSpPr>
        <p:spPr bwMode="auto">
          <a:xfrm>
            <a:off x="3492500" y="5227638"/>
            <a:ext cx="3168650" cy="576262"/>
          </a:xfrm>
          <a:custGeom>
            <a:avLst/>
            <a:gdLst>
              <a:gd name="T0" fmla="*/ 0 w 1996"/>
              <a:gd name="T1" fmla="*/ 0 h 363"/>
              <a:gd name="T2" fmla="*/ 0 w 1996"/>
              <a:gd name="T3" fmla="*/ 2147483647 h 363"/>
              <a:gd name="T4" fmla="*/ 2147483647 w 1996"/>
              <a:gd name="T5" fmla="*/ 2147483647 h 363"/>
              <a:gd name="T6" fmla="*/ 2147483647 w 1996"/>
              <a:gd name="T7" fmla="*/ 2147483647 h 363"/>
              <a:gd name="T8" fmla="*/ 0 60000 65536"/>
              <a:gd name="T9" fmla="*/ 0 60000 65536"/>
              <a:gd name="T10" fmla="*/ 0 60000 65536"/>
              <a:gd name="T11" fmla="*/ 0 60000 65536"/>
              <a:gd name="T12" fmla="*/ 0 w 1996"/>
              <a:gd name="T13" fmla="*/ 0 h 363"/>
              <a:gd name="T14" fmla="*/ 1996 w 1996"/>
              <a:gd name="T15" fmla="*/ 363 h 363"/>
            </a:gdLst>
            <a:ahLst/>
            <a:cxnLst>
              <a:cxn ang="T8">
                <a:pos x="T0" y="T1"/>
              </a:cxn>
              <a:cxn ang="T9">
                <a:pos x="T2" y="T3"/>
              </a:cxn>
              <a:cxn ang="T10">
                <a:pos x="T4" y="T5"/>
              </a:cxn>
              <a:cxn ang="T11">
                <a:pos x="T6" y="T7"/>
              </a:cxn>
            </a:cxnLst>
            <a:rect l="T12" t="T13" r="T14" b="T15"/>
            <a:pathLst>
              <a:path w="1996" h="363">
                <a:moveTo>
                  <a:pt x="0" y="0"/>
                </a:moveTo>
                <a:lnTo>
                  <a:pt x="0" y="363"/>
                </a:lnTo>
                <a:lnTo>
                  <a:pt x="1996" y="363"/>
                </a:lnTo>
                <a:lnTo>
                  <a:pt x="1996" y="182"/>
                </a:lnTo>
              </a:path>
            </a:pathLst>
          </a:custGeom>
          <a:noFill/>
          <a:ln w="127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82" name="Freeform 142"/>
          <p:cNvSpPr>
            <a:spLocks/>
          </p:cNvSpPr>
          <p:nvPr/>
        </p:nvSpPr>
        <p:spPr bwMode="auto">
          <a:xfrm>
            <a:off x="3852863" y="4508500"/>
            <a:ext cx="3887787" cy="719138"/>
          </a:xfrm>
          <a:custGeom>
            <a:avLst/>
            <a:gdLst>
              <a:gd name="T0" fmla="*/ 0 w 2449"/>
              <a:gd name="T1" fmla="*/ 2147483647 h 453"/>
              <a:gd name="T2" fmla="*/ 0 w 2449"/>
              <a:gd name="T3" fmla="*/ 0 h 453"/>
              <a:gd name="T4" fmla="*/ 2147483647 w 2449"/>
              <a:gd name="T5" fmla="*/ 0 h 453"/>
              <a:gd name="T6" fmla="*/ 2147483647 w 2449"/>
              <a:gd name="T7" fmla="*/ 2147483647 h 453"/>
              <a:gd name="T8" fmla="*/ 0 60000 65536"/>
              <a:gd name="T9" fmla="*/ 0 60000 65536"/>
              <a:gd name="T10" fmla="*/ 0 60000 65536"/>
              <a:gd name="T11" fmla="*/ 0 60000 65536"/>
              <a:gd name="T12" fmla="*/ 0 w 2449"/>
              <a:gd name="T13" fmla="*/ 0 h 453"/>
              <a:gd name="T14" fmla="*/ 2449 w 2449"/>
              <a:gd name="T15" fmla="*/ 453 h 453"/>
            </a:gdLst>
            <a:ahLst/>
            <a:cxnLst>
              <a:cxn ang="T8">
                <a:pos x="T0" y="T1"/>
              </a:cxn>
              <a:cxn ang="T9">
                <a:pos x="T2" y="T3"/>
              </a:cxn>
              <a:cxn ang="T10">
                <a:pos x="T4" y="T5"/>
              </a:cxn>
              <a:cxn ang="T11">
                <a:pos x="T6" y="T7"/>
              </a:cxn>
            </a:cxnLst>
            <a:rect l="T12" t="T13" r="T14" b="T15"/>
            <a:pathLst>
              <a:path w="2449" h="453">
                <a:moveTo>
                  <a:pt x="0" y="453"/>
                </a:moveTo>
                <a:lnTo>
                  <a:pt x="0" y="0"/>
                </a:lnTo>
                <a:lnTo>
                  <a:pt x="2449" y="0"/>
                </a:lnTo>
                <a:lnTo>
                  <a:pt x="2449" y="317"/>
                </a:lnTo>
              </a:path>
            </a:pathLst>
          </a:custGeom>
          <a:noFill/>
          <a:ln w="127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9575"/>
                                        </p:tgtEl>
                                        <p:attrNameLst>
                                          <p:attrName>style.visibility</p:attrName>
                                        </p:attrNameLst>
                                      </p:cBhvr>
                                      <p:to>
                                        <p:strVal val="visible"/>
                                      </p:to>
                                    </p:set>
                                    <p:animEffect transition="in" filter="wipe(left)">
                                      <p:cBhvr>
                                        <p:cTn id="13" dur="1000"/>
                                        <p:tgtEl>
                                          <p:spTgt spid="189575"/>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89577"/>
                                        </p:tgtEl>
                                        <p:attrNameLst>
                                          <p:attrName>style.visibility</p:attrName>
                                        </p:attrNameLst>
                                      </p:cBhvr>
                                      <p:to>
                                        <p:strVal val="visible"/>
                                      </p:to>
                                    </p:set>
                                    <p:animEffect transition="in" filter="wipe(left)">
                                      <p:cBhvr>
                                        <p:cTn id="17" dur="1000"/>
                                        <p:tgtEl>
                                          <p:spTgt spid="1895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578"/>
                                        </p:tgtEl>
                                        <p:attrNameLst>
                                          <p:attrName>style.visibility</p:attrName>
                                        </p:attrNameLst>
                                      </p:cBhvr>
                                      <p:to>
                                        <p:strVal val="visible"/>
                                      </p:to>
                                    </p:set>
                                    <p:animEffect transition="in" filter="wipe(left)">
                                      <p:cBhvr>
                                        <p:cTn id="22" dur="1000"/>
                                        <p:tgtEl>
                                          <p:spTgt spid="189578"/>
                                        </p:tgtEl>
                                      </p:cBhvr>
                                    </p:animEffec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89580"/>
                                        </p:tgtEl>
                                        <p:attrNameLst>
                                          <p:attrName>style.visibility</p:attrName>
                                        </p:attrNameLst>
                                      </p:cBhvr>
                                      <p:to>
                                        <p:strVal val="visible"/>
                                      </p:to>
                                    </p:set>
                                    <p:animEffect transition="in" filter="wipe(left)">
                                      <p:cBhvr>
                                        <p:cTn id="26" dur="1000"/>
                                        <p:tgtEl>
                                          <p:spTgt spid="1895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9581"/>
                                        </p:tgtEl>
                                        <p:attrNameLst>
                                          <p:attrName>style.visibility</p:attrName>
                                        </p:attrNameLst>
                                      </p:cBhvr>
                                      <p:to>
                                        <p:strVal val="visible"/>
                                      </p:to>
                                    </p:set>
                                    <p:animEffect transition="in" filter="wipe(left)">
                                      <p:cBhvr>
                                        <p:cTn id="31" dur="1000"/>
                                        <p:tgtEl>
                                          <p:spTgt spid="189581"/>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9582"/>
                                        </p:tgtEl>
                                        <p:attrNameLst>
                                          <p:attrName>style.visibility</p:attrName>
                                        </p:attrNameLst>
                                      </p:cBhvr>
                                      <p:to>
                                        <p:strVal val="visible"/>
                                      </p:to>
                                    </p:set>
                                    <p:animEffect transition="in" filter="wipe(left)">
                                      <p:cBhvr>
                                        <p:cTn id="35" dur="1000"/>
                                        <p:tgtEl>
                                          <p:spTgt spid="1895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89537"/>
                                        </p:tgtEl>
                                        <p:attrNameLst>
                                          <p:attrName>style.visibility</p:attrName>
                                        </p:attrNameLst>
                                      </p:cBhvr>
                                      <p:to>
                                        <p:strVal val="visible"/>
                                      </p:to>
                                    </p:set>
                                    <p:animEffect transition="in" filter="wipe(up)">
                                      <p:cBhvr>
                                        <p:cTn id="40" dur="1000"/>
                                        <p:tgtEl>
                                          <p:spTgt spid="18953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89538"/>
                                        </p:tgtEl>
                                        <p:attrNameLst>
                                          <p:attrName>style.visibility</p:attrName>
                                        </p:attrNameLst>
                                      </p:cBhvr>
                                      <p:to>
                                        <p:strVal val="visible"/>
                                      </p:to>
                                    </p:set>
                                    <p:animEffect transition="in" filter="wipe(up)">
                                      <p:cBhvr>
                                        <p:cTn id="43" dur="1000"/>
                                        <p:tgtEl>
                                          <p:spTgt spid="18953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89540"/>
                                        </p:tgtEl>
                                        <p:attrNameLst>
                                          <p:attrName>style.visibility</p:attrName>
                                        </p:attrNameLst>
                                      </p:cBhvr>
                                      <p:to>
                                        <p:strVal val="visible"/>
                                      </p:to>
                                    </p:set>
                                    <p:animEffect transition="in" filter="wipe(up)">
                                      <p:cBhvr>
                                        <p:cTn id="46" dur="1000"/>
                                        <p:tgtEl>
                                          <p:spTgt spid="18954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89541"/>
                                        </p:tgtEl>
                                        <p:attrNameLst>
                                          <p:attrName>style.visibility</p:attrName>
                                        </p:attrNameLst>
                                      </p:cBhvr>
                                      <p:to>
                                        <p:strVal val="visible"/>
                                      </p:to>
                                    </p:set>
                                    <p:animEffect transition="in" filter="wipe(up)">
                                      <p:cBhvr>
                                        <p:cTn id="49" dur="1000"/>
                                        <p:tgtEl>
                                          <p:spTgt spid="189541"/>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89543"/>
                                        </p:tgtEl>
                                        <p:attrNameLst>
                                          <p:attrName>style.visibility</p:attrName>
                                        </p:attrNameLst>
                                      </p:cBhvr>
                                      <p:to>
                                        <p:strVal val="visible"/>
                                      </p:to>
                                    </p:set>
                                    <p:animEffect transition="in" filter="wipe(up)">
                                      <p:cBhvr>
                                        <p:cTn id="52" dur="1000"/>
                                        <p:tgtEl>
                                          <p:spTgt spid="18954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89544"/>
                                        </p:tgtEl>
                                        <p:attrNameLst>
                                          <p:attrName>style.visibility</p:attrName>
                                        </p:attrNameLst>
                                      </p:cBhvr>
                                      <p:to>
                                        <p:strVal val="visible"/>
                                      </p:to>
                                    </p:set>
                                    <p:animEffect transition="in" filter="wipe(up)">
                                      <p:cBhvr>
                                        <p:cTn id="55" dur="1000"/>
                                        <p:tgtEl>
                                          <p:spTgt spid="18954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89546"/>
                                        </p:tgtEl>
                                        <p:attrNameLst>
                                          <p:attrName>style.visibility</p:attrName>
                                        </p:attrNameLst>
                                      </p:cBhvr>
                                      <p:to>
                                        <p:strVal val="visible"/>
                                      </p:to>
                                    </p:set>
                                    <p:animEffect transition="in" filter="wipe(up)">
                                      <p:cBhvr>
                                        <p:cTn id="58" dur="1000"/>
                                        <p:tgtEl>
                                          <p:spTgt spid="18954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89547"/>
                                        </p:tgtEl>
                                        <p:attrNameLst>
                                          <p:attrName>style.visibility</p:attrName>
                                        </p:attrNameLst>
                                      </p:cBhvr>
                                      <p:to>
                                        <p:strVal val="visible"/>
                                      </p:to>
                                    </p:set>
                                    <p:animEffect transition="in" filter="wipe(up)">
                                      <p:cBhvr>
                                        <p:cTn id="61" dur="1000"/>
                                        <p:tgtEl>
                                          <p:spTgt spid="189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7" grpId="0" animBg="1"/>
      <p:bldP spid="189546" grpId="0" animBg="1"/>
      <p:bldP spid="189544" grpId="0" animBg="1"/>
      <p:bldP spid="189543" grpId="0" animBg="1"/>
      <p:bldP spid="189541" grpId="0" animBg="1"/>
      <p:bldP spid="189540" grpId="0" animBg="1"/>
      <p:bldP spid="189538" grpId="0" animBg="1"/>
      <p:bldP spid="189537" grpId="0" animBg="1"/>
      <p:bldP spid="189575" grpId="0" animBg="1"/>
      <p:bldP spid="189577" grpId="0" animBg="1"/>
      <p:bldP spid="189578" grpId="0" animBg="1"/>
      <p:bldP spid="189580" grpId="0" animBg="1"/>
      <p:bldP spid="189581" grpId="0" animBg="1"/>
      <p:bldP spid="18958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mtClean="0"/>
              <a:t>数据的存储结构－</a:t>
            </a:r>
          </a:p>
        </p:txBody>
      </p:sp>
      <p:sp>
        <p:nvSpPr>
          <p:cNvPr id="46084" name="Rectangle 3"/>
          <p:cNvSpPr>
            <a:spLocks noGrp="1" noChangeArrowheads="1"/>
          </p:cNvSpPr>
          <p:nvPr>
            <p:ph type="body" idx="1"/>
          </p:nvPr>
        </p:nvSpPr>
        <p:spPr/>
        <p:txBody>
          <a:bodyPr/>
          <a:lstStyle/>
          <a:p>
            <a:pPr eaLnBrk="1" hangingPunct="1"/>
            <a:r>
              <a:rPr lang="zh-CN" altLang="en-US" smtClean="0"/>
              <a:t>在不同的编程环境中，存储结构可有</a:t>
            </a:r>
            <a:r>
              <a:rPr lang="zh-CN" altLang="en-US" smtClean="0">
                <a:solidFill>
                  <a:srgbClr val="FF0000"/>
                </a:solidFill>
              </a:rPr>
              <a:t>不同的</a:t>
            </a:r>
            <a:r>
              <a:rPr lang="zh-CN" altLang="en-US" smtClean="0"/>
              <a:t>描述方法。</a:t>
            </a:r>
          </a:p>
          <a:p>
            <a:pPr eaLnBrk="1" hangingPunct="1"/>
            <a:r>
              <a:rPr lang="zh-CN" altLang="en-US" smtClean="0">
                <a:solidFill>
                  <a:schemeClr val="tx2"/>
                </a:solidFill>
              </a:rPr>
              <a:t>当用高级程序设计语言进行编程时，通常可用高级编程语言中提供的</a:t>
            </a:r>
            <a:r>
              <a:rPr lang="zh-CN" altLang="en-US" smtClean="0">
                <a:solidFill>
                  <a:srgbClr val="FF0000"/>
                </a:solidFill>
              </a:rPr>
              <a:t>数据类型</a:t>
            </a:r>
            <a:r>
              <a:rPr lang="zh-CN" altLang="en-US" smtClean="0">
                <a:solidFill>
                  <a:schemeClr val="tx2"/>
                </a:solidFill>
              </a:rPr>
              <a:t>描述之。</a:t>
            </a:r>
          </a:p>
          <a:p>
            <a:pPr eaLnBrk="1" hangingPunct="1"/>
            <a:endParaRPr lang="zh-CN" altLang="en-US" smtClean="0"/>
          </a:p>
          <a:p>
            <a:pPr eaLnBrk="1" hangingPunct="1"/>
            <a:r>
              <a:rPr lang="zh-CN" altLang="en-US" smtClean="0"/>
              <a:t> 例如：以三个带有次序关系的整数表示一个长整数时，可利用 </a:t>
            </a:r>
            <a:r>
              <a:rPr lang="en-US" altLang="zh-CN" smtClean="0"/>
              <a:t>C </a:t>
            </a:r>
            <a:r>
              <a:rPr lang="zh-CN" altLang="en-US" smtClean="0"/>
              <a:t>语言中提供的整数数组类型。</a:t>
            </a:r>
          </a:p>
          <a:p>
            <a:pPr lvl="1" eaLnBrk="1" hangingPunct="1"/>
            <a:r>
              <a:rPr lang="zh-CN" altLang="en-US" smtClean="0"/>
              <a:t>定义长整数为</a:t>
            </a:r>
            <a:r>
              <a:rPr lang="en-US" altLang="zh-CN" smtClean="0"/>
              <a:t>:</a:t>
            </a:r>
          </a:p>
          <a:p>
            <a:pPr lvl="1" eaLnBrk="1" hangingPunct="1"/>
            <a:r>
              <a:rPr lang="en-US" altLang="zh-CN" smtClean="0"/>
              <a:t>typedef int Long_int [3]</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smtClean="0"/>
              <a:t>1.2.2 </a:t>
            </a:r>
            <a:r>
              <a:rPr lang="zh-CN" altLang="en-US" smtClean="0"/>
              <a:t>数据类型</a:t>
            </a:r>
          </a:p>
        </p:txBody>
      </p:sp>
      <p:sp>
        <p:nvSpPr>
          <p:cNvPr id="47108" name="Rectangle 3"/>
          <p:cNvSpPr>
            <a:spLocks noGrp="1" noChangeArrowheads="1"/>
          </p:cNvSpPr>
          <p:nvPr>
            <p:ph type="body" idx="1"/>
          </p:nvPr>
        </p:nvSpPr>
        <p:spPr/>
        <p:txBody>
          <a:bodyPr/>
          <a:lstStyle/>
          <a:p>
            <a:pPr eaLnBrk="1" hangingPunct="1"/>
            <a:r>
              <a:rPr lang="zh-CN" altLang="en-US" dirty="0" smtClean="0">
                <a:solidFill>
                  <a:srgbClr val="FF0000"/>
                </a:solidFill>
              </a:rPr>
              <a:t>数据类型</a:t>
            </a:r>
            <a:r>
              <a:rPr lang="zh-CN" altLang="en-US" dirty="0" smtClean="0"/>
              <a:t>：在一种程序设计语言中，变量所具有的数据种类。</a:t>
            </a:r>
          </a:p>
          <a:p>
            <a:pPr eaLnBrk="1" hangingPunct="1"/>
            <a:endParaRPr lang="zh-CN" altLang="en-US" dirty="0" smtClean="0"/>
          </a:p>
          <a:p>
            <a:pPr eaLnBrk="1" hangingPunct="1"/>
            <a:r>
              <a:rPr lang="zh-CN" altLang="en-US" dirty="0" smtClean="0"/>
              <a:t>例</a:t>
            </a:r>
            <a:r>
              <a:rPr lang="en-US" altLang="zh-CN" dirty="0" smtClean="0"/>
              <a:t>1</a:t>
            </a:r>
            <a:r>
              <a:rPr lang="zh-CN" altLang="en-US" dirty="0" smtClean="0"/>
              <a:t>： 在</a:t>
            </a:r>
            <a:r>
              <a:rPr lang="en-US" altLang="zh-CN" dirty="0" smtClean="0"/>
              <a:t>FORTRAN</a:t>
            </a:r>
            <a:r>
              <a:rPr lang="zh-CN" altLang="en-US" dirty="0" smtClean="0"/>
              <a:t>语言中</a:t>
            </a:r>
          </a:p>
          <a:p>
            <a:pPr lvl="1" eaLnBrk="1" hangingPunct="1"/>
            <a:r>
              <a:rPr lang="zh-CN" altLang="en-US" dirty="0" smtClean="0"/>
              <a:t>变量的数据类型有整型、实型、和复数型 </a:t>
            </a:r>
            <a:r>
              <a:rPr lang="en-US" altLang="zh-CN" dirty="0" smtClean="0"/>
              <a:t>…</a:t>
            </a:r>
            <a:endParaRPr lang="zh-CN" altLang="en-US" dirty="0" smtClean="0"/>
          </a:p>
          <a:p>
            <a:pPr eaLnBrk="1" hangingPunct="1"/>
            <a:r>
              <a:rPr lang="zh-CN" altLang="en-US" dirty="0" smtClean="0"/>
              <a:t>例</a:t>
            </a:r>
            <a:r>
              <a:rPr lang="en-US" altLang="zh-CN" dirty="0" smtClean="0"/>
              <a:t>2</a:t>
            </a:r>
            <a:r>
              <a:rPr lang="zh-CN" altLang="en-US" dirty="0" smtClean="0"/>
              <a:t>：在</a:t>
            </a:r>
            <a:r>
              <a:rPr lang="en-US" altLang="zh-CN" dirty="0" smtClean="0"/>
              <a:t>C</a:t>
            </a:r>
            <a:r>
              <a:rPr lang="zh-CN" altLang="en-US" dirty="0" smtClean="0"/>
              <a:t>语言中数据类型：基本类型和构造类型</a:t>
            </a:r>
          </a:p>
          <a:p>
            <a:pPr lvl="1" eaLnBrk="1" hangingPunct="1"/>
            <a:r>
              <a:rPr lang="zh-CN" altLang="en-US" dirty="0" smtClean="0"/>
              <a:t>基本类型：整型、浮点型、双精度、逻辑型、字符型</a:t>
            </a:r>
          </a:p>
          <a:p>
            <a:pPr lvl="1" eaLnBrk="1" hangingPunct="1"/>
            <a:r>
              <a:rPr lang="zh-CN" altLang="en-US" dirty="0" smtClean="0"/>
              <a:t>构造类型：数组、</a:t>
            </a:r>
            <a:r>
              <a:rPr lang="zh-CN" altLang="en-US" u="sng" dirty="0" smtClean="0">
                <a:solidFill>
                  <a:schemeClr val="hlink"/>
                </a:solidFill>
              </a:rPr>
              <a:t>结构</a:t>
            </a:r>
            <a:r>
              <a:rPr lang="zh-CN" altLang="en-US" dirty="0" smtClean="0"/>
              <a:t>、联合、</a:t>
            </a:r>
            <a:r>
              <a:rPr lang="zh-CN" altLang="en-US" u="sng" dirty="0" smtClean="0">
                <a:solidFill>
                  <a:schemeClr val="hlink"/>
                </a:solidFill>
              </a:rPr>
              <a:t>指针</a:t>
            </a:r>
            <a:r>
              <a:rPr lang="zh-CN" altLang="en-US" dirty="0" smtClean="0"/>
              <a:t>、枚举型、自定义</a:t>
            </a:r>
          </a:p>
          <a:p>
            <a:pPr eaLnBrk="1" hangingPunct="1"/>
            <a:endParaRPr lang="en-US" altLang="zh-CN" dirty="0"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endParaRPr lang="zh-CN" altLang="zh-CN" smtClean="0"/>
          </a:p>
        </p:txBody>
      </p:sp>
      <p:sp>
        <p:nvSpPr>
          <p:cNvPr id="48132" name="Rectangle 3"/>
          <p:cNvSpPr>
            <a:spLocks noGrp="1" noChangeArrowheads="1"/>
          </p:cNvSpPr>
          <p:nvPr>
            <p:ph type="body" idx="1"/>
          </p:nvPr>
        </p:nvSpPr>
        <p:spPr/>
        <p:txBody>
          <a:bodyPr/>
          <a:lstStyle/>
          <a:p>
            <a:pPr eaLnBrk="1" hangingPunct="1"/>
            <a:r>
              <a:rPr lang="zh-CN" altLang="en-US" smtClean="0">
                <a:solidFill>
                  <a:schemeClr val="tx2"/>
                </a:solidFill>
              </a:rPr>
              <a:t>不同类型的变量，其</a:t>
            </a:r>
            <a:r>
              <a:rPr lang="zh-CN" altLang="en-US" smtClean="0">
                <a:solidFill>
                  <a:srgbClr val="FF0000"/>
                </a:solidFill>
              </a:rPr>
              <a:t>取值范围</a:t>
            </a:r>
            <a:r>
              <a:rPr lang="zh-CN" altLang="en-US" smtClean="0">
                <a:solidFill>
                  <a:schemeClr val="tx2"/>
                </a:solidFill>
              </a:rPr>
              <a:t>不同，所能进行的</a:t>
            </a:r>
            <a:r>
              <a:rPr lang="zh-CN" altLang="en-US" smtClean="0">
                <a:solidFill>
                  <a:srgbClr val="FF0000"/>
                </a:solidFill>
              </a:rPr>
              <a:t>操作</a:t>
            </a:r>
            <a:r>
              <a:rPr lang="zh-CN" altLang="en-US" smtClean="0">
                <a:solidFill>
                  <a:schemeClr val="tx2"/>
                </a:solidFill>
              </a:rPr>
              <a:t>不同</a:t>
            </a:r>
          </a:p>
          <a:p>
            <a:pPr eaLnBrk="1" hangingPunct="1"/>
            <a:endParaRPr lang="zh-CN" altLang="en-US" smtClean="0">
              <a:solidFill>
                <a:srgbClr val="FF0000"/>
              </a:solidFill>
            </a:endParaRPr>
          </a:p>
          <a:p>
            <a:pPr eaLnBrk="1" hangingPunct="1"/>
            <a:r>
              <a:rPr lang="zh-CN" altLang="en-US" smtClean="0">
                <a:solidFill>
                  <a:srgbClr val="FF0000"/>
                </a:solidFill>
              </a:rPr>
              <a:t>数据类型</a:t>
            </a:r>
            <a:r>
              <a:rPr lang="zh-CN" altLang="en-US" smtClean="0"/>
              <a:t>：是一个</a:t>
            </a:r>
            <a:r>
              <a:rPr lang="zh-CN" altLang="en-US" smtClean="0">
                <a:solidFill>
                  <a:srgbClr val="FF0000"/>
                </a:solidFill>
              </a:rPr>
              <a:t>值的集合</a:t>
            </a:r>
            <a:r>
              <a:rPr lang="zh-CN" altLang="en-US" smtClean="0"/>
              <a:t>和定义在此集合上的</a:t>
            </a:r>
            <a:r>
              <a:rPr lang="zh-CN" altLang="en-US" smtClean="0">
                <a:solidFill>
                  <a:srgbClr val="FF0000"/>
                </a:solidFill>
              </a:rPr>
              <a:t>一组操作</a:t>
            </a:r>
            <a:r>
              <a:rPr lang="zh-CN" altLang="en-US" smtClean="0"/>
              <a:t>的总称。</a:t>
            </a:r>
          </a:p>
          <a:p>
            <a:pPr eaLnBrk="1" hangingPunct="1"/>
            <a:endParaRPr lang="zh-CN" altLang="en-US" smtClean="0"/>
          </a:p>
          <a:p>
            <a:pPr eaLnBrk="1" hangingPunct="1"/>
            <a:r>
              <a:rPr lang="zh-CN" altLang="en-US" smtClean="0"/>
              <a:t>如何处理不同语言中的数据类型呢？</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smtClean="0"/>
              <a:t>1.2.3 </a:t>
            </a:r>
            <a:r>
              <a:rPr lang="zh-CN" altLang="en-US" smtClean="0"/>
              <a:t>抽象数据类型</a:t>
            </a:r>
          </a:p>
        </p:txBody>
      </p:sp>
      <p:sp>
        <p:nvSpPr>
          <p:cNvPr id="49156" name="Rectangle 3"/>
          <p:cNvSpPr>
            <a:spLocks noGrp="1" noChangeArrowheads="1"/>
          </p:cNvSpPr>
          <p:nvPr>
            <p:ph type="body" idx="1"/>
          </p:nvPr>
        </p:nvSpPr>
        <p:spPr/>
        <p:txBody>
          <a:bodyPr/>
          <a:lstStyle/>
          <a:p>
            <a:pPr eaLnBrk="1" hangingPunct="1"/>
            <a:r>
              <a:rPr lang="zh-CN" altLang="en-US" smtClean="0"/>
              <a:t>抽象数据类型（</a:t>
            </a:r>
            <a:r>
              <a:rPr lang="en-US" altLang="zh-CN" smtClean="0"/>
              <a:t>Abstract Data Type </a:t>
            </a:r>
            <a:r>
              <a:rPr lang="zh-CN" altLang="en-US" smtClean="0"/>
              <a:t>简称</a:t>
            </a:r>
            <a:r>
              <a:rPr lang="en-US" altLang="zh-CN" smtClean="0"/>
              <a:t>ADT</a:t>
            </a:r>
            <a:r>
              <a:rPr lang="zh-CN" altLang="en-US" smtClean="0"/>
              <a:t>）</a:t>
            </a:r>
          </a:p>
          <a:p>
            <a:pPr eaLnBrk="1" hangingPunct="1"/>
            <a:endParaRPr lang="en-US" altLang="zh-CN" smtClean="0"/>
          </a:p>
          <a:p>
            <a:pPr eaLnBrk="1" hangingPunct="1"/>
            <a:endParaRPr lang="en-US" altLang="zh-CN" smtClean="0"/>
          </a:p>
        </p:txBody>
      </p:sp>
      <p:sp>
        <p:nvSpPr>
          <p:cNvPr id="126980" name="Text Box 4"/>
          <p:cNvSpPr txBox="1">
            <a:spLocks noChangeArrowheads="1"/>
          </p:cNvSpPr>
          <p:nvPr/>
        </p:nvSpPr>
        <p:spPr bwMode="auto">
          <a:xfrm>
            <a:off x="323850" y="2420938"/>
            <a:ext cx="849630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eaLnBrk="1" hangingPunct="1">
              <a:lnSpc>
                <a:spcPct val="140000"/>
              </a:lnSpc>
            </a:pPr>
            <a:r>
              <a:rPr lang="en-US" altLang="zh-CN" sz="3600">
                <a:solidFill>
                  <a:schemeClr val="tx2"/>
                </a:solidFill>
                <a:latin typeface="Arial" pitchFamily="34" charset="0"/>
                <a:ea typeface="隶书" pitchFamily="49" charset="-122"/>
              </a:rPr>
              <a:t>ADT</a:t>
            </a:r>
            <a:r>
              <a:rPr lang="zh-CN" altLang="en-US" sz="3600">
                <a:solidFill>
                  <a:schemeClr val="tx2"/>
                </a:solidFill>
                <a:latin typeface="隶书" pitchFamily="49" charset="-122"/>
                <a:ea typeface="隶书" pitchFamily="49" charset="-122"/>
              </a:rPr>
              <a:t>是对数据结构的一种更准确的</a:t>
            </a:r>
            <a:r>
              <a:rPr lang="zh-CN" altLang="en-US" sz="3600">
                <a:solidFill>
                  <a:srgbClr val="FF0000"/>
                </a:solidFill>
                <a:latin typeface="隶书" pitchFamily="49" charset="-122"/>
                <a:ea typeface="隶书" pitchFamily="49" charset="-122"/>
              </a:rPr>
              <a:t>抽象描述</a:t>
            </a:r>
            <a:r>
              <a:rPr lang="zh-CN" altLang="en-US" sz="3600">
                <a:solidFill>
                  <a:schemeClr val="tx2"/>
                </a:solidFill>
                <a:latin typeface="隶书" pitchFamily="49" charset="-122"/>
                <a:ea typeface="隶书" pitchFamily="49" charset="-122"/>
              </a:rPr>
              <a:t>，它忽略了数据结构的具体实现步骤，将更多的注意力放在数据的</a:t>
            </a:r>
            <a:r>
              <a:rPr lang="zh-CN" altLang="en-US" sz="3600">
                <a:solidFill>
                  <a:srgbClr val="FF0000"/>
                </a:solidFill>
                <a:latin typeface="隶书" pitchFamily="49" charset="-122"/>
                <a:ea typeface="隶书" pitchFamily="49" charset="-122"/>
              </a:rPr>
              <a:t>基本操作</a:t>
            </a:r>
            <a:r>
              <a:rPr lang="zh-CN" altLang="en-US" sz="3600">
                <a:solidFill>
                  <a:schemeClr val="tx2"/>
                </a:solidFill>
                <a:latin typeface="隶书" pitchFamily="49" charset="-122"/>
                <a:ea typeface="隶书" pitchFamily="49" charset="-122"/>
              </a:rPr>
              <a:t>上，通过基本操作描述数据的</a:t>
            </a:r>
            <a:r>
              <a:rPr lang="zh-CN" altLang="en-US" sz="3600">
                <a:solidFill>
                  <a:srgbClr val="FF0000"/>
                </a:solidFill>
                <a:latin typeface="隶书" pitchFamily="49" charset="-122"/>
                <a:ea typeface="隶书" pitchFamily="49" charset="-122"/>
              </a:rPr>
              <a:t>逻辑关系</a:t>
            </a:r>
            <a:r>
              <a:rPr lang="zh-CN" altLang="en-US" sz="3600">
                <a:solidFill>
                  <a:schemeClr val="tx2"/>
                </a:solidFill>
                <a:latin typeface="隶书" pitchFamily="49" charset="-122"/>
                <a:ea typeface="隶书" pitchFamily="49" charset="-122"/>
              </a:rPr>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strips(downRight)">
                                      <p:cBhvr>
                                        <p:cTn id="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mtClean="0"/>
              <a:t>抽象数据类型的定义格式</a:t>
            </a:r>
          </a:p>
        </p:txBody>
      </p:sp>
      <p:sp>
        <p:nvSpPr>
          <p:cNvPr id="50180" name="Rectangle 3"/>
          <p:cNvSpPr>
            <a:spLocks noGrp="1" noChangeArrowheads="1"/>
          </p:cNvSpPr>
          <p:nvPr>
            <p:ph type="body" idx="1"/>
          </p:nvPr>
        </p:nvSpPr>
        <p:spPr/>
        <p:txBody>
          <a:bodyPr/>
          <a:lstStyle/>
          <a:p>
            <a:pPr eaLnBrk="1" hangingPunct="1"/>
            <a:endParaRPr lang="zh-CN" altLang="zh-CN" smtClean="0"/>
          </a:p>
        </p:txBody>
      </p:sp>
      <p:sp>
        <p:nvSpPr>
          <p:cNvPr id="125957" name="Rectangle 5"/>
          <p:cNvSpPr>
            <a:spLocks noChangeArrowheads="1"/>
          </p:cNvSpPr>
          <p:nvPr/>
        </p:nvSpPr>
        <p:spPr bwMode="auto">
          <a:xfrm>
            <a:off x="1908175" y="1628775"/>
            <a:ext cx="5183188" cy="2660650"/>
          </a:xfrm>
          <a:prstGeom prst="rect">
            <a:avLst/>
          </a:prstGeom>
          <a:solidFill>
            <a:srgbClr val="FFFFCC"/>
          </a:solidFill>
          <a:ln w="12700" cap="sq">
            <a:solidFill>
              <a:schemeClr val="tx2"/>
            </a:solidFill>
            <a:miter lim="800000"/>
            <a:headEnd/>
            <a:tailEnd/>
          </a:ln>
        </p:spPr>
        <p:txBody>
          <a:bodyPr>
            <a:spAutoFit/>
          </a:bodyPr>
          <a:lstStyle/>
          <a:p>
            <a:pPr>
              <a:spcBef>
                <a:spcPct val="50000"/>
              </a:spcBef>
            </a:pPr>
            <a:r>
              <a:rPr lang="en-US" altLang="zh-CN" sz="2400">
                <a:solidFill>
                  <a:schemeClr val="tx2"/>
                </a:solidFill>
              </a:rPr>
              <a:t>ADT </a:t>
            </a:r>
            <a:r>
              <a:rPr lang="zh-CN" altLang="en-US" sz="2400">
                <a:solidFill>
                  <a:schemeClr val="tx2"/>
                </a:solidFill>
              </a:rPr>
              <a:t>抽象数据类型名 </a:t>
            </a:r>
            <a:r>
              <a:rPr lang="en-US" altLang="zh-CN" sz="2400">
                <a:solidFill>
                  <a:schemeClr val="tx2"/>
                </a:solidFill>
              </a:rPr>
              <a:t>{</a:t>
            </a:r>
          </a:p>
          <a:p>
            <a:pPr>
              <a:spcBef>
                <a:spcPct val="50000"/>
              </a:spcBef>
            </a:pPr>
            <a:r>
              <a:rPr lang="en-US" altLang="zh-CN" sz="2400">
                <a:solidFill>
                  <a:schemeClr val="tx2"/>
                </a:solidFill>
              </a:rPr>
              <a:t>   </a:t>
            </a:r>
            <a:r>
              <a:rPr lang="zh-CN" altLang="en-US" sz="2400">
                <a:solidFill>
                  <a:schemeClr val="tx2"/>
                </a:solidFill>
              </a:rPr>
              <a:t>数据对象：</a:t>
            </a:r>
            <a:r>
              <a:rPr lang="en-US" altLang="zh-CN" sz="2400">
                <a:solidFill>
                  <a:schemeClr val="tx2"/>
                </a:solidFill>
              </a:rPr>
              <a:t>〈</a:t>
            </a:r>
            <a:r>
              <a:rPr lang="zh-CN" altLang="en-US" sz="2400">
                <a:solidFill>
                  <a:schemeClr val="tx2"/>
                </a:solidFill>
              </a:rPr>
              <a:t>数据对象的定义</a:t>
            </a:r>
            <a:r>
              <a:rPr lang="en-US" altLang="zh-CN" sz="2400">
                <a:solidFill>
                  <a:schemeClr val="tx2"/>
                </a:solidFill>
              </a:rPr>
              <a:t>〉</a:t>
            </a:r>
          </a:p>
          <a:p>
            <a:pPr>
              <a:spcBef>
                <a:spcPct val="50000"/>
              </a:spcBef>
            </a:pPr>
            <a:r>
              <a:rPr lang="en-US" altLang="zh-CN" sz="2400">
                <a:solidFill>
                  <a:schemeClr val="tx2"/>
                </a:solidFill>
              </a:rPr>
              <a:t>   </a:t>
            </a:r>
            <a:r>
              <a:rPr lang="zh-CN" altLang="en-US" sz="2400">
                <a:solidFill>
                  <a:schemeClr val="tx2"/>
                </a:solidFill>
              </a:rPr>
              <a:t>数据关系：</a:t>
            </a:r>
            <a:r>
              <a:rPr lang="en-US" altLang="zh-CN" sz="2400">
                <a:solidFill>
                  <a:schemeClr val="tx2"/>
                </a:solidFill>
              </a:rPr>
              <a:t>〈</a:t>
            </a:r>
            <a:r>
              <a:rPr lang="zh-CN" altLang="en-US" sz="2400">
                <a:solidFill>
                  <a:schemeClr val="tx2"/>
                </a:solidFill>
              </a:rPr>
              <a:t>数据关系的定义</a:t>
            </a:r>
            <a:r>
              <a:rPr lang="en-US" altLang="zh-CN" sz="2400">
                <a:solidFill>
                  <a:schemeClr val="tx2"/>
                </a:solidFill>
              </a:rPr>
              <a:t>〉</a:t>
            </a:r>
          </a:p>
          <a:p>
            <a:pPr>
              <a:spcBef>
                <a:spcPct val="50000"/>
              </a:spcBef>
            </a:pPr>
            <a:r>
              <a:rPr lang="en-US" altLang="zh-CN" sz="2400">
                <a:solidFill>
                  <a:schemeClr val="tx2"/>
                </a:solidFill>
              </a:rPr>
              <a:t>   </a:t>
            </a:r>
            <a:r>
              <a:rPr lang="zh-CN" altLang="en-US" sz="2400">
                <a:solidFill>
                  <a:schemeClr val="tx2"/>
                </a:solidFill>
              </a:rPr>
              <a:t>基本操作：</a:t>
            </a:r>
            <a:r>
              <a:rPr lang="en-US" altLang="zh-CN" sz="2400">
                <a:solidFill>
                  <a:schemeClr val="tx2"/>
                </a:solidFill>
              </a:rPr>
              <a:t>〈</a:t>
            </a:r>
            <a:r>
              <a:rPr lang="zh-CN" altLang="en-US" sz="2400">
                <a:solidFill>
                  <a:schemeClr val="tx2"/>
                </a:solidFill>
              </a:rPr>
              <a:t>基本操作的定义</a:t>
            </a:r>
            <a:r>
              <a:rPr lang="en-US" altLang="zh-CN" sz="2400">
                <a:solidFill>
                  <a:schemeClr val="tx2"/>
                </a:solidFill>
              </a:rPr>
              <a:t>〉</a:t>
            </a:r>
          </a:p>
          <a:p>
            <a:pPr>
              <a:spcBef>
                <a:spcPct val="50000"/>
              </a:spcBef>
            </a:pPr>
            <a:r>
              <a:rPr lang="en-US" altLang="zh-CN" sz="2400">
                <a:solidFill>
                  <a:schemeClr val="tx2"/>
                </a:solidFill>
              </a:rPr>
              <a:t>} ADT </a:t>
            </a:r>
            <a:r>
              <a:rPr lang="zh-CN" altLang="en-US" sz="2400">
                <a:solidFill>
                  <a:schemeClr val="tx2"/>
                </a:solidFill>
              </a:rPr>
              <a:t>抽象数据类型名</a:t>
            </a:r>
          </a:p>
        </p:txBody>
      </p:sp>
      <p:sp>
        <p:nvSpPr>
          <p:cNvPr id="125958" name="Rectangle 6"/>
          <p:cNvSpPr>
            <a:spLocks noChangeArrowheads="1"/>
          </p:cNvSpPr>
          <p:nvPr/>
        </p:nvSpPr>
        <p:spPr bwMode="auto">
          <a:xfrm>
            <a:off x="1908175" y="4581525"/>
            <a:ext cx="5184775" cy="1565275"/>
          </a:xfrm>
          <a:prstGeom prst="rect">
            <a:avLst/>
          </a:prstGeom>
          <a:solidFill>
            <a:srgbClr val="EAEAEA"/>
          </a:solidFill>
          <a:ln w="12700" cap="sq">
            <a:solidFill>
              <a:schemeClr val="tx2"/>
            </a:solidFill>
            <a:miter lim="800000"/>
            <a:headEnd/>
            <a:tailEnd/>
          </a:ln>
        </p:spPr>
        <p:txBody>
          <a:bodyPr>
            <a:spAutoFit/>
          </a:bodyPr>
          <a:lstStyle/>
          <a:p>
            <a:pPr>
              <a:spcBef>
                <a:spcPct val="50000"/>
              </a:spcBef>
            </a:pPr>
            <a:r>
              <a:rPr lang="zh-CN" altLang="en-US" sz="2400">
                <a:solidFill>
                  <a:schemeClr val="hlink"/>
                </a:solidFill>
              </a:rPr>
              <a:t>基本操作名（参数表）</a:t>
            </a:r>
          </a:p>
          <a:p>
            <a:pPr>
              <a:spcBef>
                <a:spcPct val="50000"/>
              </a:spcBef>
            </a:pPr>
            <a:r>
              <a:rPr lang="zh-CN" altLang="en-US" sz="2400">
                <a:solidFill>
                  <a:schemeClr val="hlink"/>
                </a:solidFill>
              </a:rPr>
              <a:t>    初始条件：</a:t>
            </a:r>
            <a:r>
              <a:rPr lang="en-US" altLang="zh-CN" sz="2400">
                <a:solidFill>
                  <a:schemeClr val="hlink"/>
                </a:solidFill>
              </a:rPr>
              <a:t>〈</a:t>
            </a:r>
            <a:r>
              <a:rPr lang="zh-CN" altLang="en-US" sz="2400">
                <a:solidFill>
                  <a:schemeClr val="hlink"/>
                </a:solidFill>
              </a:rPr>
              <a:t>初始条件描述</a:t>
            </a:r>
            <a:r>
              <a:rPr lang="en-US" altLang="zh-CN" sz="2400">
                <a:solidFill>
                  <a:schemeClr val="hlink"/>
                </a:solidFill>
              </a:rPr>
              <a:t>〉</a:t>
            </a:r>
          </a:p>
          <a:p>
            <a:pPr>
              <a:spcBef>
                <a:spcPct val="50000"/>
              </a:spcBef>
            </a:pPr>
            <a:r>
              <a:rPr lang="en-US" altLang="zh-CN" sz="2400">
                <a:solidFill>
                  <a:schemeClr val="hlink"/>
                </a:solidFill>
              </a:rPr>
              <a:t>    </a:t>
            </a:r>
            <a:r>
              <a:rPr lang="zh-CN" altLang="en-US" sz="2400">
                <a:solidFill>
                  <a:schemeClr val="hlink"/>
                </a:solidFill>
              </a:rPr>
              <a:t>操作结果：</a:t>
            </a:r>
            <a:r>
              <a:rPr lang="en-US" altLang="zh-CN" sz="2400">
                <a:solidFill>
                  <a:schemeClr val="hlink"/>
                </a:solidFill>
              </a:rPr>
              <a:t>〈</a:t>
            </a:r>
            <a:r>
              <a:rPr lang="zh-CN" altLang="en-US" sz="2400">
                <a:solidFill>
                  <a:schemeClr val="hlink"/>
                </a:solidFill>
              </a:rPr>
              <a:t>操作结果描述</a:t>
            </a:r>
            <a:r>
              <a:rPr lang="en-US" altLang="zh-CN" sz="2400">
                <a:solidFill>
                  <a:schemeClr val="hlink"/>
                </a:solidFill>
              </a:rPr>
              <a:t>〉</a:t>
            </a:r>
          </a:p>
        </p:txBody>
      </p:sp>
      <p:sp>
        <p:nvSpPr>
          <p:cNvPr id="9" name="爆炸形 2 8"/>
          <p:cNvSpPr/>
          <p:nvPr/>
        </p:nvSpPr>
        <p:spPr bwMode="auto">
          <a:xfrm>
            <a:off x="5715000" y="142875"/>
            <a:ext cx="3143250" cy="2071688"/>
          </a:xfrm>
          <a:prstGeom prst="irregularSeal2">
            <a:avLst/>
          </a:prstGeom>
          <a:solidFill>
            <a:schemeClr val="accent1">
              <a:lumMod val="40000"/>
              <a:lumOff val="60000"/>
            </a:schemeClr>
          </a:solidFill>
          <a:ln w="12700" cap="sq" cmpd="sng" algn="ctr">
            <a:solidFill>
              <a:srgbClr val="000000"/>
            </a:solidFill>
            <a:prstDash val="solid"/>
            <a:round/>
            <a:headEnd type="none" w="med" len="med"/>
            <a:tailEnd type="none" w="med" len="med"/>
          </a:ln>
          <a:effectLst/>
        </p:spPr>
        <p:txBody>
          <a:bodyPr wrap="none" anchor="ctr"/>
          <a:lstStyle/>
          <a:p>
            <a:pPr algn="ctr">
              <a:spcBef>
                <a:spcPct val="50000"/>
              </a:spcBef>
              <a:defRPr/>
            </a:pPr>
            <a:r>
              <a:rPr lang="en-US" altLang="zh-CN" sz="2000" dirty="0">
                <a:solidFill>
                  <a:srgbClr val="FF0000"/>
                </a:solidFill>
              </a:rPr>
              <a:t>Very Important!</a:t>
            </a:r>
            <a:endParaRPr lang="zh-CN" altLang="en-US" sz="2000" dirty="0">
              <a:solidFill>
                <a:srgbClr val="FF0000"/>
              </a:solidFill>
            </a:endParaRP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5957"/>
                                        </p:tgtEl>
                                        <p:attrNameLst>
                                          <p:attrName>style.visibility</p:attrName>
                                        </p:attrNameLst>
                                      </p:cBhvr>
                                      <p:to>
                                        <p:strVal val="visible"/>
                                      </p:to>
                                    </p:set>
                                    <p:animEffect transition="in" filter="wipe(up)">
                                      <p:cBhvr>
                                        <p:cTn id="13" dur="500"/>
                                        <p:tgtEl>
                                          <p:spTgt spid="1259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25958"/>
                                        </p:tgtEl>
                                        <p:attrNameLst>
                                          <p:attrName>style.visibility</p:attrName>
                                        </p:attrNameLst>
                                      </p:cBhvr>
                                      <p:to>
                                        <p:strVal val="visible"/>
                                      </p:to>
                                    </p:set>
                                    <p:animEffect transition="in" filter="box(in)">
                                      <p:cBhvr>
                                        <p:cTn id="18" dur="500"/>
                                        <p:tgtEl>
                                          <p:spTgt spid="12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P spid="12595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mtClean="0"/>
              <a:t>抽象数据类型的定义格式</a:t>
            </a:r>
            <a:endParaRPr lang="zh-CN" altLang="zh-CN" smtClean="0"/>
          </a:p>
        </p:txBody>
      </p:sp>
      <p:sp>
        <p:nvSpPr>
          <p:cNvPr id="51204" name="Rectangle 3"/>
          <p:cNvSpPr>
            <a:spLocks noGrp="1" noChangeArrowheads="1"/>
          </p:cNvSpPr>
          <p:nvPr>
            <p:ph type="body" idx="1"/>
          </p:nvPr>
        </p:nvSpPr>
        <p:spPr>
          <a:xfrm>
            <a:off x="457200" y="3284538"/>
            <a:ext cx="8686800" cy="3040062"/>
          </a:xfrm>
        </p:spPr>
        <p:txBody>
          <a:bodyPr/>
          <a:lstStyle/>
          <a:p>
            <a:pPr eaLnBrk="1" hangingPunct="1"/>
            <a:r>
              <a:rPr lang="zh-CN" altLang="en-US" dirty="0" smtClean="0">
                <a:solidFill>
                  <a:schemeClr val="hlink"/>
                </a:solidFill>
              </a:rPr>
              <a:t>参数表</a:t>
            </a:r>
          </a:p>
          <a:p>
            <a:pPr lvl="1" eaLnBrk="1" hangingPunct="1"/>
            <a:r>
              <a:rPr lang="zh-CN" altLang="en-US" dirty="0" smtClean="0">
                <a:solidFill>
                  <a:schemeClr val="hlink"/>
                </a:solidFill>
              </a:rPr>
              <a:t>赋值参数</a:t>
            </a:r>
            <a:r>
              <a:rPr lang="zh-CN" altLang="en-US" dirty="0" smtClean="0">
                <a:solidFill>
                  <a:srgbClr val="006699"/>
                </a:solidFill>
              </a:rPr>
              <a:t> </a:t>
            </a:r>
            <a:r>
              <a:rPr lang="zh-CN" altLang="en-US" dirty="0" smtClean="0">
                <a:solidFill>
                  <a:schemeClr val="tx2"/>
                </a:solidFill>
              </a:rPr>
              <a:t>只为操作提供输入值。</a:t>
            </a:r>
            <a:endParaRPr lang="zh-CN" altLang="en-US" dirty="0" smtClean="0">
              <a:solidFill>
                <a:schemeClr val="tx1"/>
              </a:solidFill>
            </a:endParaRPr>
          </a:p>
          <a:p>
            <a:pPr lvl="1" eaLnBrk="1" hangingPunct="1"/>
            <a:r>
              <a:rPr lang="zh-CN" altLang="en-US" dirty="0" smtClean="0">
                <a:solidFill>
                  <a:schemeClr val="hlink"/>
                </a:solidFill>
              </a:rPr>
              <a:t>引用参数</a:t>
            </a:r>
            <a:r>
              <a:rPr lang="zh-CN" altLang="en-US" dirty="0" smtClean="0">
                <a:solidFill>
                  <a:srgbClr val="006699"/>
                </a:solidFill>
              </a:rPr>
              <a:t> </a:t>
            </a:r>
            <a:r>
              <a:rPr lang="zh-CN" altLang="en-US" dirty="0" smtClean="0">
                <a:solidFill>
                  <a:schemeClr val="tx2"/>
                </a:solidFill>
              </a:rPr>
              <a:t>以</a:t>
            </a:r>
            <a:r>
              <a:rPr lang="en-US" altLang="zh-CN" dirty="0" smtClean="0">
                <a:solidFill>
                  <a:schemeClr val="tx2"/>
                </a:solidFill>
              </a:rPr>
              <a:t>&amp;</a:t>
            </a:r>
            <a:r>
              <a:rPr lang="zh-CN" altLang="en-US" dirty="0" smtClean="0">
                <a:solidFill>
                  <a:schemeClr val="tx2"/>
                </a:solidFill>
              </a:rPr>
              <a:t>打头，除可提供输入值，还将返回操作结果。</a:t>
            </a:r>
          </a:p>
          <a:p>
            <a:pPr eaLnBrk="1" hangingPunct="1"/>
            <a:r>
              <a:rPr lang="zh-CN" altLang="en-US" dirty="0" smtClean="0">
                <a:solidFill>
                  <a:schemeClr val="hlink"/>
                </a:solidFill>
              </a:rPr>
              <a:t>初始条件</a:t>
            </a:r>
            <a:r>
              <a:rPr lang="zh-CN" altLang="en-US" dirty="0" smtClean="0">
                <a:solidFill>
                  <a:srgbClr val="006699"/>
                </a:solidFill>
              </a:rPr>
              <a:t> </a:t>
            </a:r>
            <a:r>
              <a:rPr lang="zh-CN" altLang="en-US" dirty="0" smtClean="0">
                <a:solidFill>
                  <a:schemeClr val="tx2"/>
                </a:solidFill>
              </a:rPr>
              <a:t>描述了操作执行之前数据结构和参数应满足的条件，若不满足，则操作失败，并返回相应出错信息。</a:t>
            </a:r>
          </a:p>
          <a:p>
            <a:pPr eaLnBrk="1" hangingPunct="1"/>
            <a:r>
              <a:rPr lang="zh-CN" altLang="en-US" dirty="0" smtClean="0">
                <a:solidFill>
                  <a:schemeClr val="hlink"/>
                </a:solidFill>
              </a:rPr>
              <a:t>操作结果</a:t>
            </a:r>
            <a:r>
              <a:rPr lang="zh-CN" altLang="en-US" dirty="0" smtClean="0">
                <a:solidFill>
                  <a:srgbClr val="006699"/>
                </a:solidFill>
              </a:rPr>
              <a:t> </a:t>
            </a:r>
            <a:r>
              <a:rPr lang="zh-CN" altLang="en-US" dirty="0" smtClean="0">
                <a:solidFill>
                  <a:schemeClr val="tx2"/>
                </a:solidFill>
              </a:rPr>
              <a:t>说明了操作正常完成之后，数据结构的变化状况和应返回的结果。</a:t>
            </a:r>
          </a:p>
        </p:txBody>
      </p:sp>
      <p:sp>
        <p:nvSpPr>
          <p:cNvPr id="51205" name="Rectangle 4"/>
          <p:cNvSpPr>
            <a:spLocks noChangeArrowheads="1"/>
          </p:cNvSpPr>
          <p:nvPr/>
        </p:nvSpPr>
        <p:spPr bwMode="auto">
          <a:xfrm>
            <a:off x="1908175" y="1484313"/>
            <a:ext cx="5184775" cy="1565275"/>
          </a:xfrm>
          <a:prstGeom prst="rect">
            <a:avLst/>
          </a:prstGeom>
          <a:solidFill>
            <a:srgbClr val="EAEAEA"/>
          </a:solidFill>
          <a:ln w="12700" cap="sq">
            <a:solidFill>
              <a:schemeClr val="tx2"/>
            </a:solidFill>
            <a:miter lim="800000"/>
            <a:headEnd/>
            <a:tailEnd/>
          </a:ln>
        </p:spPr>
        <p:txBody>
          <a:bodyPr>
            <a:spAutoFit/>
          </a:bodyPr>
          <a:lstStyle/>
          <a:p>
            <a:pPr>
              <a:spcBef>
                <a:spcPct val="50000"/>
              </a:spcBef>
            </a:pPr>
            <a:r>
              <a:rPr lang="zh-CN" altLang="en-US" sz="2400">
                <a:solidFill>
                  <a:schemeClr val="hlink"/>
                </a:solidFill>
              </a:rPr>
              <a:t>基本操作名（参数表）</a:t>
            </a:r>
          </a:p>
          <a:p>
            <a:pPr>
              <a:spcBef>
                <a:spcPct val="50000"/>
              </a:spcBef>
            </a:pPr>
            <a:r>
              <a:rPr lang="zh-CN" altLang="en-US" sz="2400">
                <a:solidFill>
                  <a:schemeClr val="hlink"/>
                </a:solidFill>
              </a:rPr>
              <a:t>    初始条件：</a:t>
            </a:r>
            <a:r>
              <a:rPr lang="en-US" altLang="zh-CN" sz="2400">
                <a:solidFill>
                  <a:schemeClr val="hlink"/>
                </a:solidFill>
              </a:rPr>
              <a:t>〈</a:t>
            </a:r>
            <a:r>
              <a:rPr lang="zh-CN" altLang="en-US" sz="2400">
                <a:solidFill>
                  <a:schemeClr val="hlink"/>
                </a:solidFill>
              </a:rPr>
              <a:t>初始条件描述</a:t>
            </a:r>
            <a:r>
              <a:rPr lang="en-US" altLang="zh-CN" sz="2400">
                <a:solidFill>
                  <a:schemeClr val="hlink"/>
                </a:solidFill>
              </a:rPr>
              <a:t>〉</a:t>
            </a:r>
          </a:p>
          <a:p>
            <a:pPr>
              <a:spcBef>
                <a:spcPct val="50000"/>
              </a:spcBef>
            </a:pPr>
            <a:r>
              <a:rPr lang="en-US" altLang="zh-CN" sz="2400">
                <a:solidFill>
                  <a:schemeClr val="hlink"/>
                </a:solidFill>
              </a:rPr>
              <a:t>    </a:t>
            </a:r>
            <a:r>
              <a:rPr lang="zh-CN" altLang="en-US" sz="2400">
                <a:solidFill>
                  <a:schemeClr val="hlink"/>
                </a:solidFill>
              </a:rPr>
              <a:t>操作结果：</a:t>
            </a:r>
            <a:r>
              <a:rPr lang="en-US" altLang="zh-CN" sz="2400">
                <a:solidFill>
                  <a:schemeClr val="hlink"/>
                </a:solidFill>
              </a:rPr>
              <a:t>〈</a:t>
            </a:r>
            <a:r>
              <a:rPr lang="zh-CN" altLang="en-US" sz="2400">
                <a:solidFill>
                  <a:schemeClr val="hlink"/>
                </a:solidFill>
              </a:rPr>
              <a:t>操作结果描述</a:t>
            </a:r>
            <a:r>
              <a:rPr lang="en-US" altLang="zh-CN" sz="2400">
                <a:solidFill>
                  <a:schemeClr val="hlink"/>
                </a:solidFill>
              </a:rPr>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smtClean="0"/>
              <a:t>ADT</a:t>
            </a:r>
            <a:r>
              <a:rPr lang="zh-CN" altLang="en-US" smtClean="0"/>
              <a:t>举例</a:t>
            </a:r>
          </a:p>
        </p:txBody>
      </p:sp>
      <p:sp>
        <p:nvSpPr>
          <p:cNvPr id="52228" name="Rectangle 3"/>
          <p:cNvSpPr>
            <a:spLocks noGrp="1" noChangeArrowheads="1"/>
          </p:cNvSpPr>
          <p:nvPr>
            <p:ph type="body" idx="1"/>
          </p:nvPr>
        </p:nvSpPr>
        <p:spPr/>
        <p:txBody>
          <a:bodyPr/>
          <a:lstStyle/>
          <a:p>
            <a:pPr eaLnBrk="1" hangingPunct="1"/>
            <a:r>
              <a:rPr lang="zh-CN" altLang="en-US" smtClean="0"/>
              <a:t>例如，抽象数据类型“复数”的定义：</a:t>
            </a:r>
          </a:p>
          <a:p>
            <a:pPr eaLnBrk="1" hangingPunct="1"/>
            <a:endParaRPr lang="en-US" altLang="zh-CN" smtClean="0"/>
          </a:p>
        </p:txBody>
      </p:sp>
      <p:sp>
        <p:nvSpPr>
          <p:cNvPr id="129028" name="Rectangle 4"/>
          <p:cNvSpPr>
            <a:spLocks noChangeArrowheads="1"/>
          </p:cNvSpPr>
          <p:nvPr/>
        </p:nvSpPr>
        <p:spPr bwMode="auto">
          <a:xfrm>
            <a:off x="539750" y="1916113"/>
            <a:ext cx="8243888" cy="3914775"/>
          </a:xfrm>
          <a:prstGeom prst="rect">
            <a:avLst/>
          </a:prstGeom>
          <a:noFill/>
          <a:ln w="12700"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000" dirty="0">
                <a:solidFill>
                  <a:srgbClr val="FF0000"/>
                </a:solidFill>
              </a:rPr>
              <a:t>ADT Complex {</a:t>
            </a:r>
          </a:p>
          <a:p>
            <a:r>
              <a:rPr lang="en-US" altLang="zh-CN" sz="2000" dirty="0">
                <a:solidFill>
                  <a:schemeClr val="tx1"/>
                </a:solidFill>
              </a:rPr>
              <a:t>    </a:t>
            </a:r>
            <a:r>
              <a:rPr lang="zh-CN" altLang="en-US" sz="2000" u="sng" dirty="0">
                <a:solidFill>
                  <a:schemeClr val="tx2"/>
                </a:solidFill>
              </a:rPr>
              <a:t>数据对象</a:t>
            </a:r>
            <a:r>
              <a:rPr lang="en-US" altLang="zh-CN" sz="2000" dirty="0">
                <a:solidFill>
                  <a:schemeClr val="tx1"/>
                </a:solidFill>
              </a:rPr>
              <a:t>: D</a:t>
            </a:r>
            <a:r>
              <a:rPr lang="zh-CN" altLang="en-US" sz="2000" dirty="0">
                <a:solidFill>
                  <a:schemeClr val="tx1"/>
                </a:solidFill>
              </a:rPr>
              <a:t>＝</a:t>
            </a:r>
            <a:r>
              <a:rPr lang="en-US" altLang="zh-CN" sz="2000" dirty="0">
                <a:solidFill>
                  <a:schemeClr val="tx1"/>
                </a:solidFill>
              </a:rPr>
              <a:t>{e1,e2</a:t>
            </a:r>
            <a:r>
              <a:rPr lang="zh-CN" altLang="en-US" sz="2000" dirty="0">
                <a:solidFill>
                  <a:schemeClr val="tx1"/>
                </a:solidFill>
              </a:rPr>
              <a:t>｜</a:t>
            </a:r>
            <a:r>
              <a:rPr lang="en-US" altLang="zh-CN" sz="2000" dirty="0" smtClean="0">
                <a:solidFill>
                  <a:schemeClr val="tx1"/>
                </a:solidFill>
              </a:rPr>
              <a:t>e1,e2 ∈</a:t>
            </a:r>
            <a:r>
              <a:rPr lang="en-US" altLang="zh-CN" sz="2000" dirty="0" err="1">
                <a:solidFill>
                  <a:schemeClr val="tx1"/>
                </a:solidFill>
              </a:rPr>
              <a:t>RealSet</a:t>
            </a:r>
            <a:r>
              <a:rPr lang="en-US" altLang="zh-CN" sz="2000" dirty="0">
                <a:solidFill>
                  <a:schemeClr val="tx1"/>
                </a:solidFill>
              </a:rPr>
              <a:t>  }</a:t>
            </a:r>
          </a:p>
          <a:p>
            <a:pPr>
              <a:spcBef>
                <a:spcPct val="50000"/>
              </a:spcBef>
            </a:pPr>
            <a:r>
              <a:rPr lang="en-US" altLang="zh-CN" sz="2000" dirty="0">
                <a:solidFill>
                  <a:schemeClr val="tx1"/>
                </a:solidFill>
              </a:rPr>
              <a:t>    </a:t>
            </a:r>
            <a:r>
              <a:rPr lang="en-US" altLang="en-US" sz="2000" u="sng" dirty="0" err="1">
                <a:solidFill>
                  <a:schemeClr val="tx2"/>
                </a:solidFill>
              </a:rPr>
              <a:t>数据关系</a:t>
            </a:r>
            <a:r>
              <a:rPr lang="en-US" altLang="zh-CN" sz="2000" dirty="0">
                <a:solidFill>
                  <a:schemeClr val="tx1"/>
                </a:solidFill>
              </a:rPr>
              <a:t>: R1</a:t>
            </a:r>
            <a:r>
              <a:rPr lang="zh-CN" altLang="en-US" sz="2000" dirty="0">
                <a:solidFill>
                  <a:schemeClr val="tx1"/>
                </a:solidFill>
              </a:rPr>
              <a:t>＝</a:t>
            </a:r>
            <a:r>
              <a:rPr lang="en-US" altLang="zh-CN" sz="2000" dirty="0">
                <a:solidFill>
                  <a:schemeClr val="tx1"/>
                </a:solidFill>
              </a:rPr>
              <a:t>{&lt;e1</a:t>
            </a:r>
            <a:r>
              <a:rPr lang="en-US" altLang="zh-CN" sz="2000" dirty="0" smtClean="0">
                <a:solidFill>
                  <a:schemeClr val="tx1"/>
                </a:solidFill>
              </a:rPr>
              <a:t>, e2</a:t>
            </a:r>
            <a:r>
              <a:rPr lang="en-US" altLang="zh-CN" sz="2000" dirty="0">
                <a:solidFill>
                  <a:schemeClr val="tx1"/>
                </a:solidFill>
              </a:rPr>
              <a:t>&gt; | e1</a:t>
            </a:r>
            <a:r>
              <a:rPr lang="zh-CN" altLang="en-US" sz="2000" dirty="0">
                <a:solidFill>
                  <a:schemeClr val="tx1"/>
                </a:solidFill>
              </a:rPr>
              <a:t>是复数的实数部分</a:t>
            </a:r>
          </a:p>
          <a:p>
            <a:pPr>
              <a:spcBef>
                <a:spcPct val="50000"/>
              </a:spcBef>
            </a:pPr>
            <a:r>
              <a:rPr lang="zh-CN" altLang="en-US" sz="2000" dirty="0">
                <a:solidFill>
                  <a:schemeClr val="tx1"/>
                </a:solidFill>
              </a:rPr>
              <a:t>                                                </a:t>
            </a:r>
            <a:r>
              <a:rPr lang="en-US" altLang="zh-CN" sz="2000" dirty="0">
                <a:solidFill>
                  <a:schemeClr val="tx1"/>
                </a:solidFill>
              </a:rPr>
              <a:t>| e2 </a:t>
            </a:r>
            <a:r>
              <a:rPr lang="zh-CN" altLang="en-US" sz="2000" dirty="0">
                <a:solidFill>
                  <a:schemeClr val="tx1"/>
                </a:solidFill>
              </a:rPr>
              <a:t>是复数的虚数部分 </a:t>
            </a:r>
            <a:r>
              <a:rPr lang="en-US" altLang="zh-CN" sz="2000" dirty="0">
                <a:solidFill>
                  <a:schemeClr val="tx1"/>
                </a:solidFill>
              </a:rPr>
              <a:t>}</a:t>
            </a:r>
          </a:p>
          <a:p>
            <a:pPr>
              <a:spcBef>
                <a:spcPct val="50000"/>
              </a:spcBef>
            </a:pPr>
            <a:r>
              <a:rPr lang="en-US" altLang="zh-CN" sz="2000" dirty="0">
                <a:solidFill>
                  <a:schemeClr val="tx1"/>
                </a:solidFill>
              </a:rPr>
              <a:t>    </a:t>
            </a:r>
            <a:r>
              <a:rPr lang="zh-CN" altLang="en-US" sz="2000" u="sng" dirty="0">
                <a:solidFill>
                  <a:schemeClr val="tx2"/>
                </a:solidFill>
              </a:rPr>
              <a:t>基本操作</a:t>
            </a:r>
            <a:r>
              <a:rPr lang="zh-CN" altLang="en-US" sz="2000" dirty="0">
                <a:solidFill>
                  <a:schemeClr val="tx1"/>
                </a:solidFill>
              </a:rPr>
              <a:t>：</a:t>
            </a:r>
          </a:p>
          <a:p>
            <a:pPr>
              <a:spcBef>
                <a:spcPct val="50000"/>
              </a:spcBef>
            </a:pPr>
            <a:r>
              <a:rPr lang="en-US" altLang="zh-CN" sz="2000" dirty="0" err="1">
                <a:solidFill>
                  <a:srgbClr val="990099"/>
                </a:solidFill>
              </a:rPr>
              <a:t>AssignComplex</a:t>
            </a:r>
            <a:r>
              <a:rPr lang="en-US" altLang="zh-CN" sz="2000" dirty="0">
                <a:solidFill>
                  <a:srgbClr val="990099"/>
                </a:solidFill>
              </a:rPr>
              <a:t>( &amp;Z, v1, v2 )</a:t>
            </a:r>
          </a:p>
          <a:p>
            <a:pPr>
              <a:spcBef>
                <a:spcPct val="50000"/>
              </a:spcBef>
            </a:pPr>
            <a:r>
              <a:rPr lang="en-US" altLang="zh-CN" sz="2000" dirty="0">
                <a:solidFill>
                  <a:schemeClr val="tx1"/>
                </a:solidFill>
              </a:rPr>
              <a:t>     </a:t>
            </a:r>
            <a:r>
              <a:rPr lang="zh-CN" altLang="en-US" sz="2000" dirty="0">
                <a:solidFill>
                  <a:schemeClr val="tx1"/>
                </a:solidFill>
              </a:rPr>
              <a:t>操作结果：构造复数 </a:t>
            </a:r>
            <a:r>
              <a:rPr lang="en-US" altLang="zh-CN" sz="2000" dirty="0">
                <a:solidFill>
                  <a:schemeClr val="tx1"/>
                </a:solidFill>
              </a:rPr>
              <a:t>Z</a:t>
            </a:r>
            <a:r>
              <a:rPr lang="zh-CN" altLang="en-US" sz="2000" dirty="0">
                <a:solidFill>
                  <a:schemeClr val="tx1"/>
                </a:solidFill>
              </a:rPr>
              <a:t>，其实部和虚部分别被赋以参数 </a:t>
            </a:r>
            <a:r>
              <a:rPr lang="en-US" altLang="zh-CN" sz="2000" dirty="0">
                <a:solidFill>
                  <a:schemeClr val="tx1"/>
                </a:solidFill>
              </a:rPr>
              <a:t>v1 </a:t>
            </a:r>
            <a:r>
              <a:rPr lang="zh-CN" altLang="en-US" sz="2000" dirty="0">
                <a:solidFill>
                  <a:schemeClr val="tx1"/>
                </a:solidFill>
              </a:rPr>
              <a:t>和 </a:t>
            </a:r>
            <a:r>
              <a:rPr lang="en-US" altLang="zh-CN" sz="2000" dirty="0">
                <a:solidFill>
                  <a:schemeClr val="tx1"/>
                </a:solidFill>
              </a:rPr>
              <a:t>v2 </a:t>
            </a:r>
            <a:r>
              <a:rPr lang="zh-CN" altLang="en-US" sz="2000" dirty="0">
                <a:solidFill>
                  <a:schemeClr val="tx1"/>
                </a:solidFill>
              </a:rPr>
              <a:t>的值</a:t>
            </a:r>
          </a:p>
          <a:p>
            <a:pPr>
              <a:spcBef>
                <a:spcPct val="50000"/>
              </a:spcBef>
            </a:pPr>
            <a:r>
              <a:rPr lang="en-US" altLang="zh-CN" sz="2000" dirty="0" err="1">
                <a:solidFill>
                  <a:srgbClr val="990099"/>
                </a:solidFill>
              </a:rPr>
              <a:t>DestroyComplex</a:t>
            </a:r>
            <a:r>
              <a:rPr lang="en-US" altLang="zh-CN" sz="2000" dirty="0">
                <a:solidFill>
                  <a:srgbClr val="990099"/>
                </a:solidFill>
              </a:rPr>
              <a:t>( &amp;Z)  </a:t>
            </a:r>
          </a:p>
          <a:p>
            <a:pPr>
              <a:spcBef>
                <a:spcPct val="50000"/>
              </a:spcBef>
            </a:pPr>
            <a:r>
              <a:rPr lang="en-US" altLang="zh-CN" sz="2000" dirty="0">
                <a:solidFill>
                  <a:schemeClr val="tx1"/>
                </a:solidFill>
              </a:rPr>
              <a:t>    </a:t>
            </a:r>
            <a:r>
              <a:rPr lang="zh-CN" altLang="en-US" sz="2000" dirty="0">
                <a:solidFill>
                  <a:schemeClr val="tx1"/>
                </a:solidFill>
              </a:rPr>
              <a:t>操作结果：复数</a:t>
            </a:r>
            <a:r>
              <a:rPr lang="en-US" altLang="zh-CN" sz="2000" dirty="0">
                <a:solidFill>
                  <a:schemeClr val="tx1"/>
                </a:solidFill>
              </a:rPr>
              <a:t>Z</a:t>
            </a:r>
            <a:r>
              <a:rPr lang="zh-CN" altLang="en-US" sz="2000" dirty="0">
                <a:solidFill>
                  <a:schemeClr val="tx1"/>
                </a:solidFill>
              </a:rPr>
              <a:t>被销毁。</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8">
                                            <p:bg/>
                                          </p:spTgt>
                                        </p:tgtEl>
                                        <p:attrNameLst>
                                          <p:attrName>style.visibility</p:attrName>
                                        </p:attrNameLst>
                                      </p:cBhvr>
                                      <p:to>
                                        <p:strVal val="visible"/>
                                      </p:to>
                                    </p:set>
                                    <p:animEffect transition="in" filter="wipe(left)">
                                      <p:cBhvr>
                                        <p:cTn id="7" dur="500"/>
                                        <p:tgtEl>
                                          <p:spTgt spid="12902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8">
                                            <p:txEl>
                                              <p:pRg st="0" end="0"/>
                                            </p:txEl>
                                          </p:spTgt>
                                        </p:tgtEl>
                                        <p:attrNameLst>
                                          <p:attrName>style.visibility</p:attrName>
                                        </p:attrNameLst>
                                      </p:cBhvr>
                                      <p:to>
                                        <p:strVal val="visible"/>
                                      </p:to>
                                    </p:set>
                                    <p:animEffect transition="in" filter="wipe(left)">
                                      <p:cBhvr>
                                        <p:cTn id="12" dur="500"/>
                                        <p:tgtEl>
                                          <p:spTgt spid="1290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8">
                                            <p:txEl>
                                              <p:pRg st="1" end="1"/>
                                            </p:txEl>
                                          </p:spTgt>
                                        </p:tgtEl>
                                        <p:attrNameLst>
                                          <p:attrName>style.visibility</p:attrName>
                                        </p:attrNameLst>
                                      </p:cBhvr>
                                      <p:to>
                                        <p:strVal val="visible"/>
                                      </p:to>
                                    </p:set>
                                    <p:animEffect transition="in" filter="wipe(left)">
                                      <p:cBhvr>
                                        <p:cTn id="17" dur="500"/>
                                        <p:tgtEl>
                                          <p:spTgt spid="1290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8">
                                            <p:txEl>
                                              <p:pRg st="2" end="2"/>
                                            </p:txEl>
                                          </p:spTgt>
                                        </p:tgtEl>
                                        <p:attrNameLst>
                                          <p:attrName>style.visibility</p:attrName>
                                        </p:attrNameLst>
                                      </p:cBhvr>
                                      <p:to>
                                        <p:strVal val="visible"/>
                                      </p:to>
                                    </p:set>
                                    <p:animEffect transition="in" filter="wipe(left)">
                                      <p:cBhvr>
                                        <p:cTn id="22" dur="500"/>
                                        <p:tgtEl>
                                          <p:spTgt spid="12902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28">
                                            <p:txEl>
                                              <p:pRg st="3" end="3"/>
                                            </p:txEl>
                                          </p:spTgt>
                                        </p:tgtEl>
                                        <p:attrNameLst>
                                          <p:attrName>style.visibility</p:attrName>
                                        </p:attrNameLst>
                                      </p:cBhvr>
                                      <p:to>
                                        <p:strVal val="visible"/>
                                      </p:to>
                                    </p:set>
                                    <p:animEffect transition="in" filter="wipe(left)">
                                      <p:cBhvr>
                                        <p:cTn id="27" dur="500"/>
                                        <p:tgtEl>
                                          <p:spTgt spid="12902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9028">
                                            <p:txEl>
                                              <p:pRg st="4" end="4"/>
                                            </p:txEl>
                                          </p:spTgt>
                                        </p:tgtEl>
                                        <p:attrNameLst>
                                          <p:attrName>style.visibility</p:attrName>
                                        </p:attrNameLst>
                                      </p:cBhvr>
                                      <p:to>
                                        <p:strVal val="visible"/>
                                      </p:to>
                                    </p:set>
                                    <p:animEffect transition="in" filter="wipe(left)">
                                      <p:cBhvr>
                                        <p:cTn id="32" dur="500"/>
                                        <p:tgtEl>
                                          <p:spTgt spid="12902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9028">
                                            <p:txEl>
                                              <p:pRg st="5" end="5"/>
                                            </p:txEl>
                                          </p:spTgt>
                                        </p:tgtEl>
                                        <p:attrNameLst>
                                          <p:attrName>style.visibility</p:attrName>
                                        </p:attrNameLst>
                                      </p:cBhvr>
                                      <p:to>
                                        <p:strVal val="visible"/>
                                      </p:to>
                                    </p:set>
                                    <p:animEffect transition="in" filter="wipe(left)">
                                      <p:cBhvr>
                                        <p:cTn id="37" dur="500"/>
                                        <p:tgtEl>
                                          <p:spTgt spid="12902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9028">
                                            <p:txEl>
                                              <p:pRg st="6" end="6"/>
                                            </p:txEl>
                                          </p:spTgt>
                                        </p:tgtEl>
                                        <p:attrNameLst>
                                          <p:attrName>style.visibility</p:attrName>
                                        </p:attrNameLst>
                                      </p:cBhvr>
                                      <p:to>
                                        <p:strVal val="visible"/>
                                      </p:to>
                                    </p:set>
                                    <p:animEffect transition="in" filter="wipe(left)">
                                      <p:cBhvr>
                                        <p:cTn id="42" dur="500"/>
                                        <p:tgtEl>
                                          <p:spTgt spid="12902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9028">
                                            <p:txEl>
                                              <p:pRg st="7" end="7"/>
                                            </p:txEl>
                                          </p:spTgt>
                                        </p:tgtEl>
                                        <p:attrNameLst>
                                          <p:attrName>style.visibility</p:attrName>
                                        </p:attrNameLst>
                                      </p:cBhvr>
                                      <p:to>
                                        <p:strVal val="visible"/>
                                      </p:to>
                                    </p:set>
                                    <p:animEffect transition="in" filter="wipe(left)">
                                      <p:cBhvr>
                                        <p:cTn id="47" dur="500"/>
                                        <p:tgtEl>
                                          <p:spTgt spid="12902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9028">
                                            <p:txEl>
                                              <p:pRg st="8" end="8"/>
                                            </p:txEl>
                                          </p:spTgt>
                                        </p:tgtEl>
                                        <p:attrNameLst>
                                          <p:attrName>style.visibility</p:attrName>
                                        </p:attrNameLst>
                                      </p:cBhvr>
                                      <p:to>
                                        <p:strVal val="visible"/>
                                      </p:to>
                                    </p:set>
                                    <p:animEffect transition="in" filter="wipe(left)">
                                      <p:cBhvr>
                                        <p:cTn id="52" dur="500"/>
                                        <p:tgtEl>
                                          <p:spTgt spid="1290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MOOC</a:t>
            </a:r>
            <a:r>
              <a:rPr lang="zh-CN" altLang="en-US" dirty="0"/>
              <a:t>教学与学习资源</a:t>
            </a:r>
          </a:p>
        </p:txBody>
      </p:sp>
      <p:sp>
        <p:nvSpPr>
          <p:cNvPr id="3" name="内容占位符 2"/>
          <p:cNvSpPr>
            <a:spLocks noGrp="1"/>
          </p:cNvSpPr>
          <p:nvPr>
            <p:ph idx="1"/>
          </p:nvPr>
        </p:nvSpPr>
        <p:spPr/>
        <p:txBody>
          <a:bodyPr/>
          <a:lstStyle/>
          <a:p>
            <a:pPr lvl="0" eaLnBrk="1" hangingPunct="1">
              <a:buClr>
                <a:srgbClr val="6600CC"/>
              </a:buClr>
            </a:pPr>
            <a:r>
              <a:rPr lang="en-US" altLang="zh-CN" dirty="0" smtClean="0"/>
              <a:t>MIT</a:t>
            </a:r>
            <a:r>
              <a:rPr lang="zh-CN" altLang="en-US" dirty="0" smtClean="0"/>
              <a:t>：</a:t>
            </a:r>
            <a:r>
              <a:rPr lang="en-US" altLang="zh-CN" dirty="0" smtClean="0"/>
              <a:t>6.006: Introduction to algorithms </a:t>
            </a:r>
            <a:r>
              <a:rPr lang="en-US" altLang="zh-CN" dirty="0">
                <a:hlinkClick r:id="rId2"/>
              </a:rPr>
              <a:t>https://learning-modules.mit.edu/course/index.html?uuid=/course/6/fa18/6.006</a:t>
            </a:r>
            <a:endParaRPr lang="en-US" altLang="zh-CN" dirty="0" smtClean="0"/>
          </a:p>
          <a:p>
            <a:pPr eaLnBrk="1" hangingPunct="1">
              <a:buClr>
                <a:srgbClr val="6600CC"/>
              </a:buClr>
            </a:pPr>
            <a:r>
              <a:rPr lang="en-US" altLang="zh-CN" dirty="0"/>
              <a:t>MIT</a:t>
            </a:r>
            <a:r>
              <a:rPr lang="zh-CN" altLang="en-US" dirty="0"/>
              <a:t>：</a:t>
            </a:r>
            <a:r>
              <a:rPr lang="en-US" altLang="zh-CN" dirty="0" smtClean="0"/>
              <a:t>6.851</a:t>
            </a:r>
            <a:r>
              <a:rPr lang="en-US" altLang="zh-CN" dirty="0"/>
              <a:t>: Advanced Data </a:t>
            </a:r>
            <a:r>
              <a:rPr lang="en-US" altLang="zh-CN" dirty="0" smtClean="0"/>
              <a:t>Structures </a:t>
            </a:r>
            <a:r>
              <a:rPr lang="en-US" altLang="zh-CN" dirty="0" smtClean="0">
                <a:hlinkClick r:id="rId3"/>
              </a:rPr>
              <a:t>https</a:t>
            </a:r>
            <a:r>
              <a:rPr lang="en-US" altLang="zh-CN" dirty="0">
                <a:hlinkClick r:id="rId3"/>
              </a:rPr>
              <a:t>://courses.csail.mit.edu/6.851/fall17/lectures/</a:t>
            </a:r>
            <a:endParaRPr lang="en-US" altLang="zh-CN" dirty="0"/>
          </a:p>
          <a:p>
            <a:pPr lvl="0" eaLnBrk="1" hangingPunct="1">
              <a:buClr>
                <a:srgbClr val="6600CC"/>
              </a:buClr>
            </a:pPr>
            <a:r>
              <a:rPr lang="zh-CN" altLang="en-US" dirty="0" smtClean="0"/>
              <a:t>斯坦福</a:t>
            </a:r>
            <a:r>
              <a:rPr lang="zh-CN" altLang="en-US" dirty="0">
                <a:solidFill>
                  <a:schemeClr val="tx1"/>
                </a:solidFill>
                <a:latin typeface="+mn-ea"/>
              </a:rPr>
              <a:t>：</a:t>
            </a:r>
            <a:r>
              <a:rPr lang="en-US" altLang="zh-CN" dirty="0" smtClean="0">
                <a:hlinkClick r:id="rId4"/>
              </a:rPr>
              <a:t>web.stanford.edu/class/cs166/</a:t>
            </a:r>
            <a:r>
              <a:rPr lang="en-US" altLang="zh-CN" dirty="0" smtClean="0">
                <a:hlinkClick r:id="rId5"/>
              </a:rPr>
              <a:t>www.coursera.org/specializations/algorithms</a:t>
            </a:r>
            <a:endParaRPr lang="en-US" altLang="zh-CN" dirty="0" smtClean="0"/>
          </a:p>
          <a:p>
            <a:pPr lvl="0" eaLnBrk="1" hangingPunct="1">
              <a:buClr>
                <a:srgbClr val="6600CC"/>
              </a:buClr>
            </a:pPr>
            <a:endParaRPr lang="en-US" altLang="zh-CN" dirty="0"/>
          </a:p>
          <a:p>
            <a:pPr lvl="0" eaLnBrk="1" hangingPunct="1">
              <a:buClr>
                <a:srgbClr val="6600CC"/>
              </a:buClr>
            </a:pPr>
            <a:r>
              <a:rPr lang="zh-CN" altLang="en-US" dirty="0" smtClean="0"/>
              <a:t>北京大学</a:t>
            </a:r>
            <a:r>
              <a:rPr lang="zh-CN" altLang="en-US" dirty="0"/>
              <a:t>：</a:t>
            </a:r>
            <a:r>
              <a:rPr lang="en-US" altLang="zh-CN" dirty="0">
                <a:hlinkClick r:id="rId6"/>
              </a:rPr>
              <a:t>www.coursera.org/learn/shuju-jiegou-suanfa</a:t>
            </a:r>
            <a:r>
              <a:rPr lang="en-US" altLang="zh-CN" dirty="0"/>
              <a:t> (</a:t>
            </a:r>
            <a:r>
              <a:rPr lang="zh-CN" altLang="en-US" dirty="0">
                <a:solidFill>
                  <a:schemeClr val="tx1"/>
                </a:solidFill>
              </a:rPr>
              <a:t>张铭</a:t>
            </a:r>
            <a:r>
              <a:rPr lang="en-US" altLang="zh-CN" dirty="0">
                <a:solidFill>
                  <a:schemeClr val="tx1"/>
                </a:solidFill>
              </a:rPr>
              <a:t>@</a:t>
            </a:r>
            <a:r>
              <a:rPr lang="en-US" altLang="zh-CN" b="0" dirty="0" err="1">
                <a:hlinkClick r:id="rId7"/>
              </a:rPr>
              <a:t>Coursera</a:t>
            </a:r>
            <a:r>
              <a:rPr lang="en-US" altLang="zh-CN" dirty="0" smtClean="0"/>
              <a:t>)</a:t>
            </a:r>
          </a:p>
          <a:p>
            <a:pPr lvl="0" eaLnBrk="1" hangingPunct="1">
              <a:buClr>
                <a:srgbClr val="6600CC"/>
              </a:buClr>
            </a:pPr>
            <a:r>
              <a:rPr lang="zh-CN" altLang="en-US" dirty="0" smtClean="0"/>
              <a:t>清华大学</a:t>
            </a:r>
            <a:r>
              <a:rPr lang="zh-CN" altLang="en-US" dirty="0">
                <a:solidFill>
                  <a:schemeClr val="tx1"/>
                </a:solidFill>
              </a:rPr>
              <a:t>：</a:t>
            </a:r>
            <a:r>
              <a:rPr lang="en-US" altLang="zh-CN" dirty="0">
                <a:hlinkClick r:id="rId8"/>
              </a:rPr>
              <a:t>tsinghua.xuetangx.com</a:t>
            </a:r>
            <a:r>
              <a:rPr lang="en-US" altLang="zh-CN" dirty="0"/>
              <a:t>  (</a:t>
            </a:r>
            <a:r>
              <a:rPr lang="zh-CN" altLang="en-US" dirty="0">
                <a:solidFill>
                  <a:schemeClr val="tx1"/>
                </a:solidFill>
              </a:rPr>
              <a:t>邓俊辉</a:t>
            </a:r>
            <a:r>
              <a:rPr lang="en-US" altLang="zh-CN" dirty="0">
                <a:solidFill>
                  <a:schemeClr val="tx1"/>
                </a:solidFill>
              </a:rPr>
              <a:t>@</a:t>
            </a:r>
            <a:r>
              <a:rPr lang="zh-CN" altLang="en-US" dirty="0">
                <a:solidFill>
                  <a:schemeClr val="tx1"/>
                </a:solidFill>
              </a:rPr>
              <a:t>学堂在线</a:t>
            </a:r>
            <a:r>
              <a:rPr lang="en-US" altLang="zh-CN" dirty="0" smtClean="0">
                <a:solidFill>
                  <a:schemeClr val="tx1"/>
                </a:solidFill>
              </a:rPr>
              <a:t>)</a:t>
            </a:r>
          </a:p>
          <a:p>
            <a:pPr lvl="0" eaLnBrk="1" hangingPunct="1">
              <a:buClr>
                <a:srgbClr val="6600CC"/>
              </a:buClr>
            </a:pPr>
            <a:r>
              <a:rPr lang="zh-CN" altLang="en-US" dirty="0" smtClean="0"/>
              <a:t>浙江大学</a:t>
            </a:r>
            <a:r>
              <a:rPr lang="zh-CN" altLang="en-US" dirty="0">
                <a:solidFill>
                  <a:schemeClr val="tx1"/>
                </a:solidFill>
                <a:latin typeface="+mn-ea"/>
              </a:rPr>
              <a:t>：</a:t>
            </a:r>
            <a:r>
              <a:rPr lang="en-US" altLang="zh-CN" dirty="0">
                <a:hlinkClick r:id="rId9"/>
              </a:rPr>
              <a:t>www.icourse163.org</a:t>
            </a:r>
            <a:r>
              <a:rPr lang="en-US" altLang="zh-CN" dirty="0"/>
              <a:t> (</a:t>
            </a:r>
            <a:r>
              <a:rPr lang="zh-CN" altLang="en-US" dirty="0">
                <a:solidFill>
                  <a:schemeClr val="tx1"/>
                </a:solidFill>
                <a:latin typeface="+mn-ea"/>
              </a:rPr>
              <a:t>陈越何钦铭</a:t>
            </a:r>
            <a:r>
              <a:rPr lang="en-US" altLang="zh-CN" dirty="0">
                <a:solidFill>
                  <a:schemeClr val="tx1"/>
                </a:solidFill>
                <a:latin typeface="+mn-ea"/>
              </a:rPr>
              <a:t>@</a:t>
            </a:r>
            <a:r>
              <a:rPr lang="zh-CN" altLang="en-US" dirty="0">
                <a:solidFill>
                  <a:schemeClr val="tx1"/>
                </a:solidFill>
                <a:latin typeface="+mn-ea"/>
              </a:rPr>
              <a:t>中国大学</a:t>
            </a:r>
            <a:r>
              <a:rPr lang="en-US" altLang="zh-CN" dirty="0">
                <a:solidFill>
                  <a:schemeClr val="tx1"/>
                </a:solidFill>
                <a:latin typeface="+mn-ea"/>
              </a:rPr>
              <a:t>MOOC)</a:t>
            </a:r>
          </a:p>
          <a:p>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5</a:t>
            </a:fld>
            <a:endParaRPr lang="en-US" altLang="zh-CN"/>
          </a:p>
        </p:txBody>
      </p:sp>
    </p:spTree>
    <p:extLst>
      <p:ext uri="{BB962C8B-B14F-4D97-AF65-F5344CB8AC3E}">
        <p14:creationId xmlns:p14="http://schemas.microsoft.com/office/powerpoint/2010/main" val="2792493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smtClean="0"/>
              <a:t>ADT</a:t>
            </a:r>
            <a:r>
              <a:rPr lang="zh-CN" altLang="en-US" smtClean="0"/>
              <a:t>举例（续）</a:t>
            </a:r>
          </a:p>
        </p:txBody>
      </p:sp>
      <p:sp>
        <p:nvSpPr>
          <p:cNvPr id="130052" name="Rectangle 4"/>
          <p:cNvSpPr>
            <a:spLocks noChangeArrowheads="1"/>
          </p:cNvSpPr>
          <p:nvPr/>
        </p:nvSpPr>
        <p:spPr bwMode="auto">
          <a:xfrm>
            <a:off x="539750" y="1340768"/>
            <a:ext cx="8243888" cy="5201424"/>
          </a:xfrm>
          <a:prstGeom prst="rect">
            <a:avLst/>
          </a:prstGeom>
          <a:noFill/>
          <a:ln w="12700"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spcBef>
                <a:spcPct val="20000"/>
              </a:spcBef>
              <a:buClr>
                <a:schemeClr val="tx2"/>
              </a:buClr>
              <a:buSzPct val="110000"/>
              <a:buFont typeface="Symbol" pitchFamily="18" charset="2"/>
              <a:buNone/>
            </a:pPr>
            <a:r>
              <a:rPr lang="en-US" altLang="zh-CN" sz="2000" dirty="0" err="1">
                <a:solidFill>
                  <a:srgbClr val="990099"/>
                </a:solidFill>
              </a:rPr>
              <a:t>GetReal</a:t>
            </a:r>
            <a:r>
              <a:rPr lang="en-US" altLang="zh-CN" sz="2000" dirty="0">
                <a:solidFill>
                  <a:srgbClr val="990099"/>
                </a:solidFill>
              </a:rPr>
              <a:t>( Z, &amp;</a:t>
            </a:r>
            <a:r>
              <a:rPr lang="en-US" altLang="zh-CN" sz="2000" dirty="0" err="1">
                <a:solidFill>
                  <a:srgbClr val="990099"/>
                </a:solidFill>
              </a:rPr>
              <a:t>realPart</a:t>
            </a:r>
            <a:r>
              <a:rPr lang="en-US" altLang="zh-CN" sz="2000" dirty="0">
                <a:solidFill>
                  <a:srgbClr val="990099"/>
                </a:solidFill>
              </a:rPr>
              <a:t> )</a:t>
            </a:r>
          </a:p>
          <a:p>
            <a:pPr>
              <a:lnSpc>
                <a:spcPct val="150000"/>
              </a:lnSpc>
              <a:spcBef>
                <a:spcPct val="20000"/>
              </a:spcBef>
              <a:buClr>
                <a:schemeClr val="tx2"/>
              </a:buClr>
              <a:buSzPct val="110000"/>
              <a:buFont typeface="Symbol" pitchFamily="18" charset="2"/>
              <a:buNone/>
            </a:pPr>
            <a:r>
              <a:rPr lang="en-US" altLang="zh-CN" sz="2000" dirty="0"/>
              <a:t>    </a:t>
            </a:r>
            <a:r>
              <a:rPr lang="zh-CN" altLang="en-US" sz="2000" dirty="0"/>
              <a:t>初始条件：复数已存在。</a:t>
            </a:r>
          </a:p>
          <a:p>
            <a:pPr>
              <a:lnSpc>
                <a:spcPct val="150000"/>
              </a:lnSpc>
              <a:spcBef>
                <a:spcPct val="20000"/>
              </a:spcBef>
              <a:buClr>
                <a:schemeClr val="tx2"/>
              </a:buClr>
              <a:buSzPct val="110000"/>
              <a:buFont typeface="Symbol" pitchFamily="18" charset="2"/>
              <a:buNone/>
            </a:pPr>
            <a:r>
              <a:rPr lang="zh-CN" altLang="en-US" sz="2000" dirty="0"/>
              <a:t>    操作结果：用</a:t>
            </a:r>
            <a:r>
              <a:rPr lang="en-US" altLang="zh-CN" sz="2000" dirty="0" err="1"/>
              <a:t>realPart</a:t>
            </a:r>
            <a:r>
              <a:rPr lang="zh-CN" altLang="en-US" sz="2000" dirty="0"/>
              <a:t>返回复数</a:t>
            </a:r>
            <a:r>
              <a:rPr lang="en-US" altLang="zh-CN" sz="2000" dirty="0"/>
              <a:t>Z</a:t>
            </a:r>
            <a:r>
              <a:rPr lang="zh-CN" altLang="en-US" sz="2000" dirty="0"/>
              <a:t>的实部值。</a:t>
            </a:r>
          </a:p>
          <a:p>
            <a:pPr>
              <a:lnSpc>
                <a:spcPct val="150000"/>
              </a:lnSpc>
              <a:spcBef>
                <a:spcPct val="20000"/>
              </a:spcBef>
              <a:buClr>
                <a:schemeClr val="tx2"/>
              </a:buClr>
              <a:buSzPct val="110000"/>
              <a:buFont typeface="Symbol" pitchFamily="18" charset="2"/>
              <a:buNone/>
            </a:pPr>
            <a:r>
              <a:rPr lang="en-US" altLang="zh-CN" sz="2000" dirty="0" err="1">
                <a:solidFill>
                  <a:srgbClr val="990099"/>
                </a:solidFill>
              </a:rPr>
              <a:t>GetImag</a:t>
            </a:r>
            <a:r>
              <a:rPr lang="en-US" altLang="zh-CN" sz="2000" dirty="0">
                <a:solidFill>
                  <a:srgbClr val="990099"/>
                </a:solidFill>
              </a:rPr>
              <a:t>( Z, &amp;</a:t>
            </a:r>
            <a:r>
              <a:rPr lang="en-US" altLang="zh-CN" sz="2000" dirty="0" err="1">
                <a:solidFill>
                  <a:srgbClr val="990099"/>
                </a:solidFill>
              </a:rPr>
              <a:t>ImagPart</a:t>
            </a:r>
            <a:r>
              <a:rPr lang="en-US" altLang="zh-CN" sz="2000" dirty="0">
                <a:solidFill>
                  <a:srgbClr val="990099"/>
                </a:solidFill>
              </a:rPr>
              <a:t> )</a:t>
            </a:r>
          </a:p>
          <a:p>
            <a:pPr>
              <a:lnSpc>
                <a:spcPct val="150000"/>
              </a:lnSpc>
              <a:spcBef>
                <a:spcPct val="20000"/>
              </a:spcBef>
              <a:buClr>
                <a:schemeClr val="tx2"/>
              </a:buClr>
              <a:buSzPct val="110000"/>
              <a:buFont typeface="Symbol" pitchFamily="18" charset="2"/>
              <a:buNone/>
            </a:pPr>
            <a:r>
              <a:rPr lang="en-US" altLang="zh-CN" sz="2000" dirty="0">
                <a:solidFill>
                  <a:schemeClr val="tx1"/>
                </a:solidFill>
              </a:rPr>
              <a:t>    </a:t>
            </a:r>
            <a:r>
              <a:rPr lang="zh-CN" altLang="en-US" sz="2000" dirty="0">
                <a:solidFill>
                  <a:schemeClr val="tx1"/>
                </a:solidFill>
              </a:rPr>
              <a:t>初始条件：复数已存在。</a:t>
            </a:r>
          </a:p>
          <a:p>
            <a:pPr>
              <a:lnSpc>
                <a:spcPct val="150000"/>
              </a:lnSpc>
              <a:spcBef>
                <a:spcPct val="20000"/>
              </a:spcBef>
              <a:buClr>
                <a:schemeClr val="tx2"/>
              </a:buClr>
              <a:buSzPct val="110000"/>
              <a:buFont typeface="Symbol" pitchFamily="18" charset="2"/>
              <a:buNone/>
            </a:pPr>
            <a:r>
              <a:rPr lang="zh-CN" altLang="en-US" sz="2000" dirty="0">
                <a:solidFill>
                  <a:schemeClr val="tx1"/>
                </a:solidFill>
              </a:rPr>
              <a:t>    操作结果：用</a:t>
            </a:r>
            <a:r>
              <a:rPr lang="en-US" altLang="zh-CN" sz="2000" dirty="0" err="1">
                <a:solidFill>
                  <a:schemeClr val="tx1"/>
                </a:solidFill>
              </a:rPr>
              <a:t>ImagPart</a:t>
            </a:r>
            <a:r>
              <a:rPr lang="zh-CN" altLang="en-US" sz="2000" dirty="0">
                <a:solidFill>
                  <a:schemeClr val="tx1"/>
                </a:solidFill>
              </a:rPr>
              <a:t>返回复数</a:t>
            </a:r>
            <a:r>
              <a:rPr lang="en-US" altLang="zh-CN" sz="2000" dirty="0">
                <a:solidFill>
                  <a:schemeClr val="tx1"/>
                </a:solidFill>
              </a:rPr>
              <a:t>Z</a:t>
            </a:r>
            <a:r>
              <a:rPr lang="zh-CN" altLang="en-US" sz="2000" dirty="0">
                <a:solidFill>
                  <a:schemeClr val="tx1"/>
                </a:solidFill>
              </a:rPr>
              <a:t>的虚部值。</a:t>
            </a:r>
          </a:p>
          <a:p>
            <a:pPr>
              <a:lnSpc>
                <a:spcPct val="150000"/>
              </a:lnSpc>
              <a:spcBef>
                <a:spcPct val="20000"/>
              </a:spcBef>
              <a:buClr>
                <a:schemeClr val="tx2"/>
              </a:buClr>
              <a:buSzPct val="110000"/>
              <a:buFont typeface="Symbol" pitchFamily="18" charset="2"/>
              <a:buNone/>
            </a:pPr>
            <a:r>
              <a:rPr lang="zh-CN" altLang="en-US" sz="2000" dirty="0">
                <a:solidFill>
                  <a:srgbClr val="990099"/>
                </a:solidFill>
              </a:rPr>
              <a:t> </a:t>
            </a:r>
            <a:r>
              <a:rPr lang="en-US" altLang="zh-CN" sz="2000" dirty="0">
                <a:solidFill>
                  <a:srgbClr val="990099"/>
                </a:solidFill>
              </a:rPr>
              <a:t>Add( z1</a:t>
            </a:r>
            <a:r>
              <a:rPr lang="en-US" altLang="zh-CN" sz="2000" dirty="0" smtClean="0">
                <a:solidFill>
                  <a:srgbClr val="990099"/>
                </a:solidFill>
              </a:rPr>
              <a:t>, z2</a:t>
            </a:r>
            <a:r>
              <a:rPr lang="en-US" altLang="zh-CN" sz="2000" dirty="0">
                <a:solidFill>
                  <a:srgbClr val="990099"/>
                </a:solidFill>
              </a:rPr>
              <a:t>, &amp;sum )</a:t>
            </a:r>
          </a:p>
          <a:p>
            <a:pPr>
              <a:lnSpc>
                <a:spcPct val="150000"/>
              </a:lnSpc>
              <a:spcBef>
                <a:spcPct val="20000"/>
              </a:spcBef>
              <a:buClr>
                <a:schemeClr val="tx2"/>
              </a:buClr>
              <a:buSzPct val="110000"/>
              <a:buFont typeface="Symbol" pitchFamily="18" charset="2"/>
              <a:buNone/>
            </a:pPr>
            <a:r>
              <a:rPr lang="en-US" altLang="zh-CN" sz="2000" dirty="0">
                <a:solidFill>
                  <a:schemeClr val="tx1"/>
                </a:solidFill>
              </a:rPr>
              <a:t>    </a:t>
            </a:r>
            <a:r>
              <a:rPr lang="zh-CN" altLang="en-US" sz="2000" dirty="0">
                <a:solidFill>
                  <a:schemeClr val="tx1"/>
                </a:solidFill>
              </a:rPr>
              <a:t>初始条件：</a:t>
            </a:r>
            <a:r>
              <a:rPr lang="en-US" altLang="zh-CN" sz="2000" dirty="0">
                <a:solidFill>
                  <a:schemeClr val="tx1"/>
                </a:solidFill>
              </a:rPr>
              <a:t>z1, z2</a:t>
            </a:r>
            <a:r>
              <a:rPr lang="zh-CN" altLang="en-US" sz="2000" dirty="0">
                <a:solidFill>
                  <a:schemeClr val="tx1"/>
                </a:solidFill>
              </a:rPr>
              <a:t>是复数。</a:t>
            </a:r>
          </a:p>
          <a:p>
            <a:pPr>
              <a:lnSpc>
                <a:spcPct val="150000"/>
              </a:lnSpc>
              <a:spcBef>
                <a:spcPct val="20000"/>
              </a:spcBef>
              <a:buClr>
                <a:schemeClr val="tx2"/>
              </a:buClr>
              <a:buSzPct val="110000"/>
              <a:buFont typeface="Symbol" pitchFamily="18" charset="2"/>
              <a:buNone/>
            </a:pPr>
            <a:r>
              <a:rPr lang="zh-CN" altLang="en-US" sz="2000" dirty="0">
                <a:solidFill>
                  <a:schemeClr val="tx1"/>
                </a:solidFill>
              </a:rPr>
              <a:t>    操作结果：用</a:t>
            </a:r>
            <a:r>
              <a:rPr lang="en-US" altLang="zh-CN" sz="2000" dirty="0">
                <a:solidFill>
                  <a:schemeClr val="tx1"/>
                </a:solidFill>
              </a:rPr>
              <a:t>sum</a:t>
            </a:r>
            <a:r>
              <a:rPr lang="zh-CN" altLang="en-US" sz="2000" dirty="0">
                <a:solidFill>
                  <a:schemeClr val="tx1"/>
                </a:solidFill>
              </a:rPr>
              <a:t>返回两个复数</a:t>
            </a:r>
            <a:r>
              <a:rPr lang="en-US" altLang="zh-CN" sz="2000" dirty="0">
                <a:solidFill>
                  <a:schemeClr val="tx1"/>
                </a:solidFill>
              </a:rPr>
              <a:t>z1, z2 </a:t>
            </a:r>
            <a:r>
              <a:rPr lang="zh-CN" altLang="en-US" sz="2000" dirty="0">
                <a:solidFill>
                  <a:schemeClr val="tx1"/>
                </a:solidFill>
              </a:rPr>
              <a:t>的和值</a:t>
            </a:r>
          </a:p>
          <a:p>
            <a:pPr>
              <a:lnSpc>
                <a:spcPct val="150000"/>
              </a:lnSpc>
            </a:pPr>
            <a:r>
              <a:rPr lang="en-US" altLang="zh-CN" sz="2000" dirty="0">
                <a:solidFill>
                  <a:srgbClr val="FF0000"/>
                </a:solidFill>
              </a:rPr>
              <a:t>} ADT Complex</a:t>
            </a:r>
            <a:endParaRPr lang="en-US" altLang="zh-CN" sz="2000" dirty="0">
              <a:solidFill>
                <a:schemeClr val="tx1"/>
              </a:solidFill>
            </a:endParaRP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2">
                                            <p:bg/>
                                          </p:spTgt>
                                        </p:tgtEl>
                                        <p:attrNameLst>
                                          <p:attrName>style.visibility</p:attrName>
                                        </p:attrNameLst>
                                      </p:cBhvr>
                                      <p:to>
                                        <p:strVal val="visible"/>
                                      </p:to>
                                    </p:set>
                                    <p:animEffect transition="in" filter="wipe(up)">
                                      <p:cBhvr>
                                        <p:cTn id="7" dur="500"/>
                                        <p:tgtEl>
                                          <p:spTgt spid="13005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0052">
                                            <p:txEl>
                                              <p:pRg st="0" end="0"/>
                                            </p:txEl>
                                          </p:spTgt>
                                        </p:tgtEl>
                                        <p:attrNameLst>
                                          <p:attrName>style.visibility</p:attrName>
                                        </p:attrNameLst>
                                      </p:cBhvr>
                                      <p:to>
                                        <p:strVal val="visible"/>
                                      </p:to>
                                    </p:set>
                                    <p:animEffect transition="in" filter="wipe(up)">
                                      <p:cBhvr>
                                        <p:cTn id="12" dur="500"/>
                                        <p:tgtEl>
                                          <p:spTgt spid="1300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0052">
                                            <p:txEl>
                                              <p:pRg st="1" end="1"/>
                                            </p:txEl>
                                          </p:spTgt>
                                        </p:tgtEl>
                                        <p:attrNameLst>
                                          <p:attrName>style.visibility</p:attrName>
                                        </p:attrNameLst>
                                      </p:cBhvr>
                                      <p:to>
                                        <p:strVal val="visible"/>
                                      </p:to>
                                    </p:set>
                                    <p:animEffect transition="in" filter="wipe(up)">
                                      <p:cBhvr>
                                        <p:cTn id="17" dur="500"/>
                                        <p:tgtEl>
                                          <p:spTgt spid="13005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0052">
                                            <p:txEl>
                                              <p:pRg st="2" end="2"/>
                                            </p:txEl>
                                          </p:spTgt>
                                        </p:tgtEl>
                                        <p:attrNameLst>
                                          <p:attrName>style.visibility</p:attrName>
                                        </p:attrNameLst>
                                      </p:cBhvr>
                                      <p:to>
                                        <p:strVal val="visible"/>
                                      </p:to>
                                    </p:set>
                                    <p:animEffect transition="in" filter="wipe(up)">
                                      <p:cBhvr>
                                        <p:cTn id="22" dur="500"/>
                                        <p:tgtEl>
                                          <p:spTgt spid="13005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0052">
                                            <p:txEl>
                                              <p:pRg st="3" end="3"/>
                                            </p:txEl>
                                          </p:spTgt>
                                        </p:tgtEl>
                                        <p:attrNameLst>
                                          <p:attrName>style.visibility</p:attrName>
                                        </p:attrNameLst>
                                      </p:cBhvr>
                                      <p:to>
                                        <p:strVal val="visible"/>
                                      </p:to>
                                    </p:set>
                                    <p:animEffect transition="in" filter="wipe(up)">
                                      <p:cBhvr>
                                        <p:cTn id="27" dur="500"/>
                                        <p:tgtEl>
                                          <p:spTgt spid="13005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0052">
                                            <p:txEl>
                                              <p:pRg st="4" end="4"/>
                                            </p:txEl>
                                          </p:spTgt>
                                        </p:tgtEl>
                                        <p:attrNameLst>
                                          <p:attrName>style.visibility</p:attrName>
                                        </p:attrNameLst>
                                      </p:cBhvr>
                                      <p:to>
                                        <p:strVal val="visible"/>
                                      </p:to>
                                    </p:set>
                                    <p:animEffect transition="in" filter="wipe(up)">
                                      <p:cBhvr>
                                        <p:cTn id="32" dur="500"/>
                                        <p:tgtEl>
                                          <p:spTgt spid="13005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0052">
                                            <p:txEl>
                                              <p:pRg st="5" end="5"/>
                                            </p:txEl>
                                          </p:spTgt>
                                        </p:tgtEl>
                                        <p:attrNameLst>
                                          <p:attrName>style.visibility</p:attrName>
                                        </p:attrNameLst>
                                      </p:cBhvr>
                                      <p:to>
                                        <p:strVal val="visible"/>
                                      </p:to>
                                    </p:set>
                                    <p:animEffect transition="in" filter="wipe(up)">
                                      <p:cBhvr>
                                        <p:cTn id="37" dur="500"/>
                                        <p:tgtEl>
                                          <p:spTgt spid="13005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0052">
                                            <p:txEl>
                                              <p:pRg st="6" end="6"/>
                                            </p:txEl>
                                          </p:spTgt>
                                        </p:tgtEl>
                                        <p:attrNameLst>
                                          <p:attrName>style.visibility</p:attrName>
                                        </p:attrNameLst>
                                      </p:cBhvr>
                                      <p:to>
                                        <p:strVal val="visible"/>
                                      </p:to>
                                    </p:set>
                                    <p:animEffect transition="in" filter="wipe(up)">
                                      <p:cBhvr>
                                        <p:cTn id="42" dur="500"/>
                                        <p:tgtEl>
                                          <p:spTgt spid="130052">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0052">
                                            <p:txEl>
                                              <p:pRg st="7" end="7"/>
                                            </p:txEl>
                                          </p:spTgt>
                                        </p:tgtEl>
                                        <p:attrNameLst>
                                          <p:attrName>style.visibility</p:attrName>
                                        </p:attrNameLst>
                                      </p:cBhvr>
                                      <p:to>
                                        <p:strVal val="visible"/>
                                      </p:to>
                                    </p:set>
                                    <p:animEffect transition="in" filter="wipe(up)">
                                      <p:cBhvr>
                                        <p:cTn id="47" dur="500"/>
                                        <p:tgtEl>
                                          <p:spTgt spid="130052">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0052">
                                            <p:txEl>
                                              <p:pRg st="8" end="8"/>
                                            </p:txEl>
                                          </p:spTgt>
                                        </p:tgtEl>
                                        <p:attrNameLst>
                                          <p:attrName>style.visibility</p:attrName>
                                        </p:attrNameLst>
                                      </p:cBhvr>
                                      <p:to>
                                        <p:strVal val="visible"/>
                                      </p:to>
                                    </p:set>
                                    <p:animEffect transition="in" filter="wipe(up)">
                                      <p:cBhvr>
                                        <p:cTn id="52" dur="500"/>
                                        <p:tgtEl>
                                          <p:spTgt spid="130052">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0052">
                                            <p:txEl>
                                              <p:pRg st="9" end="9"/>
                                            </p:txEl>
                                          </p:spTgt>
                                        </p:tgtEl>
                                        <p:attrNameLst>
                                          <p:attrName>style.visibility</p:attrName>
                                        </p:attrNameLst>
                                      </p:cBhvr>
                                      <p:to>
                                        <p:strVal val="visible"/>
                                      </p:to>
                                    </p:set>
                                    <p:animEffect transition="in" filter="wipe(up)">
                                      <p:cBhvr>
                                        <p:cTn id="57" dur="500"/>
                                        <p:tgtEl>
                                          <p:spTgt spid="1300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smtClean="0"/>
              <a:t>ADT </a:t>
            </a:r>
            <a:r>
              <a:rPr lang="zh-CN" altLang="en-US" smtClean="0"/>
              <a:t>的特征</a:t>
            </a:r>
          </a:p>
        </p:txBody>
      </p:sp>
      <p:sp>
        <p:nvSpPr>
          <p:cNvPr id="54276" name="Rectangle 3"/>
          <p:cNvSpPr>
            <a:spLocks noGrp="1" noChangeArrowheads="1"/>
          </p:cNvSpPr>
          <p:nvPr>
            <p:ph type="body" idx="1"/>
          </p:nvPr>
        </p:nvSpPr>
        <p:spPr/>
        <p:txBody>
          <a:bodyPr/>
          <a:lstStyle/>
          <a:p>
            <a:pPr eaLnBrk="1" hangingPunct="1"/>
            <a:r>
              <a:rPr lang="zh-CN" altLang="en-US" smtClean="0"/>
              <a:t>特征一：数据抽象</a:t>
            </a:r>
          </a:p>
          <a:p>
            <a:pPr lvl="1" eaLnBrk="1" hangingPunct="1"/>
            <a:r>
              <a:rPr lang="zh-CN" altLang="en-US" smtClean="0"/>
              <a:t>用</a:t>
            </a:r>
            <a:r>
              <a:rPr lang="en-US" altLang="zh-CN" smtClean="0"/>
              <a:t>ADT</a:t>
            </a:r>
            <a:r>
              <a:rPr lang="zh-CN" altLang="en-US" smtClean="0"/>
              <a:t>描述程序处理的实体时，强调的是其</a:t>
            </a:r>
            <a:r>
              <a:rPr lang="zh-CN" altLang="en-US" smtClean="0">
                <a:solidFill>
                  <a:srgbClr val="FF0000"/>
                </a:solidFill>
              </a:rPr>
              <a:t>本质的特征</a:t>
            </a:r>
            <a:r>
              <a:rPr lang="zh-CN" altLang="en-US" smtClean="0"/>
              <a:t>、其所</a:t>
            </a:r>
            <a:r>
              <a:rPr lang="zh-CN" altLang="en-US" smtClean="0">
                <a:solidFill>
                  <a:srgbClr val="FF0000"/>
                </a:solidFill>
              </a:rPr>
              <a:t>能完成的功能</a:t>
            </a:r>
            <a:r>
              <a:rPr lang="zh-CN" altLang="en-US" smtClean="0"/>
              <a:t>以及它</a:t>
            </a:r>
            <a:r>
              <a:rPr lang="zh-CN" altLang="en-US" smtClean="0">
                <a:solidFill>
                  <a:srgbClr val="FF0000"/>
                </a:solidFill>
              </a:rPr>
              <a:t>和外部用户的接口</a:t>
            </a:r>
            <a:r>
              <a:rPr lang="zh-CN" altLang="en-US" smtClean="0"/>
              <a:t>（即外界使用它的方法）。</a:t>
            </a:r>
          </a:p>
          <a:p>
            <a:pPr eaLnBrk="1" hangingPunct="1"/>
            <a:r>
              <a:rPr lang="zh-CN" altLang="en-US" smtClean="0"/>
              <a:t>特征二：数据封装</a:t>
            </a:r>
          </a:p>
          <a:p>
            <a:pPr lvl="1" eaLnBrk="1" hangingPunct="1"/>
            <a:r>
              <a:rPr lang="zh-CN" altLang="en-US" smtClean="0"/>
              <a:t>将实体的</a:t>
            </a:r>
            <a:r>
              <a:rPr lang="zh-CN" altLang="en-US" smtClean="0">
                <a:solidFill>
                  <a:srgbClr val="FF0000"/>
                </a:solidFill>
              </a:rPr>
              <a:t>外部特性和其内部实现细节分离</a:t>
            </a:r>
            <a:r>
              <a:rPr lang="zh-CN" altLang="en-US" smtClean="0"/>
              <a:t>，并且对外部用户</a:t>
            </a:r>
            <a:r>
              <a:rPr lang="zh-CN" altLang="en-US" smtClean="0">
                <a:solidFill>
                  <a:srgbClr val="FF0000"/>
                </a:solidFill>
              </a:rPr>
              <a:t>隐藏</a:t>
            </a:r>
            <a:r>
              <a:rPr lang="zh-CN" altLang="en-US" smtClean="0"/>
              <a:t>其内部实现细节。</a:t>
            </a:r>
          </a:p>
          <a:p>
            <a:pPr eaLnBrk="1" hangingPunct="1"/>
            <a:endParaRPr lang="en-US" altLang="zh-CN"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zh-CN" smtClean="0"/>
              <a:t>ADT </a:t>
            </a:r>
            <a:r>
              <a:rPr lang="zh-CN" altLang="en-US" smtClean="0"/>
              <a:t>的实现</a:t>
            </a:r>
          </a:p>
        </p:txBody>
      </p:sp>
      <p:sp>
        <p:nvSpPr>
          <p:cNvPr id="55300" name="Rectangle 3"/>
          <p:cNvSpPr>
            <a:spLocks noGrp="1" noChangeArrowheads="1"/>
          </p:cNvSpPr>
          <p:nvPr>
            <p:ph type="body" idx="1"/>
          </p:nvPr>
        </p:nvSpPr>
        <p:spPr/>
        <p:txBody>
          <a:bodyPr/>
          <a:lstStyle/>
          <a:p>
            <a:pPr eaLnBrk="1" hangingPunct="1"/>
            <a:r>
              <a:rPr lang="en-US" altLang="zh-CN" smtClean="0"/>
              <a:t>ADT</a:t>
            </a:r>
            <a:r>
              <a:rPr lang="zh-CN" altLang="en-US" smtClean="0"/>
              <a:t>需要通过</a:t>
            </a:r>
            <a:r>
              <a:rPr lang="zh-CN" altLang="en-US" smtClean="0">
                <a:solidFill>
                  <a:srgbClr val="FF0000"/>
                </a:solidFill>
              </a:rPr>
              <a:t>固有数据类型</a:t>
            </a:r>
            <a:r>
              <a:rPr lang="en-US" altLang="zh-CN" smtClean="0"/>
              <a:t>(</a:t>
            </a:r>
            <a:r>
              <a:rPr lang="zh-CN" altLang="en-US" smtClean="0"/>
              <a:t>高级编程语言中已实现的数据类型</a:t>
            </a:r>
            <a:r>
              <a:rPr lang="en-US" altLang="zh-CN" smtClean="0"/>
              <a:t>)</a:t>
            </a:r>
            <a:r>
              <a:rPr lang="zh-CN" altLang="en-US" smtClean="0"/>
              <a:t>来实现</a:t>
            </a:r>
          </a:p>
          <a:p>
            <a:pPr eaLnBrk="1" hangingPunct="1"/>
            <a:r>
              <a:rPr lang="zh-CN" altLang="en-US" smtClean="0"/>
              <a:t>例如对上述复数</a:t>
            </a:r>
            <a:r>
              <a:rPr lang="en-US" altLang="zh-CN" smtClean="0"/>
              <a:t>ADT</a:t>
            </a:r>
            <a:r>
              <a:rPr lang="zh-CN" altLang="en-US" smtClean="0"/>
              <a:t>的实现：</a:t>
            </a:r>
          </a:p>
        </p:txBody>
      </p:sp>
      <p:sp>
        <p:nvSpPr>
          <p:cNvPr id="132100" name="Rectangle 4"/>
          <p:cNvSpPr>
            <a:spLocks noChangeArrowheads="1"/>
          </p:cNvSpPr>
          <p:nvPr/>
        </p:nvSpPr>
        <p:spPr bwMode="auto">
          <a:xfrm>
            <a:off x="76200" y="2895600"/>
            <a:ext cx="2708275" cy="2660650"/>
          </a:xfrm>
          <a:prstGeom prst="rect">
            <a:avLst/>
          </a:prstGeom>
          <a:noFill/>
          <a:ln w="12700" cap="sq">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a:solidFill>
                  <a:schemeClr val="tx1"/>
                </a:solidFill>
              </a:rPr>
              <a:t>//</a:t>
            </a:r>
            <a:r>
              <a:rPr lang="zh-CN" altLang="en-US" sz="2400">
                <a:solidFill>
                  <a:schemeClr val="tx1"/>
                </a:solidFill>
              </a:rPr>
              <a:t>存储结构的定义</a:t>
            </a:r>
          </a:p>
          <a:p>
            <a:pPr>
              <a:spcBef>
                <a:spcPct val="50000"/>
              </a:spcBef>
            </a:pPr>
            <a:r>
              <a:rPr lang="en-US" altLang="zh-CN" sz="2400">
                <a:solidFill>
                  <a:schemeClr val="tx2"/>
                </a:solidFill>
              </a:rPr>
              <a:t>typedef  struct {</a:t>
            </a:r>
          </a:p>
          <a:p>
            <a:pPr>
              <a:spcBef>
                <a:spcPct val="50000"/>
              </a:spcBef>
            </a:pPr>
            <a:r>
              <a:rPr lang="en-US" altLang="zh-CN" sz="2400">
                <a:solidFill>
                  <a:schemeClr val="tx2"/>
                </a:solidFill>
              </a:rPr>
              <a:t>    float realpart</a:t>
            </a:r>
            <a:r>
              <a:rPr lang="zh-CN" altLang="en-US" sz="2400">
                <a:solidFill>
                  <a:schemeClr val="tx2"/>
                </a:solidFill>
              </a:rPr>
              <a:t>；</a:t>
            </a:r>
          </a:p>
          <a:p>
            <a:pPr>
              <a:spcBef>
                <a:spcPct val="50000"/>
              </a:spcBef>
            </a:pPr>
            <a:r>
              <a:rPr lang="zh-CN" altLang="en-US" sz="2400">
                <a:solidFill>
                  <a:schemeClr val="tx2"/>
                </a:solidFill>
              </a:rPr>
              <a:t>    </a:t>
            </a:r>
            <a:r>
              <a:rPr lang="en-US" altLang="zh-CN" sz="2400">
                <a:solidFill>
                  <a:schemeClr val="tx2"/>
                </a:solidFill>
              </a:rPr>
              <a:t>float imagpart</a:t>
            </a:r>
            <a:r>
              <a:rPr lang="zh-CN" altLang="en-US" sz="2400">
                <a:solidFill>
                  <a:schemeClr val="tx2"/>
                </a:solidFill>
              </a:rPr>
              <a:t>；</a:t>
            </a:r>
          </a:p>
          <a:p>
            <a:pPr>
              <a:spcBef>
                <a:spcPct val="50000"/>
              </a:spcBef>
            </a:pPr>
            <a:r>
              <a:rPr lang="en-US" altLang="zh-CN" sz="2400">
                <a:solidFill>
                  <a:schemeClr val="tx2"/>
                </a:solidFill>
              </a:rPr>
              <a:t>}complex</a:t>
            </a:r>
            <a:r>
              <a:rPr lang="zh-CN" altLang="en-US" sz="2400">
                <a:solidFill>
                  <a:schemeClr val="tx2"/>
                </a:solidFill>
              </a:rPr>
              <a:t>；</a:t>
            </a:r>
          </a:p>
        </p:txBody>
      </p:sp>
      <p:sp>
        <p:nvSpPr>
          <p:cNvPr id="132101" name="Rectangle 5"/>
          <p:cNvSpPr>
            <a:spLocks noChangeArrowheads="1"/>
          </p:cNvSpPr>
          <p:nvPr/>
        </p:nvSpPr>
        <p:spPr bwMode="auto">
          <a:xfrm>
            <a:off x="2843213" y="2636838"/>
            <a:ext cx="6227762" cy="3632200"/>
          </a:xfrm>
          <a:prstGeom prst="rect">
            <a:avLst/>
          </a:prstGeom>
          <a:noFill/>
          <a:ln w="12700" cap="sq">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000">
                <a:solidFill>
                  <a:schemeClr val="tx1"/>
                </a:solidFill>
              </a:rPr>
              <a:t>// -----</a:t>
            </a:r>
            <a:r>
              <a:rPr lang="zh-CN" altLang="en-US" sz="2000">
                <a:solidFill>
                  <a:schemeClr val="tx1"/>
                </a:solidFill>
              </a:rPr>
              <a:t>基本操作的函数原型说明</a:t>
            </a:r>
          </a:p>
          <a:p>
            <a:pPr>
              <a:spcBef>
                <a:spcPct val="50000"/>
              </a:spcBef>
            </a:pPr>
            <a:r>
              <a:rPr lang="en-US" altLang="zh-CN" sz="2000">
                <a:solidFill>
                  <a:schemeClr val="tx2"/>
                </a:solidFill>
              </a:rPr>
              <a:t>void Assign( complex &amp;Z, float realval, float imagval )</a:t>
            </a:r>
            <a:r>
              <a:rPr lang="zh-CN" altLang="en-US" sz="2000">
                <a:solidFill>
                  <a:schemeClr val="tx2"/>
                </a:solidFill>
              </a:rPr>
              <a:t>；</a:t>
            </a:r>
          </a:p>
          <a:p>
            <a:pPr>
              <a:spcBef>
                <a:spcPct val="50000"/>
              </a:spcBef>
            </a:pPr>
            <a:r>
              <a:rPr lang="en-US" altLang="zh-CN" sz="2000">
                <a:solidFill>
                  <a:schemeClr val="tx1"/>
                </a:solidFill>
              </a:rPr>
              <a:t>// </a:t>
            </a:r>
            <a:r>
              <a:rPr lang="zh-CN" altLang="en-US" sz="2000">
                <a:solidFill>
                  <a:schemeClr val="tx1"/>
                </a:solidFill>
              </a:rPr>
              <a:t>构造复数 </a:t>
            </a:r>
            <a:r>
              <a:rPr lang="en-US" altLang="zh-CN" sz="2000">
                <a:solidFill>
                  <a:schemeClr val="tx1"/>
                </a:solidFill>
              </a:rPr>
              <a:t>Z,</a:t>
            </a:r>
            <a:r>
              <a:rPr lang="zh-CN" altLang="en-US" sz="2000">
                <a:solidFill>
                  <a:schemeClr val="tx1"/>
                </a:solidFill>
              </a:rPr>
              <a:t>其实部和虚部分别被赋以参数 </a:t>
            </a:r>
          </a:p>
          <a:p>
            <a:pPr>
              <a:spcBef>
                <a:spcPct val="50000"/>
              </a:spcBef>
            </a:pPr>
            <a:r>
              <a:rPr lang="en-US" altLang="zh-CN" sz="2000">
                <a:solidFill>
                  <a:schemeClr val="tx1"/>
                </a:solidFill>
              </a:rPr>
              <a:t>// realval </a:t>
            </a:r>
            <a:r>
              <a:rPr lang="zh-CN" altLang="en-US" sz="2000">
                <a:solidFill>
                  <a:schemeClr val="tx1"/>
                </a:solidFill>
              </a:rPr>
              <a:t>和 </a:t>
            </a:r>
            <a:r>
              <a:rPr lang="en-US" altLang="zh-CN" sz="2000">
                <a:solidFill>
                  <a:schemeClr val="tx1"/>
                </a:solidFill>
              </a:rPr>
              <a:t>imagval </a:t>
            </a:r>
            <a:r>
              <a:rPr lang="zh-CN" altLang="en-US" sz="2000">
                <a:solidFill>
                  <a:schemeClr val="tx1"/>
                </a:solidFill>
              </a:rPr>
              <a:t>的值</a:t>
            </a:r>
          </a:p>
          <a:p>
            <a:pPr>
              <a:spcBef>
                <a:spcPct val="50000"/>
              </a:spcBef>
            </a:pPr>
            <a:r>
              <a:rPr lang="en-US" altLang="zh-CN" sz="2000">
                <a:solidFill>
                  <a:schemeClr val="tx2"/>
                </a:solidFill>
              </a:rPr>
              <a:t>float GetReal( complex Z )</a:t>
            </a:r>
            <a:r>
              <a:rPr lang="zh-CN" altLang="en-US" sz="2000">
                <a:solidFill>
                  <a:schemeClr val="tx2"/>
                </a:solidFill>
              </a:rPr>
              <a:t>；</a:t>
            </a:r>
            <a:r>
              <a:rPr lang="en-US" altLang="zh-CN" sz="2000">
                <a:solidFill>
                  <a:schemeClr val="tx1"/>
                </a:solidFill>
              </a:rPr>
              <a:t>// </a:t>
            </a:r>
            <a:r>
              <a:rPr lang="zh-CN" altLang="en-US" sz="2000">
                <a:solidFill>
                  <a:schemeClr val="tx1"/>
                </a:solidFill>
              </a:rPr>
              <a:t>返回复数 </a:t>
            </a:r>
            <a:r>
              <a:rPr lang="en-US" altLang="zh-CN" sz="2000">
                <a:solidFill>
                  <a:schemeClr val="tx1"/>
                </a:solidFill>
              </a:rPr>
              <a:t>Z </a:t>
            </a:r>
            <a:r>
              <a:rPr lang="zh-CN" altLang="en-US" sz="2000">
                <a:solidFill>
                  <a:schemeClr val="tx1"/>
                </a:solidFill>
              </a:rPr>
              <a:t>的实部值</a:t>
            </a:r>
          </a:p>
          <a:p>
            <a:pPr>
              <a:spcBef>
                <a:spcPct val="50000"/>
              </a:spcBef>
            </a:pPr>
            <a:r>
              <a:rPr lang="en-US" altLang="zh-CN" sz="2000">
                <a:solidFill>
                  <a:schemeClr val="tx2"/>
                </a:solidFill>
              </a:rPr>
              <a:t>float Getimag( complex Z )</a:t>
            </a:r>
            <a:r>
              <a:rPr lang="zh-CN" altLang="en-US" sz="2000">
                <a:solidFill>
                  <a:schemeClr val="tx2"/>
                </a:solidFill>
              </a:rPr>
              <a:t>；</a:t>
            </a:r>
            <a:r>
              <a:rPr lang="en-US" altLang="zh-CN" sz="2000">
                <a:solidFill>
                  <a:schemeClr val="tx1"/>
                </a:solidFill>
              </a:rPr>
              <a:t>// </a:t>
            </a:r>
            <a:r>
              <a:rPr lang="zh-CN" altLang="en-US" sz="2000">
                <a:solidFill>
                  <a:schemeClr val="tx1"/>
                </a:solidFill>
              </a:rPr>
              <a:t>返回复数 </a:t>
            </a:r>
            <a:r>
              <a:rPr lang="en-US" altLang="zh-CN" sz="2000">
                <a:solidFill>
                  <a:schemeClr val="tx1"/>
                </a:solidFill>
              </a:rPr>
              <a:t>Z </a:t>
            </a:r>
            <a:r>
              <a:rPr lang="zh-CN" altLang="en-US" sz="2000">
                <a:solidFill>
                  <a:schemeClr val="tx1"/>
                </a:solidFill>
              </a:rPr>
              <a:t>的虚部值</a:t>
            </a:r>
          </a:p>
          <a:p>
            <a:pPr>
              <a:spcBef>
                <a:spcPct val="50000"/>
              </a:spcBef>
            </a:pPr>
            <a:r>
              <a:rPr lang="en-US" altLang="zh-CN" sz="2000">
                <a:solidFill>
                  <a:schemeClr val="tx2"/>
                </a:solidFill>
              </a:rPr>
              <a:t>void add( complex z1, complex z2, complex  &amp;sum )</a:t>
            </a:r>
            <a:r>
              <a:rPr lang="zh-CN" altLang="en-US" sz="2000">
                <a:solidFill>
                  <a:schemeClr val="tx2"/>
                </a:solidFill>
              </a:rPr>
              <a:t>；</a:t>
            </a:r>
          </a:p>
          <a:p>
            <a:pPr>
              <a:spcBef>
                <a:spcPct val="50000"/>
              </a:spcBef>
            </a:pPr>
            <a:r>
              <a:rPr lang="zh-CN" altLang="en-US" sz="2000">
                <a:solidFill>
                  <a:schemeClr val="tx1"/>
                </a:solidFill>
              </a:rPr>
              <a:t> </a:t>
            </a:r>
            <a:r>
              <a:rPr lang="en-US" altLang="zh-CN" sz="2000">
                <a:solidFill>
                  <a:schemeClr val="tx1"/>
                </a:solidFill>
              </a:rPr>
              <a:t>// </a:t>
            </a:r>
            <a:r>
              <a:rPr lang="zh-CN" altLang="en-US" sz="2000">
                <a:solidFill>
                  <a:schemeClr val="tx1"/>
                </a:solidFill>
              </a:rPr>
              <a:t>以 </a:t>
            </a:r>
            <a:r>
              <a:rPr lang="en-US" altLang="zh-CN" sz="2000">
                <a:solidFill>
                  <a:schemeClr val="tx1"/>
                </a:solidFill>
              </a:rPr>
              <a:t>sum </a:t>
            </a:r>
            <a:r>
              <a:rPr lang="zh-CN" altLang="en-US" sz="2000">
                <a:solidFill>
                  <a:schemeClr val="tx1"/>
                </a:solidFill>
              </a:rPr>
              <a:t>返回两个复数 </a:t>
            </a:r>
            <a:r>
              <a:rPr lang="en-US" altLang="zh-CN" sz="2000">
                <a:solidFill>
                  <a:schemeClr val="tx1"/>
                </a:solidFill>
              </a:rPr>
              <a:t>z1, z2 </a:t>
            </a:r>
            <a:r>
              <a:rPr lang="zh-CN" altLang="en-US" sz="2000">
                <a:solidFill>
                  <a:schemeClr val="tx1"/>
                </a:solidFill>
              </a:rPr>
              <a:t>的和</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52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left)">
                                      <p:cBhvr>
                                        <p:cTn id="7" dur="500"/>
                                        <p:tgtEl>
                                          <p:spTgt spid="13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1">
                                            <p:bg/>
                                          </p:spTgt>
                                        </p:tgtEl>
                                        <p:attrNameLst>
                                          <p:attrName>style.visibility</p:attrName>
                                        </p:attrNameLst>
                                      </p:cBhvr>
                                      <p:to>
                                        <p:strVal val="visible"/>
                                      </p:to>
                                    </p:set>
                                    <p:animEffect transition="in" filter="wipe(left)">
                                      <p:cBhvr>
                                        <p:cTn id="12" dur="500"/>
                                        <p:tgtEl>
                                          <p:spTgt spid="132101">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1">
                                            <p:txEl>
                                              <p:pRg st="0" end="0"/>
                                            </p:txEl>
                                          </p:spTgt>
                                        </p:tgtEl>
                                        <p:attrNameLst>
                                          <p:attrName>style.visibility</p:attrName>
                                        </p:attrNameLst>
                                      </p:cBhvr>
                                      <p:to>
                                        <p:strVal val="visible"/>
                                      </p:to>
                                    </p:set>
                                    <p:animEffect transition="in" filter="wipe(left)">
                                      <p:cBhvr>
                                        <p:cTn id="17" dur="500"/>
                                        <p:tgtEl>
                                          <p:spTgt spid="13210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1">
                                            <p:txEl>
                                              <p:pRg st="1" end="1"/>
                                            </p:txEl>
                                          </p:spTgt>
                                        </p:tgtEl>
                                        <p:attrNameLst>
                                          <p:attrName>style.visibility</p:attrName>
                                        </p:attrNameLst>
                                      </p:cBhvr>
                                      <p:to>
                                        <p:strVal val="visible"/>
                                      </p:to>
                                    </p:set>
                                    <p:animEffect transition="in" filter="wipe(left)">
                                      <p:cBhvr>
                                        <p:cTn id="22" dur="500"/>
                                        <p:tgtEl>
                                          <p:spTgt spid="13210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1">
                                            <p:txEl>
                                              <p:pRg st="2" end="2"/>
                                            </p:txEl>
                                          </p:spTgt>
                                        </p:tgtEl>
                                        <p:attrNameLst>
                                          <p:attrName>style.visibility</p:attrName>
                                        </p:attrNameLst>
                                      </p:cBhvr>
                                      <p:to>
                                        <p:strVal val="visible"/>
                                      </p:to>
                                    </p:set>
                                    <p:animEffect transition="in" filter="wipe(left)">
                                      <p:cBhvr>
                                        <p:cTn id="27" dur="500"/>
                                        <p:tgtEl>
                                          <p:spTgt spid="13210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2101">
                                            <p:txEl>
                                              <p:pRg st="3" end="3"/>
                                            </p:txEl>
                                          </p:spTgt>
                                        </p:tgtEl>
                                        <p:attrNameLst>
                                          <p:attrName>style.visibility</p:attrName>
                                        </p:attrNameLst>
                                      </p:cBhvr>
                                      <p:to>
                                        <p:strVal val="visible"/>
                                      </p:to>
                                    </p:set>
                                    <p:animEffect transition="in" filter="wipe(left)">
                                      <p:cBhvr>
                                        <p:cTn id="32" dur="500"/>
                                        <p:tgtEl>
                                          <p:spTgt spid="13210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2101">
                                            <p:txEl>
                                              <p:pRg st="4" end="4"/>
                                            </p:txEl>
                                          </p:spTgt>
                                        </p:tgtEl>
                                        <p:attrNameLst>
                                          <p:attrName>style.visibility</p:attrName>
                                        </p:attrNameLst>
                                      </p:cBhvr>
                                      <p:to>
                                        <p:strVal val="visible"/>
                                      </p:to>
                                    </p:set>
                                    <p:animEffect transition="in" filter="wipe(left)">
                                      <p:cBhvr>
                                        <p:cTn id="37" dur="500"/>
                                        <p:tgtEl>
                                          <p:spTgt spid="13210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2101">
                                            <p:txEl>
                                              <p:pRg st="5" end="5"/>
                                            </p:txEl>
                                          </p:spTgt>
                                        </p:tgtEl>
                                        <p:attrNameLst>
                                          <p:attrName>style.visibility</p:attrName>
                                        </p:attrNameLst>
                                      </p:cBhvr>
                                      <p:to>
                                        <p:strVal val="visible"/>
                                      </p:to>
                                    </p:set>
                                    <p:animEffect transition="in" filter="wipe(left)">
                                      <p:cBhvr>
                                        <p:cTn id="42" dur="500"/>
                                        <p:tgtEl>
                                          <p:spTgt spid="132101">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2101">
                                            <p:txEl>
                                              <p:pRg st="6" end="6"/>
                                            </p:txEl>
                                          </p:spTgt>
                                        </p:tgtEl>
                                        <p:attrNameLst>
                                          <p:attrName>style.visibility</p:attrName>
                                        </p:attrNameLst>
                                      </p:cBhvr>
                                      <p:to>
                                        <p:strVal val="visible"/>
                                      </p:to>
                                    </p:set>
                                    <p:animEffect transition="in" filter="wipe(left)">
                                      <p:cBhvr>
                                        <p:cTn id="47" dur="500"/>
                                        <p:tgtEl>
                                          <p:spTgt spid="132101">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2101">
                                            <p:txEl>
                                              <p:pRg st="7" end="7"/>
                                            </p:txEl>
                                          </p:spTgt>
                                        </p:tgtEl>
                                        <p:attrNameLst>
                                          <p:attrName>style.visibility</p:attrName>
                                        </p:attrNameLst>
                                      </p:cBhvr>
                                      <p:to>
                                        <p:strVal val="visible"/>
                                      </p:to>
                                    </p:set>
                                    <p:animEffect transition="in" filter="wipe(left)">
                                      <p:cBhvr>
                                        <p:cTn id="52" dur="500"/>
                                        <p:tgtEl>
                                          <p:spTgt spid="1321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P spid="132101"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CN" smtClean="0"/>
              <a:t>ADT </a:t>
            </a:r>
            <a:r>
              <a:rPr lang="zh-CN" altLang="en-US" smtClean="0"/>
              <a:t>的实现（续）</a:t>
            </a:r>
          </a:p>
        </p:txBody>
      </p:sp>
      <p:sp>
        <p:nvSpPr>
          <p:cNvPr id="133125" name="Rectangle 5"/>
          <p:cNvSpPr>
            <a:spLocks noChangeArrowheads="1"/>
          </p:cNvSpPr>
          <p:nvPr/>
        </p:nvSpPr>
        <p:spPr bwMode="auto">
          <a:xfrm>
            <a:off x="1000125" y="1714500"/>
            <a:ext cx="7272338" cy="3208338"/>
          </a:xfrm>
          <a:prstGeom prst="rect">
            <a:avLst/>
          </a:prstGeom>
          <a:noFill/>
          <a:ln w="12700" cap="sq">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a:t>//// -----</a:t>
            </a:r>
            <a:r>
              <a:rPr lang="zh-CN" altLang="en-US" sz="2400"/>
              <a:t>基本操作的实现</a:t>
            </a:r>
          </a:p>
          <a:p>
            <a:pPr>
              <a:spcBef>
                <a:spcPct val="50000"/>
              </a:spcBef>
            </a:pPr>
            <a:r>
              <a:rPr lang="en-US" altLang="zh-CN" sz="2400">
                <a:solidFill>
                  <a:schemeClr val="tx2"/>
                </a:solidFill>
              </a:rPr>
              <a:t>void add( complex z1, complex z2, complex  &amp;sum ) {</a:t>
            </a:r>
          </a:p>
          <a:p>
            <a:pPr>
              <a:spcBef>
                <a:spcPct val="50000"/>
              </a:spcBef>
            </a:pPr>
            <a:r>
              <a:rPr lang="en-US" altLang="zh-CN" sz="2400"/>
              <a:t> // </a:t>
            </a:r>
            <a:r>
              <a:rPr lang="zh-CN" altLang="en-US" sz="2400"/>
              <a:t>以 </a:t>
            </a:r>
            <a:r>
              <a:rPr lang="en-US" altLang="zh-CN" sz="2400"/>
              <a:t>sum </a:t>
            </a:r>
            <a:r>
              <a:rPr lang="zh-CN" altLang="en-US" sz="2400"/>
              <a:t>返回两个复数 </a:t>
            </a:r>
            <a:r>
              <a:rPr lang="en-US" altLang="zh-CN" sz="2400"/>
              <a:t>z1, z2 </a:t>
            </a:r>
            <a:r>
              <a:rPr lang="zh-CN" altLang="en-US" sz="2400"/>
              <a:t>的和</a:t>
            </a:r>
          </a:p>
          <a:p>
            <a:pPr>
              <a:spcBef>
                <a:spcPct val="50000"/>
              </a:spcBef>
            </a:pPr>
            <a:r>
              <a:rPr lang="zh-CN" altLang="en-US" sz="2400"/>
              <a:t>  </a:t>
            </a:r>
            <a:r>
              <a:rPr lang="en-US" altLang="zh-CN" sz="2400">
                <a:solidFill>
                  <a:schemeClr val="tx2"/>
                </a:solidFill>
              </a:rPr>
              <a:t>sum.realpart = z1.realpart + z2.realpart;</a:t>
            </a:r>
          </a:p>
          <a:p>
            <a:pPr>
              <a:spcBef>
                <a:spcPct val="50000"/>
              </a:spcBef>
            </a:pPr>
            <a:r>
              <a:rPr lang="en-US" altLang="zh-CN" sz="2400">
                <a:solidFill>
                  <a:schemeClr val="tx2"/>
                </a:solidFill>
              </a:rPr>
              <a:t>  sum.imagpart = z1.imagpart + 2.imagpart;</a:t>
            </a:r>
          </a:p>
          <a:p>
            <a:pPr>
              <a:spcBef>
                <a:spcPct val="50000"/>
              </a:spcBef>
            </a:pPr>
            <a:r>
              <a:rPr lang="en-US" altLang="zh-CN" sz="2400"/>
              <a:t>} </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wipe(left)">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预定义常量和类型</a:t>
            </a:r>
            <a:endParaRPr lang="zh-CN" altLang="en-US" dirty="0"/>
          </a:p>
        </p:txBody>
      </p:sp>
      <p:sp>
        <p:nvSpPr>
          <p:cNvPr id="3" name="内容占位符 2"/>
          <p:cNvSpPr>
            <a:spLocks noGrp="1"/>
          </p:cNvSpPr>
          <p:nvPr>
            <p:ph idx="1"/>
          </p:nvPr>
        </p:nvSpPr>
        <p:spPr/>
        <p:txBody>
          <a:bodyPr/>
          <a:lstStyle/>
          <a:p>
            <a:r>
              <a:rPr lang="zh-CN" altLang="en-US" dirty="0" smtClean="0"/>
              <a:t>函数结果状态代码</a:t>
            </a:r>
            <a:endParaRPr lang="en-US" altLang="zh-CN" dirty="0" smtClean="0"/>
          </a:p>
          <a:p>
            <a:pPr lvl="1"/>
            <a:r>
              <a:rPr lang="en-US" altLang="zh-CN" dirty="0" smtClean="0"/>
              <a:t>#define TRUE   1</a:t>
            </a:r>
          </a:p>
          <a:p>
            <a:pPr lvl="1"/>
            <a:r>
              <a:rPr lang="en-US" altLang="zh-CN" dirty="0"/>
              <a:t>#define </a:t>
            </a:r>
            <a:r>
              <a:rPr lang="en-US" altLang="zh-CN" dirty="0" smtClean="0"/>
              <a:t>FALSE   0</a:t>
            </a:r>
          </a:p>
          <a:p>
            <a:pPr lvl="1"/>
            <a:r>
              <a:rPr lang="en-US" altLang="zh-CN" dirty="0"/>
              <a:t>#</a:t>
            </a:r>
            <a:r>
              <a:rPr lang="en-US" altLang="zh-CN" dirty="0" smtClean="0"/>
              <a:t>define OK 1</a:t>
            </a:r>
          </a:p>
          <a:p>
            <a:pPr lvl="1"/>
            <a:r>
              <a:rPr lang="en-US" altLang="zh-CN" dirty="0"/>
              <a:t>#</a:t>
            </a:r>
            <a:r>
              <a:rPr lang="en-US" altLang="zh-CN" dirty="0" smtClean="0"/>
              <a:t>define ERROR  0</a:t>
            </a:r>
          </a:p>
          <a:p>
            <a:pPr lvl="1"/>
            <a:r>
              <a:rPr lang="en-US" altLang="zh-CN" dirty="0"/>
              <a:t>#</a:t>
            </a:r>
            <a:r>
              <a:rPr lang="en-US" altLang="zh-CN" dirty="0" smtClean="0"/>
              <a:t>define INFEASIBLE  -1</a:t>
            </a:r>
          </a:p>
          <a:p>
            <a:pPr lvl="1"/>
            <a:r>
              <a:rPr lang="en-US" altLang="zh-CN" dirty="0"/>
              <a:t>#</a:t>
            </a:r>
            <a:r>
              <a:rPr lang="en-US" altLang="zh-CN" dirty="0" smtClean="0"/>
              <a:t>define OVERFLOW  -2</a:t>
            </a:r>
          </a:p>
          <a:p>
            <a:r>
              <a:rPr lang="en-US" altLang="zh-CN" dirty="0" smtClean="0"/>
              <a:t>Status </a:t>
            </a:r>
            <a:r>
              <a:rPr lang="zh-CN" altLang="en-US" dirty="0" smtClean="0"/>
              <a:t>函数返回类型</a:t>
            </a:r>
            <a:endParaRPr lang="en-US" altLang="zh-CN" dirty="0" smtClean="0"/>
          </a:p>
          <a:p>
            <a:pPr lvl="1"/>
            <a:r>
              <a:rPr lang="en-US" altLang="zh-CN" dirty="0" err="1" smtClean="0"/>
              <a:t>typedef</a:t>
            </a:r>
            <a:r>
              <a:rPr lang="en-US" altLang="zh-CN" dirty="0" smtClean="0"/>
              <a:t>  </a:t>
            </a:r>
            <a:r>
              <a:rPr lang="en-US" altLang="zh-CN" dirty="0" err="1" smtClean="0"/>
              <a:t>int</a:t>
            </a:r>
            <a:r>
              <a:rPr lang="en-US" altLang="zh-CN" dirty="0" smtClean="0"/>
              <a:t>  Status;</a:t>
            </a:r>
          </a:p>
          <a:p>
            <a:pPr lvl="1"/>
            <a:endParaRPr lang="en-US" altLang="zh-CN" dirty="0" smtClean="0"/>
          </a:p>
          <a:p>
            <a:r>
              <a:rPr lang="zh-CN" altLang="en-US" dirty="0" smtClean="0"/>
              <a:t>注：课程中使用类</a:t>
            </a:r>
            <a:r>
              <a:rPr lang="en-US" altLang="zh-CN" dirty="0" smtClean="0"/>
              <a:t>C</a:t>
            </a:r>
            <a:r>
              <a:rPr lang="zh-CN" altLang="en-US" dirty="0" smtClean="0"/>
              <a:t>语言语法，请认真看课本</a:t>
            </a:r>
            <a:r>
              <a:rPr lang="en-US" altLang="zh-CN" dirty="0" smtClean="0"/>
              <a:t>1.3</a:t>
            </a:r>
            <a:r>
              <a:rPr lang="zh-CN" altLang="en-US" dirty="0" smtClean="0"/>
              <a:t>节中的定义</a:t>
            </a:r>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54</a:t>
            </a:fld>
            <a:endParaRPr lang="en-US" altLang="zh-CN"/>
          </a:p>
        </p:txBody>
      </p:sp>
    </p:spTree>
    <p:extLst>
      <p:ext uri="{BB962C8B-B14F-4D97-AF65-F5344CB8AC3E}">
        <p14:creationId xmlns:p14="http://schemas.microsoft.com/office/powerpoint/2010/main" val="3164775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smtClean="0"/>
              <a:t>1.3 </a:t>
            </a:r>
            <a:r>
              <a:rPr lang="zh-CN" altLang="en-US" smtClean="0"/>
              <a:t>算法和算法的衡量</a:t>
            </a:r>
            <a:endParaRPr lang="zh-CN" altLang="en-US" smtClean="0">
              <a:solidFill>
                <a:srgbClr val="0000FF"/>
              </a:solidFill>
            </a:endParaRPr>
          </a:p>
        </p:txBody>
      </p:sp>
      <p:sp>
        <p:nvSpPr>
          <p:cNvPr id="57348" name="Rectangle 3"/>
          <p:cNvSpPr>
            <a:spLocks noGrp="1" noChangeArrowheads="1"/>
          </p:cNvSpPr>
          <p:nvPr>
            <p:ph type="body" idx="1"/>
          </p:nvPr>
        </p:nvSpPr>
        <p:spPr/>
        <p:txBody>
          <a:bodyPr/>
          <a:lstStyle/>
          <a:p>
            <a:pPr eaLnBrk="1" hangingPunct="1"/>
            <a:r>
              <a:rPr lang="en-US" altLang="zh-CN" sz="2800" dirty="0" smtClean="0"/>
              <a:t>1.3.1  </a:t>
            </a:r>
            <a:r>
              <a:rPr lang="zh-CN" altLang="en-US" sz="2800" dirty="0" smtClean="0"/>
              <a:t>算法及其特征</a:t>
            </a:r>
          </a:p>
          <a:p>
            <a:pPr eaLnBrk="1" hangingPunct="1"/>
            <a:r>
              <a:rPr lang="en-US" altLang="zh-CN" sz="2800" dirty="0" smtClean="0"/>
              <a:t>1.3.2  </a:t>
            </a:r>
            <a:r>
              <a:rPr lang="zh-CN" altLang="en-US" sz="2800" dirty="0" smtClean="0"/>
              <a:t>算法设计的原则</a:t>
            </a:r>
          </a:p>
          <a:p>
            <a:pPr eaLnBrk="1" hangingPunct="1"/>
            <a:r>
              <a:rPr lang="en-US" altLang="zh-CN" sz="2800" dirty="0" smtClean="0"/>
              <a:t>1.3.3  </a:t>
            </a:r>
            <a:r>
              <a:rPr lang="zh-CN" altLang="en-US" sz="2800" dirty="0" smtClean="0"/>
              <a:t>算法效率的衡量方法和准则</a:t>
            </a:r>
          </a:p>
          <a:p>
            <a:pPr eaLnBrk="1" hangingPunct="1"/>
            <a:r>
              <a:rPr lang="en-US" altLang="zh-CN" sz="2800" dirty="0" smtClean="0"/>
              <a:t>1.3.4  </a:t>
            </a:r>
            <a:r>
              <a:rPr lang="zh-CN" altLang="en-US" sz="2800" dirty="0" smtClean="0"/>
              <a:t>算法的存储空间需求</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算法及其</a:t>
            </a:r>
            <a:r>
              <a:rPr lang="zh-CN" altLang="en-US" dirty="0" smtClean="0"/>
              <a:t>特征</a:t>
            </a:r>
            <a:endParaRPr lang="zh-CN" altLang="en-US" dirty="0"/>
          </a:p>
        </p:txBody>
      </p:sp>
      <p:sp>
        <p:nvSpPr>
          <p:cNvPr id="3" name="内容占位符 2"/>
          <p:cNvSpPr>
            <a:spLocks noGrp="1"/>
          </p:cNvSpPr>
          <p:nvPr>
            <p:ph idx="1"/>
          </p:nvPr>
        </p:nvSpPr>
        <p:spPr/>
        <p:txBody>
          <a:bodyPr/>
          <a:lstStyle/>
          <a:p>
            <a:r>
              <a:rPr lang="en-US" altLang="zh-CN" b="0" dirty="0"/>
              <a:t> </a:t>
            </a:r>
            <a:r>
              <a:rPr lang="en-US" altLang="zh-CN" b="0" dirty="0" smtClean="0"/>
              <a:t>algorithm</a:t>
            </a:r>
            <a:r>
              <a:rPr lang="zh-CN" altLang="en-US" b="0" dirty="0" smtClean="0"/>
              <a:t>的历史</a:t>
            </a:r>
            <a:endParaRPr lang="en-US" altLang="zh-CN" b="0" dirty="0" smtClean="0"/>
          </a:p>
          <a:p>
            <a:r>
              <a:rPr lang="zh-CN" altLang="en-US" b="0" dirty="0" smtClean="0"/>
              <a:t>罗马数字：</a:t>
            </a:r>
            <a:r>
              <a:rPr lang="en-US" altLang="zh-CN" b="0" dirty="0" smtClean="0"/>
              <a:t>MMXVIII=2018</a:t>
            </a:r>
            <a:r>
              <a:rPr lang="zh-CN" altLang="en-US" b="0" dirty="0" smtClean="0"/>
              <a:t>，</a:t>
            </a:r>
            <a:r>
              <a:rPr lang="en-US" altLang="zh-CN" b="0" dirty="0"/>
              <a:t> MCMLXXX=1980</a:t>
            </a:r>
            <a:endParaRPr lang="en-US" altLang="zh-CN" b="0" dirty="0" smtClean="0"/>
          </a:p>
          <a:p>
            <a:r>
              <a:rPr lang="zh-CN" altLang="en-US" b="0" dirty="0" smtClean="0"/>
              <a:t>十进制</a:t>
            </a:r>
            <a:r>
              <a:rPr lang="zh-CN" altLang="en-US" b="0" dirty="0"/>
              <a:t>系统，由印度发明于公元</a:t>
            </a:r>
            <a:r>
              <a:rPr lang="en-US" altLang="zh-CN" b="0" dirty="0"/>
              <a:t>600</a:t>
            </a:r>
            <a:r>
              <a:rPr lang="zh-CN" altLang="en-US" b="0" dirty="0"/>
              <a:t>年</a:t>
            </a:r>
            <a:r>
              <a:rPr lang="zh-CN" altLang="en-US" b="0" dirty="0" smtClean="0"/>
              <a:t>左右</a:t>
            </a:r>
            <a:endParaRPr lang="en-US" altLang="zh-CN" b="0" dirty="0" smtClean="0"/>
          </a:p>
          <a:p>
            <a:r>
              <a:rPr lang="en-US" altLang="zh-CN" b="0" dirty="0" smtClean="0"/>
              <a:t>Al-Khwarizmi</a:t>
            </a:r>
            <a:r>
              <a:rPr lang="zh-CN" altLang="en-US" b="0" dirty="0" smtClean="0"/>
              <a:t>（</a:t>
            </a:r>
            <a:r>
              <a:rPr lang="zh-CN" altLang="en-US" b="0" dirty="0"/>
              <a:t>阿尔</a:t>
            </a:r>
            <a:r>
              <a:rPr lang="en-US" altLang="zh-CN" b="0" dirty="0"/>
              <a:t>·</a:t>
            </a:r>
            <a:r>
              <a:rPr lang="zh-CN" altLang="en-US" b="0" dirty="0"/>
              <a:t>花剌子模</a:t>
            </a:r>
            <a:r>
              <a:rPr lang="zh-CN" altLang="en-US" b="0" dirty="0" smtClean="0"/>
              <a:t>），约</a:t>
            </a:r>
            <a:r>
              <a:rPr lang="en-US" altLang="zh-CN" b="0" dirty="0"/>
              <a:t>780</a:t>
            </a:r>
            <a:r>
              <a:rPr lang="zh-CN" altLang="en-US" b="0" dirty="0"/>
              <a:t>～约</a:t>
            </a:r>
            <a:r>
              <a:rPr lang="en-US" altLang="zh-CN" b="0" dirty="0" smtClean="0"/>
              <a:t>850</a:t>
            </a:r>
            <a:r>
              <a:rPr lang="zh-CN" altLang="en-US" b="0" dirty="0" smtClean="0"/>
              <a:t>，阿拉伯数学家</a:t>
            </a:r>
            <a:r>
              <a:rPr lang="zh-CN" altLang="en-US" b="0" dirty="0"/>
              <a:t>，代数与算术的整理者，被誉为</a:t>
            </a:r>
            <a:r>
              <a:rPr lang="zh-CN" altLang="en-US" b="0" dirty="0" smtClean="0"/>
              <a:t>“代数之父”。他引进</a:t>
            </a:r>
            <a:r>
              <a:rPr lang="zh-CN" altLang="en-US" b="0" dirty="0"/>
              <a:t>了印度数字，</a:t>
            </a:r>
            <a:r>
              <a:rPr lang="zh-CN" altLang="en-US" b="0" dirty="0" smtClean="0"/>
              <a:t>发展</a:t>
            </a:r>
            <a:r>
              <a:rPr lang="zh-CN" altLang="en-US" b="0" dirty="0"/>
              <a:t>了</a:t>
            </a:r>
            <a:r>
              <a:rPr lang="zh-CN" altLang="en-US" b="0" dirty="0" smtClean="0"/>
              <a:t>算术学。</a:t>
            </a:r>
            <a:endParaRPr lang="en-US" altLang="zh-CN" b="0" dirty="0" smtClean="0"/>
          </a:p>
          <a:p>
            <a:r>
              <a:rPr lang="zh-CN" altLang="en-US" b="0" dirty="0"/>
              <a:t>后经 </a:t>
            </a:r>
            <a:r>
              <a:rPr lang="en-US" altLang="zh-CN" b="0" dirty="0"/>
              <a:t>Fibonacci</a:t>
            </a:r>
            <a:r>
              <a:rPr lang="zh-CN" altLang="en-US" b="0" dirty="0"/>
              <a:t>（</a:t>
            </a:r>
            <a:r>
              <a:rPr lang="en-US" altLang="zh-CN" b="0" dirty="0"/>
              <a:t>1170</a:t>
            </a:r>
            <a:r>
              <a:rPr lang="zh-CN" altLang="en-US" b="0" dirty="0"/>
              <a:t>～</a:t>
            </a:r>
            <a:r>
              <a:rPr lang="en-US" altLang="zh-CN" b="0" dirty="0"/>
              <a:t>1250</a:t>
            </a:r>
            <a:r>
              <a:rPr lang="zh-CN" altLang="en-US" b="0" dirty="0"/>
              <a:t>年）引介到欧洲，逐渐代替了欧洲原有的算板计算及罗马的记数系统</a:t>
            </a:r>
            <a:r>
              <a:rPr lang="zh-CN" altLang="en-US" b="0" dirty="0" smtClean="0"/>
              <a:t>。</a:t>
            </a:r>
            <a:endParaRPr lang="en-US" altLang="zh-CN" b="0" dirty="0" smtClean="0"/>
          </a:p>
          <a:p>
            <a:r>
              <a:rPr lang="zh-CN" altLang="en-US" b="0" dirty="0" smtClean="0"/>
              <a:t>欧洲人</a:t>
            </a:r>
            <a:r>
              <a:rPr lang="zh-CN" altLang="en-US" b="0" dirty="0"/>
              <a:t>就把 </a:t>
            </a:r>
            <a:r>
              <a:rPr lang="en-US" altLang="zh-CN" b="0" dirty="0" err="1"/>
              <a:t>Alkhwarizmi</a:t>
            </a:r>
            <a:r>
              <a:rPr lang="en-US" altLang="zh-CN" b="0" dirty="0"/>
              <a:t> </a:t>
            </a:r>
            <a:r>
              <a:rPr lang="zh-CN" altLang="en-US" b="0" dirty="0"/>
              <a:t>这个字拉丁化，称用十进位印度阿拉伯数字来进行有规则可寻之计算的算术为</a:t>
            </a:r>
            <a:r>
              <a:rPr lang="en-US" altLang="zh-CN" b="0" dirty="0"/>
              <a:t>Algorithm</a:t>
            </a:r>
            <a:r>
              <a:rPr lang="zh-CN" altLang="en-US" b="0" dirty="0" smtClean="0"/>
              <a:t>。</a:t>
            </a:r>
            <a:endParaRPr lang="en-US" altLang="zh-CN" b="0" dirty="0" smtClean="0"/>
          </a:p>
          <a:p>
            <a:r>
              <a:rPr lang="zh-CN" altLang="en-US" dirty="0" smtClean="0"/>
              <a:t>图灵：</a:t>
            </a:r>
            <a:r>
              <a:rPr lang="en-US" altLang="zh-CN" dirty="0" smtClean="0"/>
              <a:t>20</a:t>
            </a:r>
            <a:r>
              <a:rPr lang="zh-CN" altLang="en-US" dirty="0"/>
              <a:t>世纪的英国</a:t>
            </a:r>
            <a:r>
              <a:rPr lang="zh-CN" altLang="en-US" dirty="0" smtClean="0"/>
              <a:t>数学家。图灵机，即有限状态机</a:t>
            </a:r>
            <a:endParaRPr lang="zh-CN" altLang="en-US" dirty="0"/>
          </a:p>
        </p:txBody>
      </p:sp>
      <p:pic>
        <p:nvPicPr>
          <p:cNvPr id="104450" name="Picture 2" descr="http://tse3.mm.bing.net/th?id=OIP.Mc391a852bc39b543797c53d3a19a14aeo0&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23825"/>
            <a:ext cx="2286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4452" name="Picture 4" descr="http://images.cnitblog.com/blog/471840/201301/18114751-9b46f93dfc5447a7b635e967cd429ba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63523"/>
            <a:ext cx="1594492" cy="21103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ss0.bdstatic.com/94o3dSag_xI4khGkpoWK1HF6hhy/baike/w%3D268%3Bg%3D0/sign=bf9deee5402309f7e76faa144a356bce/9e3df8dcd100baa13dc6bcca4110b912c9fc2ed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2" y="4976812"/>
            <a:ext cx="1388866" cy="1881188"/>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1"/>
          </p:nvPr>
        </p:nvSpPr>
        <p:spPr/>
        <p:txBody>
          <a:bodyPr/>
          <a:lstStyle/>
          <a:p>
            <a:pPr>
              <a:defRPr/>
            </a:pPr>
            <a:fld id="{A6B5CF24-81FF-43E3-A83F-2846DD05B1C8}" type="slidenum">
              <a:rPr lang="en-US" altLang="zh-CN" smtClean="0"/>
              <a:pPr>
                <a:defRPr/>
              </a:pPr>
              <a:t>56</a:t>
            </a:fld>
            <a:endParaRPr lang="en-US" altLang="zh-CN"/>
          </a:p>
        </p:txBody>
      </p:sp>
    </p:spTree>
    <p:extLst>
      <p:ext uri="{BB962C8B-B14F-4D97-AF65-F5344CB8AC3E}">
        <p14:creationId xmlns:p14="http://schemas.microsoft.com/office/powerpoint/2010/main" val="33410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sz="2800" dirty="0">
                <a:solidFill>
                  <a:srgbClr val="FF0000"/>
                </a:solidFill>
              </a:rPr>
              <a:t>算法</a:t>
            </a:r>
            <a:r>
              <a:rPr lang="zh-CN" altLang="en-US" sz="2800" dirty="0"/>
              <a:t>：是为了解决某类问题而规定的一个有限长的操作序列</a:t>
            </a:r>
            <a:r>
              <a:rPr lang="zh-CN" altLang="en-US" sz="2800" dirty="0" smtClean="0"/>
              <a:t>。</a:t>
            </a:r>
            <a:endParaRPr lang="en-US" altLang="zh-CN" sz="2800" dirty="0" smtClean="0"/>
          </a:p>
          <a:p>
            <a:r>
              <a:rPr lang="zh-CN" altLang="en-US" sz="2800" dirty="0" smtClean="0">
                <a:solidFill>
                  <a:srgbClr val="FF0000"/>
                </a:solidFill>
              </a:rPr>
              <a:t>问题求解</a:t>
            </a:r>
            <a:r>
              <a:rPr lang="zh-CN" altLang="en-US" sz="2800" dirty="0" smtClean="0"/>
              <a:t>：将问题递归性的分解为一个或者多个小问题，再综合子问题的解决方案。</a:t>
            </a:r>
            <a:endParaRPr lang="zh-CN" altLang="en-US" sz="2800" dirty="0"/>
          </a:p>
        </p:txBody>
      </p:sp>
      <p:sp>
        <p:nvSpPr>
          <p:cNvPr id="5" name="Rectangle 4"/>
          <p:cNvSpPr>
            <a:spLocks noChangeArrowheads="1"/>
          </p:cNvSpPr>
          <p:nvPr/>
        </p:nvSpPr>
        <p:spPr bwMode="auto">
          <a:xfrm>
            <a:off x="2699792" y="2420888"/>
            <a:ext cx="5048622" cy="4302716"/>
          </a:xfrm>
          <a:prstGeom prst="rect">
            <a:avLst/>
          </a:prstGeom>
          <a:gradFill rotWithShape="1">
            <a:gsLst>
              <a:gs pos="0">
                <a:schemeClr val="bg2"/>
              </a:gs>
              <a:gs pos="50000">
                <a:schemeClr val="bg1"/>
              </a:gs>
              <a:gs pos="100000">
                <a:schemeClr val="bg2"/>
              </a:gs>
            </a:gsLst>
            <a:lin ang="5400000" scaled="1"/>
          </a:gradFill>
          <a:ln w="12700" cap="sq">
            <a:solidFill>
              <a:schemeClr val="tx1"/>
            </a:solidFill>
            <a:miter lim="800000"/>
            <a:headEnd/>
            <a:tailEnd/>
          </a:ln>
          <a:effectLst/>
        </p:spPr>
        <p:txBody>
          <a:bodyPr wrap="square">
            <a:spAutoFit/>
          </a:bodyPr>
          <a:lstStyle/>
          <a:p>
            <a:pPr>
              <a:spcBef>
                <a:spcPct val="20000"/>
              </a:spcBef>
              <a:defRPr/>
            </a:pPr>
            <a:r>
              <a:rPr lang="en-US" altLang="zh-CN" sz="2400" dirty="0">
                <a:solidFill>
                  <a:schemeClr val="tx1"/>
                </a:solidFill>
              </a:rPr>
              <a:t>void </a:t>
            </a:r>
            <a:r>
              <a:rPr lang="en-US" altLang="zh-CN" sz="2400" dirty="0" err="1">
                <a:solidFill>
                  <a:schemeClr val="tx1"/>
                </a:solidFill>
              </a:rPr>
              <a:t>mult</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 b</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&amp; c</a:t>
            </a:r>
            <a:r>
              <a:rPr lang="en-US" altLang="zh-CN" sz="2400" dirty="0" smtClean="0">
                <a:solidFill>
                  <a:schemeClr val="tx1"/>
                </a:solidFill>
              </a:rPr>
              <a:t>[ ] </a:t>
            </a:r>
            <a:r>
              <a:rPr lang="en-US" altLang="zh-CN" sz="2400" dirty="0">
                <a:solidFill>
                  <a:schemeClr val="tx1"/>
                </a:solidFill>
              </a:rPr>
              <a:t>) </a:t>
            </a:r>
            <a:r>
              <a:rPr lang="en-US" altLang="zh-CN" sz="2400" dirty="0" smtClean="0">
                <a:solidFill>
                  <a:schemeClr val="tx1"/>
                </a:solidFill>
              </a:rPr>
              <a:t>{ </a:t>
            </a:r>
            <a:r>
              <a:rPr lang="en-US" altLang="zh-CN" sz="2400" dirty="0">
                <a:solidFill>
                  <a:schemeClr val="tx1"/>
                </a:solidFill>
              </a:rPr>
              <a:t>// </a:t>
            </a:r>
            <a:r>
              <a:rPr lang="zh-CN" altLang="en-US" sz="2400" dirty="0">
                <a:solidFill>
                  <a:schemeClr val="tx1"/>
                </a:solidFill>
              </a:rPr>
              <a:t>以二维数组存储矩阵元素，</a:t>
            </a:r>
            <a:r>
              <a:rPr lang="en-US" altLang="zh-CN" sz="2400" dirty="0">
                <a:solidFill>
                  <a:schemeClr val="tx1"/>
                </a:solidFill>
              </a:rPr>
              <a:t>c </a:t>
            </a:r>
            <a:r>
              <a:rPr lang="zh-CN" altLang="en-US" sz="2400" dirty="0">
                <a:solidFill>
                  <a:schemeClr val="tx1"/>
                </a:solidFill>
              </a:rPr>
              <a:t>为 </a:t>
            </a:r>
            <a:r>
              <a:rPr lang="en-US" altLang="zh-CN" sz="2400" dirty="0">
                <a:solidFill>
                  <a:schemeClr val="tx1"/>
                </a:solidFill>
              </a:rPr>
              <a:t>a </a:t>
            </a:r>
            <a:r>
              <a:rPr lang="zh-CN" altLang="en-US" sz="2400" dirty="0">
                <a:solidFill>
                  <a:schemeClr val="tx1"/>
                </a:solidFill>
              </a:rPr>
              <a:t>和 </a:t>
            </a:r>
            <a:r>
              <a:rPr lang="en-US" altLang="zh-CN" sz="2400" dirty="0">
                <a:solidFill>
                  <a:schemeClr val="tx1"/>
                </a:solidFill>
              </a:rPr>
              <a:t>b </a:t>
            </a:r>
            <a:r>
              <a:rPr lang="zh-CN" altLang="en-US" sz="2400" dirty="0">
                <a:solidFill>
                  <a:schemeClr val="tx1"/>
                </a:solidFill>
              </a:rPr>
              <a:t>的乘积</a:t>
            </a:r>
          </a:p>
          <a:p>
            <a:pPr>
              <a:spcBef>
                <a:spcPct val="20000"/>
              </a:spcBef>
              <a:defRPr/>
            </a:pPr>
            <a:r>
              <a:rPr lang="zh-CN" altLang="en-US" sz="2400" dirty="0">
                <a:solidFill>
                  <a:schemeClr val="tx1"/>
                </a:solidFill>
              </a:rPr>
              <a:t>   </a:t>
            </a:r>
            <a:r>
              <a:rPr lang="en-US" altLang="zh-CN" sz="2400" dirty="0">
                <a:solidFill>
                  <a:schemeClr val="tx1"/>
                </a:solidFill>
              </a:rPr>
              <a:t>for(i=1; i&lt;=n; ++i)</a:t>
            </a:r>
          </a:p>
          <a:p>
            <a:pPr>
              <a:spcBef>
                <a:spcPct val="20000"/>
              </a:spcBef>
              <a:defRPr/>
            </a:pPr>
            <a:r>
              <a:rPr lang="en-US" altLang="zh-CN" sz="2400" dirty="0">
                <a:solidFill>
                  <a:schemeClr val="tx1"/>
                </a:solidFill>
              </a:rPr>
              <a:t>      for(j=1;j&lt;=n;++j)</a:t>
            </a:r>
          </a:p>
          <a:p>
            <a:pPr>
              <a:spcBef>
                <a:spcPct val="20000"/>
              </a:spcBef>
              <a:defRPr/>
            </a:pPr>
            <a:r>
              <a:rPr lang="en-US" altLang="zh-CN" sz="2400" dirty="0">
                <a:solidFill>
                  <a:schemeClr val="tx1"/>
                </a:solidFill>
              </a:rPr>
              <a:t>      {</a:t>
            </a:r>
          </a:p>
          <a:p>
            <a:pPr>
              <a:spcBef>
                <a:spcPct val="20000"/>
              </a:spcBef>
              <a:defRPr/>
            </a:pPr>
            <a:r>
              <a:rPr lang="en-US" altLang="zh-CN" sz="2400" dirty="0">
                <a:solidFill>
                  <a:schemeClr val="tx1"/>
                </a:solidFill>
              </a:rPr>
              <a:t>               </a:t>
            </a:r>
            <a:r>
              <a:rPr lang="en-US" altLang="zh-CN" sz="2400" dirty="0">
                <a:solidFill>
                  <a:srgbClr val="FF0000"/>
                </a:solidFill>
              </a:rPr>
              <a:t>c[i][j]=0;</a:t>
            </a:r>
          </a:p>
          <a:p>
            <a:pPr>
              <a:spcBef>
                <a:spcPct val="20000"/>
              </a:spcBef>
              <a:defRPr/>
            </a:pPr>
            <a:r>
              <a:rPr lang="en-US" altLang="zh-CN" sz="2400" dirty="0">
                <a:solidFill>
                  <a:schemeClr val="tx1"/>
                </a:solidFill>
              </a:rPr>
              <a:t>               for(k=1;k&lt;=n;++k)</a:t>
            </a:r>
          </a:p>
          <a:p>
            <a:pPr>
              <a:spcBef>
                <a:spcPct val="20000"/>
              </a:spcBef>
              <a:defRPr/>
            </a:pPr>
            <a:r>
              <a:rPr lang="en-US" altLang="zh-CN" sz="2400" dirty="0">
                <a:solidFill>
                  <a:schemeClr val="tx1"/>
                </a:solidFill>
              </a:rPr>
              <a:t>               </a:t>
            </a:r>
            <a:r>
              <a:rPr lang="en-US" altLang="zh-CN" sz="2400" dirty="0" smtClean="0">
                <a:solidFill>
                  <a:schemeClr val="tx1"/>
                </a:solidFill>
              </a:rPr>
              <a:t>       </a:t>
            </a:r>
            <a:r>
              <a:rPr lang="en-US" altLang="zh-CN" sz="2400" dirty="0">
                <a:solidFill>
                  <a:srgbClr val="FF0000"/>
                </a:solidFill>
              </a:rPr>
              <a:t>c[i][j]+=a[i][k]*b[k][j];</a:t>
            </a:r>
          </a:p>
          <a:p>
            <a:pPr>
              <a:spcBef>
                <a:spcPct val="20000"/>
              </a:spcBef>
              <a:defRPr/>
            </a:pPr>
            <a:r>
              <a:rPr lang="en-US" altLang="zh-CN" sz="2400" dirty="0">
                <a:solidFill>
                  <a:schemeClr val="tx1"/>
                </a:solidFill>
              </a:rPr>
              <a:t>       }</a:t>
            </a:r>
          </a:p>
        </p:txBody>
      </p:sp>
      <p:sp>
        <p:nvSpPr>
          <p:cNvPr id="6" name="灯片编号占位符 5"/>
          <p:cNvSpPr>
            <a:spLocks noGrp="1"/>
          </p:cNvSpPr>
          <p:nvPr>
            <p:ph type="sldNum" sz="quarter" idx="11"/>
          </p:nvPr>
        </p:nvSpPr>
        <p:spPr/>
        <p:txBody>
          <a:bodyPr/>
          <a:lstStyle/>
          <a:p>
            <a:pPr>
              <a:defRPr/>
            </a:pPr>
            <a:fld id="{A6B5CF24-81FF-43E3-A83F-2846DD05B1C8}" type="slidenum">
              <a:rPr lang="en-US" altLang="zh-CN" smtClean="0"/>
              <a:pPr>
                <a:defRPr/>
              </a:pPr>
              <a:t>57</a:t>
            </a:fld>
            <a:endParaRPr lang="en-US" altLang="zh-CN"/>
          </a:p>
        </p:txBody>
      </p:sp>
    </p:spTree>
    <p:extLst>
      <p:ext uri="{BB962C8B-B14F-4D97-AF65-F5344CB8AC3E}">
        <p14:creationId xmlns:p14="http://schemas.microsoft.com/office/powerpoint/2010/main" val="374097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6600CC"/>
                </a:solidFill>
              </a:rPr>
              <a:t>描述算法的工具</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自然语言</a:t>
            </a:r>
            <a:r>
              <a:rPr lang="zh-CN" altLang="en-US" dirty="0"/>
              <a:t>：易理解，但不精确，易有二义性</a:t>
            </a:r>
            <a:endParaRPr lang="en-US" altLang="zh-CN" dirty="0"/>
          </a:p>
          <a:p>
            <a:r>
              <a:rPr lang="zh-CN" altLang="en-US" dirty="0"/>
              <a:t>约定的符号描述：</a:t>
            </a:r>
            <a:endParaRPr lang="en-US" altLang="zh-CN" dirty="0"/>
          </a:p>
          <a:p>
            <a:pPr lvl="1"/>
            <a:r>
              <a:rPr lang="zh-CN" altLang="en-US" dirty="0"/>
              <a:t>流程图（直观清晰并且比较精确，但是不容易实现）</a:t>
            </a:r>
            <a:endParaRPr lang="en-US" altLang="zh-CN" dirty="0"/>
          </a:p>
          <a:p>
            <a:pPr lvl="1"/>
            <a:r>
              <a:rPr lang="zh-CN" altLang="en-US" dirty="0">
                <a:solidFill>
                  <a:srgbClr val="FF0000"/>
                </a:solidFill>
              </a:rPr>
              <a:t>伪代码（较严谨且简洁，易用程序实现）</a:t>
            </a:r>
            <a:endParaRPr lang="en-US" altLang="zh-CN" dirty="0">
              <a:solidFill>
                <a:srgbClr val="FF0000"/>
              </a:solidFill>
            </a:endParaRPr>
          </a:p>
          <a:p>
            <a:r>
              <a:rPr lang="zh-CN" altLang="en-US" dirty="0"/>
              <a:t>计算机高级语言描述：</a:t>
            </a:r>
            <a:endParaRPr lang="en-US" altLang="zh-CN" dirty="0"/>
          </a:p>
          <a:p>
            <a:pPr lvl="1"/>
            <a:r>
              <a:rPr lang="zh-CN" altLang="en-US" dirty="0"/>
              <a:t>最终形式：</a:t>
            </a:r>
            <a:r>
              <a:rPr lang="en-US" altLang="zh-CN" dirty="0">
                <a:solidFill>
                  <a:srgbClr val="FF0000"/>
                </a:solidFill>
              </a:rPr>
              <a:t>C</a:t>
            </a:r>
            <a:r>
              <a:rPr lang="zh-CN" altLang="en-US" dirty="0"/>
              <a:t>、</a:t>
            </a:r>
            <a:r>
              <a:rPr lang="en-US" altLang="zh-CN" dirty="0"/>
              <a:t>Pascal</a:t>
            </a:r>
            <a:r>
              <a:rPr lang="zh-CN" altLang="en-US" dirty="0"/>
              <a:t>、</a:t>
            </a:r>
            <a:r>
              <a:rPr lang="en-US" altLang="zh-CN" dirty="0"/>
              <a:t>C++</a:t>
            </a:r>
            <a:r>
              <a:rPr lang="zh-CN" altLang="en-US" dirty="0"/>
              <a:t>、</a:t>
            </a:r>
            <a:r>
              <a:rPr lang="en-US" altLang="zh-CN" dirty="0"/>
              <a:t>Java…</a:t>
            </a:r>
            <a:endParaRPr lang="zh-CN" altLang="en-US" dirty="0"/>
          </a:p>
          <a:p>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58</a:t>
            </a:fld>
            <a:endParaRPr lang="en-US" altLang="zh-CN"/>
          </a:p>
        </p:txBody>
      </p:sp>
    </p:spTree>
    <p:extLst>
      <p:ext uri="{BB962C8B-B14F-4D97-AF65-F5344CB8AC3E}">
        <p14:creationId xmlns:p14="http://schemas.microsoft.com/office/powerpoint/2010/main" val="11327228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smtClean="0"/>
              <a:t>1.3.1  </a:t>
            </a:r>
            <a:r>
              <a:rPr lang="zh-CN" altLang="en-US" smtClean="0"/>
              <a:t>算法及其特征</a:t>
            </a:r>
          </a:p>
        </p:txBody>
      </p:sp>
      <p:sp>
        <p:nvSpPr>
          <p:cNvPr id="58372" name="Rectangle 3"/>
          <p:cNvSpPr>
            <a:spLocks noGrp="1" noChangeArrowheads="1"/>
          </p:cNvSpPr>
          <p:nvPr>
            <p:ph type="body" idx="1"/>
          </p:nvPr>
        </p:nvSpPr>
        <p:spPr/>
        <p:txBody>
          <a:bodyPr/>
          <a:lstStyle/>
          <a:p>
            <a:pPr eaLnBrk="1" hangingPunct="1"/>
            <a:r>
              <a:rPr lang="zh-CN" altLang="en-US" sz="2800" dirty="0" smtClean="0"/>
              <a:t>一个算法必须满足以下五个重要特性：</a:t>
            </a:r>
          </a:p>
          <a:p>
            <a:pPr lvl="1" eaLnBrk="1" hangingPunct="1"/>
            <a:r>
              <a:rPr lang="en-US" altLang="zh-CN" sz="2800" dirty="0" smtClean="0"/>
              <a:t>1</a:t>
            </a:r>
            <a:r>
              <a:rPr lang="zh-CN" altLang="en-US" sz="2800" dirty="0" smtClean="0"/>
              <a:t>．输入  （</a:t>
            </a:r>
            <a:r>
              <a:rPr lang="en-US" altLang="zh-CN" sz="2800" dirty="0" smtClean="0"/>
              <a:t>Inputs</a:t>
            </a:r>
            <a:r>
              <a:rPr lang="zh-CN" altLang="en-US" sz="2800" dirty="0" smtClean="0"/>
              <a:t>）</a:t>
            </a:r>
          </a:p>
          <a:p>
            <a:pPr lvl="1" eaLnBrk="1" hangingPunct="1"/>
            <a:r>
              <a:rPr lang="en-US" altLang="zh-CN" sz="2800" dirty="0" smtClean="0"/>
              <a:t>2</a:t>
            </a:r>
            <a:r>
              <a:rPr lang="zh-CN" altLang="en-US" sz="2800" dirty="0" smtClean="0"/>
              <a:t>．输出（</a:t>
            </a:r>
            <a:r>
              <a:rPr lang="en-US" altLang="zh-CN" sz="2800" dirty="0" smtClean="0"/>
              <a:t>Outputs</a:t>
            </a:r>
            <a:r>
              <a:rPr lang="zh-CN" altLang="en-US" sz="2800" dirty="0" smtClean="0"/>
              <a:t>）</a:t>
            </a:r>
          </a:p>
          <a:p>
            <a:pPr lvl="1" eaLnBrk="1" hangingPunct="1"/>
            <a:r>
              <a:rPr lang="en-US" altLang="zh-CN" sz="2800" dirty="0" smtClean="0"/>
              <a:t>3</a:t>
            </a:r>
            <a:r>
              <a:rPr lang="zh-CN" altLang="en-US" sz="2800" dirty="0" smtClean="0"/>
              <a:t>．有穷性（</a:t>
            </a:r>
            <a:r>
              <a:rPr lang="en-US" altLang="zh-CN" sz="2800" dirty="0" smtClean="0"/>
              <a:t> finiteness </a:t>
            </a:r>
            <a:r>
              <a:rPr lang="zh-CN" altLang="en-US" sz="2800" dirty="0" smtClean="0"/>
              <a:t>）</a:t>
            </a:r>
          </a:p>
          <a:p>
            <a:pPr lvl="1" eaLnBrk="1" hangingPunct="1"/>
            <a:r>
              <a:rPr lang="en-US" altLang="zh-CN" sz="2800" dirty="0" smtClean="0"/>
              <a:t>4</a:t>
            </a:r>
            <a:r>
              <a:rPr lang="zh-CN" altLang="en-US" sz="2800" dirty="0" smtClean="0"/>
              <a:t>．确定性 （</a:t>
            </a:r>
            <a:r>
              <a:rPr lang="en-US" altLang="zh-CN" sz="2800" dirty="0" smtClean="0"/>
              <a:t> determinative </a:t>
            </a:r>
            <a:r>
              <a:rPr lang="zh-CN" altLang="en-US" sz="2800" dirty="0" smtClean="0"/>
              <a:t>）</a:t>
            </a:r>
          </a:p>
          <a:p>
            <a:pPr lvl="1" eaLnBrk="1" hangingPunct="1"/>
            <a:r>
              <a:rPr lang="en-US" altLang="zh-CN" sz="2800" dirty="0" smtClean="0"/>
              <a:t>5</a:t>
            </a:r>
            <a:r>
              <a:rPr lang="zh-CN" altLang="en-US" sz="2800" dirty="0" smtClean="0"/>
              <a:t>．可行性（</a:t>
            </a:r>
            <a:r>
              <a:rPr lang="en-US" altLang="zh-CN" sz="2800" dirty="0" smtClean="0"/>
              <a:t> feasibility </a:t>
            </a:r>
            <a:r>
              <a:rPr lang="zh-CN" altLang="en-US" sz="2800" dirty="0" smtClean="0"/>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a:t>
            </a:r>
            <a:r>
              <a:rPr lang="zh-CN" altLang="en-US" smtClean="0"/>
              <a:t>数据结构</a:t>
            </a:r>
            <a:r>
              <a:rPr lang="en-US" altLang="zh-CN" smtClean="0"/>
              <a:t>》</a:t>
            </a:r>
            <a:r>
              <a:rPr lang="zh-CN" altLang="en-US" smtClean="0"/>
              <a:t>教学目标</a:t>
            </a:r>
          </a:p>
        </p:txBody>
      </p:sp>
      <p:sp>
        <p:nvSpPr>
          <p:cNvPr id="8195" name="内容占位符 2"/>
          <p:cNvSpPr>
            <a:spLocks noGrp="1"/>
          </p:cNvSpPr>
          <p:nvPr>
            <p:ph idx="1"/>
          </p:nvPr>
        </p:nvSpPr>
        <p:spPr/>
        <p:txBody>
          <a:bodyPr/>
          <a:lstStyle/>
          <a:p>
            <a:r>
              <a:rPr lang="zh-CN" altLang="en-US" dirty="0" smtClean="0"/>
              <a:t>建立数据结构的基本概念，掌握基本数据操作。</a:t>
            </a:r>
            <a:endParaRPr lang="en-US" altLang="zh-CN" dirty="0" smtClean="0"/>
          </a:p>
          <a:p>
            <a:r>
              <a:rPr lang="zh-CN" altLang="en-US" dirty="0" smtClean="0"/>
              <a:t>理解基本的算法类型，学习求解问题的方法。</a:t>
            </a:r>
          </a:p>
          <a:p>
            <a:r>
              <a:rPr lang="zh-CN" altLang="en-US" dirty="0" smtClean="0"/>
              <a:t>提高编程能力，能够独立开发完成</a:t>
            </a:r>
            <a:r>
              <a:rPr lang="en-US" altLang="zh-CN" dirty="0" smtClean="0">
                <a:solidFill>
                  <a:srgbClr val="FF0000"/>
                </a:solidFill>
              </a:rPr>
              <a:t>300-500</a:t>
            </a:r>
            <a:r>
              <a:rPr lang="zh-CN" altLang="en-US" dirty="0" smtClean="0">
                <a:solidFill>
                  <a:srgbClr val="FF0000"/>
                </a:solidFill>
              </a:rPr>
              <a:t>行</a:t>
            </a:r>
            <a:r>
              <a:rPr lang="zh-CN" altLang="en-US" dirty="0" smtClean="0"/>
              <a:t>的</a:t>
            </a:r>
            <a:r>
              <a:rPr lang="en-US" altLang="zh-CN" dirty="0" smtClean="0"/>
              <a:t>C/C++</a:t>
            </a:r>
            <a:r>
              <a:rPr lang="zh-CN" altLang="en-US" dirty="0" smtClean="0"/>
              <a:t>语言程序。</a:t>
            </a:r>
          </a:p>
          <a:p>
            <a:r>
              <a:rPr lang="zh-CN" altLang="en-US" dirty="0" smtClean="0"/>
              <a:t>能够完成一般问题的算法设计，为后续课程打好基础。</a:t>
            </a:r>
          </a:p>
          <a:p>
            <a:endParaRPr lang="zh-CN" altLang="en-US" dirty="0"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6</a:t>
            </a:fld>
            <a:endParaRPr lang="en-US" altLang="zh-CN"/>
          </a:p>
        </p:txBody>
      </p:sp>
    </p:spTree>
    <p:extLst>
      <p:ext uri="{BB962C8B-B14F-4D97-AF65-F5344CB8AC3E}">
        <p14:creationId xmlns:p14="http://schemas.microsoft.com/office/powerpoint/2010/main" val="30507362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dirty="0"/>
              <a:t>1.3.2  </a:t>
            </a:r>
            <a:r>
              <a:rPr lang="zh-CN" altLang="en-US" dirty="0"/>
              <a:t>算法设计的原则</a:t>
            </a:r>
            <a:endParaRPr lang="zh-CN" altLang="zh-CN" dirty="0" smtClean="0"/>
          </a:p>
        </p:txBody>
      </p:sp>
      <p:sp>
        <p:nvSpPr>
          <p:cNvPr id="59396" name="Rectangle 3"/>
          <p:cNvSpPr>
            <a:spLocks noGrp="1" noChangeArrowheads="1"/>
          </p:cNvSpPr>
          <p:nvPr>
            <p:ph type="body" idx="1"/>
          </p:nvPr>
        </p:nvSpPr>
        <p:spPr/>
        <p:txBody>
          <a:bodyPr/>
          <a:lstStyle/>
          <a:p>
            <a:pPr eaLnBrk="1" hangingPunct="1"/>
            <a:r>
              <a:rPr lang="en-US" altLang="zh-CN" smtClean="0"/>
              <a:t>1. </a:t>
            </a:r>
            <a:r>
              <a:rPr lang="zh-CN" altLang="en-US" smtClean="0"/>
              <a:t>有穷性（</a:t>
            </a:r>
            <a:r>
              <a:rPr lang="en-US" altLang="zh-CN" smtClean="0"/>
              <a:t> finiteness </a:t>
            </a:r>
            <a:r>
              <a:rPr lang="zh-CN" altLang="en-US" smtClean="0"/>
              <a:t>） ：</a:t>
            </a:r>
          </a:p>
          <a:p>
            <a:pPr lvl="1" eaLnBrk="1" hangingPunct="1"/>
            <a:r>
              <a:rPr lang="zh-CN" altLang="en-US" smtClean="0"/>
              <a:t>在执行</a:t>
            </a:r>
            <a:r>
              <a:rPr lang="zh-CN" altLang="en-US" smtClean="0">
                <a:solidFill>
                  <a:srgbClr val="FF0000"/>
                </a:solidFill>
              </a:rPr>
              <a:t>有穷步骤</a:t>
            </a:r>
            <a:r>
              <a:rPr lang="zh-CN" altLang="en-US" smtClean="0"/>
              <a:t>之后一定能结束</a:t>
            </a:r>
          </a:p>
          <a:p>
            <a:pPr lvl="1" eaLnBrk="1" hangingPunct="1"/>
            <a:r>
              <a:rPr lang="zh-CN" altLang="en-US" smtClean="0"/>
              <a:t>每个步骤都能在</a:t>
            </a:r>
            <a:r>
              <a:rPr lang="zh-CN" altLang="en-US" smtClean="0">
                <a:solidFill>
                  <a:srgbClr val="FF0000"/>
                </a:solidFill>
              </a:rPr>
              <a:t>有限时间</a:t>
            </a:r>
            <a:r>
              <a:rPr lang="zh-CN" altLang="en-US" smtClean="0"/>
              <a:t>内完成</a:t>
            </a:r>
          </a:p>
          <a:p>
            <a:pPr eaLnBrk="1" hangingPunct="1"/>
            <a:r>
              <a:rPr lang="en-US" altLang="zh-CN" smtClean="0"/>
              <a:t>2. </a:t>
            </a:r>
            <a:r>
              <a:rPr lang="zh-CN" altLang="en-US" smtClean="0"/>
              <a:t>确定性（</a:t>
            </a:r>
            <a:r>
              <a:rPr lang="en-US" altLang="zh-CN" smtClean="0"/>
              <a:t> determinative </a:t>
            </a:r>
            <a:r>
              <a:rPr lang="zh-CN" altLang="en-US" smtClean="0"/>
              <a:t>） ：</a:t>
            </a:r>
          </a:p>
          <a:p>
            <a:pPr lvl="1" eaLnBrk="1" hangingPunct="1"/>
            <a:r>
              <a:rPr lang="zh-CN" altLang="en-US" smtClean="0"/>
              <a:t>算法中每一条指令必须有确切的含义，不存在二义性。</a:t>
            </a:r>
          </a:p>
          <a:p>
            <a:pPr lvl="1" eaLnBrk="1" hangingPunct="1"/>
            <a:r>
              <a:rPr lang="zh-CN" altLang="en-US" smtClean="0"/>
              <a:t>算法只有一个入口和确定性的出口。</a:t>
            </a:r>
          </a:p>
          <a:p>
            <a:pPr lvl="1" eaLnBrk="1" hangingPunct="1"/>
            <a:r>
              <a:rPr lang="zh-CN" altLang="en-US" smtClean="0"/>
              <a:t>并且在任何条件下，算法都只有一条执行路径</a:t>
            </a:r>
          </a:p>
          <a:p>
            <a:pPr eaLnBrk="1" hangingPunct="1"/>
            <a:r>
              <a:rPr lang="en-US" altLang="zh-CN" smtClean="0"/>
              <a:t>3. </a:t>
            </a:r>
            <a:r>
              <a:rPr lang="zh-CN" altLang="en-US" smtClean="0"/>
              <a:t>可行性（</a:t>
            </a:r>
            <a:r>
              <a:rPr lang="en-US" altLang="zh-CN" smtClean="0"/>
              <a:t> feasibility </a:t>
            </a:r>
            <a:r>
              <a:rPr lang="zh-CN" altLang="en-US" smtClean="0"/>
              <a:t>） </a:t>
            </a:r>
            <a:r>
              <a:rPr lang="en-US" altLang="zh-CN" smtClean="0"/>
              <a:t>:</a:t>
            </a:r>
          </a:p>
          <a:p>
            <a:pPr lvl="1" eaLnBrk="1" hangingPunct="1"/>
            <a:r>
              <a:rPr lang="zh-CN" altLang="en-US" smtClean="0"/>
              <a:t>算法是可行的。</a:t>
            </a:r>
          </a:p>
          <a:p>
            <a:pPr lvl="1" eaLnBrk="1" hangingPunct="1"/>
            <a:r>
              <a:rPr lang="zh-CN" altLang="en-US" smtClean="0"/>
              <a:t>即算法描述的操作都是可以通过已经实现的基本运算执行有限次来实现的。</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zh-CN" dirty="0" smtClean="0"/>
              <a:t>1.3.2  </a:t>
            </a:r>
            <a:r>
              <a:rPr lang="zh-CN" altLang="en-US" dirty="0" smtClean="0"/>
              <a:t>算法设计的原则</a:t>
            </a:r>
          </a:p>
        </p:txBody>
      </p:sp>
      <p:sp>
        <p:nvSpPr>
          <p:cNvPr id="60420" name="Rectangle 3"/>
          <p:cNvSpPr>
            <a:spLocks noGrp="1" noChangeArrowheads="1"/>
          </p:cNvSpPr>
          <p:nvPr>
            <p:ph type="body" idx="1"/>
          </p:nvPr>
        </p:nvSpPr>
        <p:spPr/>
        <p:txBody>
          <a:bodyPr/>
          <a:lstStyle/>
          <a:p>
            <a:pPr marL="457200" indent="-457200" eaLnBrk="1" hangingPunct="1"/>
            <a:r>
              <a:rPr lang="zh-CN" altLang="en-US" dirty="0" smtClean="0"/>
              <a:t>评价一个好的算法有以下几个标准</a:t>
            </a:r>
            <a:r>
              <a:rPr lang="en-US" altLang="zh-CN" dirty="0" smtClean="0"/>
              <a:t>:</a:t>
            </a:r>
          </a:p>
          <a:p>
            <a:pPr marL="914400" lvl="1" indent="-457200" eaLnBrk="1" hangingPunct="1">
              <a:buFontTx/>
              <a:buAutoNum type="arabicPeriod"/>
            </a:pPr>
            <a:r>
              <a:rPr lang="zh-CN" altLang="en-US" dirty="0" smtClean="0">
                <a:solidFill>
                  <a:srgbClr val="FF0000"/>
                </a:solidFill>
              </a:rPr>
              <a:t>正确性</a:t>
            </a:r>
            <a:r>
              <a:rPr lang="en-US" altLang="zh-CN" dirty="0" smtClean="0">
                <a:solidFill>
                  <a:srgbClr val="FF0000"/>
                </a:solidFill>
              </a:rPr>
              <a:t>(Correctness )</a:t>
            </a:r>
            <a:r>
              <a:rPr lang="zh-CN" altLang="en-US" dirty="0" smtClean="0"/>
              <a:t>：算法应满足具体问题的需求。</a:t>
            </a:r>
          </a:p>
          <a:p>
            <a:pPr marL="914400" lvl="1" indent="-457200" eaLnBrk="1" hangingPunct="1">
              <a:buFontTx/>
              <a:buAutoNum type="arabicPeriod"/>
            </a:pPr>
            <a:r>
              <a:rPr lang="zh-CN" altLang="en-US" dirty="0" smtClean="0">
                <a:solidFill>
                  <a:srgbClr val="FF0000"/>
                </a:solidFill>
              </a:rPr>
              <a:t>可读性</a:t>
            </a:r>
            <a:r>
              <a:rPr lang="en-US" altLang="zh-CN" dirty="0" smtClean="0">
                <a:solidFill>
                  <a:srgbClr val="FF0000"/>
                </a:solidFill>
              </a:rPr>
              <a:t>(Readability)</a:t>
            </a:r>
            <a:r>
              <a:rPr lang="zh-CN" altLang="en-US" dirty="0" smtClean="0"/>
              <a:t>：算法应该好读。有利于阅读者对程序的理解。</a:t>
            </a:r>
          </a:p>
          <a:p>
            <a:pPr marL="914400" lvl="1" indent="-457200" eaLnBrk="1" hangingPunct="1">
              <a:buFontTx/>
              <a:buAutoNum type="arabicPeriod"/>
            </a:pPr>
            <a:r>
              <a:rPr lang="zh-CN" altLang="en-US" dirty="0" smtClean="0">
                <a:solidFill>
                  <a:srgbClr val="FF0000"/>
                </a:solidFill>
              </a:rPr>
              <a:t>健状性</a:t>
            </a:r>
            <a:r>
              <a:rPr lang="en-US" altLang="zh-CN" dirty="0" smtClean="0">
                <a:solidFill>
                  <a:srgbClr val="FF0000"/>
                </a:solidFill>
              </a:rPr>
              <a:t>(Robustness)</a:t>
            </a:r>
            <a:r>
              <a:rPr lang="en-US" altLang="zh-CN" dirty="0" smtClean="0"/>
              <a:t> </a:t>
            </a:r>
            <a:r>
              <a:rPr lang="zh-CN" altLang="en-US" dirty="0" smtClean="0"/>
              <a:t>：算法应具有容错处理。当输入非法数据时，算法应对其作出反应，而不是</a:t>
            </a:r>
            <a:r>
              <a:rPr lang="zh-CN" altLang="en-US" dirty="0"/>
              <a:t>产生</a:t>
            </a:r>
            <a:r>
              <a:rPr lang="zh-CN" altLang="en-US" dirty="0" smtClean="0"/>
              <a:t>莫名其妙的输出结果</a:t>
            </a:r>
          </a:p>
          <a:p>
            <a:pPr marL="914400" lvl="1" indent="-457200" eaLnBrk="1" hangingPunct="1">
              <a:buFontTx/>
              <a:buAutoNum type="arabicPeriod"/>
            </a:pPr>
            <a:r>
              <a:rPr lang="zh-CN" altLang="en-US" dirty="0" smtClean="0">
                <a:solidFill>
                  <a:srgbClr val="FF0000"/>
                </a:solidFill>
              </a:rPr>
              <a:t>效率与存储量需求</a:t>
            </a:r>
            <a:r>
              <a:rPr lang="zh-CN" altLang="en-US" dirty="0" smtClean="0"/>
              <a:t>：效率指的是算法执行的时间；存储量需求指算法执行过程中所需要的最大存储空间。一般，这两者与问题的规模有关</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dirty="0"/>
              <a:t>1.3.2  </a:t>
            </a:r>
            <a:r>
              <a:rPr lang="zh-CN" altLang="en-US" dirty="0"/>
              <a:t>算法设计的原则</a:t>
            </a:r>
            <a:endParaRPr lang="zh-CN" altLang="zh-CN" dirty="0" smtClean="0"/>
          </a:p>
        </p:txBody>
      </p:sp>
      <p:sp>
        <p:nvSpPr>
          <p:cNvPr id="61444" name="Rectangle 3"/>
          <p:cNvSpPr>
            <a:spLocks noGrp="1" noChangeArrowheads="1"/>
          </p:cNvSpPr>
          <p:nvPr>
            <p:ph type="body" idx="1"/>
          </p:nvPr>
        </p:nvSpPr>
        <p:spPr/>
        <p:txBody>
          <a:bodyPr/>
          <a:lstStyle/>
          <a:p>
            <a:pPr eaLnBrk="1" hangingPunct="1"/>
            <a:r>
              <a:rPr lang="zh-CN" altLang="en-US" smtClean="0"/>
              <a:t>对算法是否“</a:t>
            </a:r>
            <a:r>
              <a:rPr lang="zh-CN" altLang="en-US" smtClean="0">
                <a:solidFill>
                  <a:srgbClr val="FF0000"/>
                </a:solidFill>
              </a:rPr>
              <a:t>正确</a:t>
            </a:r>
            <a:r>
              <a:rPr lang="zh-CN" altLang="en-US" smtClean="0"/>
              <a:t>”的理解可以有以下四个层次：</a:t>
            </a:r>
          </a:p>
          <a:p>
            <a:pPr lvl="1" eaLnBrk="1" hangingPunct="1"/>
            <a:r>
              <a:rPr lang="en-US" altLang="zh-CN" smtClean="0"/>
              <a:t>a</a:t>
            </a:r>
            <a:r>
              <a:rPr lang="zh-CN" altLang="en-US" smtClean="0"/>
              <a:t>．程序中不含语法错误；</a:t>
            </a:r>
          </a:p>
          <a:p>
            <a:pPr lvl="1" eaLnBrk="1" hangingPunct="1"/>
            <a:r>
              <a:rPr lang="en-US" altLang="zh-CN" smtClean="0"/>
              <a:t>b</a:t>
            </a:r>
            <a:r>
              <a:rPr lang="zh-CN" altLang="en-US" smtClean="0"/>
              <a:t>．程序对于几组输入数据能够得出满足要求的结果；</a:t>
            </a:r>
          </a:p>
          <a:p>
            <a:pPr lvl="1" eaLnBrk="1" hangingPunct="1"/>
            <a:r>
              <a:rPr lang="en-US" altLang="zh-CN" smtClean="0">
                <a:solidFill>
                  <a:srgbClr val="FF0000"/>
                </a:solidFill>
              </a:rPr>
              <a:t>c</a:t>
            </a:r>
            <a:r>
              <a:rPr lang="zh-CN" altLang="en-US" smtClean="0">
                <a:solidFill>
                  <a:srgbClr val="FF0000"/>
                </a:solidFill>
              </a:rPr>
              <a:t>．程序对于精心选择的、典型、苛刻且带有刁难性的几组输入数据能够得出满足要求的结果；</a:t>
            </a:r>
          </a:p>
          <a:p>
            <a:pPr lvl="1" eaLnBrk="1" hangingPunct="1"/>
            <a:r>
              <a:rPr lang="en-US" altLang="zh-CN" smtClean="0"/>
              <a:t>d</a:t>
            </a:r>
            <a:r>
              <a:rPr lang="zh-CN" altLang="en-US" smtClean="0"/>
              <a:t>．程序对于一切合法的输入数据都能得出满足要求的结果；</a:t>
            </a:r>
          </a:p>
          <a:p>
            <a:pPr eaLnBrk="1" hangingPunct="1"/>
            <a:r>
              <a:rPr lang="zh-CN" altLang="en-US" smtClean="0"/>
              <a:t>通常以</a:t>
            </a:r>
            <a:r>
              <a:rPr lang="zh-CN" altLang="en-US" smtClean="0">
                <a:solidFill>
                  <a:srgbClr val="FF0000"/>
                </a:solidFill>
              </a:rPr>
              <a:t>第 </a:t>
            </a:r>
            <a:r>
              <a:rPr lang="en-US" altLang="zh-CN" smtClean="0">
                <a:solidFill>
                  <a:srgbClr val="FF0000"/>
                </a:solidFill>
              </a:rPr>
              <a:t>c </a:t>
            </a:r>
            <a:r>
              <a:rPr lang="zh-CN" altLang="en-US" smtClean="0">
                <a:solidFill>
                  <a:srgbClr val="FF0000"/>
                </a:solidFill>
              </a:rPr>
              <a:t>层</a:t>
            </a:r>
            <a:r>
              <a:rPr lang="zh-CN" altLang="en-US" smtClean="0"/>
              <a:t>意义的正确性作为衡量一个算法是否合格的标准。</a:t>
            </a:r>
          </a:p>
          <a:p>
            <a:pPr eaLnBrk="1" hangingPunct="1"/>
            <a:endParaRPr lang="en-US" altLang="zh-CN"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算法的分类</a:t>
            </a:r>
          </a:p>
        </p:txBody>
      </p:sp>
      <p:sp>
        <p:nvSpPr>
          <p:cNvPr id="3" name="内容占位符 2"/>
          <p:cNvSpPr>
            <a:spLocks noGrp="1"/>
          </p:cNvSpPr>
          <p:nvPr>
            <p:ph idx="1"/>
          </p:nvPr>
        </p:nvSpPr>
        <p:spPr/>
        <p:txBody>
          <a:bodyPr/>
          <a:lstStyle/>
          <a:p>
            <a:r>
              <a:rPr lang="zh-CN" altLang="en-US" dirty="0">
                <a:solidFill>
                  <a:srgbClr val="FF0000"/>
                </a:solidFill>
              </a:rPr>
              <a:t>贪心法</a:t>
            </a:r>
            <a:r>
              <a:rPr lang="en-US" altLang="zh-CN" dirty="0"/>
              <a:t>[</a:t>
            </a:r>
            <a:r>
              <a:rPr lang="zh-CN" altLang="en-US" dirty="0"/>
              <a:t>分步完成，局部最优得到整体最优</a:t>
            </a:r>
            <a:r>
              <a:rPr lang="en-US" altLang="zh-CN" dirty="0"/>
              <a:t>]</a:t>
            </a:r>
          </a:p>
          <a:p>
            <a:r>
              <a:rPr lang="zh-CN" altLang="en-US" dirty="0" smtClean="0">
                <a:solidFill>
                  <a:srgbClr val="FF0000"/>
                </a:solidFill>
              </a:rPr>
              <a:t>分</a:t>
            </a:r>
            <a:r>
              <a:rPr lang="zh-CN" altLang="en-US" dirty="0">
                <a:solidFill>
                  <a:srgbClr val="FF0000"/>
                </a:solidFill>
              </a:rPr>
              <a:t>治法</a:t>
            </a:r>
            <a:r>
              <a:rPr lang="en-US" altLang="zh-CN" dirty="0"/>
              <a:t>[</a:t>
            </a:r>
            <a:r>
              <a:rPr lang="zh-CN" altLang="en-US" dirty="0"/>
              <a:t>问题规模缩小，分而治之。如</a:t>
            </a:r>
            <a:r>
              <a:rPr lang="zh-CN" altLang="en-US" dirty="0" smtClean="0"/>
              <a:t>折半</a:t>
            </a:r>
            <a:r>
              <a:rPr lang="zh-CN" altLang="en-US" dirty="0"/>
              <a:t>查找</a:t>
            </a:r>
            <a:r>
              <a:rPr lang="zh-CN" altLang="en-US" dirty="0" smtClean="0"/>
              <a:t>等</a:t>
            </a:r>
            <a:r>
              <a:rPr lang="en-US" altLang="zh-CN" dirty="0"/>
              <a:t>]</a:t>
            </a:r>
          </a:p>
          <a:p>
            <a:r>
              <a:rPr lang="zh-CN" altLang="en-US" dirty="0" smtClean="0">
                <a:solidFill>
                  <a:srgbClr val="FF0000"/>
                </a:solidFill>
              </a:rPr>
              <a:t>动态规划</a:t>
            </a:r>
            <a:r>
              <a:rPr lang="zh-CN" altLang="en-US" dirty="0">
                <a:solidFill>
                  <a:srgbClr val="FF0000"/>
                </a:solidFill>
              </a:rPr>
              <a:t>法</a:t>
            </a:r>
            <a:r>
              <a:rPr lang="en-US" altLang="zh-CN" dirty="0">
                <a:solidFill>
                  <a:srgbClr val="FF0000"/>
                </a:solidFill>
              </a:rPr>
              <a:t>[</a:t>
            </a:r>
            <a:r>
              <a:rPr lang="zh-CN" altLang="en-US" dirty="0"/>
              <a:t>问题分解（缩小规模），得到各个</a:t>
            </a:r>
            <a:r>
              <a:rPr lang="zh-CN" altLang="en-US" dirty="0" smtClean="0"/>
              <a:t>分解</a:t>
            </a:r>
            <a:r>
              <a:rPr lang="zh-CN" altLang="en-US" dirty="0"/>
              <a:t>结果，再自底往上求最后</a:t>
            </a:r>
            <a:r>
              <a:rPr lang="zh-CN" altLang="en-US" dirty="0" smtClean="0"/>
              <a:t>结果</a:t>
            </a:r>
            <a:r>
              <a:rPr lang="en-US" altLang="zh-CN" dirty="0" smtClean="0"/>
              <a:t>]</a:t>
            </a:r>
            <a:endParaRPr lang="en-US" altLang="zh-CN" dirty="0"/>
          </a:p>
          <a:p>
            <a:r>
              <a:rPr lang="zh-CN" altLang="en-US" dirty="0" smtClean="0">
                <a:solidFill>
                  <a:srgbClr val="FF0000"/>
                </a:solidFill>
              </a:rPr>
              <a:t>回溯</a:t>
            </a:r>
            <a:r>
              <a:rPr lang="zh-CN" altLang="en-US" dirty="0">
                <a:solidFill>
                  <a:srgbClr val="FF0000"/>
                </a:solidFill>
              </a:rPr>
              <a:t>法</a:t>
            </a:r>
            <a:r>
              <a:rPr lang="en-US" altLang="zh-CN" dirty="0"/>
              <a:t>[</a:t>
            </a:r>
            <a:r>
              <a:rPr lang="zh-CN" altLang="en-US" dirty="0"/>
              <a:t>彻底搜索，深度优先试探求得</a:t>
            </a:r>
            <a:r>
              <a:rPr lang="en-US" altLang="zh-CN" dirty="0"/>
              <a:t>]</a:t>
            </a:r>
          </a:p>
          <a:p>
            <a:r>
              <a:rPr lang="zh-CN" altLang="en-US" dirty="0" smtClean="0">
                <a:solidFill>
                  <a:srgbClr val="FF0000"/>
                </a:solidFill>
              </a:rPr>
              <a:t>分支</a:t>
            </a:r>
            <a:r>
              <a:rPr lang="zh-CN" altLang="en-US" dirty="0">
                <a:solidFill>
                  <a:srgbClr val="FF0000"/>
                </a:solidFill>
              </a:rPr>
              <a:t>界限法</a:t>
            </a:r>
            <a:r>
              <a:rPr lang="en-US" altLang="zh-CN" dirty="0"/>
              <a:t>[</a:t>
            </a:r>
            <a:r>
              <a:rPr lang="zh-CN" altLang="en-US" dirty="0"/>
              <a:t>彻底搜索，广度优先试探求得</a:t>
            </a:r>
            <a:r>
              <a:rPr lang="en-US" altLang="zh-CN" dirty="0" smtClean="0"/>
              <a:t>]</a:t>
            </a:r>
          </a:p>
          <a:p>
            <a:endParaRPr lang="en-US" altLang="zh-CN" dirty="0" smtClean="0"/>
          </a:p>
          <a:p>
            <a:r>
              <a:rPr lang="en-US" altLang="zh-CN" dirty="0" smtClean="0"/>
              <a:t>A*</a:t>
            </a:r>
            <a:r>
              <a:rPr lang="zh-CN" altLang="en-US" dirty="0" smtClean="0"/>
              <a:t>算法</a:t>
            </a:r>
            <a:endParaRPr lang="en-US" altLang="zh-CN" dirty="0"/>
          </a:p>
          <a:p>
            <a:r>
              <a:rPr lang="zh-CN" altLang="en-US" dirty="0" smtClean="0"/>
              <a:t>遗传算法、进化计算</a:t>
            </a:r>
            <a:endParaRPr lang="en-US" altLang="zh-CN" dirty="0" smtClean="0"/>
          </a:p>
          <a:p>
            <a:r>
              <a:rPr lang="zh-CN" altLang="en-US" dirty="0"/>
              <a:t>蚁</a:t>
            </a:r>
            <a:r>
              <a:rPr lang="zh-CN" altLang="en-US" dirty="0" smtClean="0"/>
              <a:t>群算法、粒子群算法</a:t>
            </a:r>
            <a:endParaRPr lang="en-US" altLang="zh-CN" dirty="0" smtClean="0"/>
          </a:p>
          <a:p>
            <a:r>
              <a:rPr lang="zh-CN" altLang="en-US" dirty="0" smtClean="0"/>
              <a:t>支持向量机</a:t>
            </a:r>
            <a:endParaRPr lang="en-US" altLang="zh-CN" dirty="0" smtClean="0"/>
          </a:p>
          <a:p>
            <a:r>
              <a:rPr lang="en-US" altLang="zh-CN" dirty="0" smtClean="0"/>
              <a:t>……</a:t>
            </a:r>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63</a:t>
            </a:fld>
            <a:endParaRPr lang="en-US" altLang="zh-CN"/>
          </a:p>
        </p:txBody>
      </p:sp>
    </p:spTree>
    <p:extLst>
      <p:ext uri="{BB962C8B-B14F-4D97-AF65-F5344CB8AC3E}">
        <p14:creationId xmlns:p14="http://schemas.microsoft.com/office/powerpoint/2010/main" val="33573900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zh-CN" smtClean="0"/>
              <a:t>1.3.3  </a:t>
            </a:r>
            <a:r>
              <a:rPr lang="zh-CN" altLang="en-US" smtClean="0"/>
              <a:t>算法效率的衡量方法和准则</a:t>
            </a:r>
          </a:p>
        </p:txBody>
      </p:sp>
      <p:sp>
        <p:nvSpPr>
          <p:cNvPr id="62468" name="Rectangle 3"/>
          <p:cNvSpPr>
            <a:spLocks noGrp="1" noChangeArrowheads="1"/>
          </p:cNvSpPr>
          <p:nvPr>
            <p:ph type="body" idx="1"/>
          </p:nvPr>
        </p:nvSpPr>
        <p:spPr/>
        <p:txBody>
          <a:bodyPr/>
          <a:lstStyle/>
          <a:p>
            <a:pPr eaLnBrk="1" hangingPunct="1"/>
            <a:r>
              <a:rPr lang="zh-CN" altLang="en-US" dirty="0" smtClean="0"/>
              <a:t>和算法执行时间相关的因素：</a:t>
            </a:r>
          </a:p>
          <a:p>
            <a:pPr lvl="1" eaLnBrk="1" hangingPunct="1"/>
            <a:r>
              <a:rPr lang="en-US" altLang="zh-CN" dirty="0" smtClean="0"/>
              <a:t>1</a:t>
            </a:r>
            <a:r>
              <a:rPr lang="zh-CN" altLang="en-US" dirty="0" smtClean="0"/>
              <a:t>．计算机执行指令的速度</a:t>
            </a:r>
          </a:p>
          <a:p>
            <a:pPr lvl="1" eaLnBrk="1" hangingPunct="1"/>
            <a:r>
              <a:rPr lang="en-US" altLang="zh-CN" dirty="0" smtClean="0"/>
              <a:t>2</a:t>
            </a:r>
            <a:r>
              <a:rPr lang="zh-CN" altLang="en-US" dirty="0" smtClean="0"/>
              <a:t>．编译程序产生的机器代码的质量</a:t>
            </a:r>
          </a:p>
          <a:p>
            <a:pPr lvl="1" eaLnBrk="1" hangingPunct="1"/>
            <a:r>
              <a:rPr lang="en-US" altLang="zh-CN" dirty="0" smtClean="0"/>
              <a:t>3</a:t>
            </a:r>
            <a:r>
              <a:rPr lang="zh-CN" altLang="en-US" dirty="0" smtClean="0"/>
              <a:t>．编写程序的语言</a:t>
            </a:r>
          </a:p>
          <a:p>
            <a:pPr lvl="1" eaLnBrk="1" hangingPunct="1"/>
            <a:r>
              <a:rPr lang="en-US" altLang="zh-CN" dirty="0" smtClean="0">
                <a:solidFill>
                  <a:srgbClr val="FF0000"/>
                </a:solidFill>
              </a:rPr>
              <a:t>4</a:t>
            </a:r>
            <a:r>
              <a:rPr lang="zh-CN" altLang="en-US" dirty="0" smtClean="0">
                <a:solidFill>
                  <a:srgbClr val="FF0000"/>
                </a:solidFill>
              </a:rPr>
              <a:t>．问题的规模</a:t>
            </a:r>
          </a:p>
          <a:p>
            <a:pPr lvl="1" eaLnBrk="1" hangingPunct="1"/>
            <a:r>
              <a:rPr lang="en-US" altLang="zh-CN" dirty="0" smtClean="0">
                <a:solidFill>
                  <a:srgbClr val="FF0000"/>
                </a:solidFill>
              </a:rPr>
              <a:t>5</a:t>
            </a:r>
            <a:r>
              <a:rPr lang="zh-CN" altLang="en-US" dirty="0" smtClean="0">
                <a:solidFill>
                  <a:srgbClr val="FF0000"/>
                </a:solidFill>
              </a:rPr>
              <a:t>．算法选用的策略</a:t>
            </a:r>
          </a:p>
          <a:p>
            <a:pPr lvl="1" eaLnBrk="1" hangingPunct="1"/>
            <a:endParaRPr lang="zh-CN" altLang="en-US" dirty="0" smtClean="0">
              <a:solidFill>
                <a:srgbClr val="FF0000"/>
              </a:solidFill>
            </a:endParaRPr>
          </a:p>
          <a:p>
            <a:pPr eaLnBrk="1" hangingPunct="1"/>
            <a:r>
              <a:rPr lang="zh-CN" altLang="en-US" dirty="0" smtClean="0">
                <a:solidFill>
                  <a:schemeClr val="tx1"/>
                </a:solidFill>
              </a:rPr>
              <a:t> 一个特定算法的“</a:t>
            </a:r>
            <a:r>
              <a:rPr lang="zh-CN" altLang="en-US" dirty="0" smtClean="0">
                <a:solidFill>
                  <a:srgbClr val="FF0000"/>
                </a:solidFill>
              </a:rPr>
              <a:t>运行工作量</a:t>
            </a:r>
            <a:r>
              <a:rPr lang="zh-CN" altLang="en-US" dirty="0" smtClean="0">
                <a:solidFill>
                  <a:schemeClr val="tx1"/>
                </a:solidFill>
              </a:rPr>
              <a:t>”的大小，只依赖于</a:t>
            </a:r>
            <a:r>
              <a:rPr lang="zh-CN" altLang="en-US" dirty="0" smtClean="0">
                <a:solidFill>
                  <a:srgbClr val="FF0000"/>
                </a:solidFill>
              </a:rPr>
              <a:t>问题的规模</a:t>
            </a:r>
            <a:r>
              <a:rPr lang="zh-CN" altLang="en-US" dirty="0" smtClean="0">
                <a:solidFill>
                  <a:schemeClr val="tx1"/>
                </a:solidFill>
              </a:rPr>
              <a:t>（通常用整数量</a:t>
            </a:r>
            <a:r>
              <a:rPr lang="en-US" altLang="zh-CN" dirty="0" smtClean="0">
                <a:solidFill>
                  <a:srgbClr val="FF0000"/>
                </a:solidFill>
              </a:rPr>
              <a:t>n</a:t>
            </a:r>
            <a:r>
              <a:rPr lang="zh-CN" altLang="en-US" dirty="0" smtClean="0">
                <a:solidFill>
                  <a:schemeClr val="tx1"/>
                </a:solidFill>
              </a:rPr>
              <a:t>表示），即它是问题规模的函数。</a:t>
            </a:r>
          </a:p>
          <a:p>
            <a:pPr eaLnBrk="1" hangingPunct="1"/>
            <a:endParaRPr lang="en-US" altLang="zh-CN" dirty="0" smtClean="0">
              <a:solidFill>
                <a:srgbClr val="FF0000"/>
              </a:solidFill>
            </a:endParaRP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smtClean="0"/>
              <a:t>衡量算法效率的方法</a:t>
            </a:r>
          </a:p>
        </p:txBody>
      </p:sp>
      <p:sp>
        <p:nvSpPr>
          <p:cNvPr id="63492" name="Rectangle 3"/>
          <p:cNvSpPr>
            <a:spLocks noGrp="1" noChangeArrowheads="1"/>
          </p:cNvSpPr>
          <p:nvPr>
            <p:ph type="body" idx="1"/>
          </p:nvPr>
        </p:nvSpPr>
        <p:spPr/>
        <p:txBody>
          <a:bodyPr/>
          <a:lstStyle/>
          <a:p>
            <a:pPr eaLnBrk="1" hangingPunct="1"/>
            <a:r>
              <a:rPr lang="zh-CN" altLang="en-US" dirty="0" smtClean="0"/>
              <a:t>通常有两种衡量算法效率的方法</a:t>
            </a:r>
            <a:r>
              <a:rPr lang="en-US" altLang="zh-CN" dirty="0" smtClean="0"/>
              <a:t>:</a:t>
            </a:r>
          </a:p>
          <a:p>
            <a:pPr eaLnBrk="1" hangingPunct="1"/>
            <a:endParaRPr lang="en-US" altLang="zh-CN" dirty="0" smtClean="0"/>
          </a:p>
          <a:p>
            <a:pPr eaLnBrk="1" hangingPunct="1"/>
            <a:r>
              <a:rPr lang="zh-CN" altLang="en-US" dirty="0" smtClean="0"/>
              <a:t>方法一：事后统计法</a:t>
            </a:r>
          </a:p>
          <a:p>
            <a:pPr lvl="1" eaLnBrk="1" hangingPunct="1"/>
            <a:r>
              <a:rPr lang="zh-CN" altLang="en-US" dirty="0" smtClean="0"/>
              <a:t>缺点</a:t>
            </a:r>
            <a:r>
              <a:rPr lang="en-US" altLang="zh-CN" dirty="0" smtClean="0"/>
              <a:t>1</a:t>
            </a:r>
            <a:r>
              <a:rPr lang="zh-CN" altLang="en-US" dirty="0" smtClean="0"/>
              <a:t>：必须执行程序</a:t>
            </a:r>
          </a:p>
          <a:p>
            <a:pPr lvl="1" eaLnBrk="1" hangingPunct="1"/>
            <a:r>
              <a:rPr lang="zh-CN" altLang="en-US" dirty="0" smtClean="0"/>
              <a:t>缺点</a:t>
            </a:r>
            <a:r>
              <a:rPr lang="en-US" altLang="zh-CN" dirty="0" smtClean="0"/>
              <a:t>2</a:t>
            </a:r>
            <a:r>
              <a:rPr lang="zh-CN" altLang="en-US" dirty="0" smtClean="0"/>
              <a:t>：其它因素掩盖算法本质</a:t>
            </a:r>
            <a:endParaRPr lang="en-US" altLang="zh-CN" dirty="0" smtClean="0"/>
          </a:p>
          <a:p>
            <a:pPr lvl="1" eaLnBrk="1" hangingPunct="1"/>
            <a:r>
              <a:rPr lang="zh-CN" altLang="en-US" dirty="0" smtClean="0">
                <a:solidFill>
                  <a:srgbClr val="FF0000"/>
                </a:solidFill>
              </a:rPr>
              <a:t>优点：效率举证</a:t>
            </a:r>
          </a:p>
          <a:p>
            <a:pPr eaLnBrk="1" hangingPunct="1"/>
            <a:r>
              <a:rPr lang="zh-CN" altLang="en-US" dirty="0" smtClean="0"/>
              <a:t>方法二：事前分析估算法</a:t>
            </a:r>
            <a:endParaRPr lang="en-US" altLang="zh-CN" dirty="0" smtClean="0"/>
          </a:p>
          <a:p>
            <a:pPr lvl="1" eaLnBrk="1" hangingPunct="1"/>
            <a:r>
              <a:rPr lang="zh-CN" altLang="en-US" dirty="0" smtClean="0"/>
              <a:t>算法分析感兴趣的不是具体的资源占用量，而是与具体的平台无关、具体的输入实例无关，且随输入规模增长的值是可预测的。</a:t>
            </a:r>
          </a:p>
          <a:p>
            <a:pPr eaLnBrk="1" hangingPunct="1"/>
            <a:endParaRPr lang="zh-CN" altLang="en-US" dirty="0" smtClean="0"/>
          </a:p>
          <a:p>
            <a:pPr eaLnBrk="1" hangingPunct="1"/>
            <a:endParaRPr lang="en-US" altLang="zh-CN" dirty="0"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事前分析估算法</a:t>
            </a:r>
          </a:p>
        </p:txBody>
      </p:sp>
      <p:sp>
        <p:nvSpPr>
          <p:cNvPr id="64515" name="内容占位符 2"/>
          <p:cNvSpPr>
            <a:spLocks noGrp="1"/>
          </p:cNvSpPr>
          <p:nvPr>
            <p:ph idx="1"/>
          </p:nvPr>
        </p:nvSpPr>
        <p:spPr>
          <a:xfrm>
            <a:off x="251520" y="1400175"/>
            <a:ext cx="4392488" cy="4953000"/>
          </a:xfrm>
        </p:spPr>
        <p:txBody>
          <a:bodyPr/>
          <a:lstStyle/>
          <a:p>
            <a:r>
              <a:rPr lang="zh-CN" altLang="en-US" dirty="0" smtClean="0">
                <a:solidFill>
                  <a:srgbClr val="FF0000"/>
                </a:solidFill>
              </a:rPr>
              <a:t>算法时间复杂度</a:t>
            </a:r>
          </a:p>
          <a:p>
            <a:pPr lvl="1">
              <a:lnSpc>
                <a:spcPct val="90000"/>
              </a:lnSpc>
            </a:pPr>
            <a:r>
              <a:rPr lang="zh-CN" altLang="en-US" dirty="0" smtClean="0"/>
              <a:t>与</a:t>
            </a:r>
            <a:r>
              <a:rPr lang="zh-CN" altLang="en-US" dirty="0" smtClean="0">
                <a:solidFill>
                  <a:srgbClr val="FF0000"/>
                </a:solidFill>
              </a:rPr>
              <a:t>问题规模</a:t>
            </a:r>
            <a:r>
              <a:rPr lang="zh-CN" altLang="en-US" dirty="0" smtClean="0"/>
              <a:t>之间的关系，用一定“规模</a:t>
            </a:r>
            <a:r>
              <a:rPr lang="en-US" altLang="zh-CN" dirty="0" smtClean="0"/>
              <a:t>”</a:t>
            </a:r>
            <a:r>
              <a:rPr lang="zh-CN" altLang="en-US" dirty="0" smtClean="0"/>
              <a:t>的数据作为输入时程序运行所需的“</a:t>
            </a:r>
            <a:r>
              <a:rPr lang="zh-CN" altLang="en-US" u="sng" dirty="0" smtClean="0">
                <a:solidFill>
                  <a:srgbClr val="FF0000"/>
                </a:solidFill>
              </a:rPr>
              <a:t>基本操作</a:t>
            </a:r>
            <a:r>
              <a:rPr lang="en-US" altLang="zh-CN" dirty="0" smtClean="0"/>
              <a:t> ” </a:t>
            </a:r>
            <a:r>
              <a:rPr lang="zh-CN" altLang="en-US" dirty="0" smtClean="0"/>
              <a:t>数来描述时间效率。</a:t>
            </a:r>
          </a:p>
          <a:p>
            <a:pPr lvl="2">
              <a:lnSpc>
                <a:spcPct val="90000"/>
              </a:lnSpc>
            </a:pPr>
            <a:r>
              <a:rPr lang="zh-CN" altLang="en-US" sz="2400" dirty="0" smtClean="0"/>
              <a:t>数据规模：</a:t>
            </a:r>
            <a:r>
              <a:rPr lang="en-US" altLang="zh-CN" sz="2400" dirty="0" smtClean="0"/>
              <a:t>n</a:t>
            </a:r>
            <a:r>
              <a:rPr lang="zh-CN" altLang="en-US" sz="2400" dirty="0" smtClean="0"/>
              <a:t>，</a:t>
            </a:r>
            <a:endParaRPr lang="en-US" altLang="zh-CN" sz="2400" dirty="0" smtClean="0"/>
          </a:p>
          <a:p>
            <a:pPr lvl="2">
              <a:lnSpc>
                <a:spcPct val="90000"/>
              </a:lnSpc>
            </a:pPr>
            <a:r>
              <a:rPr lang="zh-CN" altLang="en-US" sz="2400" dirty="0" smtClean="0"/>
              <a:t>运行时间：</a:t>
            </a:r>
            <a:r>
              <a:rPr lang="en-US" altLang="zh-CN" sz="2400" dirty="0" smtClean="0"/>
              <a:t>t </a:t>
            </a:r>
            <a:r>
              <a:rPr lang="zh-CN" altLang="en-US" sz="2400" dirty="0" smtClean="0"/>
              <a:t>。</a:t>
            </a:r>
            <a:endParaRPr lang="en-US" altLang="zh-CN" sz="2400" dirty="0" smtClean="0"/>
          </a:p>
          <a:p>
            <a:pPr lvl="1">
              <a:lnSpc>
                <a:spcPct val="90000"/>
              </a:lnSpc>
            </a:pPr>
            <a:r>
              <a:rPr lang="zh-CN" altLang="en-US" dirty="0" smtClean="0"/>
              <a:t>说明：完成一个“</a:t>
            </a:r>
            <a:r>
              <a:rPr lang="zh-CN" altLang="en-US" u="sng" dirty="0" smtClean="0"/>
              <a:t>基本操作</a:t>
            </a:r>
            <a:r>
              <a:rPr lang="zh-CN" altLang="en-US" dirty="0" smtClean="0"/>
              <a:t>”所需的时间应该与具体的被操作的数无关</a:t>
            </a:r>
          </a:p>
        </p:txBody>
      </p:sp>
      <p:sp>
        <p:nvSpPr>
          <p:cNvPr id="5" name="Rectangle 4"/>
          <p:cNvSpPr>
            <a:spLocks noChangeArrowheads="1"/>
          </p:cNvSpPr>
          <p:nvPr/>
        </p:nvSpPr>
        <p:spPr bwMode="auto">
          <a:xfrm>
            <a:off x="4644008" y="1524000"/>
            <a:ext cx="4400550" cy="4705350"/>
          </a:xfrm>
          <a:prstGeom prst="rect">
            <a:avLst/>
          </a:prstGeom>
          <a:gradFill rotWithShape="1">
            <a:gsLst>
              <a:gs pos="0">
                <a:schemeClr val="bg2"/>
              </a:gs>
              <a:gs pos="50000">
                <a:schemeClr val="bg1"/>
              </a:gs>
              <a:gs pos="100000">
                <a:schemeClr val="bg2"/>
              </a:gs>
            </a:gsLst>
            <a:lin ang="5400000" scaled="1"/>
          </a:gradFill>
          <a:ln w="12700" cap="sq">
            <a:solidFill>
              <a:schemeClr val="tx1"/>
            </a:solidFill>
            <a:miter lim="800000"/>
            <a:headEnd/>
            <a:tailEnd/>
          </a:ln>
          <a:effectLst/>
        </p:spPr>
        <p:txBody>
          <a:bodyPr>
            <a:spAutoFit/>
          </a:bodyPr>
          <a:lstStyle/>
          <a:p>
            <a:pPr>
              <a:spcBef>
                <a:spcPct val="20000"/>
              </a:spcBef>
              <a:defRPr/>
            </a:pPr>
            <a:r>
              <a:rPr lang="en-US" altLang="zh-CN" sz="2400" dirty="0">
                <a:solidFill>
                  <a:schemeClr val="tx1"/>
                </a:solidFill>
              </a:rPr>
              <a:t>void </a:t>
            </a:r>
            <a:r>
              <a:rPr lang="en-US" altLang="zh-CN" sz="2400" dirty="0" err="1">
                <a:solidFill>
                  <a:schemeClr val="tx1"/>
                </a:solidFill>
              </a:rPr>
              <a:t>mult</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 b</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&amp; c</a:t>
            </a:r>
            <a:r>
              <a:rPr lang="en-US" altLang="zh-CN" sz="2400" dirty="0" smtClean="0">
                <a:solidFill>
                  <a:schemeClr val="tx1"/>
                </a:solidFill>
              </a:rPr>
              <a:t>[ ] </a:t>
            </a:r>
            <a:r>
              <a:rPr lang="en-US" altLang="zh-CN" sz="2400" dirty="0">
                <a:solidFill>
                  <a:schemeClr val="tx1"/>
                </a:solidFill>
              </a:rPr>
              <a:t>) {</a:t>
            </a:r>
          </a:p>
          <a:p>
            <a:pPr>
              <a:spcBef>
                <a:spcPct val="20000"/>
              </a:spcBef>
              <a:defRPr/>
            </a:pPr>
            <a:r>
              <a:rPr lang="en-US" altLang="zh-CN" sz="2400" dirty="0">
                <a:solidFill>
                  <a:schemeClr val="tx1"/>
                </a:solidFill>
              </a:rPr>
              <a:t>  // </a:t>
            </a:r>
            <a:r>
              <a:rPr lang="zh-CN" altLang="en-US" sz="2400" dirty="0">
                <a:solidFill>
                  <a:schemeClr val="tx1"/>
                </a:solidFill>
              </a:rPr>
              <a:t>以二维数组存储矩阵元素，</a:t>
            </a:r>
            <a:r>
              <a:rPr lang="en-US" altLang="zh-CN" sz="2400" dirty="0">
                <a:solidFill>
                  <a:schemeClr val="tx1"/>
                </a:solidFill>
              </a:rPr>
              <a:t>c </a:t>
            </a:r>
            <a:r>
              <a:rPr lang="zh-CN" altLang="en-US" sz="2400" dirty="0">
                <a:solidFill>
                  <a:schemeClr val="tx1"/>
                </a:solidFill>
              </a:rPr>
              <a:t>为 </a:t>
            </a:r>
            <a:r>
              <a:rPr lang="en-US" altLang="zh-CN" sz="2400" dirty="0">
                <a:solidFill>
                  <a:schemeClr val="tx1"/>
                </a:solidFill>
              </a:rPr>
              <a:t>a </a:t>
            </a:r>
            <a:r>
              <a:rPr lang="zh-CN" altLang="en-US" sz="2400" dirty="0">
                <a:solidFill>
                  <a:schemeClr val="tx1"/>
                </a:solidFill>
              </a:rPr>
              <a:t>和 </a:t>
            </a:r>
            <a:r>
              <a:rPr lang="en-US" altLang="zh-CN" sz="2400" dirty="0">
                <a:solidFill>
                  <a:schemeClr val="tx1"/>
                </a:solidFill>
              </a:rPr>
              <a:t>b </a:t>
            </a:r>
            <a:r>
              <a:rPr lang="zh-CN" altLang="en-US" sz="2400" dirty="0">
                <a:solidFill>
                  <a:schemeClr val="tx1"/>
                </a:solidFill>
              </a:rPr>
              <a:t>的乘积</a:t>
            </a:r>
          </a:p>
          <a:p>
            <a:pPr>
              <a:spcBef>
                <a:spcPct val="20000"/>
              </a:spcBef>
              <a:defRPr/>
            </a:pPr>
            <a:r>
              <a:rPr lang="zh-CN" altLang="en-US" sz="2400" dirty="0">
                <a:solidFill>
                  <a:schemeClr val="tx1"/>
                </a:solidFill>
              </a:rPr>
              <a:t>   </a:t>
            </a:r>
            <a:r>
              <a:rPr lang="en-US" altLang="zh-CN" sz="2400" dirty="0">
                <a:solidFill>
                  <a:schemeClr val="tx1"/>
                </a:solidFill>
              </a:rPr>
              <a:t>for(i=1; i&lt;=n; ++i)</a:t>
            </a:r>
          </a:p>
          <a:p>
            <a:pPr>
              <a:spcBef>
                <a:spcPct val="20000"/>
              </a:spcBef>
              <a:defRPr/>
            </a:pPr>
            <a:r>
              <a:rPr lang="en-US" altLang="zh-CN" sz="2400" dirty="0">
                <a:solidFill>
                  <a:schemeClr val="tx1"/>
                </a:solidFill>
              </a:rPr>
              <a:t>      for(j=1;j&lt;=n;++j)</a:t>
            </a:r>
          </a:p>
          <a:p>
            <a:pPr>
              <a:spcBef>
                <a:spcPct val="20000"/>
              </a:spcBef>
              <a:defRPr/>
            </a:pPr>
            <a:r>
              <a:rPr lang="en-US" altLang="zh-CN" sz="2400" dirty="0">
                <a:solidFill>
                  <a:schemeClr val="tx1"/>
                </a:solidFill>
              </a:rPr>
              <a:t>      {</a:t>
            </a:r>
          </a:p>
          <a:p>
            <a:pPr>
              <a:spcBef>
                <a:spcPct val="20000"/>
              </a:spcBef>
              <a:defRPr/>
            </a:pPr>
            <a:r>
              <a:rPr lang="en-US" altLang="zh-CN" sz="2400" dirty="0">
                <a:solidFill>
                  <a:schemeClr val="tx1"/>
                </a:solidFill>
              </a:rPr>
              <a:t>               </a:t>
            </a:r>
            <a:r>
              <a:rPr lang="en-US" altLang="zh-CN" sz="2400" dirty="0">
                <a:solidFill>
                  <a:srgbClr val="FF0000"/>
                </a:solidFill>
              </a:rPr>
              <a:t>c[i][j]=0;</a:t>
            </a:r>
          </a:p>
          <a:p>
            <a:pPr>
              <a:spcBef>
                <a:spcPct val="20000"/>
              </a:spcBef>
              <a:defRPr/>
            </a:pPr>
            <a:r>
              <a:rPr lang="en-US" altLang="zh-CN" sz="2400" dirty="0">
                <a:solidFill>
                  <a:schemeClr val="tx1"/>
                </a:solidFill>
              </a:rPr>
              <a:t>               for(k=1;k&lt;=n;++k)</a:t>
            </a:r>
          </a:p>
          <a:p>
            <a:pPr>
              <a:spcBef>
                <a:spcPct val="20000"/>
              </a:spcBef>
              <a:defRPr/>
            </a:pPr>
            <a:r>
              <a:rPr lang="en-US" altLang="zh-CN" sz="2400" dirty="0">
                <a:solidFill>
                  <a:schemeClr val="tx1"/>
                </a:solidFill>
              </a:rPr>
              <a:t>                </a:t>
            </a:r>
            <a:r>
              <a:rPr lang="en-US" altLang="zh-CN" sz="2400" dirty="0">
                <a:solidFill>
                  <a:srgbClr val="FF0000"/>
                </a:solidFill>
              </a:rPr>
              <a:t>c[i][j]+=a[i][k]*b[k][j];</a:t>
            </a:r>
          </a:p>
          <a:p>
            <a:pPr>
              <a:spcBef>
                <a:spcPct val="20000"/>
              </a:spcBef>
              <a:defRPr/>
            </a:pPr>
            <a:r>
              <a:rPr lang="en-US" altLang="zh-CN" sz="2400" dirty="0">
                <a:solidFill>
                  <a:schemeClr val="tx1"/>
                </a:solidFill>
              </a:rPr>
              <a:t>       }</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buClr>
                <a:srgbClr val="6600CC"/>
              </a:buClr>
            </a:pPr>
            <a:r>
              <a:rPr lang="zh-CN" altLang="en-US" dirty="0"/>
              <a:t>算法时间复杂</a:t>
            </a:r>
            <a:r>
              <a:rPr lang="zh-CN" altLang="en-US" dirty="0" smtClean="0"/>
              <a:t>度</a:t>
            </a:r>
            <a:r>
              <a:rPr lang="zh-CN" altLang="en-US" dirty="0"/>
              <a:t>与问题的规模之间的</a:t>
            </a:r>
            <a:r>
              <a:rPr lang="zh-CN" altLang="en-US" dirty="0" smtClean="0"/>
              <a:t>关系</a:t>
            </a:r>
            <a:endParaRPr lang="en-US" altLang="zh-CN" sz="2400" dirty="0" smtClean="0"/>
          </a:p>
          <a:p>
            <a:pPr lvl="1">
              <a:lnSpc>
                <a:spcPct val="90000"/>
              </a:lnSpc>
            </a:pPr>
            <a:r>
              <a:rPr lang="zh-CN" altLang="en-US" sz="2800" dirty="0" smtClean="0"/>
              <a:t>线性关系</a:t>
            </a:r>
            <a:r>
              <a:rPr lang="zh-CN" altLang="en-US" sz="2800" dirty="0"/>
              <a:t>：</a:t>
            </a:r>
            <a:r>
              <a:rPr lang="en-US" altLang="zh-CN" sz="2800" dirty="0" smtClean="0">
                <a:solidFill>
                  <a:srgbClr val="FF0000"/>
                </a:solidFill>
              </a:rPr>
              <a:t>t</a:t>
            </a:r>
            <a:r>
              <a:rPr lang="en-US" altLang="zh-CN" sz="2800" baseline="-25000" dirty="0" smtClean="0">
                <a:solidFill>
                  <a:srgbClr val="FF0000"/>
                </a:solidFill>
              </a:rPr>
              <a:t>1</a:t>
            </a:r>
            <a:r>
              <a:rPr lang="en-US" altLang="zh-CN" sz="2800" dirty="0" smtClean="0">
                <a:solidFill>
                  <a:srgbClr val="FF0000"/>
                </a:solidFill>
              </a:rPr>
              <a:t>= </a:t>
            </a:r>
            <a:r>
              <a:rPr lang="en-US" altLang="zh-CN" sz="2800" dirty="0" err="1" smtClean="0">
                <a:solidFill>
                  <a:srgbClr val="FF0000"/>
                </a:solidFill>
              </a:rPr>
              <a:t>cn</a:t>
            </a:r>
            <a:r>
              <a:rPr lang="zh-CN" altLang="en-US" sz="2800" baseline="-25000" dirty="0" smtClean="0"/>
              <a:t>，</a:t>
            </a:r>
            <a:r>
              <a:rPr lang="zh-CN" altLang="en-US" sz="2800" dirty="0" smtClean="0"/>
              <a:t>若</a:t>
            </a:r>
            <a:r>
              <a:rPr lang="en-US" altLang="zh-CN" sz="2800" dirty="0"/>
              <a:t>n</a:t>
            </a:r>
            <a:r>
              <a:rPr lang="en-US" altLang="zh-CN" sz="2800" baseline="-25000" dirty="0"/>
              <a:t>2 </a:t>
            </a:r>
            <a:r>
              <a:rPr lang="en-US" altLang="zh-CN" sz="2800" dirty="0"/>
              <a:t>= </a:t>
            </a:r>
            <a:r>
              <a:rPr lang="en-US" altLang="zh-CN" sz="2800" dirty="0" smtClean="0"/>
              <a:t>2n</a:t>
            </a:r>
            <a:endParaRPr lang="en-US" altLang="zh-CN" sz="2800" baseline="-25000" dirty="0"/>
          </a:p>
          <a:p>
            <a:pPr lvl="1">
              <a:lnSpc>
                <a:spcPct val="90000"/>
              </a:lnSpc>
            </a:pPr>
            <a:r>
              <a:rPr lang="en-US" altLang="zh-CN" sz="2800" baseline="-25000" dirty="0"/>
              <a:t> </a:t>
            </a:r>
            <a:r>
              <a:rPr lang="en-US" altLang="zh-CN" sz="2800" baseline="-25000" dirty="0" smtClean="0"/>
              <a:t>                        </a:t>
            </a:r>
            <a:r>
              <a:rPr lang="en-US" altLang="zh-CN" sz="2800" dirty="0" smtClean="0">
                <a:sym typeface="Wingdings" pitchFamily="2" charset="2"/>
              </a:rPr>
              <a:t></a:t>
            </a:r>
            <a:r>
              <a:rPr lang="en-US" altLang="zh-CN" sz="2800" dirty="0"/>
              <a:t>t</a:t>
            </a:r>
            <a:r>
              <a:rPr lang="en-US" altLang="zh-CN" sz="2800" baseline="-25000" dirty="0"/>
              <a:t>2</a:t>
            </a:r>
            <a:r>
              <a:rPr lang="en-US" altLang="zh-CN" sz="2800" dirty="0"/>
              <a:t> = 2t</a:t>
            </a:r>
            <a:r>
              <a:rPr lang="en-US" altLang="zh-CN" sz="2800" baseline="-25000" dirty="0"/>
              <a:t>1</a:t>
            </a:r>
            <a:r>
              <a:rPr lang="en-US" altLang="zh-CN" sz="2800" dirty="0"/>
              <a:t>;</a:t>
            </a:r>
            <a:endParaRPr lang="zh-CN" altLang="en-US" sz="2800" dirty="0"/>
          </a:p>
          <a:p>
            <a:pPr lvl="1">
              <a:lnSpc>
                <a:spcPct val="90000"/>
              </a:lnSpc>
            </a:pPr>
            <a:r>
              <a:rPr lang="zh-CN" altLang="en-US" sz="2800" dirty="0"/>
              <a:t>平方关系：</a:t>
            </a:r>
            <a:r>
              <a:rPr lang="en-US" altLang="zh-CN" sz="2800" dirty="0" smtClean="0">
                <a:solidFill>
                  <a:srgbClr val="FF0000"/>
                </a:solidFill>
              </a:rPr>
              <a:t>t</a:t>
            </a:r>
            <a:r>
              <a:rPr lang="en-US" altLang="zh-CN" sz="2800" baseline="-25000" dirty="0" smtClean="0">
                <a:solidFill>
                  <a:srgbClr val="FF0000"/>
                </a:solidFill>
              </a:rPr>
              <a:t>1</a:t>
            </a:r>
            <a:r>
              <a:rPr lang="en-US" altLang="zh-CN" sz="2800" dirty="0" smtClean="0">
                <a:solidFill>
                  <a:srgbClr val="FF0000"/>
                </a:solidFill>
              </a:rPr>
              <a:t> </a:t>
            </a:r>
            <a:r>
              <a:rPr lang="en-US" altLang="zh-CN" sz="2800" dirty="0">
                <a:solidFill>
                  <a:srgbClr val="FF0000"/>
                </a:solidFill>
              </a:rPr>
              <a:t>= n</a:t>
            </a:r>
            <a:r>
              <a:rPr lang="en-US" altLang="zh-CN" sz="2800" baseline="30000" dirty="0">
                <a:solidFill>
                  <a:srgbClr val="FF0000"/>
                </a:solidFill>
              </a:rPr>
              <a:t>2</a:t>
            </a:r>
            <a:r>
              <a:rPr lang="zh-CN" altLang="en-US" sz="2800" dirty="0" smtClean="0"/>
              <a:t>，若</a:t>
            </a:r>
            <a:r>
              <a:rPr lang="en-US" altLang="zh-CN" sz="2800" dirty="0" smtClean="0"/>
              <a:t>n</a:t>
            </a:r>
            <a:r>
              <a:rPr lang="en-US" altLang="zh-CN" sz="2800" baseline="-25000" dirty="0" smtClean="0"/>
              <a:t>2</a:t>
            </a:r>
            <a:r>
              <a:rPr lang="en-US" altLang="zh-CN" sz="2800" dirty="0" smtClean="0"/>
              <a:t> </a:t>
            </a:r>
            <a:r>
              <a:rPr lang="en-US" altLang="zh-CN" sz="2800" dirty="0"/>
              <a:t>= </a:t>
            </a:r>
            <a:r>
              <a:rPr lang="en-US" altLang="zh-CN" sz="2800" dirty="0" smtClean="0"/>
              <a:t>2n</a:t>
            </a:r>
            <a:r>
              <a:rPr lang="en-US" altLang="zh-CN" sz="2800" dirty="0">
                <a:sym typeface="Wingdings" pitchFamily="2" charset="2"/>
              </a:rPr>
              <a:t> </a:t>
            </a:r>
            <a:endParaRPr lang="en-US" altLang="zh-CN" sz="2800" baseline="-25000" dirty="0"/>
          </a:p>
          <a:p>
            <a:pPr lvl="1">
              <a:lnSpc>
                <a:spcPct val="90000"/>
              </a:lnSpc>
            </a:pPr>
            <a:r>
              <a:rPr lang="en-US" altLang="zh-CN" sz="2800" baseline="-25000" dirty="0"/>
              <a:t>                         </a:t>
            </a:r>
            <a:r>
              <a:rPr lang="en-US" altLang="zh-CN" sz="2800" dirty="0">
                <a:sym typeface="Wingdings" pitchFamily="2" charset="2"/>
              </a:rPr>
              <a:t></a:t>
            </a:r>
            <a:r>
              <a:rPr lang="zh-CN" altLang="en-US" sz="2800" dirty="0" smtClean="0"/>
              <a:t> </a:t>
            </a:r>
            <a:r>
              <a:rPr lang="en-US" altLang="zh-CN" sz="2800" dirty="0"/>
              <a:t>t</a:t>
            </a:r>
            <a:r>
              <a:rPr lang="en-US" altLang="zh-CN" sz="2800" baseline="-25000" dirty="0"/>
              <a:t>2</a:t>
            </a:r>
            <a:r>
              <a:rPr lang="en-US" altLang="zh-CN" sz="2800" dirty="0"/>
              <a:t> = (</a:t>
            </a:r>
            <a:r>
              <a:rPr lang="en-US" altLang="zh-CN" sz="2800" dirty="0" smtClean="0"/>
              <a:t>2n)</a:t>
            </a:r>
            <a:r>
              <a:rPr lang="en-US" altLang="zh-CN" sz="2800" baseline="30000" dirty="0" smtClean="0"/>
              <a:t>2</a:t>
            </a:r>
            <a:r>
              <a:rPr lang="en-US" altLang="zh-CN" sz="2800" dirty="0"/>
              <a:t>=4t</a:t>
            </a:r>
            <a:r>
              <a:rPr lang="en-US" altLang="zh-CN" sz="2800" baseline="-25000" dirty="0"/>
              <a:t>1</a:t>
            </a:r>
            <a:r>
              <a:rPr lang="en-US" altLang="zh-CN" sz="2800" dirty="0" smtClean="0"/>
              <a:t>;</a:t>
            </a:r>
            <a:r>
              <a:rPr lang="zh-CN" altLang="en-US" sz="2800" dirty="0" smtClean="0"/>
              <a:t> </a:t>
            </a:r>
            <a:endParaRPr lang="en-US" altLang="zh-CN" sz="2800" dirty="0" smtClean="0"/>
          </a:p>
          <a:p>
            <a:pPr lvl="1">
              <a:lnSpc>
                <a:spcPct val="90000"/>
              </a:lnSpc>
            </a:pPr>
            <a:r>
              <a:rPr lang="zh-CN" altLang="en-US" sz="2800" dirty="0" smtClean="0"/>
              <a:t>立方</a:t>
            </a:r>
            <a:r>
              <a:rPr lang="zh-CN" altLang="en-US" sz="2800" dirty="0"/>
              <a:t>关系：</a:t>
            </a:r>
            <a:r>
              <a:rPr lang="en-US" altLang="zh-CN" sz="2800" dirty="0" smtClean="0">
                <a:solidFill>
                  <a:srgbClr val="FF0000"/>
                </a:solidFill>
              </a:rPr>
              <a:t>t</a:t>
            </a:r>
            <a:r>
              <a:rPr lang="en-US" altLang="zh-CN" sz="2800" baseline="-25000" dirty="0" smtClean="0">
                <a:solidFill>
                  <a:srgbClr val="FF0000"/>
                </a:solidFill>
              </a:rPr>
              <a:t>1</a:t>
            </a:r>
            <a:r>
              <a:rPr lang="en-US" altLang="zh-CN" sz="2800" dirty="0" smtClean="0">
                <a:solidFill>
                  <a:srgbClr val="FF0000"/>
                </a:solidFill>
              </a:rPr>
              <a:t> </a:t>
            </a:r>
            <a:r>
              <a:rPr lang="en-US" altLang="zh-CN" sz="2800" dirty="0">
                <a:solidFill>
                  <a:srgbClr val="FF0000"/>
                </a:solidFill>
              </a:rPr>
              <a:t>= </a:t>
            </a:r>
            <a:r>
              <a:rPr lang="en-US" altLang="zh-CN" sz="2800" dirty="0" smtClean="0">
                <a:solidFill>
                  <a:srgbClr val="FF0000"/>
                </a:solidFill>
              </a:rPr>
              <a:t>n</a:t>
            </a:r>
            <a:r>
              <a:rPr lang="en-US" altLang="zh-CN" sz="2800" baseline="30000" dirty="0" smtClean="0">
                <a:solidFill>
                  <a:srgbClr val="FF0000"/>
                </a:solidFill>
              </a:rPr>
              <a:t>3</a:t>
            </a:r>
            <a:r>
              <a:rPr lang="zh-CN" altLang="en-US" sz="2800" dirty="0" smtClean="0"/>
              <a:t>，</a:t>
            </a:r>
            <a:r>
              <a:rPr lang="zh-CN" altLang="en-US" sz="2800" dirty="0"/>
              <a:t>若</a:t>
            </a:r>
            <a:r>
              <a:rPr lang="en-US" altLang="zh-CN" sz="2800" dirty="0" smtClean="0"/>
              <a:t>n</a:t>
            </a:r>
            <a:r>
              <a:rPr lang="en-US" altLang="zh-CN" sz="2800" baseline="-25000" dirty="0" smtClean="0"/>
              <a:t>2</a:t>
            </a:r>
            <a:r>
              <a:rPr lang="en-US" altLang="zh-CN" sz="2800" dirty="0" smtClean="0"/>
              <a:t> </a:t>
            </a:r>
            <a:r>
              <a:rPr lang="en-US" altLang="zh-CN" sz="2800" dirty="0"/>
              <a:t>= </a:t>
            </a:r>
            <a:r>
              <a:rPr lang="en-US" altLang="zh-CN" sz="2800" dirty="0" smtClean="0"/>
              <a:t>2n</a:t>
            </a:r>
            <a:r>
              <a:rPr lang="en-US" altLang="zh-CN" sz="2800" dirty="0">
                <a:sym typeface="Wingdings" pitchFamily="2" charset="2"/>
              </a:rPr>
              <a:t> </a:t>
            </a:r>
            <a:endParaRPr lang="en-US" altLang="zh-CN" sz="2800" baseline="-25000" dirty="0"/>
          </a:p>
          <a:p>
            <a:pPr lvl="1">
              <a:lnSpc>
                <a:spcPct val="90000"/>
              </a:lnSpc>
            </a:pPr>
            <a:r>
              <a:rPr lang="en-US" altLang="zh-CN" sz="2800" baseline="-25000" dirty="0"/>
              <a:t>                         </a:t>
            </a:r>
            <a:r>
              <a:rPr lang="en-US" altLang="zh-CN" sz="2800" dirty="0">
                <a:sym typeface="Wingdings" pitchFamily="2" charset="2"/>
              </a:rPr>
              <a:t></a:t>
            </a:r>
            <a:r>
              <a:rPr lang="zh-CN" altLang="en-US" sz="2800" dirty="0" smtClean="0"/>
              <a:t> </a:t>
            </a:r>
            <a:r>
              <a:rPr lang="en-US" altLang="zh-CN" sz="2800" dirty="0"/>
              <a:t>t</a:t>
            </a:r>
            <a:r>
              <a:rPr lang="en-US" altLang="zh-CN" sz="2800" baseline="-25000" dirty="0"/>
              <a:t>2</a:t>
            </a:r>
            <a:r>
              <a:rPr lang="en-US" altLang="zh-CN" sz="2800" dirty="0"/>
              <a:t> = (</a:t>
            </a:r>
            <a:r>
              <a:rPr lang="en-US" altLang="zh-CN" sz="2800" dirty="0" smtClean="0"/>
              <a:t>2n)</a:t>
            </a:r>
            <a:r>
              <a:rPr lang="en-US" altLang="zh-CN" sz="2800" baseline="30000" dirty="0" smtClean="0"/>
              <a:t>3</a:t>
            </a:r>
            <a:r>
              <a:rPr lang="en-US" altLang="zh-CN" sz="2800" dirty="0" smtClean="0"/>
              <a:t>=8</a:t>
            </a:r>
            <a:r>
              <a:rPr lang="en-US" altLang="zh-CN" sz="2800" dirty="0"/>
              <a:t>t</a:t>
            </a:r>
            <a:r>
              <a:rPr lang="en-US" altLang="zh-CN" sz="2800" baseline="-25000" dirty="0"/>
              <a:t>1</a:t>
            </a:r>
            <a:r>
              <a:rPr lang="en-US" altLang="zh-CN" sz="2800" dirty="0" smtClean="0"/>
              <a:t>;</a:t>
            </a:r>
            <a:endParaRPr lang="en-US" altLang="zh-CN" sz="2800" dirty="0"/>
          </a:p>
          <a:p>
            <a:pPr lvl="1">
              <a:lnSpc>
                <a:spcPct val="90000"/>
              </a:lnSpc>
            </a:pPr>
            <a:r>
              <a:rPr lang="zh-CN" altLang="en-US" sz="2800" dirty="0"/>
              <a:t>对数关系：</a:t>
            </a:r>
            <a:r>
              <a:rPr lang="en-US" altLang="zh-CN" sz="2800" dirty="0" smtClean="0">
                <a:solidFill>
                  <a:srgbClr val="FF0000"/>
                </a:solidFill>
              </a:rPr>
              <a:t>t</a:t>
            </a:r>
            <a:r>
              <a:rPr lang="en-US" altLang="zh-CN" sz="2800" baseline="-25000" dirty="0" smtClean="0">
                <a:solidFill>
                  <a:srgbClr val="FF0000"/>
                </a:solidFill>
              </a:rPr>
              <a:t>1</a:t>
            </a:r>
            <a:r>
              <a:rPr lang="en-US" altLang="zh-CN" sz="2800" dirty="0" smtClean="0">
                <a:solidFill>
                  <a:srgbClr val="FF0000"/>
                </a:solidFill>
              </a:rPr>
              <a:t> </a:t>
            </a:r>
            <a:r>
              <a:rPr lang="en-US" altLang="zh-CN" sz="2800" dirty="0">
                <a:solidFill>
                  <a:srgbClr val="FF0000"/>
                </a:solidFill>
              </a:rPr>
              <a:t>= log</a:t>
            </a:r>
            <a:r>
              <a:rPr lang="en-US" altLang="zh-CN" sz="2800" baseline="-25000" dirty="0">
                <a:solidFill>
                  <a:srgbClr val="FF0000"/>
                </a:solidFill>
              </a:rPr>
              <a:t>2</a:t>
            </a:r>
            <a:r>
              <a:rPr lang="en-US" altLang="zh-CN" sz="2800" dirty="0">
                <a:solidFill>
                  <a:srgbClr val="FF0000"/>
                </a:solidFill>
              </a:rPr>
              <a:t>n</a:t>
            </a:r>
            <a:r>
              <a:rPr lang="zh-CN" altLang="en-US" sz="2800" baseline="-25000" dirty="0" smtClean="0"/>
              <a:t>。</a:t>
            </a:r>
            <a:r>
              <a:rPr lang="zh-CN" altLang="en-US" sz="2800" dirty="0" smtClean="0"/>
              <a:t>若</a:t>
            </a:r>
            <a:r>
              <a:rPr lang="en-US" altLang="zh-CN" sz="2800" dirty="0"/>
              <a:t>n</a:t>
            </a:r>
            <a:r>
              <a:rPr lang="en-US" altLang="zh-CN" sz="2800" baseline="-25000" dirty="0"/>
              <a:t>2 </a:t>
            </a:r>
            <a:r>
              <a:rPr lang="en-US" altLang="zh-CN" sz="2800" dirty="0"/>
              <a:t>= </a:t>
            </a:r>
            <a:r>
              <a:rPr lang="en-US" altLang="zh-CN" sz="2800" dirty="0" smtClean="0"/>
              <a:t>2n </a:t>
            </a:r>
            <a:endParaRPr lang="en-US" altLang="zh-CN" sz="2800" baseline="-25000" dirty="0"/>
          </a:p>
          <a:p>
            <a:pPr lvl="1">
              <a:lnSpc>
                <a:spcPct val="90000"/>
              </a:lnSpc>
            </a:pPr>
            <a:r>
              <a:rPr lang="en-US" altLang="zh-CN" sz="2800" baseline="-25000" dirty="0"/>
              <a:t>                         </a:t>
            </a:r>
            <a:r>
              <a:rPr lang="en-US" altLang="zh-CN" sz="2800" dirty="0">
                <a:sym typeface="Wingdings" pitchFamily="2" charset="2"/>
              </a:rPr>
              <a:t> </a:t>
            </a:r>
            <a:r>
              <a:rPr lang="en-US" altLang="zh-CN" sz="2800" dirty="0"/>
              <a:t>t</a:t>
            </a:r>
            <a:r>
              <a:rPr lang="en-US" altLang="zh-CN" sz="2800" baseline="-25000" dirty="0"/>
              <a:t>2</a:t>
            </a:r>
            <a:r>
              <a:rPr lang="en-US" altLang="zh-CN" sz="2800" dirty="0"/>
              <a:t> = log </a:t>
            </a:r>
            <a:r>
              <a:rPr lang="en-US" altLang="zh-CN" sz="2800" baseline="-25000" dirty="0"/>
              <a:t>2</a:t>
            </a:r>
            <a:r>
              <a:rPr lang="en-US" altLang="zh-CN" sz="2800" dirty="0"/>
              <a:t> ( 2n) = log</a:t>
            </a:r>
            <a:r>
              <a:rPr lang="en-US" altLang="zh-CN" sz="2800" baseline="-25000" dirty="0"/>
              <a:t>2</a:t>
            </a:r>
            <a:r>
              <a:rPr lang="en-US" altLang="zh-CN" sz="2800" dirty="0"/>
              <a:t>n+ 1 = t</a:t>
            </a:r>
            <a:r>
              <a:rPr lang="en-US" altLang="zh-CN" sz="2800" baseline="-25000" dirty="0"/>
              <a:t>1</a:t>
            </a:r>
            <a:r>
              <a:rPr lang="en-US" altLang="zh-CN" sz="2800" dirty="0"/>
              <a:t> + 1 </a:t>
            </a:r>
          </a:p>
          <a:p>
            <a:endParaRPr lang="zh-CN" altLang="en-US" dirty="0"/>
          </a:p>
        </p:txBody>
      </p:sp>
      <p:graphicFrame>
        <p:nvGraphicFramePr>
          <p:cNvPr id="6" name="对象 1"/>
          <p:cNvGraphicFramePr>
            <a:graphicFrameLocks noChangeAspect="1"/>
          </p:cNvGraphicFramePr>
          <p:nvPr>
            <p:extLst>
              <p:ext uri="{D42A27DB-BD31-4B8C-83A1-F6EECF244321}">
                <p14:modId xmlns:p14="http://schemas.microsoft.com/office/powerpoint/2010/main" val="4178927661"/>
              </p:ext>
            </p:extLst>
          </p:nvPr>
        </p:nvGraphicFramePr>
        <p:xfrm>
          <a:off x="2051720" y="5949280"/>
          <a:ext cx="4603750" cy="542925"/>
        </p:xfrm>
        <a:graphic>
          <a:graphicData uri="http://schemas.openxmlformats.org/presentationml/2006/ole">
            <mc:AlternateContent xmlns:mc="http://schemas.openxmlformats.org/markup-compatibility/2006">
              <mc:Choice xmlns:v="urn:schemas-microsoft-com:vml" Requires="v">
                <p:oleObj spid="_x0000_s102504" name="公式" r:id="rId3" imgW="2032000" imgH="241300" progId="Equation.3">
                  <p:embed/>
                </p:oleObj>
              </mc:Choice>
              <mc:Fallback>
                <p:oleObj name="公式" r:id="rId3" imgW="2032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5949280"/>
                        <a:ext cx="46037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67</a:t>
            </a:fld>
            <a:endParaRPr lang="en-US" altLang="zh-CN"/>
          </a:p>
        </p:txBody>
      </p:sp>
    </p:spTree>
    <p:extLst>
      <p:ext uri="{BB962C8B-B14F-4D97-AF65-F5344CB8AC3E}">
        <p14:creationId xmlns:p14="http://schemas.microsoft.com/office/powerpoint/2010/main" val="212691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404813"/>
            <a:ext cx="8424863" cy="936625"/>
          </a:xfrm>
          <a:noFill/>
        </p:spPr>
        <p:txBody>
          <a:bodyPr/>
          <a:lstStyle/>
          <a:p>
            <a:r>
              <a:rPr lang="zh-CN" altLang="en-US" dirty="0" smtClean="0"/>
              <a:t>算法的渐进分析 </a:t>
            </a:r>
            <a:r>
              <a:rPr lang="en-US" altLang="zh-CN" sz="3200" dirty="0" smtClean="0"/>
              <a:t>(</a:t>
            </a:r>
            <a:r>
              <a:rPr lang="en-US" altLang="zh-CN" sz="3400" dirty="0" smtClean="0"/>
              <a:t>asymptotic analysis</a:t>
            </a:r>
            <a:r>
              <a:rPr lang="en-US" altLang="zh-CN" sz="3200" dirty="0" smtClean="0"/>
              <a:t>)</a:t>
            </a:r>
          </a:p>
        </p:txBody>
      </p:sp>
      <p:sp>
        <p:nvSpPr>
          <p:cNvPr id="65539" name="Rectangle 3"/>
          <p:cNvSpPr>
            <a:spLocks noGrp="1" noChangeArrowheads="1"/>
          </p:cNvSpPr>
          <p:nvPr>
            <p:ph type="body" idx="1"/>
          </p:nvPr>
        </p:nvSpPr>
        <p:spPr>
          <a:xfrm>
            <a:off x="395288" y="1557338"/>
            <a:ext cx="8280400" cy="4464050"/>
          </a:xfrm>
          <a:noFill/>
        </p:spPr>
        <p:txBody>
          <a:bodyPr/>
          <a:lstStyle/>
          <a:p>
            <a:pPr>
              <a:lnSpc>
                <a:spcPct val="140000"/>
              </a:lnSpc>
            </a:pPr>
            <a:r>
              <a:rPr lang="zh-CN" altLang="en-US" dirty="0" smtClean="0"/>
              <a:t>简称</a:t>
            </a:r>
            <a:r>
              <a:rPr lang="zh-CN" altLang="en-US" dirty="0" smtClean="0">
                <a:solidFill>
                  <a:srgbClr val="CC0000"/>
                </a:solidFill>
              </a:rPr>
              <a:t>算法分析</a:t>
            </a:r>
            <a:endParaRPr lang="zh-CN" altLang="en-US" dirty="0" smtClean="0"/>
          </a:p>
          <a:p>
            <a:pPr lvl="1">
              <a:lnSpc>
                <a:spcPct val="140000"/>
              </a:lnSpc>
            </a:pPr>
            <a:r>
              <a:rPr lang="zh-CN" altLang="en-US" sz="2000" dirty="0" smtClean="0"/>
              <a:t>一般这种函数关系都相当复杂，计算时只考虑可以</a:t>
            </a:r>
            <a:r>
              <a:rPr lang="zh-CN" altLang="en-US" sz="2000" dirty="0" smtClean="0">
                <a:solidFill>
                  <a:srgbClr val="FF0000"/>
                </a:solidFill>
              </a:rPr>
              <a:t>显著</a:t>
            </a:r>
            <a:r>
              <a:rPr lang="zh-CN" altLang="en-US" sz="2000" dirty="0" smtClean="0"/>
              <a:t>影响函数</a:t>
            </a:r>
            <a:r>
              <a:rPr lang="zh-CN" altLang="en-US" sz="2000" dirty="0" smtClean="0">
                <a:solidFill>
                  <a:srgbClr val="FF0000"/>
                </a:solidFill>
              </a:rPr>
              <a:t>量级的部分</a:t>
            </a:r>
            <a:r>
              <a:rPr lang="zh-CN" altLang="en-US" sz="2000" dirty="0" smtClean="0"/>
              <a:t>，即结果为原函数的一个近似值</a:t>
            </a:r>
          </a:p>
          <a:p>
            <a:pPr lvl="1">
              <a:lnSpc>
                <a:spcPct val="140000"/>
              </a:lnSpc>
            </a:pPr>
            <a:r>
              <a:rPr lang="zh-CN" altLang="en-US" sz="2000" dirty="0" smtClean="0"/>
              <a:t>这是对资源开销的一种不精确估计，提供对于算法资源开销进行评估的简单化模型。</a:t>
            </a:r>
            <a:endParaRPr lang="en-US" altLang="zh-CN" sz="2000" dirty="0" smtClean="0"/>
          </a:p>
          <a:p>
            <a:pPr lvl="1">
              <a:lnSpc>
                <a:spcPct val="140000"/>
              </a:lnSpc>
            </a:pPr>
            <a:r>
              <a:rPr lang="zh-CN" altLang="en-US" sz="2000" dirty="0" smtClean="0"/>
              <a:t>算法的渐进分析就是要估计，当数据规模 </a:t>
            </a:r>
            <a:r>
              <a:rPr lang="en-US" altLang="zh-CN" sz="2000" dirty="0" smtClean="0"/>
              <a:t>n</a:t>
            </a:r>
            <a:r>
              <a:rPr lang="zh-CN" altLang="en-US" sz="2000" dirty="0" smtClean="0"/>
              <a:t>逐步增大时，资源开销</a:t>
            </a:r>
            <a:r>
              <a:rPr lang="en-US" altLang="zh-CN" sz="2000" dirty="0" smtClean="0"/>
              <a:t>f(n)</a:t>
            </a:r>
            <a:r>
              <a:rPr lang="zh-CN" altLang="en-US" sz="2000" dirty="0" smtClean="0"/>
              <a:t>的增长趋势</a:t>
            </a:r>
          </a:p>
        </p:txBody>
      </p:sp>
      <p:graphicFrame>
        <p:nvGraphicFramePr>
          <p:cNvPr id="65540" name="对象 1"/>
          <p:cNvGraphicFramePr>
            <a:graphicFrameLocks noChangeAspect="1"/>
          </p:cNvGraphicFramePr>
          <p:nvPr>
            <p:extLst>
              <p:ext uri="{D42A27DB-BD31-4B8C-83A1-F6EECF244321}">
                <p14:modId xmlns:p14="http://schemas.microsoft.com/office/powerpoint/2010/main" val="1948835472"/>
              </p:ext>
            </p:extLst>
          </p:nvPr>
        </p:nvGraphicFramePr>
        <p:xfrm>
          <a:off x="2267744" y="5445224"/>
          <a:ext cx="4603750" cy="542925"/>
        </p:xfrm>
        <a:graphic>
          <a:graphicData uri="http://schemas.openxmlformats.org/presentationml/2006/ole">
            <mc:AlternateContent xmlns:mc="http://schemas.openxmlformats.org/markup-compatibility/2006">
              <mc:Choice xmlns:v="urn:schemas-microsoft-com:vml" Requires="v">
                <p:oleObj spid="_x0000_s65661" name="公式" r:id="rId4" imgW="2032000" imgH="241300" progId="Equation.3">
                  <p:embed/>
                </p:oleObj>
              </mc:Choice>
              <mc:Fallback>
                <p:oleObj name="公式" r:id="rId4" imgW="2032000" imgH="241300"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5445224"/>
                        <a:ext cx="46037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5288" y="476250"/>
            <a:ext cx="8221662" cy="876300"/>
          </a:xfrm>
          <a:noFill/>
        </p:spPr>
        <p:txBody>
          <a:bodyPr/>
          <a:lstStyle/>
          <a:p>
            <a:r>
              <a:rPr lang="zh-CN" altLang="en-US" dirty="0" smtClean="0"/>
              <a:t>算法渐进分析：大</a:t>
            </a:r>
            <a:r>
              <a:rPr lang="zh-CN" altLang="en-US" dirty="0" smtClean="0">
                <a:solidFill>
                  <a:srgbClr val="FF0000"/>
                </a:solidFill>
              </a:rPr>
              <a:t>Ｏ</a:t>
            </a:r>
            <a:r>
              <a:rPr lang="zh-CN" altLang="en-US" dirty="0" smtClean="0"/>
              <a:t>表式法</a:t>
            </a:r>
          </a:p>
        </p:txBody>
      </p:sp>
      <p:sp>
        <p:nvSpPr>
          <p:cNvPr id="67587" name="Rectangle 3"/>
          <p:cNvSpPr>
            <a:spLocks noGrp="1" noChangeArrowheads="1"/>
          </p:cNvSpPr>
          <p:nvPr>
            <p:ph type="body" idx="1"/>
          </p:nvPr>
        </p:nvSpPr>
        <p:spPr>
          <a:xfrm>
            <a:off x="466725" y="1557338"/>
            <a:ext cx="8208963" cy="4535487"/>
          </a:xfrm>
          <a:noFill/>
        </p:spPr>
        <p:txBody>
          <a:bodyPr/>
          <a:lstStyle/>
          <a:p>
            <a:pPr>
              <a:lnSpc>
                <a:spcPct val="150000"/>
              </a:lnSpc>
            </a:pPr>
            <a:r>
              <a:rPr lang="zh-CN" altLang="en-US" dirty="0" smtClean="0">
                <a:solidFill>
                  <a:schemeClr val="tx1"/>
                </a:solidFill>
              </a:rPr>
              <a:t>假设</a:t>
            </a:r>
            <a:r>
              <a:rPr lang="en-US" altLang="zh-CN" i="1" dirty="0" smtClean="0">
                <a:solidFill>
                  <a:schemeClr val="tx1"/>
                </a:solidFill>
              </a:rPr>
              <a:t>g</a:t>
            </a:r>
            <a:r>
              <a:rPr lang="zh-CN" altLang="en-US" dirty="0" smtClean="0">
                <a:solidFill>
                  <a:schemeClr val="tx1"/>
                </a:solidFill>
              </a:rPr>
              <a:t>和</a:t>
            </a:r>
            <a:r>
              <a:rPr lang="en-US" altLang="zh-CN" i="1" dirty="0" smtClean="0">
                <a:solidFill>
                  <a:schemeClr val="tx1"/>
                </a:solidFill>
              </a:rPr>
              <a:t>f</a:t>
            </a:r>
            <a:r>
              <a:rPr lang="zh-CN" altLang="en-US" dirty="0" smtClean="0">
                <a:solidFill>
                  <a:schemeClr val="tx1"/>
                </a:solidFill>
              </a:rPr>
              <a:t>为从自然数到非负实数集的两个函数</a:t>
            </a:r>
            <a:endParaRPr lang="en-US" altLang="zh-CN" dirty="0" smtClean="0">
              <a:solidFill>
                <a:schemeClr val="tx1"/>
              </a:solidFill>
            </a:endParaRPr>
          </a:p>
          <a:p>
            <a:pPr>
              <a:lnSpc>
                <a:spcPct val="150000"/>
              </a:lnSpc>
            </a:pPr>
            <a:r>
              <a:rPr lang="zh-CN" altLang="en-US" dirty="0" smtClean="0">
                <a:solidFill>
                  <a:srgbClr val="FF0000"/>
                </a:solidFill>
              </a:rPr>
              <a:t>定义</a:t>
            </a:r>
            <a:r>
              <a:rPr lang="en-US" altLang="zh-CN" dirty="0" smtClean="0">
                <a:solidFill>
                  <a:srgbClr val="FF0000"/>
                </a:solidFill>
              </a:rPr>
              <a:t>1</a:t>
            </a:r>
            <a:r>
              <a:rPr lang="zh-CN" altLang="en-US" dirty="0" smtClean="0">
                <a:solidFill>
                  <a:srgbClr val="FF0000"/>
                </a:solidFill>
              </a:rPr>
              <a:t>：</a:t>
            </a:r>
            <a:r>
              <a:rPr lang="zh-CN" altLang="en-US" dirty="0" smtClean="0">
                <a:solidFill>
                  <a:schemeClr val="tx1"/>
                </a:solidFill>
              </a:rPr>
              <a:t>如果存在正数</a:t>
            </a:r>
            <a:r>
              <a:rPr lang="en-US" altLang="zh-CN" dirty="0" smtClean="0">
                <a:solidFill>
                  <a:schemeClr val="tx1"/>
                </a:solidFill>
              </a:rPr>
              <a:t>c</a:t>
            </a:r>
            <a:r>
              <a:rPr lang="zh-CN" altLang="en-US" dirty="0" smtClean="0">
                <a:solidFill>
                  <a:schemeClr val="tx1"/>
                </a:solidFill>
              </a:rPr>
              <a:t>和</a:t>
            </a:r>
            <a:r>
              <a:rPr lang="en-US" altLang="zh-CN" dirty="0" smtClean="0">
                <a:solidFill>
                  <a:schemeClr val="tx1"/>
                </a:solidFill>
              </a:rPr>
              <a:t>N</a:t>
            </a:r>
            <a:r>
              <a:rPr lang="zh-CN" altLang="en-US" dirty="0" smtClean="0">
                <a:solidFill>
                  <a:schemeClr val="tx1"/>
                </a:solidFill>
              </a:rPr>
              <a:t>，使得对任意的</a:t>
            </a:r>
            <a:r>
              <a:rPr lang="en-US" altLang="zh-CN" dirty="0" err="1" smtClean="0">
                <a:solidFill>
                  <a:schemeClr val="tx1"/>
                </a:solidFill>
              </a:rPr>
              <a:t>n</a:t>
            </a:r>
            <a:r>
              <a:rPr lang="en-US" altLang="zh-CN" dirty="0" err="1" smtClean="0">
                <a:solidFill>
                  <a:schemeClr val="tx1"/>
                </a:solidFill>
                <a:sym typeface="Symbol" pitchFamily="18" charset="2"/>
              </a:rPr>
              <a:t></a:t>
            </a:r>
            <a:r>
              <a:rPr lang="en-US" altLang="zh-CN" dirty="0" err="1" smtClean="0">
                <a:solidFill>
                  <a:schemeClr val="tx1"/>
                </a:solidFill>
              </a:rPr>
              <a:t>N</a:t>
            </a:r>
            <a:r>
              <a:rPr lang="zh-CN" altLang="en-US" dirty="0" smtClean="0">
                <a:solidFill>
                  <a:schemeClr val="tx1"/>
                </a:solidFill>
              </a:rPr>
              <a:t>，都有</a:t>
            </a:r>
            <a:endParaRPr lang="en-US" altLang="zh-CN" dirty="0" smtClean="0">
              <a:solidFill>
                <a:schemeClr val="tx1"/>
              </a:solidFill>
            </a:endParaRPr>
          </a:p>
          <a:p>
            <a:pPr algn="ctr">
              <a:lnSpc>
                <a:spcPct val="150000"/>
              </a:lnSpc>
              <a:buFont typeface="Wingdings" pitchFamily="2" charset="2"/>
              <a:buNone/>
            </a:pPr>
            <a:r>
              <a:rPr lang="en-US" altLang="zh-CN" i="1" dirty="0" smtClean="0">
                <a:solidFill>
                  <a:schemeClr val="tx1"/>
                </a:solidFill>
              </a:rPr>
              <a:t>g</a:t>
            </a:r>
            <a:r>
              <a:rPr lang="en-US" altLang="zh-CN" dirty="0" smtClean="0">
                <a:solidFill>
                  <a:schemeClr val="tx1"/>
                </a:solidFill>
              </a:rPr>
              <a:t>(n) </a:t>
            </a:r>
            <a:r>
              <a:rPr lang="en-US" altLang="zh-CN" dirty="0" smtClean="0">
                <a:solidFill>
                  <a:schemeClr val="tx1"/>
                </a:solidFill>
                <a:sym typeface="Symbol" pitchFamily="18" charset="2"/>
              </a:rPr>
              <a:t></a:t>
            </a:r>
            <a:r>
              <a:rPr lang="en-US" altLang="zh-CN" dirty="0" smtClean="0">
                <a:solidFill>
                  <a:schemeClr val="tx1"/>
                </a:solidFill>
              </a:rPr>
              <a:t> </a:t>
            </a:r>
            <a:r>
              <a:rPr lang="en-US" altLang="zh-CN" dirty="0" err="1" smtClean="0">
                <a:solidFill>
                  <a:schemeClr val="tx1"/>
                </a:solidFill>
              </a:rPr>
              <a:t>c</a:t>
            </a:r>
            <a:r>
              <a:rPr lang="en-US" altLang="zh-CN" i="1" dirty="0" err="1" smtClean="0">
                <a:solidFill>
                  <a:schemeClr val="tx1"/>
                </a:solidFill>
              </a:rPr>
              <a:t>f</a:t>
            </a:r>
            <a:r>
              <a:rPr lang="en-US" altLang="zh-CN" dirty="0" smtClean="0">
                <a:solidFill>
                  <a:schemeClr val="tx1"/>
                </a:solidFill>
              </a:rPr>
              <a:t>(n)</a:t>
            </a:r>
            <a:r>
              <a:rPr lang="zh-CN" altLang="en-US" dirty="0" smtClean="0">
                <a:solidFill>
                  <a:schemeClr val="tx1"/>
                </a:solidFill>
              </a:rPr>
              <a:t>，</a:t>
            </a:r>
          </a:p>
          <a:p>
            <a:pPr>
              <a:lnSpc>
                <a:spcPct val="150000"/>
              </a:lnSpc>
              <a:buFont typeface="Wingdings" pitchFamily="2" charset="2"/>
              <a:buNone/>
            </a:pPr>
            <a:r>
              <a:rPr lang="zh-CN" altLang="en-US" dirty="0" smtClean="0">
                <a:solidFill>
                  <a:schemeClr val="tx1"/>
                </a:solidFill>
              </a:rPr>
              <a:t>	则称</a:t>
            </a:r>
            <a:r>
              <a:rPr lang="en-US" altLang="zh-CN" i="1" dirty="0" smtClean="0">
                <a:solidFill>
                  <a:srgbClr val="FF0000"/>
                </a:solidFill>
              </a:rPr>
              <a:t>g</a:t>
            </a:r>
            <a:r>
              <a:rPr lang="en-US" altLang="zh-CN" dirty="0" smtClean="0">
                <a:solidFill>
                  <a:srgbClr val="FF0000"/>
                </a:solidFill>
              </a:rPr>
              <a:t>(n)</a:t>
            </a:r>
            <a:r>
              <a:rPr lang="zh-CN" altLang="en-US" dirty="0" smtClean="0">
                <a:solidFill>
                  <a:srgbClr val="FF0000"/>
                </a:solidFill>
              </a:rPr>
              <a:t>在</a:t>
            </a:r>
            <a:r>
              <a:rPr lang="zh-CN" altLang="en-US" u="sng" dirty="0" smtClean="0">
                <a:solidFill>
                  <a:srgbClr val="FF0000"/>
                </a:solidFill>
              </a:rPr>
              <a:t>集合</a:t>
            </a:r>
            <a:r>
              <a:rPr lang="en-US" altLang="zh-CN" u="sng" dirty="0" smtClean="0">
                <a:solidFill>
                  <a:srgbClr val="FF0000"/>
                </a:solidFill>
              </a:rPr>
              <a:t>O(</a:t>
            </a:r>
            <a:r>
              <a:rPr lang="en-US" altLang="zh-CN" i="1" u="sng" dirty="0" smtClean="0">
                <a:solidFill>
                  <a:srgbClr val="FF0000"/>
                </a:solidFill>
              </a:rPr>
              <a:t>f</a:t>
            </a:r>
            <a:r>
              <a:rPr lang="en-US" altLang="zh-CN" u="sng" dirty="0" smtClean="0">
                <a:solidFill>
                  <a:srgbClr val="FF0000"/>
                </a:solidFill>
              </a:rPr>
              <a:t>(n))</a:t>
            </a:r>
            <a:r>
              <a:rPr lang="zh-CN" altLang="en-US" dirty="0" smtClean="0">
                <a:solidFill>
                  <a:srgbClr val="FF0000"/>
                </a:solidFill>
              </a:rPr>
              <a:t>中</a:t>
            </a:r>
            <a:r>
              <a:rPr lang="zh-CN" altLang="en-US" dirty="0" smtClean="0">
                <a:solidFill>
                  <a:schemeClr val="tx1"/>
                </a:solidFill>
              </a:rPr>
              <a:t>，或简称</a:t>
            </a:r>
            <a:r>
              <a:rPr lang="en-US" altLang="zh-CN" i="1" dirty="0" smtClean="0">
                <a:solidFill>
                  <a:srgbClr val="FF0000"/>
                </a:solidFill>
              </a:rPr>
              <a:t>g</a:t>
            </a:r>
            <a:r>
              <a:rPr lang="en-US" altLang="zh-CN" dirty="0" smtClean="0">
                <a:solidFill>
                  <a:srgbClr val="FF0000"/>
                </a:solidFill>
              </a:rPr>
              <a:t>(n)</a:t>
            </a:r>
            <a:r>
              <a:rPr lang="zh-CN" altLang="en-US" dirty="0" smtClean="0">
                <a:solidFill>
                  <a:srgbClr val="FF0000"/>
                </a:solidFill>
              </a:rPr>
              <a:t>是</a:t>
            </a:r>
            <a:r>
              <a:rPr lang="en-US" altLang="zh-CN" u="sng" dirty="0" smtClean="0">
                <a:solidFill>
                  <a:srgbClr val="FF0000"/>
                </a:solidFill>
              </a:rPr>
              <a:t>O(</a:t>
            </a:r>
            <a:r>
              <a:rPr lang="en-US" altLang="zh-CN" i="1" u="sng" dirty="0" smtClean="0">
                <a:solidFill>
                  <a:srgbClr val="FF0000"/>
                </a:solidFill>
              </a:rPr>
              <a:t>f</a:t>
            </a:r>
            <a:r>
              <a:rPr lang="en-US" altLang="zh-CN" u="sng" dirty="0" smtClean="0">
                <a:solidFill>
                  <a:srgbClr val="FF0000"/>
                </a:solidFill>
              </a:rPr>
              <a:t>(n))</a:t>
            </a:r>
            <a:r>
              <a:rPr lang="zh-CN" altLang="en-US" u="sng" dirty="0" smtClean="0">
                <a:solidFill>
                  <a:srgbClr val="FF0000"/>
                </a:solidFill>
              </a:rPr>
              <a:t>的</a:t>
            </a:r>
            <a:r>
              <a:rPr lang="zh-CN" altLang="en-US" dirty="0" smtClean="0">
                <a:solidFill>
                  <a:schemeClr val="tx1"/>
                </a:solidFill>
              </a:rPr>
              <a:t>。 </a:t>
            </a:r>
          </a:p>
        </p:txBody>
      </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ctrTitle"/>
          </p:nvPr>
        </p:nvSpPr>
        <p:spPr/>
        <p:txBody>
          <a:bodyPr/>
          <a:lstStyle/>
          <a:p>
            <a:pPr eaLnBrk="1" hangingPunct="1"/>
            <a:r>
              <a:rPr lang="zh-CN" altLang="en-US" sz="4400" smtClean="0"/>
              <a:t>第一章 绪论</a:t>
            </a:r>
          </a:p>
        </p:txBody>
      </p:sp>
      <p:sp>
        <p:nvSpPr>
          <p:cNvPr id="9220" name="Rectangle 5"/>
          <p:cNvSpPr>
            <a:spLocks noGrp="1" noChangeArrowheads="1"/>
          </p:cNvSpPr>
          <p:nvPr>
            <p:ph type="subTitle"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算法渐进分析：大</a:t>
            </a:r>
            <a:r>
              <a:rPr lang="zh-CN" altLang="en-US" dirty="0">
                <a:solidFill>
                  <a:srgbClr val="FF0000"/>
                </a:solidFill>
              </a:rPr>
              <a:t>Ｏ</a:t>
            </a:r>
            <a:r>
              <a:rPr lang="zh-CN" altLang="en-US" dirty="0"/>
              <a:t>表式法</a:t>
            </a:r>
          </a:p>
        </p:txBody>
      </p:sp>
      <p:cxnSp>
        <p:nvCxnSpPr>
          <p:cNvPr id="6" name="直接箭头连接符 5"/>
          <p:cNvCxnSpPr/>
          <p:nvPr/>
        </p:nvCxnSpPr>
        <p:spPr bwMode="auto">
          <a:xfrm flipV="1">
            <a:off x="468306" y="4953020"/>
            <a:ext cx="3635786" cy="16881"/>
          </a:xfrm>
          <a:prstGeom prst="straightConnector1">
            <a:avLst/>
          </a:prstGeom>
          <a:noFill/>
          <a:ln w="12700" cap="sq" cmpd="sng" algn="ctr">
            <a:solidFill>
              <a:srgbClr val="000000"/>
            </a:solidFill>
            <a:prstDash val="solid"/>
            <a:round/>
            <a:headEnd type="none" w="med" len="med"/>
            <a:tailEnd type="triangle"/>
          </a:ln>
          <a:effectLst/>
        </p:spPr>
      </p:cxnSp>
      <p:cxnSp>
        <p:nvCxnSpPr>
          <p:cNvPr id="8" name="直接箭头连接符 7"/>
          <p:cNvCxnSpPr/>
          <p:nvPr/>
        </p:nvCxnSpPr>
        <p:spPr bwMode="auto">
          <a:xfrm flipV="1">
            <a:off x="468306" y="2449621"/>
            <a:ext cx="0" cy="2520280"/>
          </a:xfrm>
          <a:prstGeom prst="straightConnector1">
            <a:avLst/>
          </a:prstGeom>
          <a:noFill/>
          <a:ln w="12700" cap="sq" cmpd="sng" algn="ctr">
            <a:solidFill>
              <a:srgbClr val="000000"/>
            </a:solidFill>
            <a:prstDash val="solid"/>
            <a:round/>
            <a:headEnd type="none" w="med" len="med"/>
            <a:tailEnd type="triangle"/>
          </a:ln>
          <a:effectLst/>
        </p:spPr>
      </p:cxnSp>
      <p:sp>
        <p:nvSpPr>
          <p:cNvPr id="11" name="文本框 10"/>
          <p:cNvSpPr txBox="1"/>
          <p:nvPr/>
        </p:nvSpPr>
        <p:spPr>
          <a:xfrm>
            <a:off x="3594645" y="4833765"/>
            <a:ext cx="648072" cy="461665"/>
          </a:xfrm>
          <a:prstGeom prst="rect">
            <a:avLst/>
          </a:prstGeom>
          <a:noFill/>
        </p:spPr>
        <p:txBody>
          <a:bodyPr wrap="square" rtlCol="0">
            <a:spAutoFit/>
          </a:bodyPr>
          <a:lstStyle/>
          <a:p>
            <a:pPr algn="ctr"/>
            <a:r>
              <a:rPr lang="en-US" altLang="zh-CN" sz="2400" dirty="0" smtClean="0"/>
              <a:t>n</a:t>
            </a:r>
            <a:endParaRPr lang="zh-CN" altLang="en-US" sz="2400" dirty="0"/>
          </a:p>
        </p:txBody>
      </p:sp>
      <p:sp>
        <p:nvSpPr>
          <p:cNvPr id="12" name="文本框 11"/>
          <p:cNvSpPr txBox="1"/>
          <p:nvPr/>
        </p:nvSpPr>
        <p:spPr>
          <a:xfrm>
            <a:off x="3053820" y="2028102"/>
            <a:ext cx="1016426" cy="461665"/>
          </a:xfrm>
          <a:prstGeom prst="rect">
            <a:avLst/>
          </a:prstGeom>
          <a:noFill/>
        </p:spPr>
        <p:txBody>
          <a:bodyPr wrap="square" rtlCol="0">
            <a:spAutoFit/>
          </a:bodyPr>
          <a:lstStyle/>
          <a:p>
            <a:pPr algn="ctr"/>
            <a:r>
              <a:rPr lang="en-US" altLang="zh-CN" sz="2400" i="1" dirty="0" err="1" smtClean="0">
                <a:solidFill>
                  <a:srgbClr val="FF0000"/>
                </a:solidFill>
              </a:rPr>
              <a:t>cf</a:t>
            </a:r>
            <a:r>
              <a:rPr lang="en-US" altLang="zh-CN" sz="2400" dirty="0" smtClean="0">
                <a:solidFill>
                  <a:srgbClr val="FF0000"/>
                </a:solidFill>
              </a:rPr>
              <a:t>(n)</a:t>
            </a:r>
            <a:endParaRPr lang="zh-CN" altLang="en-US" sz="2400" dirty="0">
              <a:solidFill>
                <a:srgbClr val="FF0000"/>
              </a:solidFill>
            </a:endParaRPr>
          </a:p>
        </p:txBody>
      </p:sp>
      <p:sp>
        <p:nvSpPr>
          <p:cNvPr id="14" name="任意多边形 13"/>
          <p:cNvSpPr/>
          <p:nvPr/>
        </p:nvSpPr>
        <p:spPr bwMode="auto">
          <a:xfrm>
            <a:off x="478179" y="2623857"/>
            <a:ext cx="3625913" cy="2343676"/>
          </a:xfrm>
          <a:custGeom>
            <a:avLst/>
            <a:gdLst>
              <a:gd name="connsiteX0" fmla="*/ 0 w 6574971"/>
              <a:gd name="connsiteY0" fmla="*/ 2299660 h 2299660"/>
              <a:gd name="connsiteX1" fmla="*/ 725714 w 6574971"/>
              <a:gd name="connsiteY1" fmla="*/ 398289 h 2299660"/>
              <a:gd name="connsiteX2" fmla="*/ 1436914 w 6574971"/>
              <a:gd name="connsiteY2" fmla="*/ 1225603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574971"/>
              <a:gd name="connsiteY0" fmla="*/ 2299660 h 2299660"/>
              <a:gd name="connsiteX1" fmla="*/ 725714 w 6574971"/>
              <a:gd name="connsiteY1" fmla="*/ 398289 h 2299660"/>
              <a:gd name="connsiteX2" fmla="*/ 1582056 w 6574971"/>
              <a:gd name="connsiteY2" fmla="*/ 1399775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574971"/>
              <a:gd name="connsiteY0" fmla="*/ 2299660 h 2299660"/>
              <a:gd name="connsiteX1" fmla="*/ 609600 w 6574971"/>
              <a:gd name="connsiteY1" fmla="*/ 311203 h 2299660"/>
              <a:gd name="connsiteX2" fmla="*/ 1582056 w 6574971"/>
              <a:gd name="connsiteY2" fmla="*/ 1399775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357257"/>
              <a:gd name="connsiteY0" fmla="*/ 2308937 h 2308937"/>
              <a:gd name="connsiteX1" fmla="*/ 609600 w 6357257"/>
              <a:gd name="connsiteY1" fmla="*/ 320480 h 2308937"/>
              <a:gd name="connsiteX2" fmla="*/ 1582056 w 6357257"/>
              <a:gd name="connsiteY2" fmla="*/ 1409052 h 2308937"/>
              <a:gd name="connsiteX3" fmla="*/ 2249714 w 6357257"/>
              <a:gd name="connsiteY3" fmla="*/ 436594 h 2308937"/>
              <a:gd name="connsiteX4" fmla="*/ 3018971 w 6357257"/>
              <a:gd name="connsiteY4" fmla="*/ 799451 h 2308937"/>
              <a:gd name="connsiteX5" fmla="*/ 3933371 w 6357257"/>
              <a:gd name="connsiteY5" fmla="*/ 276937 h 2308937"/>
              <a:gd name="connsiteX6" fmla="*/ 4746171 w 6357257"/>
              <a:gd name="connsiteY6" fmla="*/ 465623 h 2308937"/>
              <a:gd name="connsiteX7" fmla="*/ 5834743 w 6357257"/>
              <a:gd name="connsiteY7" fmla="*/ 59223 h 2308937"/>
              <a:gd name="connsiteX8" fmla="*/ 6357257 w 6357257"/>
              <a:gd name="connsiteY8" fmla="*/ 15679 h 2308937"/>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018971 w 6386286"/>
              <a:gd name="connsiteY4" fmla="*/ 917436 h 2426922"/>
              <a:gd name="connsiteX5" fmla="*/ 3933371 w 6386286"/>
              <a:gd name="connsiteY5" fmla="*/ 394922 h 2426922"/>
              <a:gd name="connsiteX6" fmla="*/ 4746171 w 6386286"/>
              <a:gd name="connsiteY6" fmla="*/ 583608 h 2426922"/>
              <a:gd name="connsiteX7" fmla="*/ 5834743 w 6386286"/>
              <a:gd name="connsiteY7" fmla="*/ 177208 h 2426922"/>
              <a:gd name="connsiteX8" fmla="*/ 6386286 w 6386286"/>
              <a:gd name="connsiteY8"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018971 w 6386286"/>
              <a:gd name="connsiteY4" fmla="*/ 917436 h 2426922"/>
              <a:gd name="connsiteX5" fmla="*/ 4746171 w 6386286"/>
              <a:gd name="connsiteY5" fmla="*/ 583608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746171 w 6386286"/>
              <a:gd name="connsiteY5" fmla="*/ 583608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834450 w 6386286"/>
              <a:gd name="connsiteY5" fmla="*/ 294850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834450 w 6386286"/>
              <a:gd name="connsiteY5" fmla="*/ 294850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4834450 w 6386286"/>
              <a:gd name="connsiteY4" fmla="*/ 294850 h 2426922"/>
              <a:gd name="connsiteX5" fmla="*/ 5834743 w 6386286"/>
              <a:gd name="connsiteY5" fmla="*/ 177208 h 2426922"/>
              <a:gd name="connsiteX6" fmla="*/ 6386286 w 6386286"/>
              <a:gd name="connsiteY6"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720538 w 6386286"/>
              <a:gd name="connsiteY3" fmla="*/ 682916 h 2426922"/>
              <a:gd name="connsiteX4" fmla="*/ 4834450 w 6386286"/>
              <a:gd name="connsiteY4" fmla="*/ 294850 h 2426922"/>
              <a:gd name="connsiteX5" fmla="*/ 5834743 w 6386286"/>
              <a:gd name="connsiteY5" fmla="*/ 177208 h 2426922"/>
              <a:gd name="connsiteX6" fmla="*/ 6386286 w 6386286"/>
              <a:gd name="connsiteY6" fmla="*/ 3036 h 2426922"/>
              <a:gd name="connsiteX0" fmla="*/ 0 w 6386286"/>
              <a:gd name="connsiteY0" fmla="*/ 2423886 h 2423886"/>
              <a:gd name="connsiteX1" fmla="*/ 609600 w 6386286"/>
              <a:gd name="connsiteY1" fmla="*/ 435429 h 2423886"/>
              <a:gd name="connsiteX2" fmla="*/ 1582056 w 6386286"/>
              <a:gd name="connsiteY2" fmla="*/ 1524001 h 2423886"/>
              <a:gd name="connsiteX3" fmla="*/ 2720538 w 6386286"/>
              <a:gd name="connsiteY3" fmla="*/ 679880 h 2423886"/>
              <a:gd name="connsiteX4" fmla="*/ 4834450 w 6386286"/>
              <a:gd name="connsiteY4" fmla="*/ 291814 h 2423886"/>
              <a:gd name="connsiteX5" fmla="*/ 6386286 w 6386286"/>
              <a:gd name="connsiteY5" fmla="*/ 0 h 2423886"/>
              <a:gd name="connsiteX0" fmla="*/ 0 w 6503991"/>
              <a:gd name="connsiteY0" fmla="*/ 2375760 h 2375760"/>
              <a:gd name="connsiteX1" fmla="*/ 609600 w 6503991"/>
              <a:gd name="connsiteY1" fmla="*/ 387303 h 2375760"/>
              <a:gd name="connsiteX2" fmla="*/ 1582056 w 6503991"/>
              <a:gd name="connsiteY2" fmla="*/ 1475875 h 2375760"/>
              <a:gd name="connsiteX3" fmla="*/ 2720538 w 6503991"/>
              <a:gd name="connsiteY3" fmla="*/ 631754 h 2375760"/>
              <a:gd name="connsiteX4" fmla="*/ 4834450 w 6503991"/>
              <a:gd name="connsiteY4" fmla="*/ 243688 h 2375760"/>
              <a:gd name="connsiteX5" fmla="*/ 6503991 w 6503991"/>
              <a:gd name="connsiteY5" fmla="*/ 0 h 2375760"/>
              <a:gd name="connsiteX0" fmla="*/ 0 w 6651123"/>
              <a:gd name="connsiteY0" fmla="*/ 2343676 h 2343676"/>
              <a:gd name="connsiteX1" fmla="*/ 609600 w 6651123"/>
              <a:gd name="connsiteY1" fmla="*/ 355219 h 2343676"/>
              <a:gd name="connsiteX2" fmla="*/ 1582056 w 6651123"/>
              <a:gd name="connsiteY2" fmla="*/ 1443791 h 2343676"/>
              <a:gd name="connsiteX3" fmla="*/ 2720538 w 6651123"/>
              <a:gd name="connsiteY3" fmla="*/ 599670 h 2343676"/>
              <a:gd name="connsiteX4" fmla="*/ 4834450 w 6651123"/>
              <a:gd name="connsiteY4" fmla="*/ 211604 h 2343676"/>
              <a:gd name="connsiteX5" fmla="*/ 6651123 w 6651123"/>
              <a:gd name="connsiteY5" fmla="*/ 0 h 2343676"/>
              <a:gd name="connsiteX0" fmla="*/ 0 w 6651123"/>
              <a:gd name="connsiteY0" fmla="*/ 2343676 h 2343676"/>
              <a:gd name="connsiteX1" fmla="*/ 609600 w 6651123"/>
              <a:gd name="connsiteY1" fmla="*/ 355219 h 2343676"/>
              <a:gd name="connsiteX2" fmla="*/ 1582056 w 6651123"/>
              <a:gd name="connsiteY2" fmla="*/ 1443791 h 2343676"/>
              <a:gd name="connsiteX3" fmla="*/ 2720538 w 6651123"/>
              <a:gd name="connsiteY3" fmla="*/ 599670 h 2343676"/>
              <a:gd name="connsiteX4" fmla="*/ 4834450 w 6651123"/>
              <a:gd name="connsiteY4" fmla="*/ 211604 h 2343676"/>
              <a:gd name="connsiteX5" fmla="*/ 6651123 w 6651123"/>
              <a:gd name="connsiteY5" fmla="*/ 0 h 234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1123" h="2343676">
                <a:moveTo>
                  <a:pt x="0" y="2343676"/>
                </a:moveTo>
                <a:cubicBezTo>
                  <a:pt x="243114" y="1482495"/>
                  <a:pt x="345924" y="505200"/>
                  <a:pt x="609600" y="355219"/>
                </a:cubicBezTo>
                <a:cubicBezTo>
                  <a:pt x="873276" y="205238"/>
                  <a:pt x="1230233" y="1403049"/>
                  <a:pt x="1582056" y="1443791"/>
                </a:cubicBezTo>
                <a:cubicBezTo>
                  <a:pt x="1933879" y="1484533"/>
                  <a:pt x="2178472" y="805034"/>
                  <a:pt x="2720538" y="599670"/>
                </a:cubicBezTo>
                <a:cubicBezTo>
                  <a:pt x="3262604" y="394306"/>
                  <a:pt x="4179353" y="311549"/>
                  <a:pt x="4834450" y="211604"/>
                </a:cubicBezTo>
                <a:cubicBezTo>
                  <a:pt x="5489548" y="111659"/>
                  <a:pt x="6094609" y="65187"/>
                  <a:pt x="6651123" y="0"/>
                </a:cubicBezTo>
              </a:path>
            </a:pathLst>
          </a:custGeom>
          <a:no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15" name="任意多边形 14"/>
          <p:cNvSpPr/>
          <p:nvPr/>
        </p:nvSpPr>
        <p:spPr bwMode="auto">
          <a:xfrm>
            <a:off x="478178" y="2372160"/>
            <a:ext cx="3625914" cy="2580860"/>
          </a:xfrm>
          <a:custGeom>
            <a:avLst/>
            <a:gdLst>
              <a:gd name="connsiteX0" fmla="*/ 0 w 5936343"/>
              <a:gd name="connsiteY0" fmla="*/ 2772229 h 2772229"/>
              <a:gd name="connsiteX1" fmla="*/ 319314 w 5936343"/>
              <a:gd name="connsiteY1" fmla="*/ 1320800 h 2772229"/>
              <a:gd name="connsiteX2" fmla="*/ 1611086 w 5936343"/>
              <a:gd name="connsiteY2" fmla="*/ 740229 h 2772229"/>
              <a:gd name="connsiteX3" fmla="*/ 5936343 w 5936343"/>
              <a:gd name="connsiteY3" fmla="*/ 0 h 2772229"/>
            </a:gdLst>
            <a:ahLst/>
            <a:cxnLst>
              <a:cxn ang="0">
                <a:pos x="connsiteX0" y="connsiteY0"/>
              </a:cxn>
              <a:cxn ang="0">
                <a:pos x="connsiteX1" y="connsiteY1"/>
              </a:cxn>
              <a:cxn ang="0">
                <a:pos x="connsiteX2" y="connsiteY2"/>
              </a:cxn>
              <a:cxn ang="0">
                <a:pos x="connsiteX3" y="connsiteY3"/>
              </a:cxn>
            </a:cxnLst>
            <a:rect l="l" t="t" r="r" b="b"/>
            <a:pathLst>
              <a:path w="5936343" h="2772229">
                <a:moveTo>
                  <a:pt x="0" y="2772229"/>
                </a:moveTo>
                <a:cubicBezTo>
                  <a:pt x="25400" y="2215848"/>
                  <a:pt x="50800" y="1659467"/>
                  <a:pt x="319314" y="1320800"/>
                </a:cubicBezTo>
                <a:cubicBezTo>
                  <a:pt x="587828" y="982133"/>
                  <a:pt x="674914" y="960362"/>
                  <a:pt x="1611086" y="740229"/>
                </a:cubicBezTo>
                <a:cubicBezTo>
                  <a:pt x="2547258" y="520096"/>
                  <a:pt x="4241800" y="260048"/>
                  <a:pt x="5936343" y="0"/>
                </a:cubicBezTo>
              </a:path>
            </a:pathLst>
          </a:custGeom>
          <a:noFill/>
          <a:ln w="22225"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5" name="矩形 4"/>
          <p:cNvSpPr/>
          <p:nvPr/>
        </p:nvSpPr>
        <p:spPr>
          <a:xfrm>
            <a:off x="785523" y="5588095"/>
            <a:ext cx="5483867" cy="461665"/>
          </a:xfrm>
          <a:prstGeom prst="rect">
            <a:avLst/>
          </a:prstGeom>
        </p:spPr>
        <p:txBody>
          <a:bodyPr wrap="square">
            <a:spAutoFit/>
          </a:bodyPr>
          <a:lstStyle/>
          <a:p>
            <a:r>
              <a:rPr lang="en-US" altLang="zh-CN" sz="2400" i="1" dirty="0" smtClean="0">
                <a:solidFill>
                  <a:srgbClr val="FF0000"/>
                </a:solidFill>
              </a:rPr>
              <a:t>g</a:t>
            </a:r>
            <a:r>
              <a:rPr lang="en-US" altLang="zh-CN" sz="2400" dirty="0" smtClean="0">
                <a:solidFill>
                  <a:srgbClr val="FF0000"/>
                </a:solidFill>
              </a:rPr>
              <a:t>(n)</a:t>
            </a:r>
            <a:r>
              <a:rPr lang="zh-CN" altLang="en-US" sz="2400" dirty="0" smtClean="0">
                <a:solidFill>
                  <a:srgbClr val="FF0000"/>
                </a:solidFill>
              </a:rPr>
              <a:t>是</a:t>
            </a:r>
            <a:r>
              <a:rPr lang="en-US" altLang="zh-CN" sz="2400" dirty="0" smtClean="0">
                <a:solidFill>
                  <a:srgbClr val="FF0000"/>
                </a:solidFill>
              </a:rPr>
              <a:t>O(</a:t>
            </a:r>
            <a:r>
              <a:rPr lang="en-US" altLang="zh-CN" sz="2400" i="1" dirty="0" smtClean="0">
                <a:solidFill>
                  <a:srgbClr val="FF0000"/>
                </a:solidFill>
              </a:rPr>
              <a:t>f</a:t>
            </a:r>
            <a:r>
              <a:rPr lang="en-US" altLang="zh-CN" sz="2400" dirty="0" smtClean="0">
                <a:solidFill>
                  <a:srgbClr val="FF0000"/>
                </a:solidFill>
              </a:rPr>
              <a:t>(n))</a:t>
            </a:r>
            <a:r>
              <a:rPr lang="zh-CN" altLang="en-US" sz="2400" dirty="0" smtClean="0">
                <a:solidFill>
                  <a:srgbClr val="FF0000"/>
                </a:solidFill>
              </a:rPr>
              <a:t>的，</a:t>
            </a:r>
            <a:r>
              <a:rPr lang="en-US" altLang="zh-CN" sz="2400" i="1" dirty="0" smtClean="0">
                <a:solidFill>
                  <a:srgbClr val="FF0000"/>
                </a:solidFill>
              </a:rPr>
              <a:t>f</a:t>
            </a:r>
            <a:r>
              <a:rPr lang="en-US" altLang="zh-CN" sz="2400" dirty="0" smtClean="0">
                <a:solidFill>
                  <a:srgbClr val="FF0000"/>
                </a:solidFill>
              </a:rPr>
              <a:t>(n)</a:t>
            </a:r>
            <a:r>
              <a:rPr lang="zh-CN" altLang="en-US" sz="2400" dirty="0" smtClean="0">
                <a:solidFill>
                  <a:srgbClr val="FF0000"/>
                </a:solidFill>
              </a:rPr>
              <a:t>是</a:t>
            </a:r>
            <a:r>
              <a:rPr lang="en-US" altLang="zh-CN" sz="2400" i="1" dirty="0">
                <a:solidFill>
                  <a:srgbClr val="FF0000"/>
                </a:solidFill>
              </a:rPr>
              <a:t>g</a:t>
            </a:r>
            <a:r>
              <a:rPr lang="en-US" altLang="zh-CN" sz="2400" dirty="0">
                <a:solidFill>
                  <a:srgbClr val="FF0000"/>
                </a:solidFill>
              </a:rPr>
              <a:t>(n</a:t>
            </a:r>
            <a:r>
              <a:rPr lang="en-US" altLang="zh-CN" sz="2400" dirty="0" smtClean="0">
                <a:solidFill>
                  <a:srgbClr val="FF0000"/>
                </a:solidFill>
              </a:rPr>
              <a:t>)</a:t>
            </a:r>
            <a:r>
              <a:rPr lang="zh-CN" altLang="en-US" sz="2400" dirty="0" smtClean="0">
                <a:solidFill>
                  <a:srgbClr val="FF0000"/>
                </a:solidFill>
              </a:rPr>
              <a:t>的紧密上限</a:t>
            </a:r>
            <a:endParaRPr lang="zh-CN" altLang="en-US" sz="2400" dirty="0"/>
          </a:p>
        </p:txBody>
      </p:sp>
      <p:cxnSp>
        <p:nvCxnSpPr>
          <p:cNvPr id="10" name="直接连接符 9"/>
          <p:cNvCxnSpPr/>
          <p:nvPr/>
        </p:nvCxnSpPr>
        <p:spPr bwMode="auto">
          <a:xfrm>
            <a:off x="970975" y="3211306"/>
            <a:ext cx="0" cy="1741714"/>
          </a:xfrm>
          <a:prstGeom prst="line">
            <a:avLst/>
          </a:prstGeom>
          <a:noFill/>
          <a:ln w="12700" cap="sq" cmpd="sng" algn="ctr">
            <a:solidFill>
              <a:srgbClr val="000000"/>
            </a:solidFill>
            <a:prstDash val="lgDash"/>
            <a:round/>
            <a:headEnd type="none" w="med" len="med"/>
            <a:tailEnd type="none" w="med" len="med"/>
          </a:ln>
          <a:effectLst/>
        </p:spPr>
      </p:cxnSp>
      <p:sp>
        <p:nvSpPr>
          <p:cNvPr id="21" name="文本框 20"/>
          <p:cNvSpPr txBox="1"/>
          <p:nvPr/>
        </p:nvSpPr>
        <p:spPr>
          <a:xfrm>
            <a:off x="646939" y="4990990"/>
            <a:ext cx="648072" cy="461665"/>
          </a:xfrm>
          <a:prstGeom prst="rect">
            <a:avLst/>
          </a:prstGeom>
          <a:noFill/>
        </p:spPr>
        <p:txBody>
          <a:bodyPr wrap="square" rtlCol="0">
            <a:spAutoFit/>
          </a:bodyPr>
          <a:lstStyle/>
          <a:p>
            <a:pPr algn="ctr"/>
            <a:r>
              <a:rPr lang="en-US" altLang="zh-CN" sz="2400" dirty="0" smtClean="0"/>
              <a:t>N</a:t>
            </a:r>
            <a:endParaRPr lang="zh-CN" altLang="en-US" sz="2400" dirty="0"/>
          </a:p>
        </p:txBody>
      </p:sp>
      <p:sp>
        <p:nvSpPr>
          <p:cNvPr id="13" name="矩形 12"/>
          <p:cNvSpPr/>
          <p:nvPr/>
        </p:nvSpPr>
        <p:spPr>
          <a:xfrm>
            <a:off x="3527457" y="2692511"/>
            <a:ext cx="715260" cy="461665"/>
          </a:xfrm>
          <a:prstGeom prst="rect">
            <a:avLst/>
          </a:prstGeom>
        </p:spPr>
        <p:txBody>
          <a:bodyPr wrap="none">
            <a:spAutoFit/>
          </a:bodyPr>
          <a:lstStyle/>
          <a:p>
            <a:r>
              <a:rPr lang="en-US" altLang="zh-CN" sz="2400" i="1" dirty="0">
                <a:solidFill>
                  <a:schemeClr val="tx1"/>
                </a:solidFill>
              </a:rPr>
              <a:t>g</a:t>
            </a:r>
            <a:r>
              <a:rPr lang="en-US" altLang="zh-CN" sz="2400" dirty="0">
                <a:solidFill>
                  <a:schemeClr val="tx1"/>
                </a:solidFill>
              </a:rPr>
              <a:t>(n</a:t>
            </a:r>
            <a:r>
              <a:rPr lang="en-US" altLang="zh-CN" sz="2400" dirty="0" smtClean="0">
                <a:solidFill>
                  <a:schemeClr val="tx1"/>
                </a:solidFill>
              </a:rPr>
              <a:t>)</a:t>
            </a:r>
            <a:endParaRPr lang="zh-CN" altLang="en-US" sz="2400" dirty="0">
              <a:solidFill>
                <a:schemeClr val="tx1"/>
              </a:solidFill>
            </a:endParaRPr>
          </a:p>
        </p:txBody>
      </p:sp>
      <p:sp>
        <p:nvSpPr>
          <p:cNvPr id="34" name="任意多边形 33"/>
          <p:cNvSpPr/>
          <p:nvPr/>
        </p:nvSpPr>
        <p:spPr bwMode="auto">
          <a:xfrm>
            <a:off x="488049" y="3156963"/>
            <a:ext cx="3625914" cy="1823547"/>
          </a:xfrm>
          <a:custGeom>
            <a:avLst/>
            <a:gdLst>
              <a:gd name="connsiteX0" fmla="*/ 0 w 5936343"/>
              <a:gd name="connsiteY0" fmla="*/ 2772229 h 2772229"/>
              <a:gd name="connsiteX1" fmla="*/ 319314 w 5936343"/>
              <a:gd name="connsiteY1" fmla="*/ 1320800 h 2772229"/>
              <a:gd name="connsiteX2" fmla="*/ 1611086 w 5936343"/>
              <a:gd name="connsiteY2" fmla="*/ 740229 h 2772229"/>
              <a:gd name="connsiteX3" fmla="*/ 5936343 w 5936343"/>
              <a:gd name="connsiteY3" fmla="*/ 0 h 2772229"/>
            </a:gdLst>
            <a:ahLst/>
            <a:cxnLst>
              <a:cxn ang="0">
                <a:pos x="connsiteX0" y="connsiteY0"/>
              </a:cxn>
              <a:cxn ang="0">
                <a:pos x="connsiteX1" y="connsiteY1"/>
              </a:cxn>
              <a:cxn ang="0">
                <a:pos x="connsiteX2" y="connsiteY2"/>
              </a:cxn>
              <a:cxn ang="0">
                <a:pos x="connsiteX3" y="connsiteY3"/>
              </a:cxn>
            </a:cxnLst>
            <a:rect l="l" t="t" r="r" b="b"/>
            <a:pathLst>
              <a:path w="5936343" h="2772229">
                <a:moveTo>
                  <a:pt x="0" y="2772229"/>
                </a:moveTo>
                <a:cubicBezTo>
                  <a:pt x="25400" y="2215848"/>
                  <a:pt x="50800" y="1659467"/>
                  <a:pt x="319314" y="1320800"/>
                </a:cubicBezTo>
                <a:cubicBezTo>
                  <a:pt x="587828" y="982133"/>
                  <a:pt x="674914" y="960362"/>
                  <a:pt x="1611086" y="740229"/>
                </a:cubicBezTo>
                <a:cubicBezTo>
                  <a:pt x="2547258" y="520096"/>
                  <a:pt x="4241800" y="260048"/>
                  <a:pt x="5936343" y="0"/>
                </a:cubicBezTo>
              </a:path>
            </a:pathLst>
          </a:custGeom>
          <a:noFill/>
          <a:ln w="22225" cap="sq"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35" name="文本框 34"/>
          <p:cNvSpPr txBox="1"/>
          <p:nvPr/>
        </p:nvSpPr>
        <p:spPr>
          <a:xfrm>
            <a:off x="3229640" y="3283990"/>
            <a:ext cx="1016426" cy="461665"/>
          </a:xfrm>
          <a:prstGeom prst="rect">
            <a:avLst/>
          </a:prstGeom>
          <a:noFill/>
        </p:spPr>
        <p:txBody>
          <a:bodyPr wrap="square" rtlCol="0">
            <a:spAutoFit/>
          </a:bodyPr>
          <a:lstStyle/>
          <a:p>
            <a:pPr algn="ctr"/>
            <a:r>
              <a:rPr lang="en-US" altLang="zh-CN" sz="2400" i="1" dirty="0" smtClean="0">
                <a:solidFill>
                  <a:srgbClr val="FF0000"/>
                </a:solidFill>
              </a:rPr>
              <a:t>f</a:t>
            </a:r>
            <a:r>
              <a:rPr lang="en-US" altLang="zh-CN" sz="2400" dirty="0" smtClean="0">
                <a:solidFill>
                  <a:srgbClr val="FF0000"/>
                </a:solidFill>
              </a:rPr>
              <a:t>(n)</a:t>
            </a:r>
            <a:endParaRPr lang="zh-CN" altLang="en-US" sz="2400" dirty="0">
              <a:solidFill>
                <a:srgbClr val="FF0000"/>
              </a:solidFill>
            </a:endParaRPr>
          </a:p>
        </p:txBody>
      </p:sp>
      <p:sp>
        <p:nvSpPr>
          <p:cNvPr id="38" name="矩形 37"/>
          <p:cNvSpPr/>
          <p:nvPr/>
        </p:nvSpPr>
        <p:spPr>
          <a:xfrm>
            <a:off x="4403605" y="1408471"/>
            <a:ext cx="4572000" cy="4044184"/>
          </a:xfrm>
          <a:prstGeom prst="rect">
            <a:avLst/>
          </a:prstGeom>
        </p:spPr>
        <p:txBody>
          <a:bodyPr>
            <a:spAutoFit/>
          </a:bodyPr>
          <a:lstStyle/>
          <a:p>
            <a:pPr marL="342900" lvl="0" indent="-342900" eaLnBrk="0" hangingPunct="0">
              <a:lnSpc>
                <a:spcPct val="150000"/>
              </a:lnSpc>
              <a:spcBef>
                <a:spcPct val="20000"/>
              </a:spcBef>
              <a:buClr>
                <a:srgbClr val="6600CC"/>
              </a:buClr>
              <a:buSzPct val="110000"/>
              <a:buFont typeface="Symbol" pitchFamily="18" charset="2"/>
              <a:buChar char="¨"/>
            </a:pPr>
            <a:r>
              <a:rPr lang="zh-CN" altLang="en-US" sz="2400" kern="0" dirty="0">
                <a:solidFill>
                  <a:srgbClr val="393939"/>
                </a:solidFill>
                <a:latin typeface="Times New Roman"/>
                <a:ea typeface="宋体"/>
              </a:rPr>
              <a:t>该定义说明了函数 </a:t>
            </a:r>
            <a:r>
              <a:rPr lang="en-US" altLang="zh-CN" sz="2400" kern="0" dirty="0">
                <a:solidFill>
                  <a:srgbClr val="393939"/>
                </a:solidFill>
                <a:latin typeface="Times New Roman"/>
                <a:ea typeface="宋体"/>
              </a:rPr>
              <a:t>g</a:t>
            </a:r>
            <a:r>
              <a:rPr lang="zh-CN" altLang="en-US" sz="2400" kern="0" dirty="0">
                <a:solidFill>
                  <a:srgbClr val="393939"/>
                </a:solidFill>
                <a:latin typeface="Times New Roman"/>
                <a:ea typeface="宋体"/>
              </a:rPr>
              <a:t>和 </a:t>
            </a:r>
            <a:r>
              <a:rPr lang="en-US" altLang="zh-CN" sz="2400" kern="0" dirty="0">
                <a:solidFill>
                  <a:srgbClr val="393939"/>
                </a:solidFill>
                <a:latin typeface="Times New Roman"/>
                <a:ea typeface="宋体"/>
              </a:rPr>
              <a:t>f </a:t>
            </a:r>
            <a:r>
              <a:rPr lang="zh-CN" altLang="en-US" sz="2400" kern="0" dirty="0">
                <a:solidFill>
                  <a:srgbClr val="393939"/>
                </a:solidFill>
                <a:latin typeface="Times New Roman"/>
                <a:ea typeface="宋体"/>
              </a:rPr>
              <a:t>之间的关系：函数</a:t>
            </a:r>
            <a:r>
              <a:rPr lang="en-US" altLang="zh-CN" sz="2400" i="1" kern="0" dirty="0">
                <a:solidFill>
                  <a:srgbClr val="393939"/>
                </a:solidFill>
                <a:latin typeface="Times New Roman"/>
                <a:ea typeface="宋体"/>
              </a:rPr>
              <a:t>f</a:t>
            </a:r>
            <a:r>
              <a:rPr lang="en-US" altLang="zh-CN" sz="2400" kern="0" dirty="0">
                <a:solidFill>
                  <a:srgbClr val="393939"/>
                </a:solidFill>
                <a:latin typeface="Times New Roman"/>
                <a:ea typeface="宋体"/>
              </a:rPr>
              <a:t>(n) </a:t>
            </a:r>
            <a:r>
              <a:rPr lang="zh-CN" altLang="en-US" sz="2400" kern="0" dirty="0">
                <a:solidFill>
                  <a:srgbClr val="393939"/>
                </a:solidFill>
                <a:latin typeface="Times New Roman"/>
                <a:ea typeface="宋体"/>
              </a:rPr>
              <a:t>是函数 </a:t>
            </a:r>
            <a:r>
              <a:rPr lang="en-US" altLang="zh-CN" sz="2400" i="1" kern="0" dirty="0">
                <a:solidFill>
                  <a:srgbClr val="393939"/>
                </a:solidFill>
                <a:latin typeface="Times New Roman"/>
                <a:ea typeface="宋体"/>
              </a:rPr>
              <a:t>g</a:t>
            </a:r>
            <a:r>
              <a:rPr lang="en-US" altLang="zh-CN" sz="2400" kern="0" dirty="0">
                <a:solidFill>
                  <a:srgbClr val="393939"/>
                </a:solidFill>
                <a:latin typeface="Times New Roman"/>
                <a:ea typeface="宋体"/>
              </a:rPr>
              <a:t>(n) </a:t>
            </a:r>
            <a:r>
              <a:rPr lang="zh-CN" altLang="en-US" sz="2400" kern="0" dirty="0">
                <a:solidFill>
                  <a:srgbClr val="393939"/>
                </a:solidFill>
                <a:latin typeface="Times New Roman"/>
                <a:ea typeface="宋体"/>
              </a:rPr>
              <a:t>取值的</a:t>
            </a:r>
            <a:r>
              <a:rPr lang="zh-CN" altLang="en-US" sz="2400" kern="0" dirty="0">
                <a:solidFill>
                  <a:srgbClr val="FF0000"/>
                </a:solidFill>
                <a:latin typeface="Times New Roman"/>
                <a:ea typeface="宋体"/>
              </a:rPr>
              <a:t>上限（</a:t>
            </a:r>
            <a:r>
              <a:rPr lang="en-US" altLang="zh-CN" sz="2400" kern="0" dirty="0">
                <a:solidFill>
                  <a:srgbClr val="FF0000"/>
                </a:solidFill>
                <a:latin typeface="Times New Roman"/>
                <a:ea typeface="宋体"/>
              </a:rPr>
              <a:t>upper bound</a:t>
            </a:r>
            <a:r>
              <a:rPr lang="zh-CN" altLang="en-US" sz="2400" kern="0" dirty="0">
                <a:solidFill>
                  <a:srgbClr val="FF0000"/>
                </a:solidFill>
                <a:latin typeface="Times New Roman"/>
                <a:ea typeface="宋体"/>
              </a:rPr>
              <a:t>）</a:t>
            </a:r>
            <a:r>
              <a:rPr lang="zh-CN" altLang="en-US" sz="2400" kern="0" dirty="0">
                <a:solidFill>
                  <a:srgbClr val="393939"/>
                </a:solidFill>
                <a:latin typeface="Times New Roman"/>
                <a:ea typeface="宋体"/>
              </a:rPr>
              <a:t>，或说函数</a:t>
            </a:r>
            <a:r>
              <a:rPr lang="en-US" altLang="zh-CN" sz="2400" i="1" kern="0" dirty="0">
                <a:solidFill>
                  <a:srgbClr val="393939"/>
                </a:solidFill>
                <a:latin typeface="Times New Roman"/>
                <a:ea typeface="宋体"/>
              </a:rPr>
              <a:t>g</a:t>
            </a:r>
            <a:r>
              <a:rPr lang="zh-CN" altLang="en-US" sz="2400" kern="0" dirty="0">
                <a:solidFill>
                  <a:srgbClr val="393939"/>
                </a:solidFill>
                <a:latin typeface="Times New Roman"/>
                <a:ea typeface="宋体"/>
              </a:rPr>
              <a:t>的增长最终至多趋同于</a:t>
            </a:r>
            <a:r>
              <a:rPr lang="en-US" altLang="zh-CN" sz="2400" i="1" kern="0" dirty="0">
                <a:solidFill>
                  <a:srgbClr val="393939"/>
                </a:solidFill>
                <a:latin typeface="Times New Roman"/>
                <a:ea typeface="宋体"/>
              </a:rPr>
              <a:t>f</a:t>
            </a:r>
            <a:r>
              <a:rPr lang="zh-CN" altLang="en-US" sz="2400" kern="0" dirty="0">
                <a:solidFill>
                  <a:srgbClr val="393939"/>
                </a:solidFill>
                <a:latin typeface="Times New Roman"/>
                <a:ea typeface="宋体"/>
              </a:rPr>
              <a:t>的</a:t>
            </a:r>
            <a:r>
              <a:rPr lang="zh-CN" altLang="en-US" sz="2400" kern="0" dirty="0" smtClean="0">
                <a:solidFill>
                  <a:srgbClr val="393939"/>
                </a:solidFill>
                <a:latin typeface="Times New Roman"/>
                <a:ea typeface="宋体"/>
              </a:rPr>
              <a:t>增长。</a:t>
            </a:r>
            <a:endParaRPr lang="en-US" altLang="zh-CN" sz="2400" kern="0" dirty="0">
              <a:solidFill>
                <a:srgbClr val="393939"/>
              </a:solidFill>
              <a:latin typeface="Times New Roman"/>
              <a:ea typeface="宋体"/>
            </a:endParaRPr>
          </a:p>
          <a:p>
            <a:pPr marL="342900" lvl="0" indent="-342900" eaLnBrk="0" hangingPunct="0">
              <a:lnSpc>
                <a:spcPct val="150000"/>
              </a:lnSpc>
              <a:spcBef>
                <a:spcPct val="20000"/>
              </a:spcBef>
              <a:buClr>
                <a:srgbClr val="6600CC"/>
              </a:buClr>
              <a:buSzPct val="110000"/>
              <a:buFont typeface="Symbol" pitchFamily="18" charset="2"/>
              <a:buChar char="¨"/>
            </a:pPr>
            <a:r>
              <a:rPr lang="zh-CN" altLang="en-US" sz="2400" kern="0" dirty="0">
                <a:solidFill>
                  <a:srgbClr val="393939"/>
                </a:solidFill>
                <a:latin typeface="Times New Roman"/>
                <a:ea typeface="宋体"/>
              </a:rPr>
              <a:t>因此，大</a:t>
            </a:r>
            <a:r>
              <a:rPr lang="en-US" altLang="zh-CN" sz="2400" kern="0" dirty="0">
                <a:solidFill>
                  <a:srgbClr val="393939"/>
                </a:solidFill>
                <a:latin typeface="Times New Roman"/>
                <a:ea typeface="宋体"/>
              </a:rPr>
              <a:t>O</a:t>
            </a:r>
            <a:r>
              <a:rPr lang="zh-CN" altLang="en-US" sz="2400" kern="0" dirty="0">
                <a:solidFill>
                  <a:srgbClr val="393939"/>
                </a:solidFill>
                <a:latin typeface="Times New Roman"/>
                <a:ea typeface="宋体"/>
              </a:rPr>
              <a:t>表示法提供了一种表达</a:t>
            </a:r>
            <a:r>
              <a:rPr lang="zh-CN" altLang="en-US" sz="2400" kern="0" dirty="0">
                <a:solidFill>
                  <a:srgbClr val="FF0000"/>
                </a:solidFill>
                <a:latin typeface="Times New Roman"/>
                <a:ea typeface="宋体"/>
              </a:rPr>
              <a:t>函数增长率上限</a:t>
            </a:r>
            <a:r>
              <a:rPr lang="zh-CN" altLang="en-US" sz="2400" kern="0" dirty="0">
                <a:solidFill>
                  <a:srgbClr val="393939"/>
                </a:solidFill>
                <a:latin typeface="Times New Roman"/>
                <a:ea typeface="宋体"/>
              </a:rPr>
              <a:t>的方法</a:t>
            </a:r>
            <a:endParaRPr lang="zh-CN" altLang="en-US" sz="2200" kern="0" dirty="0">
              <a:solidFill>
                <a:srgbClr val="393939"/>
              </a:solidFill>
              <a:latin typeface="Times New Roman"/>
              <a:ea typeface="宋体"/>
            </a:endParaRPr>
          </a:p>
        </p:txBody>
      </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70</a:t>
            </a:fld>
            <a:endParaRPr lang="en-US" altLang="zh-CN"/>
          </a:p>
        </p:txBody>
      </p:sp>
    </p:spTree>
    <p:extLst>
      <p:ext uri="{BB962C8B-B14F-4D97-AF65-F5344CB8AC3E}">
        <p14:creationId xmlns:p14="http://schemas.microsoft.com/office/powerpoint/2010/main" val="155411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wipe(left)">
                                      <p:cBhvr>
                                        <p:cTn id="34" dur="500"/>
                                        <p:tgtEl>
                                          <p:spTgt spid="3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8">
                                            <p:txEl>
                                              <p:pRg st="1" end="1"/>
                                            </p:txEl>
                                          </p:spTgt>
                                        </p:tgtEl>
                                        <p:attrNameLst>
                                          <p:attrName>style.visibility</p:attrName>
                                        </p:attrNameLst>
                                      </p:cBhvr>
                                      <p:to>
                                        <p:strVal val="visible"/>
                                      </p:to>
                                    </p:set>
                                    <p:animEffect transition="in" filter="wipe(left)">
                                      <p:cBhvr>
                                        <p:cTn id="39"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21" grpId="0"/>
      <p:bldP spid="34" grpId="0" animBg="1"/>
      <p:bldP spid="35" grpId="0"/>
      <p:bldP spid="3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文本框 4"/>
          <p:cNvSpPr txBox="1"/>
          <p:nvPr/>
        </p:nvSpPr>
        <p:spPr>
          <a:xfrm>
            <a:off x="2987977" y="5801034"/>
            <a:ext cx="648072" cy="461665"/>
          </a:xfrm>
          <a:prstGeom prst="rect">
            <a:avLst/>
          </a:prstGeom>
          <a:noFill/>
        </p:spPr>
        <p:txBody>
          <a:bodyPr wrap="square" rtlCol="0">
            <a:spAutoFit/>
          </a:bodyPr>
          <a:lstStyle/>
          <a:p>
            <a:pPr algn="ctr"/>
            <a:endParaRPr lang="zh-CN" altLang="en-US" sz="2400" dirty="0"/>
          </a:p>
        </p:txBody>
      </p:sp>
      <p:cxnSp>
        <p:nvCxnSpPr>
          <p:cNvPr id="6" name="直接箭头连接符 5"/>
          <p:cNvCxnSpPr/>
          <p:nvPr/>
        </p:nvCxnSpPr>
        <p:spPr bwMode="auto">
          <a:xfrm flipV="1">
            <a:off x="601687" y="4964906"/>
            <a:ext cx="3635786" cy="16881"/>
          </a:xfrm>
          <a:prstGeom prst="straightConnector1">
            <a:avLst/>
          </a:prstGeom>
          <a:noFill/>
          <a:ln w="12700" cap="sq" cmpd="sng" algn="ctr">
            <a:solidFill>
              <a:srgbClr val="000000"/>
            </a:solidFill>
            <a:prstDash val="solid"/>
            <a:round/>
            <a:headEnd type="none" w="med" len="med"/>
            <a:tailEnd type="triangle"/>
          </a:ln>
          <a:effectLst/>
        </p:spPr>
      </p:cxnSp>
      <p:cxnSp>
        <p:nvCxnSpPr>
          <p:cNvPr id="7" name="直接箭头连接符 6"/>
          <p:cNvCxnSpPr/>
          <p:nvPr/>
        </p:nvCxnSpPr>
        <p:spPr bwMode="auto">
          <a:xfrm flipV="1">
            <a:off x="601687" y="2461507"/>
            <a:ext cx="0" cy="2520280"/>
          </a:xfrm>
          <a:prstGeom prst="straightConnector1">
            <a:avLst/>
          </a:prstGeom>
          <a:noFill/>
          <a:ln w="12700" cap="sq" cmpd="sng" algn="ctr">
            <a:solidFill>
              <a:srgbClr val="000000"/>
            </a:solidFill>
            <a:prstDash val="solid"/>
            <a:round/>
            <a:headEnd type="none" w="med" len="med"/>
            <a:tailEnd type="triangle"/>
          </a:ln>
          <a:effectLst/>
        </p:spPr>
      </p:cxnSp>
      <p:sp>
        <p:nvSpPr>
          <p:cNvPr id="8" name="文本框 7"/>
          <p:cNvSpPr txBox="1"/>
          <p:nvPr/>
        </p:nvSpPr>
        <p:spPr>
          <a:xfrm>
            <a:off x="3728026" y="4845651"/>
            <a:ext cx="648072" cy="461665"/>
          </a:xfrm>
          <a:prstGeom prst="rect">
            <a:avLst/>
          </a:prstGeom>
          <a:noFill/>
        </p:spPr>
        <p:txBody>
          <a:bodyPr wrap="square" rtlCol="0">
            <a:spAutoFit/>
          </a:bodyPr>
          <a:lstStyle/>
          <a:p>
            <a:pPr algn="ctr"/>
            <a:r>
              <a:rPr lang="en-US" altLang="zh-CN" sz="2400" dirty="0" smtClean="0"/>
              <a:t>n</a:t>
            </a:r>
            <a:endParaRPr lang="zh-CN" altLang="en-US" sz="2400" dirty="0"/>
          </a:p>
        </p:txBody>
      </p:sp>
      <p:sp>
        <p:nvSpPr>
          <p:cNvPr id="9" name="任意多边形 8"/>
          <p:cNvSpPr/>
          <p:nvPr/>
        </p:nvSpPr>
        <p:spPr bwMode="auto">
          <a:xfrm>
            <a:off x="611560" y="2635743"/>
            <a:ext cx="3625913" cy="2343676"/>
          </a:xfrm>
          <a:custGeom>
            <a:avLst/>
            <a:gdLst>
              <a:gd name="connsiteX0" fmla="*/ 0 w 6574971"/>
              <a:gd name="connsiteY0" fmla="*/ 2299660 h 2299660"/>
              <a:gd name="connsiteX1" fmla="*/ 725714 w 6574971"/>
              <a:gd name="connsiteY1" fmla="*/ 398289 h 2299660"/>
              <a:gd name="connsiteX2" fmla="*/ 1436914 w 6574971"/>
              <a:gd name="connsiteY2" fmla="*/ 1225603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574971"/>
              <a:gd name="connsiteY0" fmla="*/ 2299660 h 2299660"/>
              <a:gd name="connsiteX1" fmla="*/ 725714 w 6574971"/>
              <a:gd name="connsiteY1" fmla="*/ 398289 h 2299660"/>
              <a:gd name="connsiteX2" fmla="*/ 1582056 w 6574971"/>
              <a:gd name="connsiteY2" fmla="*/ 1399775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574971"/>
              <a:gd name="connsiteY0" fmla="*/ 2299660 h 2299660"/>
              <a:gd name="connsiteX1" fmla="*/ 609600 w 6574971"/>
              <a:gd name="connsiteY1" fmla="*/ 311203 h 2299660"/>
              <a:gd name="connsiteX2" fmla="*/ 1582056 w 6574971"/>
              <a:gd name="connsiteY2" fmla="*/ 1399775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357257"/>
              <a:gd name="connsiteY0" fmla="*/ 2308937 h 2308937"/>
              <a:gd name="connsiteX1" fmla="*/ 609600 w 6357257"/>
              <a:gd name="connsiteY1" fmla="*/ 320480 h 2308937"/>
              <a:gd name="connsiteX2" fmla="*/ 1582056 w 6357257"/>
              <a:gd name="connsiteY2" fmla="*/ 1409052 h 2308937"/>
              <a:gd name="connsiteX3" fmla="*/ 2249714 w 6357257"/>
              <a:gd name="connsiteY3" fmla="*/ 436594 h 2308937"/>
              <a:gd name="connsiteX4" fmla="*/ 3018971 w 6357257"/>
              <a:gd name="connsiteY4" fmla="*/ 799451 h 2308937"/>
              <a:gd name="connsiteX5" fmla="*/ 3933371 w 6357257"/>
              <a:gd name="connsiteY5" fmla="*/ 276937 h 2308937"/>
              <a:gd name="connsiteX6" fmla="*/ 4746171 w 6357257"/>
              <a:gd name="connsiteY6" fmla="*/ 465623 h 2308937"/>
              <a:gd name="connsiteX7" fmla="*/ 5834743 w 6357257"/>
              <a:gd name="connsiteY7" fmla="*/ 59223 h 2308937"/>
              <a:gd name="connsiteX8" fmla="*/ 6357257 w 6357257"/>
              <a:gd name="connsiteY8" fmla="*/ 15679 h 2308937"/>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018971 w 6386286"/>
              <a:gd name="connsiteY4" fmla="*/ 917436 h 2426922"/>
              <a:gd name="connsiteX5" fmla="*/ 3933371 w 6386286"/>
              <a:gd name="connsiteY5" fmla="*/ 394922 h 2426922"/>
              <a:gd name="connsiteX6" fmla="*/ 4746171 w 6386286"/>
              <a:gd name="connsiteY6" fmla="*/ 583608 h 2426922"/>
              <a:gd name="connsiteX7" fmla="*/ 5834743 w 6386286"/>
              <a:gd name="connsiteY7" fmla="*/ 177208 h 2426922"/>
              <a:gd name="connsiteX8" fmla="*/ 6386286 w 6386286"/>
              <a:gd name="connsiteY8"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018971 w 6386286"/>
              <a:gd name="connsiteY4" fmla="*/ 917436 h 2426922"/>
              <a:gd name="connsiteX5" fmla="*/ 4746171 w 6386286"/>
              <a:gd name="connsiteY5" fmla="*/ 583608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746171 w 6386286"/>
              <a:gd name="connsiteY5" fmla="*/ 583608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834450 w 6386286"/>
              <a:gd name="connsiteY5" fmla="*/ 294850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834450 w 6386286"/>
              <a:gd name="connsiteY5" fmla="*/ 294850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4834450 w 6386286"/>
              <a:gd name="connsiteY4" fmla="*/ 294850 h 2426922"/>
              <a:gd name="connsiteX5" fmla="*/ 5834743 w 6386286"/>
              <a:gd name="connsiteY5" fmla="*/ 177208 h 2426922"/>
              <a:gd name="connsiteX6" fmla="*/ 6386286 w 6386286"/>
              <a:gd name="connsiteY6"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720538 w 6386286"/>
              <a:gd name="connsiteY3" fmla="*/ 682916 h 2426922"/>
              <a:gd name="connsiteX4" fmla="*/ 4834450 w 6386286"/>
              <a:gd name="connsiteY4" fmla="*/ 294850 h 2426922"/>
              <a:gd name="connsiteX5" fmla="*/ 5834743 w 6386286"/>
              <a:gd name="connsiteY5" fmla="*/ 177208 h 2426922"/>
              <a:gd name="connsiteX6" fmla="*/ 6386286 w 6386286"/>
              <a:gd name="connsiteY6" fmla="*/ 3036 h 2426922"/>
              <a:gd name="connsiteX0" fmla="*/ 0 w 6386286"/>
              <a:gd name="connsiteY0" fmla="*/ 2423886 h 2423886"/>
              <a:gd name="connsiteX1" fmla="*/ 609600 w 6386286"/>
              <a:gd name="connsiteY1" fmla="*/ 435429 h 2423886"/>
              <a:gd name="connsiteX2" fmla="*/ 1582056 w 6386286"/>
              <a:gd name="connsiteY2" fmla="*/ 1524001 h 2423886"/>
              <a:gd name="connsiteX3" fmla="*/ 2720538 w 6386286"/>
              <a:gd name="connsiteY3" fmla="*/ 679880 h 2423886"/>
              <a:gd name="connsiteX4" fmla="*/ 4834450 w 6386286"/>
              <a:gd name="connsiteY4" fmla="*/ 291814 h 2423886"/>
              <a:gd name="connsiteX5" fmla="*/ 6386286 w 6386286"/>
              <a:gd name="connsiteY5" fmla="*/ 0 h 2423886"/>
              <a:gd name="connsiteX0" fmla="*/ 0 w 6503991"/>
              <a:gd name="connsiteY0" fmla="*/ 2375760 h 2375760"/>
              <a:gd name="connsiteX1" fmla="*/ 609600 w 6503991"/>
              <a:gd name="connsiteY1" fmla="*/ 387303 h 2375760"/>
              <a:gd name="connsiteX2" fmla="*/ 1582056 w 6503991"/>
              <a:gd name="connsiteY2" fmla="*/ 1475875 h 2375760"/>
              <a:gd name="connsiteX3" fmla="*/ 2720538 w 6503991"/>
              <a:gd name="connsiteY3" fmla="*/ 631754 h 2375760"/>
              <a:gd name="connsiteX4" fmla="*/ 4834450 w 6503991"/>
              <a:gd name="connsiteY4" fmla="*/ 243688 h 2375760"/>
              <a:gd name="connsiteX5" fmla="*/ 6503991 w 6503991"/>
              <a:gd name="connsiteY5" fmla="*/ 0 h 2375760"/>
              <a:gd name="connsiteX0" fmla="*/ 0 w 6651123"/>
              <a:gd name="connsiteY0" fmla="*/ 2343676 h 2343676"/>
              <a:gd name="connsiteX1" fmla="*/ 609600 w 6651123"/>
              <a:gd name="connsiteY1" fmla="*/ 355219 h 2343676"/>
              <a:gd name="connsiteX2" fmla="*/ 1582056 w 6651123"/>
              <a:gd name="connsiteY2" fmla="*/ 1443791 h 2343676"/>
              <a:gd name="connsiteX3" fmla="*/ 2720538 w 6651123"/>
              <a:gd name="connsiteY3" fmla="*/ 599670 h 2343676"/>
              <a:gd name="connsiteX4" fmla="*/ 4834450 w 6651123"/>
              <a:gd name="connsiteY4" fmla="*/ 211604 h 2343676"/>
              <a:gd name="connsiteX5" fmla="*/ 6651123 w 6651123"/>
              <a:gd name="connsiteY5" fmla="*/ 0 h 2343676"/>
              <a:gd name="connsiteX0" fmla="*/ 0 w 6651123"/>
              <a:gd name="connsiteY0" fmla="*/ 2343676 h 2343676"/>
              <a:gd name="connsiteX1" fmla="*/ 609600 w 6651123"/>
              <a:gd name="connsiteY1" fmla="*/ 355219 h 2343676"/>
              <a:gd name="connsiteX2" fmla="*/ 1582056 w 6651123"/>
              <a:gd name="connsiteY2" fmla="*/ 1443791 h 2343676"/>
              <a:gd name="connsiteX3" fmla="*/ 2720538 w 6651123"/>
              <a:gd name="connsiteY3" fmla="*/ 599670 h 2343676"/>
              <a:gd name="connsiteX4" fmla="*/ 4834450 w 6651123"/>
              <a:gd name="connsiteY4" fmla="*/ 211604 h 2343676"/>
              <a:gd name="connsiteX5" fmla="*/ 6651123 w 6651123"/>
              <a:gd name="connsiteY5" fmla="*/ 0 h 234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1123" h="2343676">
                <a:moveTo>
                  <a:pt x="0" y="2343676"/>
                </a:moveTo>
                <a:cubicBezTo>
                  <a:pt x="243114" y="1482495"/>
                  <a:pt x="345924" y="505200"/>
                  <a:pt x="609600" y="355219"/>
                </a:cubicBezTo>
                <a:cubicBezTo>
                  <a:pt x="873276" y="205238"/>
                  <a:pt x="1230233" y="1403049"/>
                  <a:pt x="1582056" y="1443791"/>
                </a:cubicBezTo>
                <a:cubicBezTo>
                  <a:pt x="1933879" y="1484533"/>
                  <a:pt x="2178472" y="805034"/>
                  <a:pt x="2720538" y="599670"/>
                </a:cubicBezTo>
                <a:cubicBezTo>
                  <a:pt x="3262604" y="394306"/>
                  <a:pt x="4179353" y="311549"/>
                  <a:pt x="4834450" y="211604"/>
                </a:cubicBezTo>
                <a:cubicBezTo>
                  <a:pt x="5489548" y="111659"/>
                  <a:pt x="6094609" y="65187"/>
                  <a:pt x="6651123" y="0"/>
                </a:cubicBezTo>
              </a:path>
            </a:pathLst>
          </a:custGeom>
          <a:no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10" name="任意多边形 9"/>
          <p:cNvSpPr/>
          <p:nvPr/>
        </p:nvSpPr>
        <p:spPr bwMode="auto">
          <a:xfrm>
            <a:off x="611559" y="2934434"/>
            <a:ext cx="3770293" cy="2059500"/>
          </a:xfrm>
          <a:custGeom>
            <a:avLst/>
            <a:gdLst>
              <a:gd name="connsiteX0" fmla="*/ 0 w 6008914"/>
              <a:gd name="connsiteY0" fmla="*/ 1770742 h 1770742"/>
              <a:gd name="connsiteX1" fmla="*/ 493486 w 6008914"/>
              <a:gd name="connsiteY1" fmla="*/ 1059542 h 1770742"/>
              <a:gd name="connsiteX2" fmla="*/ 1248229 w 6008914"/>
              <a:gd name="connsiteY2" fmla="*/ 769257 h 1770742"/>
              <a:gd name="connsiteX3" fmla="*/ 6008914 w 6008914"/>
              <a:gd name="connsiteY3" fmla="*/ 0 h 1770742"/>
              <a:gd name="connsiteX0" fmla="*/ 0 w 6008914"/>
              <a:gd name="connsiteY0" fmla="*/ 1770742 h 1770742"/>
              <a:gd name="connsiteX1" fmla="*/ 449944 w 6008914"/>
              <a:gd name="connsiteY1" fmla="*/ 1059542 h 1770742"/>
              <a:gd name="connsiteX2" fmla="*/ 1248229 w 6008914"/>
              <a:gd name="connsiteY2" fmla="*/ 769257 h 1770742"/>
              <a:gd name="connsiteX3" fmla="*/ 6008914 w 6008914"/>
              <a:gd name="connsiteY3" fmla="*/ 0 h 1770742"/>
              <a:gd name="connsiteX0" fmla="*/ 0 w 6008914"/>
              <a:gd name="connsiteY0" fmla="*/ 1770742 h 1770742"/>
              <a:gd name="connsiteX1" fmla="*/ 449944 w 6008914"/>
              <a:gd name="connsiteY1" fmla="*/ 1059542 h 1770742"/>
              <a:gd name="connsiteX2" fmla="*/ 1567543 w 6008914"/>
              <a:gd name="connsiteY2" fmla="*/ 740228 h 1770742"/>
              <a:gd name="connsiteX3" fmla="*/ 6008914 w 6008914"/>
              <a:gd name="connsiteY3" fmla="*/ 0 h 1770742"/>
              <a:gd name="connsiteX0" fmla="*/ 0 w 6008914"/>
              <a:gd name="connsiteY0" fmla="*/ 1770742 h 1770742"/>
              <a:gd name="connsiteX1" fmla="*/ 449944 w 6008914"/>
              <a:gd name="connsiteY1" fmla="*/ 1059542 h 1770742"/>
              <a:gd name="connsiteX2" fmla="*/ 1514373 w 6008914"/>
              <a:gd name="connsiteY2" fmla="*/ 515639 h 1770742"/>
              <a:gd name="connsiteX3" fmla="*/ 6008914 w 6008914"/>
              <a:gd name="connsiteY3" fmla="*/ 0 h 1770742"/>
              <a:gd name="connsiteX0" fmla="*/ 0 w 6008914"/>
              <a:gd name="connsiteY0" fmla="*/ 1813942 h 1813942"/>
              <a:gd name="connsiteX1" fmla="*/ 449944 w 6008914"/>
              <a:gd name="connsiteY1" fmla="*/ 1102742 h 1813942"/>
              <a:gd name="connsiteX2" fmla="*/ 1514373 w 6008914"/>
              <a:gd name="connsiteY2" fmla="*/ 558839 h 1813942"/>
              <a:gd name="connsiteX3" fmla="*/ 4442889 w 6008914"/>
              <a:gd name="connsiteY3" fmla="*/ 28697 h 1813942"/>
              <a:gd name="connsiteX4" fmla="*/ 6008914 w 6008914"/>
              <a:gd name="connsiteY4" fmla="*/ 43200 h 1813942"/>
              <a:gd name="connsiteX0" fmla="*/ 0 w 6248181"/>
              <a:gd name="connsiteY0" fmla="*/ 2059500 h 2059500"/>
              <a:gd name="connsiteX1" fmla="*/ 449944 w 6248181"/>
              <a:gd name="connsiteY1" fmla="*/ 1348300 h 2059500"/>
              <a:gd name="connsiteX2" fmla="*/ 1514373 w 6248181"/>
              <a:gd name="connsiteY2" fmla="*/ 804397 h 2059500"/>
              <a:gd name="connsiteX3" fmla="*/ 4442889 w 6248181"/>
              <a:gd name="connsiteY3" fmla="*/ 274255 h 2059500"/>
              <a:gd name="connsiteX4" fmla="*/ 6248181 w 6248181"/>
              <a:gd name="connsiteY4" fmla="*/ 0 h 2059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181" h="2059500">
                <a:moveTo>
                  <a:pt x="0" y="2059500"/>
                </a:moveTo>
                <a:cubicBezTo>
                  <a:pt x="142724" y="1787357"/>
                  <a:pt x="197548" y="1557484"/>
                  <a:pt x="449944" y="1348300"/>
                </a:cubicBezTo>
                <a:cubicBezTo>
                  <a:pt x="702340" y="1139116"/>
                  <a:pt x="848882" y="943299"/>
                  <a:pt x="1514373" y="804397"/>
                </a:cubicBezTo>
                <a:cubicBezTo>
                  <a:pt x="2179864" y="665495"/>
                  <a:pt x="3693799" y="360195"/>
                  <a:pt x="4442889" y="274255"/>
                </a:cubicBezTo>
                <a:cubicBezTo>
                  <a:pt x="5191979" y="188315"/>
                  <a:pt x="5987177" y="37688"/>
                  <a:pt x="6248181" y="0"/>
                </a:cubicBezTo>
              </a:path>
            </a:pathLst>
          </a:custGeom>
          <a:noFill/>
          <a:ln w="22225"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11" name="矩形 10"/>
          <p:cNvSpPr/>
          <p:nvPr/>
        </p:nvSpPr>
        <p:spPr>
          <a:xfrm>
            <a:off x="971600" y="5477959"/>
            <a:ext cx="3024336" cy="1200329"/>
          </a:xfrm>
          <a:prstGeom prst="rect">
            <a:avLst/>
          </a:prstGeom>
        </p:spPr>
        <p:txBody>
          <a:bodyPr wrap="square">
            <a:spAutoFit/>
          </a:bodyPr>
          <a:lstStyle/>
          <a:p>
            <a:r>
              <a:rPr lang="en-US" altLang="zh-CN" sz="2400" i="1" dirty="0" smtClean="0">
                <a:solidFill>
                  <a:srgbClr val="FF0000"/>
                </a:solidFill>
              </a:rPr>
              <a:t>g</a:t>
            </a:r>
            <a:r>
              <a:rPr lang="en-US" altLang="zh-CN" sz="2400" dirty="0" smtClean="0">
                <a:solidFill>
                  <a:srgbClr val="FF0000"/>
                </a:solidFill>
              </a:rPr>
              <a:t>(n)</a:t>
            </a:r>
            <a:r>
              <a:rPr lang="zh-CN" altLang="en-US" sz="2400" dirty="0" smtClean="0">
                <a:solidFill>
                  <a:srgbClr val="FF0000"/>
                </a:solidFill>
              </a:rPr>
              <a:t>是</a:t>
            </a:r>
            <a:r>
              <a:rPr lang="el-GR" altLang="zh-CN" sz="2400" dirty="0" smtClean="0">
                <a:solidFill>
                  <a:srgbClr val="FF0000"/>
                </a:solidFill>
              </a:rPr>
              <a:t>Ω</a:t>
            </a:r>
            <a:r>
              <a:rPr lang="en-US" altLang="zh-CN" sz="2400" dirty="0" smtClean="0">
                <a:solidFill>
                  <a:srgbClr val="FF0000"/>
                </a:solidFill>
              </a:rPr>
              <a:t>(</a:t>
            </a:r>
            <a:r>
              <a:rPr lang="en-US" altLang="zh-CN" sz="2400" i="1" dirty="0" smtClean="0">
                <a:solidFill>
                  <a:srgbClr val="FF0000"/>
                </a:solidFill>
              </a:rPr>
              <a:t>f</a:t>
            </a:r>
            <a:r>
              <a:rPr lang="en-US" altLang="zh-CN" sz="2400" dirty="0" smtClean="0">
                <a:solidFill>
                  <a:srgbClr val="FF0000"/>
                </a:solidFill>
              </a:rPr>
              <a:t>(n))</a:t>
            </a:r>
            <a:r>
              <a:rPr lang="zh-CN" altLang="en-US" sz="2400" dirty="0" smtClean="0">
                <a:solidFill>
                  <a:srgbClr val="FF0000"/>
                </a:solidFill>
              </a:rPr>
              <a:t>的</a:t>
            </a:r>
            <a:endParaRPr lang="en-US" altLang="zh-CN" sz="2400" dirty="0" smtClean="0">
              <a:solidFill>
                <a:srgbClr val="FF0000"/>
              </a:solidFill>
            </a:endParaRPr>
          </a:p>
          <a:p>
            <a:r>
              <a:rPr lang="en-US" altLang="zh-CN" sz="2400" i="1" dirty="0">
                <a:solidFill>
                  <a:srgbClr val="FF0000"/>
                </a:solidFill>
              </a:rPr>
              <a:t>f</a:t>
            </a:r>
            <a:r>
              <a:rPr lang="en-US" altLang="zh-CN" sz="2400" dirty="0">
                <a:solidFill>
                  <a:srgbClr val="FF0000"/>
                </a:solidFill>
              </a:rPr>
              <a:t>(n)</a:t>
            </a:r>
            <a:r>
              <a:rPr lang="zh-CN" altLang="en-US" sz="2400" dirty="0">
                <a:solidFill>
                  <a:srgbClr val="FF0000"/>
                </a:solidFill>
              </a:rPr>
              <a:t>是</a:t>
            </a:r>
            <a:r>
              <a:rPr lang="en-US" altLang="zh-CN" sz="2400" i="1" dirty="0">
                <a:solidFill>
                  <a:srgbClr val="FF0000"/>
                </a:solidFill>
              </a:rPr>
              <a:t>g</a:t>
            </a:r>
            <a:r>
              <a:rPr lang="en-US" altLang="zh-CN" sz="2400" dirty="0">
                <a:solidFill>
                  <a:srgbClr val="FF0000"/>
                </a:solidFill>
              </a:rPr>
              <a:t>(n)</a:t>
            </a:r>
            <a:r>
              <a:rPr lang="zh-CN" altLang="en-US" sz="2400" dirty="0" smtClean="0">
                <a:solidFill>
                  <a:srgbClr val="FF0000"/>
                </a:solidFill>
              </a:rPr>
              <a:t>的</a:t>
            </a:r>
            <a:r>
              <a:rPr lang="zh-CN" altLang="en-US" sz="2400" dirty="0">
                <a:solidFill>
                  <a:srgbClr val="FF0000"/>
                </a:solidFill>
              </a:rPr>
              <a:t>紧密</a:t>
            </a:r>
            <a:r>
              <a:rPr lang="zh-CN" altLang="en-US" sz="2400" dirty="0" smtClean="0">
                <a:solidFill>
                  <a:srgbClr val="FF0000"/>
                </a:solidFill>
              </a:rPr>
              <a:t>下限</a:t>
            </a:r>
            <a:endParaRPr lang="zh-CN" altLang="en-US" sz="2400" dirty="0"/>
          </a:p>
          <a:p>
            <a:endParaRPr lang="zh-CN" altLang="en-US" sz="2400" dirty="0"/>
          </a:p>
        </p:txBody>
      </p:sp>
      <p:cxnSp>
        <p:nvCxnSpPr>
          <p:cNvPr id="12" name="直接连接符 11"/>
          <p:cNvCxnSpPr/>
          <p:nvPr/>
        </p:nvCxnSpPr>
        <p:spPr bwMode="auto">
          <a:xfrm>
            <a:off x="1780548" y="3665534"/>
            <a:ext cx="0" cy="1290430"/>
          </a:xfrm>
          <a:prstGeom prst="line">
            <a:avLst/>
          </a:prstGeom>
          <a:noFill/>
          <a:ln w="12700" cap="sq" cmpd="sng" algn="ctr">
            <a:solidFill>
              <a:srgbClr val="000000"/>
            </a:solidFill>
            <a:prstDash val="lgDash"/>
            <a:round/>
            <a:headEnd type="none" w="med" len="med"/>
            <a:tailEnd type="none" w="med" len="med"/>
          </a:ln>
          <a:effectLst/>
        </p:spPr>
      </p:cxnSp>
      <p:sp>
        <p:nvSpPr>
          <p:cNvPr id="13" name="文本框 12"/>
          <p:cNvSpPr txBox="1"/>
          <p:nvPr/>
        </p:nvSpPr>
        <p:spPr>
          <a:xfrm>
            <a:off x="1456512" y="4986855"/>
            <a:ext cx="648072" cy="461665"/>
          </a:xfrm>
          <a:prstGeom prst="rect">
            <a:avLst/>
          </a:prstGeom>
          <a:noFill/>
        </p:spPr>
        <p:txBody>
          <a:bodyPr wrap="square" rtlCol="0">
            <a:spAutoFit/>
          </a:bodyPr>
          <a:lstStyle/>
          <a:p>
            <a:pPr algn="ctr"/>
            <a:r>
              <a:rPr lang="en-US" altLang="zh-CN" sz="2400" dirty="0" smtClean="0"/>
              <a:t>N</a:t>
            </a:r>
            <a:endParaRPr lang="zh-CN" altLang="en-US" sz="2400" dirty="0"/>
          </a:p>
        </p:txBody>
      </p:sp>
      <p:sp>
        <p:nvSpPr>
          <p:cNvPr id="14" name="矩形 13"/>
          <p:cNvSpPr/>
          <p:nvPr/>
        </p:nvSpPr>
        <p:spPr>
          <a:xfrm>
            <a:off x="3563101" y="2230674"/>
            <a:ext cx="715260" cy="461665"/>
          </a:xfrm>
          <a:prstGeom prst="rect">
            <a:avLst/>
          </a:prstGeom>
        </p:spPr>
        <p:txBody>
          <a:bodyPr wrap="none">
            <a:spAutoFit/>
          </a:bodyPr>
          <a:lstStyle/>
          <a:p>
            <a:r>
              <a:rPr lang="en-US" altLang="zh-CN" sz="2400" i="1" dirty="0">
                <a:solidFill>
                  <a:schemeClr val="tx1"/>
                </a:solidFill>
              </a:rPr>
              <a:t>g</a:t>
            </a:r>
            <a:r>
              <a:rPr lang="en-US" altLang="zh-CN" sz="2400" dirty="0">
                <a:solidFill>
                  <a:schemeClr val="tx1"/>
                </a:solidFill>
              </a:rPr>
              <a:t>(n</a:t>
            </a:r>
            <a:r>
              <a:rPr lang="en-US" altLang="zh-CN" sz="2400" dirty="0" smtClean="0">
                <a:solidFill>
                  <a:schemeClr val="tx1"/>
                </a:solidFill>
              </a:rPr>
              <a:t>)</a:t>
            </a:r>
            <a:endParaRPr lang="zh-CN" altLang="en-US" sz="2400" dirty="0">
              <a:solidFill>
                <a:schemeClr val="tx1"/>
              </a:solidFill>
            </a:endParaRPr>
          </a:p>
        </p:txBody>
      </p:sp>
      <p:sp>
        <p:nvSpPr>
          <p:cNvPr id="15" name="文本框 14"/>
          <p:cNvSpPr txBox="1"/>
          <p:nvPr/>
        </p:nvSpPr>
        <p:spPr>
          <a:xfrm>
            <a:off x="3563101" y="3072634"/>
            <a:ext cx="1016426" cy="461665"/>
          </a:xfrm>
          <a:prstGeom prst="rect">
            <a:avLst/>
          </a:prstGeom>
          <a:noFill/>
        </p:spPr>
        <p:txBody>
          <a:bodyPr wrap="square" rtlCol="0">
            <a:spAutoFit/>
          </a:bodyPr>
          <a:lstStyle/>
          <a:p>
            <a:pPr algn="ctr"/>
            <a:r>
              <a:rPr lang="en-US" altLang="zh-CN" sz="2400" i="1" dirty="0" err="1" smtClean="0">
                <a:solidFill>
                  <a:srgbClr val="FF0000"/>
                </a:solidFill>
              </a:rPr>
              <a:t>cf</a:t>
            </a:r>
            <a:r>
              <a:rPr lang="en-US" altLang="zh-CN" sz="2400" dirty="0" smtClean="0">
                <a:solidFill>
                  <a:srgbClr val="FF0000"/>
                </a:solidFill>
              </a:rPr>
              <a:t>(n)</a:t>
            </a:r>
            <a:endParaRPr lang="zh-CN" altLang="en-US" sz="2400" dirty="0">
              <a:solidFill>
                <a:srgbClr val="FF0000"/>
              </a:solidFill>
            </a:endParaRPr>
          </a:p>
        </p:txBody>
      </p:sp>
      <p:cxnSp>
        <p:nvCxnSpPr>
          <p:cNvPr id="17" name="直接箭头连接符 16"/>
          <p:cNvCxnSpPr/>
          <p:nvPr/>
        </p:nvCxnSpPr>
        <p:spPr bwMode="auto">
          <a:xfrm flipV="1">
            <a:off x="4831016" y="4926936"/>
            <a:ext cx="3635786" cy="16881"/>
          </a:xfrm>
          <a:prstGeom prst="straightConnector1">
            <a:avLst/>
          </a:prstGeom>
          <a:noFill/>
          <a:ln w="12700" cap="sq" cmpd="sng" algn="ctr">
            <a:solidFill>
              <a:srgbClr val="000000"/>
            </a:solidFill>
            <a:prstDash val="solid"/>
            <a:round/>
            <a:headEnd type="none" w="med" len="med"/>
            <a:tailEnd type="triangle"/>
          </a:ln>
          <a:effectLst/>
        </p:spPr>
      </p:cxnSp>
      <p:cxnSp>
        <p:nvCxnSpPr>
          <p:cNvPr id="18" name="直接箭头连接符 17"/>
          <p:cNvCxnSpPr/>
          <p:nvPr/>
        </p:nvCxnSpPr>
        <p:spPr bwMode="auto">
          <a:xfrm flipV="1">
            <a:off x="4831016" y="2423537"/>
            <a:ext cx="0" cy="2520280"/>
          </a:xfrm>
          <a:prstGeom prst="straightConnector1">
            <a:avLst/>
          </a:prstGeom>
          <a:noFill/>
          <a:ln w="12700" cap="sq" cmpd="sng" algn="ctr">
            <a:solidFill>
              <a:srgbClr val="000000"/>
            </a:solidFill>
            <a:prstDash val="solid"/>
            <a:round/>
            <a:headEnd type="none" w="med" len="med"/>
            <a:tailEnd type="triangle"/>
          </a:ln>
          <a:effectLst/>
        </p:spPr>
      </p:cxnSp>
      <p:sp>
        <p:nvSpPr>
          <p:cNvPr id="19" name="文本框 18"/>
          <p:cNvSpPr txBox="1"/>
          <p:nvPr/>
        </p:nvSpPr>
        <p:spPr>
          <a:xfrm>
            <a:off x="7957355" y="4807681"/>
            <a:ext cx="648072" cy="461665"/>
          </a:xfrm>
          <a:prstGeom prst="rect">
            <a:avLst/>
          </a:prstGeom>
          <a:noFill/>
        </p:spPr>
        <p:txBody>
          <a:bodyPr wrap="square" rtlCol="0">
            <a:spAutoFit/>
          </a:bodyPr>
          <a:lstStyle/>
          <a:p>
            <a:pPr algn="ctr"/>
            <a:r>
              <a:rPr lang="en-US" altLang="zh-CN" sz="2400" dirty="0" smtClean="0"/>
              <a:t>n</a:t>
            </a:r>
            <a:endParaRPr lang="zh-CN" altLang="en-US" sz="2400" dirty="0"/>
          </a:p>
        </p:txBody>
      </p:sp>
      <p:sp>
        <p:nvSpPr>
          <p:cNvPr id="20" name="任意多边形 19"/>
          <p:cNvSpPr/>
          <p:nvPr/>
        </p:nvSpPr>
        <p:spPr bwMode="auto">
          <a:xfrm>
            <a:off x="4840890" y="2458287"/>
            <a:ext cx="3703404" cy="2483161"/>
          </a:xfrm>
          <a:custGeom>
            <a:avLst/>
            <a:gdLst>
              <a:gd name="connsiteX0" fmla="*/ 0 w 6574971"/>
              <a:gd name="connsiteY0" fmla="*/ 2299660 h 2299660"/>
              <a:gd name="connsiteX1" fmla="*/ 725714 w 6574971"/>
              <a:gd name="connsiteY1" fmla="*/ 398289 h 2299660"/>
              <a:gd name="connsiteX2" fmla="*/ 1436914 w 6574971"/>
              <a:gd name="connsiteY2" fmla="*/ 1225603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574971"/>
              <a:gd name="connsiteY0" fmla="*/ 2299660 h 2299660"/>
              <a:gd name="connsiteX1" fmla="*/ 725714 w 6574971"/>
              <a:gd name="connsiteY1" fmla="*/ 398289 h 2299660"/>
              <a:gd name="connsiteX2" fmla="*/ 1582056 w 6574971"/>
              <a:gd name="connsiteY2" fmla="*/ 1399775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574971"/>
              <a:gd name="connsiteY0" fmla="*/ 2299660 h 2299660"/>
              <a:gd name="connsiteX1" fmla="*/ 609600 w 6574971"/>
              <a:gd name="connsiteY1" fmla="*/ 311203 h 2299660"/>
              <a:gd name="connsiteX2" fmla="*/ 1582056 w 6574971"/>
              <a:gd name="connsiteY2" fmla="*/ 1399775 h 2299660"/>
              <a:gd name="connsiteX3" fmla="*/ 2249714 w 6574971"/>
              <a:gd name="connsiteY3" fmla="*/ 427317 h 2299660"/>
              <a:gd name="connsiteX4" fmla="*/ 3018971 w 6574971"/>
              <a:gd name="connsiteY4" fmla="*/ 790174 h 2299660"/>
              <a:gd name="connsiteX5" fmla="*/ 3933371 w 6574971"/>
              <a:gd name="connsiteY5" fmla="*/ 267660 h 2299660"/>
              <a:gd name="connsiteX6" fmla="*/ 4746171 w 6574971"/>
              <a:gd name="connsiteY6" fmla="*/ 456346 h 2299660"/>
              <a:gd name="connsiteX7" fmla="*/ 5834743 w 6574971"/>
              <a:gd name="connsiteY7" fmla="*/ 49946 h 2299660"/>
              <a:gd name="connsiteX8" fmla="*/ 6574971 w 6574971"/>
              <a:gd name="connsiteY8" fmla="*/ 20917 h 2299660"/>
              <a:gd name="connsiteX0" fmla="*/ 0 w 6357257"/>
              <a:gd name="connsiteY0" fmla="*/ 2308937 h 2308937"/>
              <a:gd name="connsiteX1" fmla="*/ 609600 w 6357257"/>
              <a:gd name="connsiteY1" fmla="*/ 320480 h 2308937"/>
              <a:gd name="connsiteX2" fmla="*/ 1582056 w 6357257"/>
              <a:gd name="connsiteY2" fmla="*/ 1409052 h 2308937"/>
              <a:gd name="connsiteX3" fmla="*/ 2249714 w 6357257"/>
              <a:gd name="connsiteY3" fmla="*/ 436594 h 2308937"/>
              <a:gd name="connsiteX4" fmla="*/ 3018971 w 6357257"/>
              <a:gd name="connsiteY4" fmla="*/ 799451 h 2308937"/>
              <a:gd name="connsiteX5" fmla="*/ 3933371 w 6357257"/>
              <a:gd name="connsiteY5" fmla="*/ 276937 h 2308937"/>
              <a:gd name="connsiteX6" fmla="*/ 4746171 w 6357257"/>
              <a:gd name="connsiteY6" fmla="*/ 465623 h 2308937"/>
              <a:gd name="connsiteX7" fmla="*/ 5834743 w 6357257"/>
              <a:gd name="connsiteY7" fmla="*/ 59223 h 2308937"/>
              <a:gd name="connsiteX8" fmla="*/ 6357257 w 6357257"/>
              <a:gd name="connsiteY8" fmla="*/ 15679 h 2308937"/>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018971 w 6386286"/>
              <a:gd name="connsiteY4" fmla="*/ 917436 h 2426922"/>
              <a:gd name="connsiteX5" fmla="*/ 3933371 w 6386286"/>
              <a:gd name="connsiteY5" fmla="*/ 394922 h 2426922"/>
              <a:gd name="connsiteX6" fmla="*/ 4746171 w 6386286"/>
              <a:gd name="connsiteY6" fmla="*/ 583608 h 2426922"/>
              <a:gd name="connsiteX7" fmla="*/ 5834743 w 6386286"/>
              <a:gd name="connsiteY7" fmla="*/ 177208 h 2426922"/>
              <a:gd name="connsiteX8" fmla="*/ 6386286 w 6386286"/>
              <a:gd name="connsiteY8"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018971 w 6386286"/>
              <a:gd name="connsiteY4" fmla="*/ 917436 h 2426922"/>
              <a:gd name="connsiteX5" fmla="*/ 4746171 w 6386286"/>
              <a:gd name="connsiteY5" fmla="*/ 583608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746171 w 6386286"/>
              <a:gd name="connsiteY5" fmla="*/ 583608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834450 w 6386286"/>
              <a:gd name="connsiteY5" fmla="*/ 294850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3283809 w 6386286"/>
              <a:gd name="connsiteY4" fmla="*/ 644720 h 2426922"/>
              <a:gd name="connsiteX5" fmla="*/ 4834450 w 6386286"/>
              <a:gd name="connsiteY5" fmla="*/ 294850 h 2426922"/>
              <a:gd name="connsiteX6" fmla="*/ 5834743 w 6386286"/>
              <a:gd name="connsiteY6" fmla="*/ 177208 h 2426922"/>
              <a:gd name="connsiteX7" fmla="*/ 6386286 w 6386286"/>
              <a:gd name="connsiteY7"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249714 w 6386286"/>
              <a:gd name="connsiteY3" fmla="*/ 554579 h 2426922"/>
              <a:gd name="connsiteX4" fmla="*/ 4834450 w 6386286"/>
              <a:gd name="connsiteY4" fmla="*/ 294850 h 2426922"/>
              <a:gd name="connsiteX5" fmla="*/ 5834743 w 6386286"/>
              <a:gd name="connsiteY5" fmla="*/ 177208 h 2426922"/>
              <a:gd name="connsiteX6" fmla="*/ 6386286 w 6386286"/>
              <a:gd name="connsiteY6" fmla="*/ 3036 h 2426922"/>
              <a:gd name="connsiteX0" fmla="*/ 0 w 6386286"/>
              <a:gd name="connsiteY0" fmla="*/ 2426922 h 2426922"/>
              <a:gd name="connsiteX1" fmla="*/ 609600 w 6386286"/>
              <a:gd name="connsiteY1" fmla="*/ 438465 h 2426922"/>
              <a:gd name="connsiteX2" fmla="*/ 1582056 w 6386286"/>
              <a:gd name="connsiteY2" fmla="*/ 1527037 h 2426922"/>
              <a:gd name="connsiteX3" fmla="*/ 2720538 w 6386286"/>
              <a:gd name="connsiteY3" fmla="*/ 682916 h 2426922"/>
              <a:gd name="connsiteX4" fmla="*/ 4834450 w 6386286"/>
              <a:gd name="connsiteY4" fmla="*/ 294850 h 2426922"/>
              <a:gd name="connsiteX5" fmla="*/ 5834743 w 6386286"/>
              <a:gd name="connsiteY5" fmla="*/ 177208 h 2426922"/>
              <a:gd name="connsiteX6" fmla="*/ 6386286 w 6386286"/>
              <a:gd name="connsiteY6" fmla="*/ 3036 h 2426922"/>
              <a:gd name="connsiteX0" fmla="*/ 0 w 6386286"/>
              <a:gd name="connsiteY0" fmla="*/ 2423886 h 2423886"/>
              <a:gd name="connsiteX1" fmla="*/ 609600 w 6386286"/>
              <a:gd name="connsiteY1" fmla="*/ 435429 h 2423886"/>
              <a:gd name="connsiteX2" fmla="*/ 1582056 w 6386286"/>
              <a:gd name="connsiteY2" fmla="*/ 1524001 h 2423886"/>
              <a:gd name="connsiteX3" fmla="*/ 2720538 w 6386286"/>
              <a:gd name="connsiteY3" fmla="*/ 679880 h 2423886"/>
              <a:gd name="connsiteX4" fmla="*/ 4834450 w 6386286"/>
              <a:gd name="connsiteY4" fmla="*/ 291814 h 2423886"/>
              <a:gd name="connsiteX5" fmla="*/ 6386286 w 6386286"/>
              <a:gd name="connsiteY5" fmla="*/ 0 h 2423886"/>
              <a:gd name="connsiteX0" fmla="*/ 0 w 6503991"/>
              <a:gd name="connsiteY0" fmla="*/ 2375760 h 2375760"/>
              <a:gd name="connsiteX1" fmla="*/ 609600 w 6503991"/>
              <a:gd name="connsiteY1" fmla="*/ 387303 h 2375760"/>
              <a:gd name="connsiteX2" fmla="*/ 1582056 w 6503991"/>
              <a:gd name="connsiteY2" fmla="*/ 1475875 h 2375760"/>
              <a:gd name="connsiteX3" fmla="*/ 2720538 w 6503991"/>
              <a:gd name="connsiteY3" fmla="*/ 631754 h 2375760"/>
              <a:gd name="connsiteX4" fmla="*/ 4834450 w 6503991"/>
              <a:gd name="connsiteY4" fmla="*/ 243688 h 2375760"/>
              <a:gd name="connsiteX5" fmla="*/ 6503991 w 6503991"/>
              <a:gd name="connsiteY5" fmla="*/ 0 h 2375760"/>
              <a:gd name="connsiteX0" fmla="*/ 0 w 6651123"/>
              <a:gd name="connsiteY0" fmla="*/ 2343676 h 2343676"/>
              <a:gd name="connsiteX1" fmla="*/ 609600 w 6651123"/>
              <a:gd name="connsiteY1" fmla="*/ 355219 h 2343676"/>
              <a:gd name="connsiteX2" fmla="*/ 1582056 w 6651123"/>
              <a:gd name="connsiteY2" fmla="*/ 1443791 h 2343676"/>
              <a:gd name="connsiteX3" fmla="*/ 2720538 w 6651123"/>
              <a:gd name="connsiteY3" fmla="*/ 599670 h 2343676"/>
              <a:gd name="connsiteX4" fmla="*/ 4834450 w 6651123"/>
              <a:gd name="connsiteY4" fmla="*/ 211604 h 2343676"/>
              <a:gd name="connsiteX5" fmla="*/ 6651123 w 6651123"/>
              <a:gd name="connsiteY5" fmla="*/ 0 h 2343676"/>
              <a:gd name="connsiteX0" fmla="*/ 0 w 6651123"/>
              <a:gd name="connsiteY0" fmla="*/ 2343676 h 2343676"/>
              <a:gd name="connsiteX1" fmla="*/ 609600 w 6651123"/>
              <a:gd name="connsiteY1" fmla="*/ 355219 h 2343676"/>
              <a:gd name="connsiteX2" fmla="*/ 1582056 w 6651123"/>
              <a:gd name="connsiteY2" fmla="*/ 1443791 h 2343676"/>
              <a:gd name="connsiteX3" fmla="*/ 2720538 w 6651123"/>
              <a:gd name="connsiteY3" fmla="*/ 599670 h 2343676"/>
              <a:gd name="connsiteX4" fmla="*/ 4834450 w 6651123"/>
              <a:gd name="connsiteY4" fmla="*/ 211604 h 2343676"/>
              <a:gd name="connsiteX5" fmla="*/ 6651123 w 6651123"/>
              <a:gd name="connsiteY5" fmla="*/ 0 h 2343676"/>
              <a:gd name="connsiteX0" fmla="*/ 0 w 6651123"/>
              <a:gd name="connsiteY0" fmla="*/ 2343676 h 2343676"/>
              <a:gd name="connsiteX1" fmla="*/ 933291 w 6651123"/>
              <a:gd name="connsiteY1" fmla="*/ 1542335 h 2343676"/>
              <a:gd name="connsiteX2" fmla="*/ 1582056 w 6651123"/>
              <a:gd name="connsiteY2" fmla="*/ 1443791 h 2343676"/>
              <a:gd name="connsiteX3" fmla="*/ 2720538 w 6651123"/>
              <a:gd name="connsiteY3" fmla="*/ 599670 h 2343676"/>
              <a:gd name="connsiteX4" fmla="*/ 4834450 w 6651123"/>
              <a:gd name="connsiteY4" fmla="*/ 211604 h 2343676"/>
              <a:gd name="connsiteX5" fmla="*/ 6651123 w 6651123"/>
              <a:gd name="connsiteY5" fmla="*/ 0 h 2343676"/>
              <a:gd name="connsiteX0" fmla="*/ 0 w 6651123"/>
              <a:gd name="connsiteY0" fmla="*/ 2343676 h 2343676"/>
              <a:gd name="connsiteX1" fmla="*/ 933291 w 6651123"/>
              <a:gd name="connsiteY1" fmla="*/ 1542335 h 2343676"/>
              <a:gd name="connsiteX2" fmla="*/ 1376073 w 6651123"/>
              <a:gd name="connsiteY2" fmla="*/ 834191 h 2343676"/>
              <a:gd name="connsiteX3" fmla="*/ 2720538 w 6651123"/>
              <a:gd name="connsiteY3" fmla="*/ 599670 h 2343676"/>
              <a:gd name="connsiteX4" fmla="*/ 4834450 w 6651123"/>
              <a:gd name="connsiteY4" fmla="*/ 211604 h 2343676"/>
              <a:gd name="connsiteX5" fmla="*/ 6651123 w 6651123"/>
              <a:gd name="connsiteY5" fmla="*/ 0 h 2343676"/>
              <a:gd name="connsiteX0" fmla="*/ 0 w 6651123"/>
              <a:gd name="connsiteY0" fmla="*/ 2343676 h 2343676"/>
              <a:gd name="connsiteX1" fmla="*/ 933291 w 6651123"/>
              <a:gd name="connsiteY1" fmla="*/ 1542335 h 2343676"/>
              <a:gd name="connsiteX2" fmla="*/ 1376073 w 6651123"/>
              <a:gd name="connsiteY2" fmla="*/ 834191 h 2343676"/>
              <a:gd name="connsiteX3" fmla="*/ 2955950 w 6651123"/>
              <a:gd name="connsiteY3" fmla="*/ 1080933 h 2343676"/>
              <a:gd name="connsiteX4" fmla="*/ 4834450 w 6651123"/>
              <a:gd name="connsiteY4" fmla="*/ 211604 h 2343676"/>
              <a:gd name="connsiteX5" fmla="*/ 6651123 w 6651123"/>
              <a:gd name="connsiteY5" fmla="*/ 0 h 2343676"/>
              <a:gd name="connsiteX0" fmla="*/ 0 w 6793267"/>
              <a:gd name="connsiteY0" fmla="*/ 2483161 h 2483161"/>
              <a:gd name="connsiteX1" fmla="*/ 933291 w 6793267"/>
              <a:gd name="connsiteY1" fmla="*/ 1681820 h 2483161"/>
              <a:gd name="connsiteX2" fmla="*/ 1376073 w 6793267"/>
              <a:gd name="connsiteY2" fmla="*/ 973676 h 2483161"/>
              <a:gd name="connsiteX3" fmla="*/ 2955950 w 6793267"/>
              <a:gd name="connsiteY3" fmla="*/ 1220418 h 2483161"/>
              <a:gd name="connsiteX4" fmla="*/ 4834450 w 6793267"/>
              <a:gd name="connsiteY4" fmla="*/ 351089 h 2483161"/>
              <a:gd name="connsiteX5" fmla="*/ 6793267 w 6793267"/>
              <a:gd name="connsiteY5" fmla="*/ 0 h 2483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3267" h="2483161">
                <a:moveTo>
                  <a:pt x="0" y="2483161"/>
                </a:moveTo>
                <a:cubicBezTo>
                  <a:pt x="243114" y="1621980"/>
                  <a:pt x="703946" y="1933401"/>
                  <a:pt x="933291" y="1681820"/>
                </a:cubicBezTo>
                <a:cubicBezTo>
                  <a:pt x="1162636" y="1430239"/>
                  <a:pt x="1038963" y="1050576"/>
                  <a:pt x="1376073" y="973676"/>
                </a:cubicBezTo>
                <a:cubicBezTo>
                  <a:pt x="1713183" y="896776"/>
                  <a:pt x="2379554" y="1324183"/>
                  <a:pt x="2955950" y="1220418"/>
                </a:cubicBezTo>
                <a:cubicBezTo>
                  <a:pt x="3532346" y="1116653"/>
                  <a:pt x="4194897" y="554492"/>
                  <a:pt x="4834450" y="351089"/>
                </a:cubicBezTo>
                <a:cubicBezTo>
                  <a:pt x="5474003" y="147686"/>
                  <a:pt x="6236753" y="65187"/>
                  <a:pt x="6793267" y="0"/>
                </a:cubicBezTo>
              </a:path>
            </a:pathLst>
          </a:custGeom>
          <a:no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21" name="任意多边形 20"/>
          <p:cNvSpPr/>
          <p:nvPr/>
        </p:nvSpPr>
        <p:spPr bwMode="auto">
          <a:xfrm>
            <a:off x="4840888" y="2896464"/>
            <a:ext cx="3770293" cy="2059500"/>
          </a:xfrm>
          <a:custGeom>
            <a:avLst/>
            <a:gdLst>
              <a:gd name="connsiteX0" fmla="*/ 0 w 6008914"/>
              <a:gd name="connsiteY0" fmla="*/ 1770742 h 1770742"/>
              <a:gd name="connsiteX1" fmla="*/ 493486 w 6008914"/>
              <a:gd name="connsiteY1" fmla="*/ 1059542 h 1770742"/>
              <a:gd name="connsiteX2" fmla="*/ 1248229 w 6008914"/>
              <a:gd name="connsiteY2" fmla="*/ 769257 h 1770742"/>
              <a:gd name="connsiteX3" fmla="*/ 6008914 w 6008914"/>
              <a:gd name="connsiteY3" fmla="*/ 0 h 1770742"/>
              <a:gd name="connsiteX0" fmla="*/ 0 w 6008914"/>
              <a:gd name="connsiteY0" fmla="*/ 1770742 h 1770742"/>
              <a:gd name="connsiteX1" fmla="*/ 449944 w 6008914"/>
              <a:gd name="connsiteY1" fmla="*/ 1059542 h 1770742"/>
              <a:gd name="connsiteX2" fmla="*/ 1248229 w 6008914"/>
              <a:gd name="connsiteY2" fmla="*/ 769257 h 1770742"/>
              <a:gd name="connsiteX3" fmla="*/ 6008914 w 6008914"/>
              <a:gd name="connsiteY3" fmla="*/ 0 h 1770742"/>
              <a:gd name="connsiteX0" fmla="*/ 0 w 6008914"/>
              <a:gd name="connsiteY0" fmla="*/ 1770742 h 1770742"/>
              <a:gd name="connsiteX1" fmla="*/ 449944 w 6008914"/>
              <a:gd name="connsiteY1" fmla="*/ 1059542 h 1770742"/>
              <a:gd name="connsiteX2" fmla="*/ 1567543 w 6008914"/>
              <a:gd name="connsiteY2" fmla="*/ 740228 h 1770742"/>
              <a:gd name="connsiteX3" fmla="*/ 6008914 w 6008914"/>
              <a:gd name="connsiteY3" fmla="*/ 0 h 1770742"/>
              <a:gd name="connsiteX0" fmla="*/ 0 w 6008914"/>
              <a:gd name="connsiteY0" fmla="*/ 1770742 h 1770742"/>
              <a:gd name="connsiteX1" fmla="*/ 449944 w 6008914"/>
              <a:gd name="connsiteY1" fmla="*/ 1059542 h 1770742"/>
              <a:gd name="connsiteX2" fmla="*/ 1514373 w 6008914"/>
              <a:gd name="connsiteY2" fmla="*/ 515639 h 1770742"/>
              <a:gd name="connsiteX3" fmla="*/ 6008914 w 6008914"/>
              <a:gd name="connsiteY3" fmla="*/ 0 h 1770742"/>
              <a:gd name="connsiteX0" fmla="*/ 0 w 6008914"/>
              <a:gd name="connsiteY0" fmla="*/ 1813942 h 1813942"/>
              <a:gd name="connsiteX1" fmla="*/ 449944 w 6008914"/>
              <a:gd name="connsiteY1" fmla="*/ 1102742 h 1813942"/>
              <a:gd name="connsiteX2" fmla="*/ 1514373 w 6008914"/>
              <a:gd name="connsiteY2" fmla="*/ 558839 h 1813942"/>
              <a:gd name="connsiteX3" fmla="*/ 4442889 w 6008914"/>
              <a:gd name="connsiteY3" fmla="*/ 28697 h 1813942"/>
              <a:gd name="connsiteX4" fmla="*/ 6008914 w 6008914"/>
              <a:gd name="connsiteY4" fmla="*/ 43200 h 1813942"/>
              <a:gd name="connsiteX0" fmla="*/ 0 w 6248181"/>
              <a:gd name="connsiteY0" fmla="*/ 2059500 h 2059500"/>
              <a:gd name="connsiteX1" fmla="*/ 449944 w 6248181"/>
              <a:gd name="connsiteY1" fmla="*/ 1348300 h 2059500"/>
              <a:gd name="connsiteX2" fmla="*/ 1514373 w 6248181"/>
              <a:gd name="connsiteY2" fmla="*/ 804397 h 2059500"/>
              <a:gd name="connsiteX3" fmla="*/ 4442889 w 6248181"/>
              <a:gd name="connsiteY3" fmla="*/ 274255 h 2059500"/>
              <a:gd name="connsiteX4" fmla="*/ 6248181 w 6248181"/>
              <a:gd name="connsiteY4" fmla="*/ 0 h 2059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181" h="2059500">
                <a:moveTo>
                  <a:pt x="0" y="2059500"/>
                </a:moveTo>
                <a:cubicBezTo>
                  <a:pt x="142724" y="1787357"/>
                  <a:pt x="197548" y="1557484"/>
                  <a:pt x="449944" y="1348300"/>
                </a:cubicBezTo>
                <a:cubicBezTo>
                  <a:pt x="702340" y="1139116"/>
                  <a:pt x="848882" y="943299"/>
                  <a:pt x="1514373" y="804397"/>
                </a:cubicBezTo>
                <a:cubicBezTo>
                  <a:pt x="2179864" y="665495"/>
                  <a:pt x="3693799" y="360195"/>
                  <a:pt x="4442889" y="274255"/>
                </a:cubicBezTo>
                <a:cubicBezTo>
                  <a:pt x="5191979" y="188315"/>
                  <a:pt x="5987177" y="37688"/>
                  <a:pt x="6248181" y="0"/>
                </a:cubicBezTo>
              </a:path>
            </a:pathLst>
          </a:custGeom>
          <a:noFill/>
          <a:ln w="22225"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22" name="矩形 21"/>
          <p:cNvSpPr/>
          <p:nvPr/>
        </p:nvSpPr>
        <p:spPr>
          <a:xfrm>
            <a:off x="5270786" y="5454949"/>
            <a:ext cx="3042268" cy="1200329"/>
          </a:xfrm>
          <a:prstGeom prst="rect">
            <a:avLst/>
          </a:prstGeom>
        </p:spPr>
        <p:txBody>
          <a:bodyPr wrap="square">
            <a:spAutoFit/>
          </a:bodyPr>
          <a:lstStyle/>
          <a:p>
            <a:r>
              <a:rPr lang="en-US" altLang="zh-CN" sz="2400" i="1" dirty="0" smtClean="0">
                <a:solidFill>
                  <a:srgbClr val="FF0000"/>
                </a:solidFill>
              </a:rPr>
              <a:t>g</a:t>
            </a:r>
            <a:r>
              <a:rPr lang="en-US" altLang="zh-CN" sz="2400" dirty="0" smtClean="0">
                <a:solidFill>
                  <a:srgbClr val="FF0000"/>
                </a:solidFill>
              </a:rPr>
              <a:t>(n)</a:t>
            </a:r>
            <a:r>
              <a:rPr lang="zh-CN" altLang="en-US" sz="2400" dirty="0" smtClean="0">
                <a:solidFill>
                  <a:srgbClr val="FF0000"/>
                </a:solidFill>
              </a:rPr>
              <a:t>是</a:t>
            </a:r>
            <a:r>
              <a:rPr lang="el-GR" altLang="zh-CN" sz="2400" dirty="0" smtClean="0">
                <a:solidFill>
                  <a:srgbClr val="FF0000"/>
                </a:solidFill>
              </a:rPr>
              <a:t>Θ</a:t>
            </a:r>
            <a:r>
              <a:rPr lang="en-US" altLang="zh-CN" sz="2400" dirty="0" smtClean="0">
                <a:solidFill>
                  <a:srgbClr val="FF0000"/>
                </a:solidFill>
              </a:rPr>
              <a:t>(</a:t>
            </a:r>
            <a:r>
              <a:rPr lang="en-US" altLang="zh-CN" sz="2400" i="1" dirty="0" smtClean="0">
                <a:solidFill>
                  <a:srgbClr val="FF0000"/>
                </a:solidFill>
              </a:rPr>
              <a:t>f</a:t>
            </a:r>
            <a:r>
              <a:rPr lang="en-US" altLang="zh-CN" sz="2400" dirty="0" smtClean="0">
                <a:solidFill>
                  <a:srgbClr val="FF0000"/>
                </a:solidFill>
              </a:rPr>
              <a:t>(n))</a:t>
            </a:r>
            <a:r>
              <a:rPr lang="zh-CN" altLang="en-US" sz="2400" dirty="0" smtClean="0">
                <a:solidFill>
                  <a:srgbClr val="FF0000"/>
                </a:solidFill>
              </a:rPr>
              <a:t>的</a:t>
            </a:r>
            <a:endParaRPr lang="en-US" altLang="zh-CN" sz="2400" dirty="0" smtClean="0">
              <a:solidFill>
                <a:srgbClr val="FF0000"/>
              </a:solidFill>
            </a:endParaRPr>
          </a:p>
          <a:p>
            <a:r>
              <a:rPr lang="en-US" altLang="zh-CN" sz="2400" i="1" dirty="0">
                <a:solidFill>
                  <a:srgbClr val="FF0000"/>
                </a:solidFill>
              </a:rPr>
              <a:t>f</a:t>
            </a:r>
            <a:r>
              <a:rPr lang="en-US" altLang="zh-CN" sz="2400" dirty="0">
                <a:solidFill>
                  <a:srgbClr val="FF0000"/>
                </a:solidFill>
              </a:rPr>
              <a:t>(n)</a:t>
            </a:r>
            <a:r>
              <a:rPr lang="zh-CN" altLang="en-US" sz="2400" dirty="0">
                <a:solidFill>
                  <a:srgbClr val="FF0000"/>
                </a:solidFill>
              </a:rPr>
              <a:t>是</a:t>
            </a:r>
            <a:r>
              <a:rPr lang="en-US" altLang="zh-CN" sz="2400" i="1" dirty="0">
                <a:solidFill>
                  <a:srgbClr val="FF0000"/>
                </a:solidFill>
              </a:rPr>
              <a:t>g</a:t>
            </a:r>
            <a:r>
              <a:rPr lang="en-US" altLang="zh-CN" sz="2400" dirty="0">
                <a:solidFill>
                  <a:srgbClr val="FF0000"/>
                </a:solidFill>
              </a:rPr>
              <a:t>(n)</a:t>
            </a:r>
            <a:r>
              <a:rPr lang="zh-CN" altLang="en-US" sz="2400" dirty="0">
                <a:solidFill>
                  <a:srgbClr val="FF0000"/>
                </a:solidFill>
              </a:rPr>
              <a:t>的</a:t>
            </a:r>
            <a:r>
              <a:rPr lang="zh-CN" altLang="en-US" sz="2400" dirty="0" smtClean="0">
                <a:solidFill>
                  <a:srgbClr val="FF0000"/>
                </a:solidFill>
              </a:rPr>
              <a:t>紧确界</a:t>
            </a:r>
            <a:endParaRPr lang="zh-CN" altLang="en-US" sz="2400" dirty="0"/>
          </a:p>
          <a:p>
            <a:endParaRPr lang="zh-CN" altLang="en-US" sz="2400" dirty="0"/>
          </a:p>
        </p:txBody>
      </p:sp>
      <p:cxnSp>
        <p:nvCxnSpPr>
          <p:cNvPr id="23" name="直接连接符 22"/>
          <p:cNvCxnSpPr/>
          <p:nvPr/>
        </p:nvCxnSpPr>
        <p:spPr bwMode="auto">
          <a:xfrm>
            <a:off x="6876255" y="3366482"/>
            <a:ext cx="0" cy="1582403"/>
          </a:xfrm>
          <a:prstGeom prst="line">
            <a:avLst/>
          </a:prstGeom>
          <a:noFill/>
          <a:ln w="12700" cap="sq" cmpd="sng" algn="ctr">
            <a:solidFill>
              <a:srgbClr val="000000"/>
            </a:solidFill>
            <a:prstDash val="lgDash"/>
            <a:round/>
            <a:headEnd type="none" w="med" len="med"/>
            <a:tailEnd type="none" w="med" len="med"/>
          </a:ln>
          <a:effectLst/>
        </p:spPr>
      </p:cxnSp>
      <p:sp>
        <p:nvSpPr>
          <p:cNvPr id="24" name="文本框 23"/>
          <p:cNvSpPr txBox="1"/>
          <p:nvPr/>
        </p:nvSpPr>
        <p:spPr>
          <a:xfrm>
            <a:off x="6552219" y="4933319"/>
            <a:ext cx="648072" cy="461665"/>
          </a:xfrm>
          <a:prstGeom prst="rect">
            <a:avLst/>
          </a:prstGeom>
          <a:noFill/>
        </p:spPr>
        <p:txBody>
          <a:bodyPr wrap="square" rtlCol="0">
            <a:spAutoFit/>
          </a:bodyPr>
          <a:lstStyle/>
          <a:p>
            <a:pPr algn="ctr"/>
            <a:r>
              <a:rPr lang="en-US" altLang="zh-CN" sz="2400" dirty="0" smtClean="0"/>
              <a:t>N</a:t>
            </a:r>
            <a:endParaRPr lang="zh-CN" altLang="en-US" sz="2400" dirty="0"/>
          </a:p>
        </p:txBody>
      </p:sp>
      <p:sp>
        <p:nvSpPr>
          <p:cNvPr id="25" name="矩形 24"/>
          <p:cNvSpPr/>
          <p:nvPr/>
        </p:nvSpPr>
        <p:spPr>
          <a:xfrm>
            <a:off x="8129615" y="2472425"/>
            <a:ext cx="715260" cy="461665"/>
          </a:xfrm>
          <a:prstGeom prst="rect">
            <a:avLst/>
          </a:prstGeom>
        </p:spPr>
        <p:txBody>
          <a:bodyPr wrap="none">
            <a:spAutoFit/>
          </a:bodyPr>
          <a:lstStyle/>
          <a:p>
            <a:r>
              <a:rPr lang="en-US" altLang="zh-CN" sz="2400" i="1" dirty="0">
                <a:solidFill>
                  <a:schemeClr val="tx1"/>
                </a:solidFill>
              </a:rPr>
              <a:t>g</a:t>
            </a:r>
            <a:r>
              <a:rPr lang="en-US" altLang="zh-CN" sz="2400" dirty="0">
                <a:solidFill>
                  <a:schemeClr val="tx1"/>
                </a:solidFill>
              </a:rPr>
              <a:t>(n</a:t>
            </a:r>
            <a:r>
              <a:rPr lang="en-US" altLang="zh-CN" sz="2400" dirty="0" smtClean="0">
                <a:solidFill>
                  <a:schemeClr val="tx1"/>
                </a:solidFill>
              </a:rPr>
              <a:t>)</a:t>
            </a:r>
            <a:endParaRPr lang="zh-CN" altLang="en-US" sz="2400" dirty="0">
              <a:solidFill>
                <a:schemeClr val="tx1"/>
              </a:solidFill>
            </a:endParaRPr>
          </a:p>
        </p:txBody>
      </p:sp>
      <p:sp>
        <p:nvSpPr>
          <p:cNvPr id="26" name="文本框 25"/>
          <p:cNvSpPr txBox="1"/>
          <p:nvPr/>
        </p:nvSpPr>
        <p:spPr>
          <a:xfrm>
            <a:off x="7792430" y="3034664"/>
            <a:ext cx="1016426" cy="461665"/>
          </a:xfrm>
          <a:prstGeom prst="rect">
            <a:avLst/>
          </a:prstGeom>
          <a:noFill/>
        </p:spPr>
        <p:txBody>
          <a:bodyPr wrap="square" rtlCol="0">
            <a:spAutoFit/>
          </a:bodyPr>
          <a:lstStyle/>
          <a:p>
            <a:pPr algn="ctr"/>
            <a:r>
              <a:rPr lang="en-US" altLang="zh-CN" sz="2400" i="1" dirty="0" smtClean="0">
                <a:solidFill>
                  <a:srgbClr val="FF0000"/>
                </a:solidFill>
              </a:rPr>
              <a:t>c</a:t>
            </a:r>
            <a:r>
              <a:rPr lang="en-US" altLang="zh-CN" sz="2400" baseline="-25000" dirty="0" smtClean="0">
                <a:solidFill>
                  <a:srgbClr val="FF0000"/>
                </a:solidFill>
              </a:rPr>
              <a:t>2</a:t>
            </a:r>
            <a:r>
              <a:rPr lang="en-US" altLang="zh-CN" sz="2400" i="1" dirty="0" smtClean="0">
                <a:solidFill>
                  <a:srgbClr val="FF0000"/>
                </a:solidFill>
              </a:rPr>
              <a:t>f</a:t>
            </a:r>
            <a:r>
              <a:rPr lang="en-US" altLang="zh-CN" sz="2400" dirty="0" smtClean="0">
                <a:solidFill>
                  <a:srgbClr val="FF0000"/>
                </a:solidFill>
              </a:rPr>
              <a:t>(n)</a:t>
            </a:r>
            <a:endParaRPr lang="zh-CN" altLang="en-US" sz="2400" dirty="0">
              <a:solidFill>
                <a:srgbClr val="FF0000"/>
              </a:solidFill>
            </a:endParaRPr>
          </a:p>
        </p:txBody>
      </p:sp>
      <p:sp>
        <p:nvSpPr>
          <p:cNvPr id="27" name="任意多边形 26"/>
          <p:cNvSpPr/>
          <p:nvPr/>
        </p:nvSpPr>
        <p:spPr bwMode="auto">
          <a:xfrm>
            <a:off x="4861332" y="2324987"/>
            <a:ext cx="3625914" cy="2580860"/>
          </a:xfrm>
          <a:custGeom>
            <a:avLst/>
            <a:gdLst>
              <a:gd name="connsiteX0" fmla="*/ 0 w 5936343"/>
              <a:gd name="connsiteY0" fmla="*/ 2772229 h 2772229"/>
              <a:gd name="connsiteX1" fmla="*/ 319314 w 5936343"/>
              <a:gd name="connsiteY1" fmla="*/ 1320800 h 2772229"/>
              <a:gd name="connsiteX2" fmla="*/ 1611086 w 5936343"/>
              <a:gd name="connsiteY2" fmla="*/ 740229 h 2772229"/>
              <a:gd name="connsiteX3" fmla="*/ 5936343 w 5936343"/>
              <a:gd name="connsiteY3" fmla="*/ 0 h 2772229"/>
            </a:gdLst>
            <a:ahLst/>
            <a:cxnLst>
              <a:cxn ang="0">
                <a:pos x="connsiteX0" y="connsiteY0"/>
              </a:cxn>
              <a:cxn ang="0">
                <a:pos x="connsiteX1" y="connsiteY1"/>
              </a:cxn>
              <a:cxn ang="0">
                <a:pos x="connsiteX2" y="connsiteY2"/>
              </a:cxn>
              <a:cxn ang="0">
                <a:pos x="connsiteX3" y="connsiteY3"/>
              </a:cxn>
            </a:cxnLst>
            <a:rect l="l" t="t" r="r" b="b"/>
            <a:pathLst>
              <a:path w="5936343" h="2772229">
                <a:moveTo>
                  <a:pt x="0" y="2772229"/>
                </a:moveTo>
                <a:cubicBezTo>
                  <a:pt x="25400" y="2215848"/>
                  <a:pt x="50800" y="1659467"/>
                  <a:pt x="319314" y="1320800"/>
                </a:cubicBezTo>
                <a:cubicBezTo>
                  <a:pt x="587828" y="982133"/>
                  <a:pt x="674914" y="960362"/>
                  <a:pt x="1611086" y="740229"/>
                </a:cubicBezTo>
                <a:cubicBezTo>
                  <a:pt x="2547258" y="520096"/>
                  <a:pt x="4241800" y="260048"/>
                  <a:pt x="5936343" y="0"/>
                </a:cubicBezTo>
              </a:path>
            </a:pathLst>
          </a:custGeom>
          <a:noFill/>
          <a:ln w="22225"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1800" b="1" i="0" u="none" strike="noStrike" cap="none" normalizeH="0" baseline="0" smtClean="0">
              <a:ln>
                <a:noFill/>
              </a:ln>
              <a:solidFill>
                <a:srgbClr val="000000"/>
              </a:solidFill>
              <a:effectLst/>
              <a:latin typeface="Times New Roman" pitchFamily="18" charset="0"/>
              <a:ea typeface="宋体" pitchFamily="2" charset="-122"/>
            </a:endParaRPr>
          </a:p>
        </p:txBody>
      </p:sp>
      <p:sp>
        <p:nvSpPr>
          <p:cNvPr id="28" name="文本框 27"/>
          <p:cNvSpPr txBox="1"/>
          <p:nvPr/>
        </p:nvSpPr>
        <p:spPr>
          <a:xfrm>
            <a:off x="7625817" y="1900805"/>
            <a:ext cx="1016426" cy="461665"/>
          </a:xfrm>
          <a:prstGeom prst="rect">
            <a:avLst/>
          </a:prstGeom>
          <a:noFill/>
        </p:spPr>
        <p:txBody>
          <a:bodyPr wrap="square" rtlCol="0">
            <a:spAutoFit/>
          </a:bodyPr>
          <a:lstStyle/>
          <a:p>
            <a:pPr algn="ctr"/>
            <a:r>
              <a:rPr lang="en-US" altLang="zh-CN" sz="2400" i="1" dirty="0" smtClean="0">
                <a:solidFill>
                  <a:srgbClr val="FF0000"/>
                </a:solidFill>
              </a:rPr>
              <a:t>c</a:t>
            </a:r>
            <a:r>
              <a:rPr lang="en-US" altLang="zh-CN" sz="2400" baseline="-25000" dirty="0" smtClean="0">
                <a:solidFill>
                  <a:srgbClr val="FF0000"/>
                </a:solidFill>
              </a:rPr>
              <a:t>1</a:t>
            </a:r>
            <a:r>
              <a:rPr lang="en-US" altLang="zh-CN" sz="2400" i="1" dirty="0" smtClean="0">
                <a:solidFill>
                  <a:srgbClr val="FF0000"/>
                </a:solidFill>
              </a:rPr>
              <a:t>f</a:t>
            </a:r>
            <a:r>
              <a:rPr lang="en-US" altLang="zh-CN" sz="2400" dirty="0" smtClean="0">
                <a:solidFill>
                  <a:srgbClr val="FF0000"/>
                </a:solidFill>
              </a:rPr>
              <a:t>(n)</a:t>
            </a:r>
            <a:endParaRPr lang="zh-CN" altLang="en-US" sz="2400" dirty="0">
              <a:solidFill>
                <a:srgbClr val="FF0000"/>
              </a:solidFill>
            </a:endParaRPr>
          </a:p>
        </p:txBody>
      </p:sp>
      <p:sp>
        <p:nvSpPr>
          <p:cNvPr id="31" name="矩形 30"/>
          <p:cNvSpPr/>
          <p:nvPr/>
        </p:nvSpPr>
        <p:spPr>
          <a:xfrm>
            <a:off x="971600" y="1516297"/>
            <a:ext cx="2501006" cy="646331"/>
          </a:xfrm>
          <a:prstGeom prst="rect">
            <a:avLst/>
          </a:prstGeom>
        </p:spPr>
        <p:txBody>
          <a:bodyPr wrap="none">
            <a:spAutoFit/>
          </a:bodyPr>
          <a:lstStyle/>
          <a:p>
            <a:r>
              <a:rPr lang="zh-CN" altLang="en-US" sz="3600" kern="0" dirty="0" smtClean="0">
                <a:solidFill>
                  <a:srgbClr val="6600CC"/>
                </a:solidFill>
                <a:latin typeface="Times New Roman"/>
                <a:ea typeface="宋体"/>
                <a:cs typeface="+mj-cs"/>
              </a:rPr>
              <a:t>大</a:t>
            </a:r>
            <a:r>
              <a:rPr lang="el-GR" altLang="zh-CN" sz="3600" kern="0" dirty="0">
                <a:solidFill>
                  <a:srgbClr val="FF0000"/>
                </a:solidFill>
                <a:latin typeface="Times New Roman"/>
                <a:ea typeface="宋体"/>
                <a:cs typeface="+mj-cs"/>
              </a:rPr>
              <a:t>Ω</a:t>
            </a:r>
            <a:r>
              <a:rPr lang="zh-CN" altLang="en-US" sz="3600" kern="0" dirty="0" smtClean="0">
                <a:solidFill>
                  <a:srgbClr val="6600CC"/>
                </a:solidFill>
                <a:latin typeface="Times New Roman"/>
                <a:ea typeface="宋体"/>
                <a:cs typeface="+mj-cs"/>
              </a:rPr>
              <a:t>表式</a:t>
            </a:r>
            <a:r>
              <a:rPr lang="zh-CN" altLang="en-US" sz="3600" kern="0" dirty="0">
                <a:solidFill>
                  <a:srgbClr val="6600CC"/>
                </a:solidFill>
                <a:latin typeface="Times New Roman"/>
                <a:ea typeface="宋体"/>
                <a:cs typeface="+mj-cs"/>
              </a:rPr>
              <a:t>法</a:t>
            </a:r>
            <a:endParaRPr lang="zh-CN" altLang="en-US" dirty="0"/>
          </a:p>
        </p:txBody>
      </p:sp>
      <p:sp>
        <p:nvSpPr>
          <p:cNvPr id="32" name="矩形 31"/>
          <p:cNvSpPr/>
          <p:nvPr/>
        </p:nvSpPr>
        <p:spPr>
          <a:xfrm>
            <a:off x="5239287" y="1547657"/>
            <a:ext cx="2396810" cy="646331"/>
          </a:xfrm>
          <a:prstGeom prst="rect">
            <a:avLst/>
          </a:prstGeom>
        </p:spPr>
        <p:txBody>
          <a:bodyPr wrap="none">
            <a:spAutoFit/>
          </a:bodyPr>
          <a:lstStyle/>
          <a:p>
            <a:r>
              <a:rPr lang="zh-CN" altLang="en-US" sz="3600" kern="0" dirty="0" smtClean="0">
                <a:solidFill>
                  <a:srgbClr val="6600CC"/>
                </a:solidFill>
                <a:latin typeface="Times New Roman"/>
                <a:ea typeface="宋体"/>
                <a:cs typeface="+mj-cs"/>
              </a:rPr>
              <a:t>大</a:t>
            </a:r>
            <a:r>
              <a:rPr lang="el-GR" altLang="zh-CN" sz="3600" dirty="0">
                <a:solidFill>
                  <a:srgbClr val="FF0000"/>
                </a:solidFill>
              </a:rPr>
              <a:t>Θ</a:t>
            </a:r>
            <a:r>
              <a:rPr lang="zh-CN" altLang="en-US" sz="3600" kern="0" dirty="0" smtClean="0">
                <a:solidFill>
                  <a:srgbClr val="6600CC"/>
                </a:solidFill>
                <a:latin typeface="Times New Roman"/>
                <a:ea typeface="宋体"/>
                <a:cs typeface="+mj-cs"/>
              </a:rPr>
              <a:t>表式</a:t>
            </a:r>
            <a:r>
              <a:rPr lang="zh-CN" altLang="en-US" sz="3600" kern="0" dirty="0">
                <a:solidFill>
                  <a:srgbClr val="6600CC"/>
                </a:solidFill>
                <a:latin typeface="Times New Roman"/>
                <a:ea typeface="宋体"/>
                <a:cs typeface="+mj-cs"/>
              </a:rPr>
              <a:t>法</a:t>
            </a:r>
            <a:endParaRPr lang="zh-CN" altLang="en-US" dirty="0"/>
          </a:p>
        </p:txBody>
      </p:sp>
      <p:sp>
        <p:nvSpPr>
          <p:cNvPr id="3" name="灯片编号占位符 2"/>
          <p:cNvSpPr>
            <a:spLocks noGrp="1"/>
          </p:cNvSpPr>
          <p:nvPr>
            <p:ph type="sldNum" sz="quarter" idx="11"/>
          </p:nvPr>
        </p:nvSpPr>
        <p:spPr/>
        <p:txBody>
          <a:bodyPr/>
          <a:lstStyle/>
          <a:p>
            <a:pPr>
              <a:defRPr/>
            </a:pPr>
            <a:fld id="{A6B5CF24-81FF-43E3-A83F-2846DD05B1C8}" type="slidenum">
              <a:rPr lang="en-US" altLang="zh-CN" smtClean="0"/>
              <a:pPr>
                <a:defRPr/>
              </a:pPr>
              <a:t>71</a:t>
            </a:fld>
            <a:endParaRPr lang="en-US" altLang="zh-CN"/>
          </a:p>
        </p:txBody>
      </p:sp>
    </p:spTree>
    <p:extLst>
      <p:ext uri="{BB962C8B-B14F-4D97-AF65-F5344CB8AC3E}">
        <p14:creationId xmlns:p14="http://schemas.microsoft.com/office/powerpoint/2010/main" val="368911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3" grpId="0"/>
      <p:bldP spid="15" grpId="0"/>
      <p:bldP spid="21" grpId="0" animBg="1"/>
      <p:bldP spid="24" grpId="0"/>
      <p:bldP spid="26" grpId="0"/>
      <p:bldP spid="27" grpId="0" animBg="1"/>
      <p:bldP spid="2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zh-CN" altLang="en-US" dirty="0" smtClean="0"/>
              <a:t>算法渐进分析：大</a:t>
            </a:r>
            <a:r>
              <a:rPr lang="zh-CN" altLang="en-US" dirty="0" smtClean="0">
                <a:solidFill>
                  <a:srgbClr val="FF0000"/>
                </a:solidFill>
              </a:rPr>
              <a:t>Ｏ</a:t>
            </a:r>
            <a:r>
              <a:rPr lang="zh-CN" altLang="en-US" dirty="0" smtClean="0"/>
              <a:t>表式法</a:t>
            </a:r>
          </a:p>
        </p:txBody>
      </p:sp>
      <p:sp>
        <p:nvSpPr>
          <p:cNvPr id="68612" name="Rectangle 3"/>
          <p:cNvSpPr>
            <a:spLocks noGrp="1" noChangeArrowheads="1"/>
          </p:cNvSpPr>
          <p:nvPr>
            <p:ph type="body" idx="1"/>
          </p:nvPr>
        </p:nvSpPr>
        <p:spPr/>
        <p:txBody>
          <a:bodyPr/>
          <a:lstStyle/>
          <a:p>
            <a:pPr eaLnBrk="1" hangingPunct="1"/>
            <a:r>
              <a:rPr lang="zh-CN" altLang="en-US" dirty="0" smtClean="0"/>
              <a:t>随着问题规模 </a:t>
            </a:r>
            <a:r>
              <a:rPr lang="en-US" altLang="zh-CN" dirty="0" smtClean="0"/>
              <a:t>n </a:t>
            </a:r>
            <a:r>
              <a:rPr lang="zh-CN" altLang="en-US" dirty="0" smtClean="0"/>
              <a:t>的增长，算法</a:t>
            </a:r>
            <a:r>
              <a:rPr lang="zh-CN" altLang="en-US" dirty="0" smtClean="0">
                <a:solidFill>
                  <a:schemeClr val="tx2"/>
                </a:solidFill>
              </a:rPr>
              <a:t>执行时间</a:t>
            </a:r>
            <a:r>
              <a:rPr lang="en-US" altLang="zh-CN" i="1" dirty="0" smtClean="0">
                <a:solidFill>
                  <a:schemeClr val="tx2"/>
                </a:solidFill>
              </a:rPr>
              <a:t>T</a:t>
            </a:r>
            <a:r>
              <a:rPr lang="en-US" altLang="zh-CN" dirty="0" smtClean="0">
                <a:solidFill>
                  <a:schemeClr val="tx2"/>
                </a:solidFill>
              </a:rPr>
              <a:t>(n)</a:t>
            </a:r>
            <a:r>
              <a:rPr lang="zh-CN" altLang="en-US" dirty="0" smtClean="0">
                <a:solidFill>
                  <a:schemeClr val="tx2"/>
                </a:solidFill>
              </a:rPr>
              <a:t>的增长率</a:t>
            </a:r>
            <a:r>
              <a:rPr lang="zh-CN" altLang="en-US" dirty="0" smtClean="0"/>
              <a:t>和 </a:t>
            </a:r>
            <a:r>
              <a:rPr lang="en-US" altLang="zh-CN" i="1" dirty="0" smtClean="0">
                <a:solidFill>
                  <a:schemeClr val="tx2"/>
                </a:solidFill>
              </a:rPr>
              <a:t>f</a:t>
            </a:r>
            <a:r>
              <a:rPr lang="en-US" altLang="zh-CN" dirty="0" smtClean="0">
                <a:solidFill>
                  <a:schemeClr val="tx2"/>
                </a:solidFill>
              </a:rPr>
              <a:t>(n) </a:t>
            </a:r>
            <a:r>
              <a:rPr lang="zh-CN" altLang="en-US" dirty="0" smtClean="0">
                <a:solidFill>
                  <a:schemeClr val="tx2"/>
                </a:solidFill>
              </a:rPr>
              <a:t>的增长率相同</a:t>
            </a:r>
            <a:r>
              <a:rPr lang="zh-CN" altLang="en-US" dirty="0" smtClean="0"/>
              <a:t>，则可记作</a:t>
            </a:r>
            <a:br>
              <a:rPr lang="zh-CN" altLang="en-US" dirty="0" smtClean="0"/>
            </a:br>
            <a:r>
              <a:rPr lang="zh-CN" altLang="en-US" dirty="0" smtClean="0"/>
              <a:t>                           </a:t>
            </a:r>
            <a:r>
              <a:rPr lang="en-US" altLang="zh-CN" i="1" dirty="0" smtClean="0"/>
              <a:t>T</a:t>
            </a:r>
            <a:r>
              <a:rPr lang="en-US" altLang="zh-CN" dirty="0" smtClean="0"/>
              <a:t>(n) = </a:t>
            </a:r>
            <a:r>
              <a:rPr lang="en-US" altLang="zh-CN" i="1" dirty="0" smtClean="0"/>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br>
              <a:rPr lang="en-US" altLang="zh-CN" dirty="0" smtClean="0"/>
            </a:br>
            <a:r>
              <a:rPr lang="zh-CN" altLang="en-US" dirty="0" smtClean="0"/>
              <a:t>称作算法的</a:t>
            </a:r>
            <a:r>
              <a:rPr lang="zh-CN" altLang="en-US" dirty="0" smtClean="0">
                <a:solidFill>
                  <a:srgbClr val="FF0000"/>
                </a:solidFill>
              </a:rPr>
              <a:t>渐近时间复杂度</a:t>
            </a:r>
            <a:r>
              <a:rPr lang="en-US" altLang="zh-CN" dirty="0" smtClean="0">
                <a:solidFill>
                  <a:srgbClr val="FF0000"/>
                </a:solidFill>
              </a:rPr>
              <a:t>(Asymptotic time complexity)</a:t>
            </a:r>
            <a:r>
              <a:rPr lang="zh-CN" altLang="en-US" dirty="0" smtClean="0">
                <a:solidFill>
                  <a:schemeClr val="tx1"/>
                </a:solidFill>
              </a:rPr>
              <a:t>。</a:t>
            </a:r>
          </a:p>
          <a:p>
            <a:pPr eaLnBrk="1" hangingPunct="1"/>
            <a:endParaRPr lang="en-US" altLang="zh-CN" dirty="0" smtClean="0"/>
          </a:p>
        </p:txBody>
      </p:sp>
      <p:graphicFrame>
        <p:nvGraphicFramePr>
          <p:cNvPr id="138247" name="Object 7"/>
          <p:cNvGraphicFramePr>
            <a:graphicFrameLocks noChangeAspect="1"/>
          </p:cNvGraphicFramePr>
          <p:nvPr>
            <p:extLst>
              <p:ext uri="{D42A27DB-BD31-4B8C-83A1-F6EECF244321}">
                <p14:modId xmlns:p14="http://schemas.microsoft.com/office/powerpoint/2010/main" val="676817560"/>
              </p:ext>
            </p:extLst>
          </p:nvPr>
        </p:nvGraphicFramePr>
        <p:xfrm>
          <a:off x="2699792" y="3249612"/>
          <a:ext cx="3240087" cy="1196975"/>
        </p:xfrm>
        <a:graphic>
          <a:graphicData uri="http://schemas.openxmlformats.org/presentationml/2006/ole">
            <mc:AlternateContent xmlns:mc="http://schemas.openxmlformats.org/markup-compatibility/2006">
              <mc:Choice xmlns:v="urn:schemas-microsoft-com:vml" Requires="v">
                <p:oleObj spid="_x0000_s68736" name="Equation" r:id="rId3" imgW="952087" imgH="418918" progId="">
                  <p:embed/>
                </p:oleObj>
              </mc:Choice>
              <mc:Fallback>
                <p:oleObj name="Equation" r:id="rId3" imgW="952087" imgH="418918"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249612"/>
                        <a:ext cx="3240087" cy="1196975"/>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6" name="矩形 5"/>
          <p:cNvSpPr/>
          <p:nvPr/>
        </p:nvSpPr>
        <p:spPr>
          <a:xfrm>
            <a:off x="500063" y="4929188"/>
            <a:ext cx="8429625" cy="1570037"/>
          </a:xfrm>
          <a:prstGeom prst="rect">
            <a:avLst/>
          </a:prstGeom>
          <a:ln>
            <a:solidFill>
              <a:schemeClr val="accent5">
                <a:lumMod val="50000"/>
              </a:schemeClr>
            </a:solidFill>
          </a:ln>
        </p:spPr>
        <p:txBody>
          <a:bodyPr>
            <a:spAutoFit/>
          </a:bodyPr>
          <a:lstStyle/>
          <a:p>
            <a:pPr marL="292100" indent="-292100">
              <a:spcBef>
                <a:spcPct val="50000"/>
              </a:spcBef>
              <a:defRPr/>
            </a:pPr>
            <a:r>
              <a:rPr lang="zh-CN" altLang="en-US" sz="2400" dirty="0"/>
              <a:t>存在一个正常数</a:t>
            </a:r>
            <a:r>
              <a:rPr lang="en-US" altLang="zh-CN" sz="2400" dirty="0"/>
              <a:t>C</a:t>
            </a:r>
            <a:r>
              <a:rPr lang="zh-CN" altLang="en-US" sz="2400" dirty="0"/>
              <a:t>和</a:t>
            </a:r>
            <a:r>
              <a:rPr lang="en-US" altLang="zh-CN" sz="2400" i="1" dirty="0"/>
              <a:t>n</a:t>
            </a:r>
            <a:r>
              <a:rPr lang="en-US" altLang="zh-CN" sz="2400" baseline="-25000" dirty="0"/>
              <a:t>0</a:t>
            </a:r>
            <a:r>
              <a:rPr lang="zh-CN" altLang="en-US" sz="2400" dirty="0"/>
              <a:t>，使得</a:t>
            </a:r>
            <a:endParaRPr lang="en-US" altLang="zh-CN" sz="2400" dirty="0"/>
          </a:p>
          <a:p>
            <a:pPr marL="292100" indent="-292100">
              <a:spcBef>
                <a:spcPct val="50000"/>
              </a:spcBef>
              <a:defRPr/>
            </a:pPr>
            <a:r>
              <a:rPr lang="en-US" altLang="zh-CN" sz="2400" i="1" dirty="0"/>
              <a:t>                        T </a:t>
            </a:r>
            <a:r>
              <a:rPr lang="en-US" altLang="zh-CN" sz="2400" dirty="0"/>
              <a:t>(n) </a:t>
            </a:r>
            <a:r>
              <a:rPr lang="en-US" altLang="zh-CN" sz="2400" dirty="0">
                <a:sym typeface="Symbol" pitchFamily="18" charset="2"/>
              </a:rPr>
              <a:t> </a:t>
            </a:r>
            <a:r>
              <a:rPr lang="en-US" altLang="zh-CN" sz="2400" i="1" dirty="0"/>
              <a:t>c </a:t>
            </a:r>
            <a:r>
              <a:rPr lang="en-US" altLang="zh-CN" sz="2400" dirty="0">
                <a:sym typeface="Symbol" pitchFamily="18" charset="2"/>
              </a:rPr>
              <a:t> </a:t>
            </a:r>
            <a:r>
              <a:rPr lang="en-US" altLang="zh-CN" sz="2400" i="1" dirty="0"/>
              <a:t>f </a:t>
            </a:r>
            <a:r>
              <a:rPr lang="en-US" altLang="zh-CN" sz="2400" dirty="0"/>
              <a:t>(</a:t>
            </a:r>
            <a:r>
              <a:rPr lang="en-US" altLang="zh-CN" sz="2400" i="1" dirty="0"/>
              <a:t>n</a:t>
            </a:r>
            <a:r>
              <a:rPr lang="en-US" altLang="zh-CN" sz="2400" dirty="0"/>
              <a:t>) for all </a:t>
            </a:r>
            <a:r>
              <a:rPr lang="en-US" altLang="zh-CN" sz="2400" i="1" dirty="0"/>
              <a:t>n </a:t>
            </a:r>
            <a:r>
              <a:rPr lang="en-US" altLang="zh-CN" sz="2400" dirty="0">
                <a:sym typeface="Symbol" pitchFamily="18" charset="2"/>
              </a:rPr>
              <a:t> </a:t>
            </a:r>
            <a:r>
              <a:rPr lang="en-US" altLang="zh-CN" sz="2400" i="1" dirty="0"/>
              <a:t>n</a:t>
            </a:r>
            <a:r>
              <a:rPr lang="en-US" altLang="zh-CN" sz="2400" baseline="-25000" dirty="0"/>
              <a:t>0</a:t>
            </a:r>
            <a:r>
              <a:rPr lang="en-US" altLang="zh-CN" sz="2400" dirty="0"/>
              <a:t>.</a:t>
            </a:r>
          </a:p>
          <a:p>
            <a:pPr marL="292100" indent="-292100">
              <a:spcBef>
                <a:spcPct val="50000"/>
              </a:spcBef>
              <a:defRPr/>
            </a:pPr>
            <a:r>
              <a:rPr lang="zh-CN" altLang="en-US" sz="2400" dirty="0">
                <a:solidFill>
                  <a:srgbClr val="FF0000"/>
                </a:solidFill>
              </a:rPr>
              <a:t>称</a:t>
            </a:r>
            <a:r>
              <a:rPr lang="en-US" altLang="zh-CN" sz="2400" i="1" dirty="0">
                <a:solidFill>
                  <a:srgbClr val="FF0000"/>
                </a:solidFill>
              </a:rPr>
              <a:t>f </a:t>
            </a:r>
            <a:r>
              <a:rPr lang="en-US" altLang="zh-CN" sz="2400" dirty="0">
                <a:solidFill>
                  <a:srgbClr val="FF0000"/>
                </a:solidFill>
              </a:rPr>
              <a:t>(</a:t>
            </a:r>
            <a:r>
              <a:rPr lang="en-US" altLang="zh-CN" sz="2400" i="1" dirty="0">
                <a:solidFill>
                  <a:srgbClr val="FF0000"/>
                </a:solidFill>
              </a:rPr>
              <a:t>n</a:t>
            </a:r>
            <a:r>
              <a:rPr lang="en-US" altLang="zh-CN" sz="2400" dirty="0">
                <a:solidFill>
                  <a:srgbClr val="FF0000"/>
                </a:solidFill>
              </a:rPr>
              <a:t>)</a:t>
            </a:r>
            <a:r>
              <a:rPr lang="zh-CN" altLang="en-US" sz="2400" dirty="0">
                <a:solidFill>
                  <a:srgbClr val="FF0000"/>
                </a:solidFill>
              </a:rPr>
              <a:t>是</a:t>
            </a:r>
            <a:r>
              <a:rPr lang="en-US" altLang="zh-CN" sz="2400" i="1" dirty="0">
                <a:solidFill>
                  <a:srgbClr val="FF0000"/>
                </a:solidFill>
              </a:rPr>
              <a:t>T </a:t>
            </a:r>
            <a:r>
              <a:rPr lang="en-US" altLang="zh-CN" sz="2400" dirty="0">
                <a:solidFill>
                  <a:srgbClr val="FF0000"/>
                </a:solidFill>
              </a:rPr>
              <a:t>(n) </a:t>
            </a:r>
            <a:r>
              <a:rPr lang="zh-CN" altLang="en-US" sz="2400" dirty="0">
                <a:solidFill>
                  <a:srgbClr val="FF0000"/>
                </a:solidFill>
              </a:rPr>
              <a:t>的渐进紧密上限（</a:t>
            </a:r>
            <a:r>
              <a:rPr lang="en-US" altLang="zh-CN" sz="2400" dirty="0">
                <a:solidFill>
                  <a:srgbClr val="FF0000"/>
                </a:solidFill>
              </a:rPr>
              <a:t>asymptotic tight upper bound</a:t>
            </a:r>
            <a:r>
              <a:rPr lang="zh-CN" altLang="en-US" sz="2400" dirty="0">
                <a:solidFill>
                  <a:srgbClr val="FF0000"/>
                </a:solidFill>
              </a:rPr>
              <a:t>）</a:t>
            </a:r>
            <a:endParaRPr lang="en-US" altLang="zh-CN" sz="2400" dirty="0">
              <a:solidFill>
                <a:srgbClr val="FF0000"/>
              </a:solidFill>
            </a:endParaRP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72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wipe(left)">
                                      <p:cBhvr>
                                        <p:cTn id="7" dur="500"/>
                                        <p:tgtEl>
                                          <p:spTgt spid="138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dirty="0" smtClean="0"/>
              <a:t>如何估计算法的时间复杂度？</a:t>
            </a:r>
          </a:p>
        </p:txBody>
      </p:sp>
      <p:sp>
        <p:nvSpPr>
          <p:cNvPr id="69636" name="Rectangle 3"/>
          <p:cNvSpPr>
            <a:spLocks noGrp="1" noChangeArrowheads="1"/>
          </p:cNvSpPr>
          <p:nvPr>
            <p:ph type="body" idx="1"/>
          </p:nvPr>
        </p:nvSpPr>
        <p:spPr>
          <a:xfrm>
            <a:off x="457200" y="1524000"/>
            <a:ext cx="3970338" cy="4724400"/>
          </a:xfrm>
          <a:ln w="12700">
            <a:solidFill>
              <a:schemeClr val="tx1"/>
            </a:solidFill>
            <a:miter lim="800000"/>
            <a:headEnd/>
            <a:tailEnd/>
          </a:ln>
        </p:spPr>
        <p:txBody>
          <a:bodyPr/>
          <a:lstStyle/>
          <a:p>
            <a:pPr eaLnBrk="1" hangingPunct="1"/>
            <a:r>
              <a:rPr lang="zh-CN" altLang="en-US" dirty="0" smtClean="0"/>
              <a:t>例</a:t>
            </a:r>
            <a:r>
              <a:rPr lang="en-US" altLang="zh-CN" dirty="0" smtClean="0"/>
              <a:t>1</a:t>
            </a:r>
            <a:r>
              <a:rPr lang="zh-CN" altLang="en-US" dirty="0" smtClean="0"/>
              <a:t>、矩阵乘法</a:t>
            </a:r>
          </a:p>
          <a:p>
            <a:pPr eaLnBrk="1" hangingPunct="1"/>
            <a:r>
              <a:rPr lang="zh-CN" altLang="en-US" u="sng" dirty="0" smtClean="0">
                <a:solidFill>
                  <a:srgbClr val="FF0000"/>
                </a:solidFill>
              </a:rPr>
              <a:t>基本操作</a:t>
            </a:r>
            <a:r>
              <a:rPr lang="zh-CN" altLang="en-US" dirty="0" smtClean="0">
                <a:solidFill>
                  <a:schemeClr val="tx1"/>
                </a:solidFill>
              </a:rPr>
              <a:t>在算法中重复执行的次数作为算法运行时间的衡量准则</a:t>
            </a:r>
          </a:p>
          <a:p>
            <a:pPr eaLnBrk="1" hangingPunct="1"/>
            <a:r>
              <a:rPr lang="zh-CN" altLang="en-US" dirty="0" smtClean="0">
                <a:solidFill>
                  <a:srgbClr val="FF0000"/>
                </a:solidFill>
              </a:rPr>
              <a:t>频度</a:t>
            </a:r>
            <a:r>
              <a:rPr lang="zh-CN" altLang="en-US" dirty="0" smtClean="0"/>
              <a:t>：是指该语句重复执行的次数</a:t>
            </a:r>
          </a:p>
          <a:p>
            <a:pPr eaLnBrk="1" hangingPunct="1"/>
            <a:r>
              <a:rPr lang="zh-CN" altLang="en-US" dirty="0" smtClean="0"/>
              <a:t>总次数为</a:t>
            </a:r>
            <a:r>
              <a:rPr lang="en-US" altLang="zh-CN" dirty="0" smtClean="0"/>
              <a:t>: </a:t>
            </a:r>
            <a:r>
              <a:rPr lang="en-US" altLang="zh-CN" dirty="0"/>
              <a:t>t = n</a:t>
            </a:r>
            <a:r>
              <a:rPr lang="en-US" altLang="zh-CN" baseline="30000" dirty="0" smtClean="0"/>
              <a:t>2</a:t>
            </a:r>
            <a:r>
              <a:rPr lang="en-US" altLang="zh-CN" dirty="0" smtClean="0"/>
              <a:t>+n</a:t>
            </a:r>
            <a:r>
              <a:rPr lang="en-US" altLang="zh-CN" baseline="30000" dirty="0" smtClean="0"/>
              <a:t>3</a:t>
            </a:r>
            <a:r>
              <a:rPr lang="en-US" altLang="zh-CN" dirty="0" smtClean="0"/>
              <a:t>.</a:t>
            </a:r>
          </a:p>
          <a:p>
            <a:pPr eaLnBrk="1" hangingPunct="1"/>
            <a:r>
              <a:rPr kumimoji="0" lang="en-US" altLang="zh-CN" dirty="0">
                <a:solidFill>
                  <a:srgbClr val="FF0000"/>
                </a:solidFill>
              </a:rPr>
              <a:t>n</a:t>
            </a:r>
            <a:r>
              <a:rPr kumimoji="0" lang="zh-CN" altLang="en-US" dirty="0">
                <a:solidFill>
                  <a:srgbClr val="FF0000"/>
                </a:solidFill>
              </a:rPr>
              <a:t>足够大时</a:t>
            </a:r>
            <a:r>
              <a:rPr kumimoji="0" lang="zh-CN" altLang="en-US" dirty="0" smtClean="0">
                <a:solidFill>
                  <a:srgbClr val="FF0000"/>
                </a:solidFill>
              </a:rPr>
              <a:t>，</a:t>
            </a:r>
            <a:r>
              <a:rPr lang="en-US" altLang="zh-CN" dirty="0" smtClean="0">
                <a:solidFill>
                  <a:srgbClr val="FF0000"/>
                </a:solidFill>
              </a:rPr>
              <a:t>n</a:t>
            </a:r>
            <a:r>
              <a:rPr lang="en-US" altLang="zh-CN" baseline="30000" dirty="0" smtClean="0">
                <a:solidFill>
                  <a:srgbClr val="FF0000"/>
                </a:solidFill>
              </a:rPr>
              <a:t>2</a:t>
            </a:r>
            <a:r>
              <a:rPr lang="en-US" altLang="zh-CN" dirty="0" smtClean="0">
                <a:solidFill>
                  <a:srgbClr val="FF0000"/>
                </a:solidFill>
              </a:rPr>
              <a:t>&lt;n</a:t>
            </a:r>
            <a:r>
              <a:rPr lang="en-US" altLang="zh-CN" baseline="30000" dirty="0" smtClean="0">
                <a:solidFill>
                  <a:srgbClr val="FF0000"/>
                </a:solidFill>
              </a:rPr>
              <a:t>3</a:t>
            </a:r>
            <a:r>
              <a:rPr lang="en-US" altLang="zh-CN" dirty="0">
                <a:solidFill>
                  <a:srgbClr val="FF0000"/>
                </a:solidFill>
              </a:rPr>
              <a:t>.</a:t>
            </a:r>
            <a:endParaRPr lang="en-US" altLang="zh-CN" dirty="0" smtClean="0">
              <a:solidFill>
                <a:srgbClr val="FF0000"/>
              </a:solidFill>
            </a:endParaRPr>
          </a:p>
          <a:p>
            <a:pPr eaLnBrk="1" hangingPunct="1"/>
            <a:r>
              <a:rPr lang="zh-CN" altLang="en-US" dirty="0" smtClean="0"/>
              <a:t>时间复杂度为</a:t>
            </a:r>
            <a:r>
              <a:rPr lang="en-US" altLang="zh-CN" dirty="0" smtClean="0">
                <a:solidFill>
                  <a:srgbClr val="FF0000"/>
                </a:solidFill>
              </a:rPr>
              <a:t>T(n)=O(n</a:t>
            </a:r>
            <a:r>
              <a:rPr lang="en-US" altLang="zh-CN" baseline="16000" dirty="0" smtClean="0">
                <a:solidFill>
                  <a:srgbClr val="FF0000"/>
                </a:solidFill>
              </a:rPr>
              <a:t>3</a:t>
            </a:r>
            <a:r>
              <a:rPr lang="en-US" altLang="zh-CN" dirty="0" smtClean="0">
                <a:solidFill>
                  <a:srgbClr val="FF0000"/>
                </a:solidFill>
              </a:rPr>
              <a:t>)</a:t>
            </a:r>
          </a:p>
        </p:txBody>
      </p:sp>
      <p:sp>
        <p:nvSpPr>
          <p:cNvPr id="142340" name="Rectangle 4"/>
          <p:cNvSpPr>
            <a:spLocks noChangeArrowheads="1"/>
          </p:cNvSpPr>
          <p:nvPr/>
        </p:nvSpPr>
        <p:spPr bwMode="auto">
          <a:xfrm>
            <a:off x="4495800" y="1524000"/>
            <a:ext cx="4400550" cy="5189113"/>
          </a:xfrm>
          <a:prstGeom prst="rect">
            <a:avLst/>
          </a:prstGeom>
          <a:gradFill rotWithShape="1">
            <a:gsLst>
              <a:gs pos="0">
                <a:schemeClr val="bg2"/>
              </a:gs>
              <a:gs pos="50000">
                <a:schemeClr val="bg1"/>
              </a:gs>
              <a:gs pos="100000">
                <a:schemeClr val="bg2"/>
              </a:gs>
            </a:gsLst>
            <a:lin ang="5400000" scaled="1"/>
          </a:gradFill>
          <a:ln w="12700" cap="sq">
            <a:solidFill>
              <a:schemeClr val="tx1"/>
            </a:solidFill>
            <a:miter lim="800000"/>
            <a:headEnd/>
            <a:tailEnd/>
          </a:ln>
          <a:effectLst/>
        </p:spPr>
        <p:txBody>
          <a:bodyPr>
            <a:spAutoFit/>
          </a:bodyPr>
          <a:lstStyle/>
          <a:p>
            <a:pPr>
              <a:spcBef>
                <a:spcPct val="20000"/>
              </a:spcBef>
              <a:defRPr/>
            </a:pPr>
            <a:r>
              <a:rPr lang="en-US" altLang="zh-CN" sz="2400" dirty="0">
                <a:solidFill>
                  <a:schemeClr val="tx1"/>
                </a:solidFill>
              </a:rPr>
              <a:t>void </a:t>
            </a:r>
            <a:r>
              <a:rPr lang="en-US" altLang="zh-CN" sz="2400" dirty="0" err="1">
                <a:solidFill>
                  <a:schemeClr val="tx1"/>
                </a:solidFill>
              </a:rPr>
              <a:t>mult</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 </a:t>
            </a:r>
            <a:r>
              <a:rPr lang="en-US" altLang="zh-CN" sz="2400" dirty="0" err="1">
                <a:solidFill>
                  <a:schemeClr val="tx1"/>
                </a:solidFill>
              </a:rPr>
              <a:t>int</a:t>
            </a:r>
            <a:r>
              <a:rPr lang="en-US" altLang="zh-CN" sz="2400" dirty="0">
                <a:solidFill>
                  <a:schemeClr val="tx1"/>
                </a:solidFill>
              </a:rPr>
              <a:t> b[], </a:t>
            </a:r>
            <a:r>
              <a:rPr lang="en-US" altLang="zh-CN" sz="2400" dirty="0" err="1">
                <a:solidFill>
                  <a:schemeClr val="tx1"/>
                </a:solidFill>
              </a:rPr>
              <a:t>int</a:t>
            </a:r>
            <a:r>
              <a:rPr lang="en-US" altLang="zh-CN" sz="2400" dirty="0">
                <a:solidFill>
                  <a:schemeClr val="tx1"/>
                </a:solidFill>
              </a:rPr>
              <a:t>&amp; c[] ) {</a:t>
            </a:r>
          </a:p>
          <a:p>
            <a:pPr>
              <a:spcBef>
                <a:spcPct val="20000"/>
              </a:spcBef>
              <a:defRPr/>
            </a:pPr>
            <a:r>
              <a:rPr lang="en-US" altLang="zh-CN" sz="2400" dirty="0">
                <a:solidFill>
                  <a:schemeClr val="tx1"/>
                </a:solidFill>
              </a:rPr>
              <a:t>  // </a:t>
            </a:r>
            <a:r>
              <a:rPr lang="zh-CN" altLang="en-US" sz="2400" dirty="0">
                <a:solidFill>
                  <a:schemeClr val="tx1"/>
                </a:solidFill>
              </a:rPr>
              <a:t>以二维数组存储矩阵元素，</a:t>
            </a:r>
            <a:r>
              <a:rPr lang="en-US" altLang="zh-CN" sz="2400" dirty="0">
                <a:solidFill>
                  <a:schemeClr val="tx1"/>
                </a:solidFill>
              </a:rPr>
              <a:t>c </a:t>
            </a:r>
            <a:r>
              <a:rPr lang="zh-CN" altLang="en-US" sz="2400" dirty="0">
                <a:solidFill>
                  <a:schemeClr val="tx1"/>
                </a:solidFill>
              </a:rPr>
              <a:t>为 </a:t>
            </a:r>
            <a:r>
              <a:rPr lang="en-US" altLang="zh-CN" sz="2400" dirty="0">
                <a:solidFill>
                  <a:schemeClr val="tx1"/>
                </a:solidFill>
              </a:rPr>
              <a:t>a </a:t>
            </a:r>
            <a:r>
              <a:rPr lang="zh-CN" altLang="en-US" sz="2400" dirty="0">
                <a:solidFill>
                  <a:schemeClr val="tx1"/>
                </a:solidFill>
              </a:rPr>
              <a:t>和 </a:t>
            </a:r>
            <a:r>
              <a:rPr lang="en-US" altLang="zh-CN" sz="2400" dirty="0">
                <a:solidFill>
                  <a:schemeClr val="tx1"/>
                </a:solidFill>
              </a:rPr>
              <a:t>b </a:t>
            </a:r>
            <a:r>
              <a:rPr lang="zh-CN" altLang="en-US" sz="2400" dirty="0">
                <a:solidFill>
                  <a:schemeClr val="tx1"/>
                </a:solidFill>
              </a:rPr>
              <a:t>的乘积</a:t>
            </a:r>
          </a:p>
          <a:p>
            <a:pPr>
              <a:spcBef>
                <a:spcPct val="20000"/>
              </a:spcBef>
              <a:defRPr/>
            </a:pPr>
            <a:r>
              <a:rPr lang="zh-CN" altLang="en-US" sz="2400" dirty="0">
                <a:solidFill>
                  <a:schemeClr val="tx1"/>
                </a:solidFill>
              </a:rPr>
              <a:t>   </a:t>
            </a:r>
            <a:r>
              <a:rPr lang="en-US" altLang="zh-CN" sz="2400" dirty="0">
                <a:solidFill>
                  <a:schemeClr val="tx1"/>
                </a:solidFill>
              </a:rPr>
              <a:t>for(i=1; i&lt;=n; ++i)</a:t>
            </a:r>
          </a:p>
          <a:p>
            <a:pPr>
              <a:spcBef>
                <a:spcPct val="20000"/>
              </a:spcBef>
              <a:defRPr/>
            </a:pPr>
            <a:r>
              <a:rPr lang="en-US" altLang="zh-CN" sz="2400" dirty="0">
                <a:solidFill>
                  <a:schemeClr val="tx1"/>
                </a:solidFill>
              </a:rPr>
              <a:t>      for(j=1;j&lt;=n;++j)</a:t>
            </a:r>
          </a:p>
          <a:p>
            <a:pPr>
              <a:spcBef>
                <a:spcPct val="20000"/>
              </a:spcBef>
              <a:defRPr/>
            </a:pPr>
            <a:r>
              <a:rPr lang="en-US" altLang="zh-CN" sz="2400" dirty="0">
                <a:solidFill>
                  <a:schemeClr val="tx1"/>
                </a:solidFill>
              </a:rPr>
              <a:t>      {</a:t>
            </a:r>
          </a:p>
          <a:p>
            <a:pPr>
              <a:spcBef>
                <a:spcPct val="20000"/>
              </a:spcBef>
              <a:defRPr/>
            </a:pPr>
            <a:r>
              <a:rPr lang="en-US" altLang="zh-CN" sz="2400" dirty="0">
                <a:solidFill>
                  <a:schemeClr val="tx1"/>
                </a:solidFill>
              </a:rPr>
              <a:t>               </a:t>
            </a:r>
            <a:r>
              <a:rPr lang="en-US" altLang="zh-CN" sz="2400" dirty="0">
                <a:solidFill>
                  <a:srgbClr val="FF0000"/>
                </a:solidFill>
              </a:rPr>
              <a:t>c[i][j]=0;</a:t>
            </a:r>
          </a:p>
          <a:p>
            <a:pPr>
              <a:spcBef>
                <a:spcPct val="20000"/>
              </a:spcBef>
              <a:defRPr/>
            </a:pPr>
            <a:r>
              <a:rPr lang="en-US" altLang="zh-CN" sz="2400" dirty="0">
                <a:solidFill>
                  <a:schemeClr val="tx1"/>
                </a:solidFill>
              </a:rPr>
              <a:t>               for(k=1;k&lt;=n;++k)</a:t>
            </a:r>
          </a:p>
          <a:p>
            <a:pPr>
              <a:spcBef>
                <a:spcPct val="20000"/>
              </a:spcBef>
              <a:defRPr/>
            </a:pPr>
            <a:r>
              <a:rPr lang="en-US" altLang="zh-CN" sz="2400" dirty="0">
                <a:solidFill>
                  <a:schemeClr val="tx1"/>
                </a:solidFill>
              </a:rPr>
              <a:t>                </a:t>
            </a:r>
            <a:r>
              <a:rPr lang="en-US" altLang="zh-CN" sz="2400" dirty="0">
                <a:solidFill>
                  <a:srgbClr val="FF0000"/>
                </a:solidFill>
              </a:rPr>
              <a:t>c[i][j]+=a[i][k]*b[k][j];</a:t>
            </a:r>
          </a:p>
          <a:p>
            <a:pPr>
              <a:spcBef>
                <a:spcPct val="20000"/>
              </a:spcBef>
              <a:defRPr/>
            </a:pPr>
            <a:r>
              <a:rPr lang="en-US" altLang="zh-CN" sz="2400" dirty="0">
                <a:solidFill>
                  <a:schemeClr val="tx1"/>
                </a:solidFill>
              </a:rPr>
              <a:t>       </a:t>
            </a:r>
            <a:r>
              <a:rPr lang="en-US" altLang="zh-CN" sz="2400" dirty="0" smtClean="0">
                <a:solidFill>
                  <a:schemeClr val="tx1"/>
                </a:solidFill>
              </a:rPr>
              <a:t>}</a:t>
            </a:r>
          </a:p>
          <a:p>
            <a:pPr>
              <a:spcBef>
                <a:spcPct val="20000"/>
              </a:spcBef>
              <a:defRPr/>
            </a:pPr>
            <a:r>
              <a:rPr lang="en-US" altLang="zh-CN" sz="2400" dirty="0" smtClean="0">
                <a:solidFill>
                  <a:schemeClr val="tx1"/>
                </a:solidFill>
              </a:rPr>
              <a:t>}//</a:t>
            </a:r>
            <a:r>
              <a:rPr lang="en-US" altLang="zh-CN" sz="2400" dirty="0" err="1">
                <a:solidFill>
                  <a:schemeClr val="tx1"/>
                </a:solidFill>
              </a:rPr>
              <a:t>mult</a:t>
            </a:r>
            <a:endParaRPr lang="en-US" altLang="zh-CN" sz="2400" dirty="0">
              <a:solidFill>
                <a:schemeClr val="tx1"/>
              </a:solidFill>
            </a:endParaRP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如何估计算法的时间复杂度？</a:t>
            </a:r>
          </a:p>
        </p:txBody>
      </p:sp>
      <p:sp>
        <p:nvSpPr>
          <p:cNvPr id="3" name="内容占位符 2"/>
          <p:cNvSpPr>
            <a:spLocks noGrp="1"/>
          </p:cNvSpPr>
          <p:nvPr>
            <p:ph idx="1"/>
          </p:nvPr>
        </p:nvSpPr>
        <p:spPr/>
        <p:txBody>
          <a:bodyPr/>
          <a:lstStyle/>
          <a:p>
            <a:r>
              <a:rPr kumimoji="0" lang="en-US" altLang="zh-CN" dirty="0">
                <a:solidFill>
                  <a:schemeClr val="accent4"/>
                </a:solidFill>
              </a:rPr>
              <a:t>t = 20×log</a:t>
            </a:r>
            <a:r>
              <a:rPr kumimoji="0" lang="en-US" altLang="zh-CN" baseline="-25000" dirty="0">
                <a:solidFill>
                  <a:schemeClr val="accent4"/>
                </a:solidFill>
              </a:rPr>
              <a:t>2</a:t>
            </a:r>
            <a:r>
              <a:rPr kumimoji="0" lang="en-US" altLang="zh-CN" i="1" dirty="0">
                <a:solidFill>
                  <a:schemeClr val="accent4"/>
                </a:solidFill>
              </a:rPr>
              <a:t>n + n </a:t>
            </a:r>
            <a:r>
              <a:rPr kumimoji="0" lang="en-US" altLang="zh-CN" dirty="0">
                <a:solidFill>
                  <a:schemeClr val="accent4"/>
                </a:solidFill>
              </a:rPr>
              <a:t>+ </a:t>
            </a:r>
            <a:r>
              <a:rPr kumimoji="0" lang="en-US" altLang="zh-CN" dirty="0" smtClean="0">
                <a:solidFill>
                  <a:schemeClr val="accent4"/>
                </a:solidFill>
              </a:rPr>
              <a:t>100</a:t>
            </a:r>
            <a:r>
              <a:rPr kumimoji="0" lang="en-US" altLang="zh-CN" i="1" dirty="0" smtClean="0">
                <a:solidFill>
                  <a:schemeClr val="accent4"/>
                </a:solidFill>
              </a:rPr>
              <a:t>n</a:t>
            </a:r>
            <a:r>
              <a:rPr kumimoji="0" lang="en-US" altLang="zh-CN" dirty="0" smtClean="0">
                <a:solidFill>
                  <a:schemeClr val="accent4"/>
                </a:solidFill>
              </a:rPr>
              <a:t>log</a:t>
            </a:r>
            <a:r>
              <a:rPr kumimoji="0" lang="en-US" altLang="zh-CN" baseline="-25000" dirty="0" smtClean="0">
                <a:solidFill>
                  <a:schemeClr val="accent4"/>
                </a:solidFill>
              </a:rPr>
              <a:t>2</a:t>
            </a:r>
            <a:r>
              <a:rPr kumimoji="0" lang="en-US" altLang="zh-CN" i="1" dirty="0" smtClean="0">
                <a:solidFill>
                  <a:schemeClr val="accent4"/>
                </a:solidFill>
              </a:rPr>
              <a:t>n</a:t>
            </a:r>
            <a:r>
              <a:rPr kumimoji="0" lang="en-US" altLang="zh-CN" dirty="0" smtClean="0">
                <a:solidFill>
                  <a:schemeClr val="accent4"/>
                </a:solidFill>
              </a:rPr>
              <a:t>+</a:t>
            </a:r>
            <a:r>
              <a:rPr kumimoji="0" lang="en-US" altLang="zh-CN" i="1" dirty="0" smtClean="0">
                <a:solidFill>
                  <a:schemeClr val="accent4"/>
                </a:solidFill>
              </a:rPr>
              <a:t>n</a:t>
            </a:r>
            <a:r>
              <a:rPr kumimoji="0" lang="en-US" altLang="zh-CN" baseline="30000" dirty="0" smtClean="0">
                <a:solidFill>
                  <a:schemeClr val="accent4"/>
                </a:solidFill>
              </a:rPr>
              <a:t>2</a:t>
            </a:r>
            <a:endParaRPr lang="en-US" altLang="zh-CN" dirty="0">
              <a:solidFill>
                <a:schemeClr val="accent4"/>
              </a:solidFill>
            </a:endParaRPr>
          </a:p>
          <a:p>
            <a:r>
              <a:rPr kumimoji="0" lang="zh-CN" altLang="en-US" dirty="0" smtClean="0">
                <a:solidFill>
                  <a:schemeClr val="accent4"/>
                </a:solidFill>
              </a:rPr>
              <a:t>问</a:t>
            </a:r>
            <a:r>
              <a:rPr kumimoji="0" lang="en-US" altLang="zh-CN" dirty="0">
                <a:solidFill>
                  <a:schemeClr val="accent4"/>
                </a:solidFill>
              </a:rPr>
              <a:t>T(n)  = O(f(n)) </a:t>
            </a:r>
            <a:r>
              <a:rPr kumimoji="0" lang="en-US" altLang="zh-CN" dirty="0" smtClean="0">
                <a:solidFill>
                  <a:schemeClr val="accent4"/>
                </a:solidFill>
              </a:rPr>
              <a:t>=?</a:t>
            </a:r>
          </a:p>
          <a:p>
            <a:pPr>
              <a:lnSpc>
                <a:spcPct val="120000"/>
              </a:lnSpc>
              <a:spcBef>
                <a:spcPct val="0"/>
              </a:spcBef>
              <a:buClrTx/>
              <a:buNone/>
            </a:pPr>
            <a:endParaRPr kumimoji="0" lang="en-US" altLang="zh-CN" dirty="0" smtClean="0">
              <a:solidFill>
                <a:srgbClr val="00FFFF"/>
              </a:solidFill>
            </a:endParaRPr>
          </a:p>
          <a:p>
            <a:pPr>
              <a:lnSpc>
                <a:spcPct val="120000"/>
              </a:lnSpc>
              <a:spcBef>
                <a:spcPct val="0"/>
              </a:spcBef>
              <a:buClrTx/>
              <a:buNone/>
            </a:pPr>
            <a:r>
              <a:rPr kumimoji="0" lang="en-US" altLang="zh-CN" dirty="0" smtClean="0">
                <a:solidFill>
                  <a:srgbClr val="FF0000"/>
                </a:solidFill>
              </a:rPr>
              <a:t>n</a:t>
            </a:r>
            <a:r>
              <a:rPr kumimoji="0" lang="zh-CN" altLang="en-US" dirty="0">
                <a:solidFill>
                  <a:srgbClr val="FF0000"/>
                </a:solidFill>
              </a:rPr>
              <a:t>足够大时，</a:t>
            </a:r>
            <a:endParaRPr kumimoji="0" lang="en-US" altLang="zh-CN" dirty="0">
              <a:solidFill>
                <a:srgbClr val="FF0000"/>
              </a:solidFill>
            </a:endParaRPr>
          </a:p>
          <a:p>
            <a:pPr>
              <a:lnSpc>
                <a:spcPct val="120000"/>
              </a:lnSpc>
              <a:spcBef>
                <a:spcPct val="0"/>
              </a:spcBef>
              <a:buClrTx/>
              <a:buNone/>
            </a:pPr>
            <a:r>
              <a:rPr kumimoji="0" lang="en-US" altLang="zh-CN" dirty="0" smtClean="0">
                <a:solidFill>
                  <a:schemeClr val="tx1"/>
                </a:solidFill>
              </a:rPr>
              <a:t>20×log</a:t>
            </a:r>
            <a:r>
              <a:rPr kumimoji="0" lang="en-US" altLang="zh-CN" baseline="-25000" dirty="0" smtClean="0">
                <a:solidFill>
                  <a:schemeClr val="tx1"/>
                </a:solidFill>
              </a:rPr>
              <a:t>2</a:t>
            </a:r>
            <a:r>
              <a:rPr kumimoji="0" lang="en-US" altLang="zh-CN" i="1" dirty="0" smtClean="0">
                <a:solidFill>
                  <a:schemeClr val="tx1"/>
                </a:solidFill>
              </a:rPr>
              <a:t>n </a:t>
            </a:r>
            <a:r>
              <a:rPr kumimoji="0" lang="zh-CN" altLang="en-US" dirty="0" smtClean="0">
                <a:solidFill>
                  <a:schemeClr val="tx1"/>
                </a:solidFill>
              </a:rPr>
              <a:t>＜</a:t>
            </a:r>
            <a:r>
              <a:rPr kumimoji="0" lang="en-US" altLang="zh-CN" dirty="0" smtClean="0">
                <a:solidFill>
                  <a:schemeClr val="tx1"/>
                </a:solidFill>
              </a:rPr>
              <a:t> </a:t>
            </a:r>
            <a:r>
              <a:rPr kumimoji="0" lang="en-US" altLang="zh-CN" i="1" dirty="0" smtClean="0">
                <a:solidFill>
                  <a:schemeClr val="tx1"/>
                </a:solidFill>
              </a:rPr>
              <a:t>n</a:t>
            </a:r>
            <a:endParaRPr kumimoji="0" lang="en-US" altLang="zh-CN" i="1" dirty="0">
              <a:solidFill>
                <a:schemeClr val="tx1"/>
              </a:solidFill>
            </a:endParaRPr>
          </a:p>
          <a:p>
            <a:pPr>
              <a:lnSpc>
                <a:spcPct val="120000"/>
              </a:lnSpc>
              <a:spcBef>
                <a:spcPct val="0"/>
              </a:spcBef>
              <a:buClrTx/>
              <a:buNone/>
            </a:pPr>
            <a:r>
              <a:rPr kumimoji="0" lang="en-US" altLang="zh-CN" i="1" dirty="0"/>
              <a:t>		</a:t>
            </a:r>
            <a:r>
              <a:rPr kumimoji="0" lang="zh-CN" altLang="en-US" dirty="0">
                <a:solidFill>
                  <a:srgbClr val="FF0000"/>
                </a:solidFill>
              </a:rPr>
              <a:t>＜</a:t>
            </a:r>
            <a:r>
              <a:rPr kumimoji="0" lang="en-US" altLang="zh-CN" dirty="0">
                <a:solidFill>
                  <a:srgbClr val="FF0000"/>
                </a:solidFill>
              </a:rPr>
              <a:t>100×</a:t>
            </a:r>
            <a:r>
              <a:rPr kumimoji="0" lang="en-US" altLang="zh-CN" i="1" dirty="0">
                <a:solidFill>
                  <a:srgbClr val="FF0000"/>
                </a:solidFill>
              </a:rPr>
              <a:t>n</a:t>
            </a:r>
            <a:r>
              <a:rPr kumimoji="0" lang="en-US" altLang="zh-CN" dirty="0">
                <a:solidFill>
                  <a:srgbClr val="FF0000"/>
                </a:solidFill>
              </a:rPr>
              <a:t>log</a:t>
            </a:r>
            <a:r>
              <a:rPr kumimoji="0" lang="en-US" altLang="zh-CN" baseline="-25000" dirty="0">
                <a:solidFill>
                  <a:srgbClr val="FF0000"/>
                </a:solidFill>
              </a:rPr>
              <a:t>2</a:t>
            </a:r>
            <a:r>
              <a:rPr kumimoji="0" lang="en-US" altLang="zh-CN" i="1" dirty="0">
                <a:solidFill>
                  <a:srgbClr val="FF0000"/>
                </a:solidFill>
              </a:rPr>
              <a:t>n</a:t>
            </a:r>
            <a:endParaRPr kumimoji="0" lang="en-US" altLang="zh-CN" dirty="0">
              <a:solidFill>
                <a:srgbClr val="FF0000"/>
              </a:solidFill>
            </a:endParaRPr>
          </a:p>
          <a:p>
            <a:pPr>
              <a:lnSpc>
                <a:spcPct val="120000"/>
              </a:lnSpc>
              <a:spcBef>
                <a:spcPct val="0"/>
              </a:spcBef>
              <a:buClrTx/>
              <a:buNone/>
            </a:pPr>
            <a:r>
              <a:rPr kumimoji="0" lang="en-US" altLang="zh-CN" dirty="0"/>
              <a:t>			</a:t>
            </a:r>
            <a:r>
              <a:rPr kumimoji="0" lang="zh-CN" altLang="en-US" dirty="0" smtClean="0"/>
              <a:t>＜ </a:t>
            </a:r>
            <a:r>
              <a:rPr kumimoji="0" lang="en-US" altLang="zh-CN" i="1" dirty="0" smtClean="0"/>
              <a:t>n</a:t>
            </a:r>
            <a:r>
              <a:rPr kumimoji="0" lang="en-US" altLang="zh-CN" baseline="30000" dirty="0" smtClean="0"/>
              <a:t>2</a:t>
            </a:r>
            <a:endParaRPr kumimoji="0" lang="en-US" altLang="zh-CN" baseline="30000" dirty="0"/>
          </a:p>
          <a:p>
            <a:pPr>
              <a:lnSpc>
                <a:spcPct val="120000"/>
              </a:lnSpc>
              <a:spcBef>
                <a:spcPct val="0"/>
              </a:spcBef>
              <a:buClrTx/>
              <a:buNone/>
            </a:pPr>
            <a:endParaRPr kumimoji="0" lang="en-US" altLang="zh-CN" baseline="30000" dirty="0"/>
          </a:p>
          <a:p>
            <a:pPr>
              <a:lnSpc>
                <a:spcPct val="120000"/>
              </a:lnSpc>
              <a:spcBef>
                <a:spcPct val="0"/>
              </a:spcBef>
              <a:buClrTx/>
              <a:buNone/>
            </a:pPr>
            <a:r>
              <a:rPr kumimoji="0" lang="en-US" altLang="zh-CN" dirty="0">
                <a:solidFill>
                  <a:srgbClr val="00FFFF"/>
                </a:solidFill>
              </a:rPr>
              <a:t>			</a:t>
            </a:r>
            <a:r>
              <a:rPr kumimoji="0" lang="zh-CN" altLang="en-US" sz="2800" dirty="0">
                <a:solidFill>
                  <a:schemeClr val="accent4"/>
                </a:solidFill>
              </a:rPr>
              <a:t>所以</a:t>
            </a:r>
            <a:r>
              <a:rPr kumimoji="0" lang="en-US" altLang="zh-CN" sz="2800" dirty="0">
                <a:solidFill>
                  <a:schemeClr val="tx1"/>
                </a:solidFill>
              </a:rPr>
              <a:t>T(n)  </a:t>
            </a:r>
            <a:r>
              <a:rPr kumimoji="0" lang="en-US" altLang="zh-CN" sz="2800" dirty="0"/>
              <a:t>= </a:t>
            </a:r>
            <a:r>
              <a:rPr kumimoji="0" lang="en-US" altLang="zh-CN" sz="2800" dirty="0">
                <a:solidFill>
                  <a:srgbClr val="FF0000"/>
                </a:solidFill>
              </a:rPr>
              <a:t>O(</a:t>
            </a:r>
            <a:r>
              <a:rPr kumimoji="0" lang="en-US" altLang="zh-CN" sz="2800" i="1" dirty="0">
                <a:solidFill>
                  <a:srgbClr val="FF0000"/>
                </a:solidFill>
              </a:rPr>
              <a:t>n</a:t>
            </a:r>
            <a:r>
              <a:rPr kumimoji="0" lang="en-US" altLang="zh-CN" sz="2800" baseline="30000" dirty="0">
                <a:solidFill>
                  <a:srgbClr val="FF0000"/>
                </a:solidFill>
              </a:rPr>
              <a:t>2</a:t>
            </a:r>
            <a:r>
              <a:rPr kumimoji="0" lang="en-US" altLang="zh-CN" sz="2800" dirty="0">
                <a:solidFill>
                  <a:srgbClr val="FF0000"/>
                </a:solidFill>
              </a:rPr>
              <a:t>) </a:t>
            </a:r>
          </a:p>
          <a:p>
            <a:endParaRPr kumimoji="0" lang="en-US" altLang="zh-CN" dirty="0"/>
          </a:p>
        </p:txBody>
      </p:sp>
      <p:sp>
        <p:nvSpPr>
          <p:cNvPr id="6" name="灯片编号占位符 5"/>
          <p:cNvSpPr>
            <a:spLocks noGrp="1"/>
          </p:cNvSpPr>
          <p:nvPr>
            <p:ph type="sldNum" sz="quarter" idx="11"/>
          </p:nvPr>
        </p:nvSpPr>
        <p:spPr/>
        <p:txBody>
          <a:bodyPr/>
          <a:lstStyle/>
          <a:p>
            <a:pPr>
              <a:defRPr/>
            </a:pPr>
            <a:fld id="{A6B5CF24-81FF-43E3-A83F-2846DD05B1C8}" type="slidenum">
              <a:rPr lang="en-US" altLang="zh-CN" smtClean="0"/>
              <a:pPr>
                <a:defRPr/>
              </a:pPr>
              <a:t>74</a:t>
            </a:fld>
            <a:endParaRPr lang="en-US" altLang="zh-CN"/>
          </a:p>
        </p:txBody>
      </p:sp>
    </p:spTree>
    <p:extLst>
      <p:ext uri="{BB962C8B-B14F-4D97-AF65-F5344CB8AC3E}">
        <p14:creationId xmlns:p14="http://schemas.microsoft.com/office/powerpoint/2010/main" val="25194966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70660" name="Rectangle 3"/>
          <p:cNvSpPr>
            <a:spLocks noGrp="1" noChangeArrowheads="1"/>
          </p:cNvSpPr>
          <p:nvPr>
            <p:ph type="body" idx="1"/>
          </p:nvPr>
        </p:nvSpPr>
        <p:spPr/>
        <p:txBody>
          <a:bodyPr/>
          <a:lstStyle/>
          <a:p>
            <a:pPr eaLnBrk="1" hangingPunct="1"/>
            <a:r>
              <a:rPr lang="zh-CN" altLang="en-US" smtClean="0"/>
              <a:t>算法 </a:t>
            </a:r>
            <a:r>
              <a:rPr lang="en-US" altLang="zh-CN" smtClean="0"/>
              <a:t>= </a:t>
            </a:r>
            <a:r>
              <a:rPr lang="zh-CN" altLang="en-US" smtClean="0"/>
              <a:t>控制结构 </a:t>
            </a:r>
            <a:r>
              <a:rPr lang="en-US" altLang="zh-CN" smtClean="0"/>
              <a:t>+ </a:t>
            </a:r>
            <a:r>
              <a:rPr lang="zh-CN" altLang="en-US" smtClean="0"/>
              <a:t>原操作（固有数据类型的操作）</a:t>
            </a:r>
          </a:p>
          <a:p>
            <a:pPr eaLnBrk="1" hangingPunct="1"/>
            <a:endParaRPr lang="zh-CN" altLang="en-US" smtClean="0"/>
          </a:p>
          <a:p>
            <a:pPr eaLnBrk="1" hangingPunct="1"/>
            <a:r>
              <a:rPr lang="zh-CN" altLang="en-US" smtClean="0">
                <a:solidFill>
                  <a:srgbClr val="000099"/>
                </a:solidFill>
              </a:rPr>
              <a:t>算法的执行时间</a:t>
            </a:r>
            <a:r>
              <a:rPr lang="zh-CN" altLang="en-US" smtClean="0">
                <a:solidFill>
                  <a:schemeClr val="tx1"/>
                </a:solidFill>
              </a:rPr>
              <a:t> </a:t>
            </a:r>
            <a:r>
              <a:rPr lang="en-US" altLang="zh-CN" smtClean="0">
                <a:solidFill>
                  <a:schemeClr val="tx1"/>
                </a:solidFill>
              </a:rPr>
              <a:t>=</a:t>
            </a:r>
            <a:br>
              <a:rPr lang="en-US" altLang="zh-CN" smtClean="0">
                <a:solidFill>
                  <a:schemeClr val="tx1"/>
                </a:solidFill>
              </a:rPr>
            </a:br>
            <a:r>
              <a:rPr lang="en-US" altLang="zh-CN" smtClean="0">
                <a:solidFill>
                  <a:srgbClr val="FF0000"/>
                </a:solidFill>
                <a:latin typeface="Arial" pitchFamily="34" charset="0"/>
                <a:cs typeface="Arial" pitchFamily="34" charset="0"/>
              </a:rPr>
              <a:t>∑</a:t>
            </a:r>
            <a:r>
              <a:rPr lang="zh-CN" altLang="en-US" smtClean="0">
                <a:solidFill>
                  <a:srgbClr val="FF0000"/>
                </a:solidFill>
              </a:rPr>
              <a:t>原操作</a:t>
            </a:r>
            <a:r>
              <a:rPr lang="en-US" altLang="zh-CN" smtClean="0">
                <a:solidFill>
                  <a:srgbClr val="FF0000"/>
                </a:solidFill>
              </a:rPr>
              <a:t>(i)</a:t>
            </a:r>
            <a:r>
              <a:rPr lang="zh-CN" altLang="en-US" smtClean="0">
                <a:solidFill>
                  <a:srgbClr val="FF0000"/>
                </a:solidFill>
              </a:rPr>
              <a:t>的执行次数</a:t>
            </a:r>
            <a:r>
              <a:rPr lang="en-US" altLang="zh-CN" smtClean="0">
                <a:solidFill>
                  <a:srgbClr val="FF0000"/>
                </a:solidFill>
              </a:rPr>
              <a:t>×</a:t>
            </a:r>
            <a:r>
              <a:rPr lang="zh-CN" altLang="en-US" smtClean="0">
                <a:solidFill>
                  <a:srgbClr val="FF0000"/>
                </a:solidFill>
              </a:rPr>
              <a:t>原操作</a:t>
            </a:r>
            <a:r>
              <a:rPr lang="en-US" altLang="zh-CN" smtClean="0">
                <a:solidFill>
                  <a:srgbClr val="FF0000"/>
                </a:solidFill>
              </a:rPr>
              <a:t>(i)</a:t>
            </a:r>
            <a:r>
              <a:rPr lang="zh-CN" altLang="en-US" smtClean="0">
                <a:solidFill>
                  <a:srgbClr val="FF0000"/>
                </a:solidFill>
              </a:rPr>
              <a:t>的执行时间</a:t>
            </a:r>
          </a:p>
          <a:p>
            <a:pPr eaLnBrk="1" hangingPunct="1"/>
            <a:endParaRPr lang="zh-CN" altLang="en-US" smtClean="0"/>
          </a:p>
          <a:p>
            <a:pPr eaLnBrk="1" hangingPunct="1"/>
            <a:r>
              <a:rPr lang="zh-CN" altLang="en-US" smtClean="0">
                <a:solidFill>
                  <a:srgbClr val="FF0000"/>
                </a:solidFill>
              </a:rPr>
              <a:t>算法的执行时间</a:t>
            </a:r>
            <a:r>
              <a:rPr lang="zh-CN" altLang="en-US" smtClean="0"/>
              <a:t>   与   </a:t>
            </a:r>
            <a:r>
              <a:rPr lang="zh-CN" altLang="en-US" smtClean="0">
                <a:solidFill>
                  <a:srgbClr val="FF0000"/>
                </a:solidFill>
              </a:rPr>
              <a:t>原操作执行次数之和</a:t>
            </a:r>
            <a:r>
              <a:rPr lang="zh-CN" altLang="en-US" smtClean="0"/>
              <a:t>    成正比 </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71684" name="Rectangle 3"/>
          <p:cNvSpPr>
            <a:spLocks noGrp="1" noChangeArrowheads="1"/>
          </p:cNvSpPr>
          <p:nvPr>
            <p:ph type="body" idx="1"/>
          </p:nvPr>
        </p:nvSpPr>
        <p:spPr/>
        <p:txBody>
          <a:bodyPr/>
          <a:lstStyle/>
          <a:p>
            <a:pPr eaLnBrk="1" hangingPunct="1"/>
            <a:r>
              <a:rPr lang="zh-CN" altLang="en-US" dirty="0" smtClean="0"/>
              <a:t>例２ </a:t>
            </a:r>
            <a:r>
              <a:rPr lang="en-US" altLang="zh-CN" dirty="0" smtClean="0"/>
              <a:t>{++x;}</a:t>
            </a:r>
          </a:p>
          <a:p>
            <a:pPr lvl="1" eaLnBrk="1" hangingPunct="1"/>
            <a:r>
              <a:rPr lang="zh-CN" altLang="en-US" dirty="0" smtClean="0"/>
              <a:t>基本操作：</a:t>
            </a:r>
            <a:r>
              <a:rPr lang="en-US" altLang="zh-CN" dirty="0"/>
              <a:t> ++ x</a:t>
            </a:r>
            <a:r>
              <a:rPr lang="zh-CN" altLang="en-US" dirty="0" smtClean="0"/>
              <a:t>，该语句频度为１，</a:t>
            </a:r>
          </a:p>
          <a:p>
            <a:pPr lvl="1" eaLnBrk="1" hangingPunct="1"/>
            <a:r>
              <a:rPr lang="zh-CN" altLang="en-US" dirty="0" smtClean="0"/>
              <a:t>时间复杂度为</a:t>
            </a:r>
            <a:r>
              <a:rPr lang="en-US" altLang="zh-CN" dirty="0" smtClean="0">
                <a:solidFill>
                  <a:srgbClr val="FF0000"/>
                </a:solidFill>
              </a:rPr>
              <a:t>O(1)</a:t>
            </a:r>
            <a:r>
              <a:rPr lang="zh-CN" altLang="en-US" dirty="0" smtClean="0"/>
              <a:t>，即</a:t>
            </a:r>
            <a:r>
              <a:rPr lang="zh-CN" altLang="en-US" dirty="0" smtClean="0">
                <a:solidFill>
                  <a:srgbClr val="FF0000"/>
                </a:solidFill>
              </a:rPr>
              <a:t>常量阶</a:t>
            </a:r>
          </a:p>
          <a:p>
            <a:pPr eaLnBrk="1" hangingPunct="1"/>
            <a:endParaRPr lang="zh-CN" altLang="en-US" dirty="0" smtClean="0"/>
          </a:p>
          <a:p>
            <a:pPr eaLnBrk="1" hangingPunct="1"/>
            <a:r>
              <a:rPr lang="zh-CN" altLang="en-US" dirty="0" smtClean="0"/>
              <a:t>例３、</a:t>
            </a:r>
            <a:r>
              <a:rPr lang="en-US" altLang="zh-CN" dirty="0" smtClean="0"/>
              <a:t>for(</a:t>
            </a:r>
            <a:r>
              <a:rPr lang="en-US" altLang="zh-CN" dirty="0" err="1" smtClean="0"/>
              <a:t>i</a:t>
            </a:r>
            <a:r>
              <a:rPr lang="en-US" altLang="zh-CN" dirty="0" smtClean="0"/>
              <a:t>=1;i&lt;=n;++</a:t>
            </a:r>
            <a:r>
              <a:rPr lang="en-US" altLang="zh-CN" dirty="0" err="1" smtClean="0"/>
              <a:t>i</a:t>
            </a:r>
            <a:r>
              <a:rPr lang="en-US" altLang="zh-CN" dirty="0" smtClean="0"/>
              <a:t>)</a:t>
            </a:r>
            <a:br>
              <a:rPr lang="en-US" altLang="zh-CN" dirty="0" smtClean="0"/>
            </a:br>
            <a:r>
              <a:rPr lang="en-US" altLang="zh-CN" dirty="0" smtClean="0"/>
              <a:t>               { ++x;  s+=x; }</a:t>
            </a:r>
          </a:p>
          <a:p>
            <a:pPr lvl="1" eaLnBrk="1" hangingPunct="1"/>
            <a:r>
              <a:rPr lang="zh-CN" altLang="en-US" dirty="0" smtClean="0"/>
              <a:t>基本操作：</a:t>
            </a:r>
            <a:r>
              <a:rPr lang="en-US" altLang="zh-CN" dirty="0" smtClean="0"/>
              <a:t>++x; s+=x;</a:t>
            </a:r>
          </a:p>
          <a:p>
            <a:pPr lvl="1" eaLnBrk="1" hangingPunct="1"/>
            <a:r>
              <a:rPr lang="zh-CN" altLang="en-US" dirty="0" smtClean="0"/>
              <a:t>语句频度为：</a:t>
            </a:r>
            <a:r>
              <a:rPr lang="en-US" altLang="zh-CN" dirty="0" smtClean="0"/>
              <a:t>2n</a:t>
            </a:r>
          </a:p>
          <a:p>
            <a:pPr lvl="1" eaLnBrk="1" hangingPunct="1"/>
            <a:r>
              <a:rPr lang="zh-CN" altLang="en-US" dirty="0" smtClean="0"/>
              <a:t>其时间复杂度为</a:t>
            </a:r>
            <a:r>
              <a:rPr lang="en-US" altLang="zh-CN" dirty="0" smtClean="0">
                <a:solidFill>
                  <a:srgbClr val="FF0000"/>
                </a:solidFill>
              </a:rPr>
              <a:t>O(n)</a:t>
            </a:r>
            <a:r>
              <a:rPr lang="zh-CN" altLang="en-US" dirty="0" smtClean="0"/>
              <a:t>，即时间复杂度为</a:t>
            </a:r>
            <a:r>
              <a:rPr lang="zh-CN" altLang="en-US" dirty="0" smtClean="0">
                <a:solidFill>
                  <a:srgbClr val="FF0000"/>
                </a:solidFill>
              </a:rPr>
              <a:t>线性阶</a:t>
            </a:r>
            <a:r>
              <a:rPr lang="zh-CN" altLang="en-US" dirty="0" smtClean="0"/>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64516" name="Rectangle 3"/>
          <p:cNvSpPr>
            <a:spLocks noGrp="1" noChangeArrowheads="1"/>
          </p:cNvSpPr>
          <p:nvPr>
            <p:ph type="body" idx="1"/>
          </p:nvPr>
        </p:nvSpPr>
        <p:spPr/>
        <p:txBody>
          <a:bodyPr/>
          <a:lstStyle/>
          <a:p>
            <a:pPr eaLnBrk="1" hangingPunct="1">
              <a:defRPr/>
            </a:pPr>
            <a:r>
              <a:rPr lang="zh-CN" altLang="en-US" dirty="0" smtClean="0"/>
              <a:t>例４、</a:t>
            </a:r>
            <a:r>
              <a:rPr lang="en-US" altLang="zh-CN" dirty="0" smtClean="0"/>
              <a:t>for(</a:t>
            </a:r>
            <a:r>
              <a:rPr lang="en-US" altLang="zh-CN" dirty="0" err="1" smtClean="0"/>
              <a:t>i</a:t>
            </a:r>
            <a:r>
              <a:rPr lang="en-US" altLang="zh-CN" dirty="0" smtClean="0"/>
              <a:t>=0;i&lt;n; </a:t>
            </a:r>
            <a:r>
              <a:rPr lang="en-US" altLang="zh-CN" dirty="0" err="1" smtClean="0"/>
              <a:t>i</a:t>
            </a:r>
            <a:r>
              <a:rPr lang="en-US" altLang="zh-CN" dirty="0" smtClean="0"/>
              <a:t>++)</a:t>
            </a:r>
            <a:br>
              <a:rPr lang="en-US" altLang="zh-CN" dirty="0" smtClean="0"/>
            </a:br>
            <a:r>
              <a:rPr lang="zh-CN" altLang="en-US" dirty="0" smtClean="0"/>
              <a:t>　　　　</a:t>
            </a:r>
            <a:r>
              <a:rPr lang="en-US" altLang="zh-CN" dirty="0" smtClean="0"/>
              <a:t>for(j=0;j&lt;</a:t>
            </a:r>
            <a:r>
              <a:rPr lang="en-US" altLang="zh-CN" dirty="0" err="1" smtClean="0"/>
              <a:t>n;j</a:t>
            </a:r>
            <a:r>
              <a:rPr lang="en-US" altLang="zh-CN" dirty="0" smtClean="0"/>
              <a:t>++)</a:t>
            </a:r>
            <a:br>
              <a:rPr lang="en-US" altLang="zh-CN" dirty="0" smtClean="0"/>
            </a:br>
            <a:r>
              <a:rPr lang="en-US" altLang="zh-CN" dirty="0" smtClean="0"/>
              <a:t>                   {++</a:t>
            </a:r>
            <a:r>
              <a:rPr lang="en-US" altLang="zh-CN" dirty="0" err="1" smtClean="0"/>
              <a:t>x;s</a:t>
            </a:r>
            <a:r>
              <a:rPr lang="en-US" altLang="zh-CN" dirty="0" smtClean="0"/>
              <a:t>+=x;}</a:t>
            </a:r>
          </a:p>
          <a:p>
            <a:pPr lvl="1" eaLnBrk="1" hangingPunct="1">
              <a:defRPr/>
            </a:pPr>
            <a:r>
              <a:rPr lang="zh-CN" altLang="en-US" dirty="0" smtClean="0"/>
              <a:t>语句频度为：</a:t>
            </a:r>
            <a:r>
              <a:rPr lang="en-US" altLang="zh-CN" dirty="0" smtClean="0"/>
              <a:t>2n</a:t>
            </a:r>
            <a:r>
              <a:rPr lang="en-US" altLang="zh-CN" baseline="30000" dirty="0" smtClean="0"/>
              <a:t>2</a:t>
            </a:r>
          </a:p>
          <a:p>
            <a:pPr lvl="1" eaLnBrk="1" hangingPunct="1">
              <a:defRPr/>
            </a:pPr>
            <a:r>
              <a:rPr lang="zh-CN" altLang="en-US" dirty="0" smtClean="0"/>
              <a:t>其时间复杂度为：</a:t>
            </a:r>
            <a:r>
              <a:rPr lang="en-US" altLang="zh-CN" dirty="0" smtClean="0">
                <a:solidFill>
                  <a:srgbClr val="FF0000"/>
                </a:solidFill>
              </a:rPr>
              <a:t>O(n</a:t>
            </a:r>
            <a:r>
              <a:rPr lang="en-US" altLang="zh-CN" baseline="30000" dirty="0" smtClean="0">
                <a:solidFill>
                  <a:srgbClr val="FF0000"/>
                </a:solidFill>
              </a:rPr>
              <a:t>2</a:t>
            </a:r>
            <a:r>
              <a:rPr lang="en-US" altLang="zh-CN" dirty="0" smtClean="0">
                <a:solidFill>
                  <a:srgbClr val="FF0000"/>
                </a:solidFill>
              </a:rPr>
              <a:t>)</a:t>
            </a:r>
            <a:r>
              <a:rPr lang="zh-CN" altLang="en-US" dirty="0" smtClean="0"/>
              <a:t>，即时间复杂度为</a:t>
            </a:r>
            <a:r>
              <a:rPr lang="zh-CN" altLang="en-US" dirty="0" smtClean="0">
                <a:solidFill>
                  <a:srgbClr val="FF0000"/>
                </a:solidFill>
              </a:rPr>
              <a:t>平方阶</a:t>
            </a:r>
            <a:r>
              <a:rPr lang="zh-CN" altLang="en-US" dirty="0" smtClean="0"/>
              <a:t>。</a:t>
            </a:r>
          </a:p>
          <a:p>
            <a:pPr eaLnBrk="1" hangingPunct="1">
              <a:defRPr/>
            </a:pPr>
            <a:endParaRPr lang="zh-CN" altLang="en-US" dirty="0" smtClean="0"/>
          </a:p>
          <a:p>
            <a:pPr eaLnBrk="1" hangingPunct="1">
              <a:defRPr/>
            </a:pPr>
            <a:r>
              <a:rPr lang="zh-CN" altLang="en-US" dirty="0" smtClean="0"/>
              <a:t>例５、</a:t>
            </a:r>
            <a:r>
              <a:rPr lang="en-US" altLang="zh-CN" dirty="0" smtClean="0"/>
              <a:t>for(</a:t>
            </a:r>
            <a:r>
              <a:rPr lang="en-US" altLang="zh-CN" dirty="0" err="1" smtClean="0"/>
              <a:t>i</a:t>
            </a:r>
            <a:r>
              <a:rPr lang="en-US" altLang="zh-CN" dirty="0" smtClean="0"/>
              <a:t>=0;i&lt;n; </a:t>
            </a:r>
            <a:r>
              <a:rPr lang="en-US" altLang="zh-CN" dirty="0" err="1" smtClean="0"/>
              <a:t>i</a:t>
            </a:r>
            <a:r>
              <a:rPr lang="en-US" altLang="zh-CN" dirty="0" smtClean="0"/>
              <a:t>++)</a:t>
            </a:r>
            <a:br>
              <a:rPr lang="en-US" altLang="zh-CN" dirty="0" smtClean="0"/>
            </a:br>
            <a:r>
              <a:rPr lang="en-US" altLang="zh-CN" dirty="0" smtClean="0"/>
              <a:t>                </a:t>
            </a:r>
            <a:r>
              <a:rPr lang="en-US" altLang="zh-CN" dirty="0" smtClean="0">
                <a:solidFill>
                  <a:srgbClr val="FF0000"/>
                </a:solidFill>
              </a:rPr>
              <a:t>for(j=1; j&lt;=i-1; j++)</a:t>
            </a:r>
            <a:br>
              <a:rPr lang="en-US" altLang="zh-CN" dirty="0" smtClean="0">
                <a:solidFill>
                  <a:srgbClr val="FF0000"/>
                </a:solidFill>
              </a:rPr>
            </a:br>
            <a:r>
              <a:rPr lang="en-US" altLang="zh-CN" dirty="0" smtClean="0"/>
              <a:t>                     {++x; a[</a:t>
            </a:r>
            <a:r>
              <a:rPr lang="en-US" altLang="zh-CN" dirty="0" err="1" smtClean="0"/>
              <a:t>i</a:t>
            </a:r>
            <a:r>
              <a:rPr lang="en-US" altLang="zh-CN" dirty="0" smtClean="0"/>
              <a:t>, j]=x;}</a:t>
            </a:r>
          </a:p>
          <a:p>
            <a:pPr lvl="1" eaLnBrk="1" hangingPunct="1">
              <a:defRPr/>
            </a:pPr>
            <a:r>
              <a:rPr lang="zh-CN" altLang="en-US" dirty="0" smtClean="0"/>
              <a:t>语句频度为：</a:t>
            </a:r>
            <a:r>
              <a:rPr lang="en-US" altLang="zh-CN" dirty="0" smtClean="0"/>
              <a:t>2( 1+2+3+…+n-2) =(n-1)(n-2)</a:t>
            </a:r>
          </a:p>
          <a:p>
            <a:pPr lvl="1" eaLnBrk="1" hangingPunct="1">
              <a:defRPr/>
            </a:pPr>
            <a:r>
              <a:rPr lang="zh-CN" altLang="en-US" dirty="0" smtClean="0"/>
              <a:t>其时间复杂度为：</a:t>
            </a:r>
            <a:r>
              <a:rPr lang="en-US" altLang="zh-CN" dirty="0" smtClean="0">
                <a:solidFill>
                  <a:srgbClr val="FF0000"/>
                </a:solidFill>
              </a:rPr>
              <a:t>O(n</a:t>
            </a:r>
            <a:r>
              <a:rPr lang="en-US" altLang="zh-CN" baseline="30000" dirty="0" smtClean="0">
                <a:solidFill>
                  <a:srgbClr val="FF0000"/>
                </a:solidFill>
              </a:rPr>
              <a:t>2</a:t>
            </a:r>
            <a:r>
              <a:rPr lang="en-US" altLang="zh-CN" dirty="0" smtClean="0">
                <a:solidFill>
                  <a:srgbClr val="FF0000"/>
                </a:solidFill>
              </a:rPr>
              <a:t>)</a:t>
            </a:r>
            <a:r>
              <a:rPr lang="zh-CN" altLang="en-US" dirty="0" smtClean="0"/>
              <a:t>，即时间复杂度为</a:t>
            </a:r>
            <a:r>
              <a:rPr lang="zh-CN" altLang="en-US" dirty="0" smtClean="0">
                <a:solidFill>
                  <a:srgbClr val="FF0000"/>
                </a:solidFill>
              </a:rPr>
              <a:t>平方阶</a:t>
            </a:r>
            <a:r>
              <a:rPr lang="zh-CN" altLang="en-US" dirty="0" smtClean="0"/>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defRPr/>
            </a:pPr>
            <a:r>
              <a:rPr lang="zh-CN" altLang="en-US" dirty="0" smtClean="0"/>
              <a:t>例</a:t>
            </a:r>
            <a:r>
              <a:rPr lang="en-US" altLang="zh-CN" dirty="0" smtClean="0"/>
              <a:t>6</a:t>
            </a:r>
            <a:r>
              <a:rPr lang="zh-CN" altLang="en-US" dirty="0" smtClean="0"/>
              <a:t>、</a:t>
            </a:r>
            <a:r>
              <a:rPr lang="en-US" altLang="zh-CN" dirty="0" err="1" smtClean="0"/>
              <a:t>int</a:t>
            </a:r>
            <a:r>
              <a:rPr lang="en-US" altLang="zh-CN" dirty="0" smtClean="0"/>
              <a:t> t=1;</a:t>
            </a:r>
          </a:p>
          <a:p>
            <a:pPr marL="0" indent="0" eaLnBrk="1" hangingPunct="1">
              <a:buNone/>
              <a:defRPr/>
            </a:pPr>
            <a:r>
              <a:rPr lang="en-US" altLang="zh-CN" dirty="0"/>
              <a:t> </a:t>
            </a:r>
            <a:r>
              <a:rPr lang="en-US" altLang="zh-CN" dirty="0" smtClean="0"/>
              <a:t>             while(t&lt;n)  t = t*2;</a:t>
            </a:r>
            <a:endParaRPr lang="en-US" altLang="zh-CN" dirty="0"/>
          </a:p>
          <a:p>
            <a:pPr lvl="1" eaLnBrk="1" hangingPunct="1">
              <a:defRPr/>
            </a:pPr>
            <a:r>
              <a:rPr lang="zh-CN" altLang="en-US" dirty="0"/>
              <a:t>语句频度为</a:t>
            </a:r>
            <a:r>
              <a:rPr lang="zh-CN" altLang="en-US" dirty="0" smtClean="0"/>
              <a:t>：</a:t>
            </a:r>
            <a:r>
              <a:rPr lang="en-US" altLang="zh-CN" dirty="0" err="1" smtClean="0"/>
              <a:t>logn</a:t>
            </a:r>
            <a:endParaRPr lang="en-US" altLang="zh-CN" dirty="0"/>
          </a:p>
          <a:p>
            <a:pPr lvl="1" eaLnBrk="1" hangingPunct="1">
              <a:defRPr/>
            </a:pPr>
            <a:r>
              <a:rPr lang="zh-CN" altLang="en-US" dirty="0"/>
              <a:t>其时间复杂度为：</a:t>
            </a:r>
            <a:r>
              <a:rPr lang="en-US" altLang="zh-CN" dirty="0" smtClean="0">
                <a:solidFill>
                  <a:srgbClr val="FF0000"/>
                </a:solidFill>
              </a:rPr>
              <a:t>O(</a:t>
            </a:r>
            <a:r>
              <a:rPr lang="en-US" altLang="zh-CN" dirty="0" err="1" smtClean="0">
                <a:solidFill>
                  <a:srgbClr val="FF0000"/>
                </a:solidFill>
              </a:rPr>
              <a:t>logn</a:t>
            </a:r>
            <a:r>
              <a:rPr lang="en-US" altLang="zh-CN" dirty="0" smtClean="0">
                <a:solidFill>
                  <a:srgbClr val="FF0000"/>
                </a:solidFill>
              </a:rPr>
              <a:t>)</a:t>
            </a:r>
            <a:r>
              <a:rPr lang="zh-CN" altLang="en-US" dirty="0"/>
              <a:t>，即时间复杂度</a:t>
            </a:r>
            <a:r>
              <a:rPr lang="zh-CN" altLang="en-US" dirty="0" smtClean="0"/>
              <a:t>为</a:t>
            </a:r>
            <a:r>
              <a:rPr lang="zh-CN" altLang="en-US" dirty="0">
                <a:solidFill>
                  <a:srgbClr val="FF0000"/>
                </a:solidFill>
              </a:rPr>
              <a:t>对数</a:t>
            </a:r>
            <a:r>
              <a:rPr lang="zh-CN" altLang="en-US" dirty="0" smtClean="0">
                <a:solidFill>
                  <a:srgbClr val="FF0000"/>
                </a:solidFill>
              </a:rPr>
              <a:t>阶</a:t>
            </a:r>
            <a:r>
              <a:rPr lang="zh-CN" altLang="en-US" dirty="0"/>
              <a:t>。</a:t>
            </a:r>
          </a:p>
          <a:p>
            <a:endParaRPr lang="zh-CN" altLang="en-US" dirty="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78</a:t>
            </a:fld>
            <a:endParaRPr lang="en-US" altLang="zh-CN"/>
          </a:p>
        </p:txBody>
      </p:sp>
    </p:spTree>
    <p:extLst>
      <p:ext uri="{BB962C8B-B14F-4D97-AF65-F5344CB8AC3E}">
        <p14:creationId xmlns:p14="http://schemas.microsoft.com/office/powerpoint/2010/main" val="23328804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73732" name="Rectangle 3"/>
          <p:cNvSpPr>
            <a:spLocks noGrp="1" noChangeArrowheads="1"/>
          </p:cNvSpPr>
          <p:nvPr>
            <p:ph type="body" idx="1"/>
          </p:nvPr>
        </p:nvSpPr>
        <p:spPr/>
        <p:txBody>
          <a:bodyPr/>
          <a:lstStyle/>
          <a:p>
            <a:pPr eaLnBrk="1" hangingPunct="1"/>
            <a:r>
              <a:rPr lang="zh-CN" altLang="en-US" dirty="0" smtClean="0"/>
              <a:t>六种计算算法时间的</a:t>
            </a:r>
            <a:r>
              <a:rPr lang="zh-CN" altLang="en-US" dirty="0" smtClean="0">
                <a:solidFill>
                  <a:srgbClr val="FF0000"/>
                </a:solidFill>
              </a:rPr>
              <a:t>多项式</a:t>
            </a:r>
            <a:r>
              <a:rPr lang="zh-CN" altLang="en-US" dirty="0" smtClean="0"/>
              <a:t>是最常用的。其关系为：</a:t>
            </a:r>
          </a:p>
          <a:p>
            <a:pPr lvl="1" eaLnBrk="1" hangingPunct="1"/>
            <a:r>
              <a:rPr lang="en-US" altLang="zh-CN" dirty="0" smtClean="0"/>
              <a:t>O(1)&lt;O(</a:t>
            </a:r>
            <a:r>
              <a:rPr lang="en-US" altLang="zh-CN" dirty="0" err="1" smtClean="0"/>
              <a:t>logn</a:t>
            </a:r>
            <a:r>
              <a:rPr lang="en-US" altLang="zh-CN" dirty="0" smtClean="0"/>
              <a:t>)&lt;O(n)&lt;O(</a:t>
            </a:r>
            <a:r>
              <a:rPr lang="en-US" altLang="zh-CN" dirty="0" err="1" smtClean="0"/>
              <a:t>nlogn</a:t>
            </a:r>
            <a:r>
              <a:rPr lang="en-US" altLang="zh-CN" dirty="0" smtClean="0"/>
              <a:t>)&lt;O(n</a:t>
            </a:r>
            <a:r>
              <a:rPr lang="en-US" altLang="zh-CN" baseline="20000" dirty="0" smtClean="0"/>
              <a:t>2</a:t>
            </a:r>
            <a:r>
              <a:rPr lang="en-US" altLang="zh-CN" dirty="0" smtClean="0"/>
              <a:t>)&lt;O(n</a:t>
            </a:r>
            <a:r>
              <a:rPr lang="en-US" altLang="zh-CN" baseline="22000" dirty="0" smtClean="0"/>
              <a:t>3</a:t>
            </a:r>
            <a:r>
              <a:rPr lang="en-US" altLang="zh-CN" dirty="0" smtClean="0"/>
              <a:t>)</a:t>
            </a:r>
          </a:p>
          <a:p>
            <a:pPr eaLnBrk="1" hangingPunct="1"/>
            <a:r>
              <a:rPr lang="zh-CN" altLang="en-US" dirty="0" smtClean="0">
                <a:solidFill>
                  <a:srgbClr val="FF0000"/>
                </a:solidFill>
              </a:rPr>
              <a:t>指数时间</a:t>
            </a:r>
            <a:r>
              <a:rPr lang="zh-CN" altLang="en-US" dirty="0" smtClean="0"/>
              <a:t>的关系为：</a:t>
            </a:r>
          </a:p>
          <a:p>
            <a:pPr lvl="1" eaLnBrk="1" hangingPunct="1"/>
            <a:r>
              <a:rPr lang="en-US" altLang="zh-CN" dirty="0" smtClean="0"/>
              <a:t>O(2</a:t>
            </a:r>
            <a:r>
              <a:rPr lang="en-US" altLang="zh-CN" baseline="36000" dirty="0" smtClean="0"/>
              <a:t>n</a:t>
            </a:r>
            <a:r>
              <a:rPr lang="en-US" altLang="zh-CN" dirty="0" smtClean="0"/>
              <a:t>)&lt;O(n!)&lt;O(</a:t>
            </a:r>
            <a:r>
              <a:rPr lang="en-US" altLang="zh-CN" dirty="0" err="1" smtClean="0"/>
              <a:t>n</a:t>
            </a:r>
            <a:r>
              <a:rPr lang="en-US" altLang="zh-CN" baseline="36000" dirty="0" err="1" smtClean="0"/>
              <a:t>n</a:t>
            </a:r>
            <a:r>
              <a:rPr lang="en-US" altLang="zh-CN" dirty="0" smtClean="0"/>
              <a:t>)</a:t>
            </a:r>
          </a:p>
          <a:p>
            <a:pPr eaLnBrk="1" hangingPunct="1"/>
            <a:r>
              <a:rPr lang="zh-CN" altLang="en-US" dirty="0" smtClean="0"/>
              <a:t>当</a:t>
            </a:r>
            <a:r>
              <a:rPr lang="en-US" altLang="zh-CN" dirty="0" smtClean="0"/>
              <a:t>n</a:t>
            </a:r>
            <a:r>
              <a:rPr lang="zh-CN" altLang="en-US" dirty="0" smtClean="0"/>
              <a:t>取得很大时，指数时间算法和多项式时间算法在所需时间上非常悬殊。</a:t>
            </a:r>
          </a:p>
        </p:txBody>
      </p:sp>
      <p:graphicFrame>
        <p:nvGraphicFramePr>
          <p:cNvPr id="5" name="Object 3"/>
          <p:cNvGraphicFramePr>
            <a:graphicFrameLocks noChangeAspect="1"/>
          </p:cNvGraphicFramePr>
          <p:nvPr>
            <p:extLst>
              <p:ext uri="{D42A27DB-BD31-4B8C-83A1-F6EECF244321}">
                <p14:modId xmlns:p14="http://schemas.microsoft.com/office/powerpoint/2010/main" val="1956255047"/>
              </p:ext>
            </p:extLst>
          </p:nvPr>
        </p:nvGraphicFramePr>
        <p:xfrm>
          <a:off x="682625" y="3846513"/>
          <a:ext cx="7866063" cy="3222625"/>
        </p:xfrm>
        <a:graphic>
          <a:graphicData uri="http://schemas.openxmlformats.org/presentationml/2006/ole">
            <mc:AlternateContent xmlns:mc="http://schemas.openxmlformats.org/markup-compatibility/2006">
              <mc:Choice xmlns:v="urn:schemas-microsoft-com:vml" Requires="v">
                <p:oleObj spid="_x0000_s103477" name="Document" r:id="rId3" imgW="8074940" imgH="3319112" progId="Word.Document.8">
                  <p:embed/>
                </p:oleObj>
              </mc:Choice>
              <mc:Fallback>
                <p:oleObj name="Document" r:id="rId3" imgW="8074940" imgH="3319112" progId="Word.Document.8">
                  <p:embed/>
                  <p:pic>
                    <p:nvPicPr>
                      <p:cNvPr id="0" name=""/>
                      <p:cNvPicPr>
                        <a:picLocks noChangeAspect="1" noChangeArrowheads="1"/>
                      </p:cNvPicPr>
                      <p:nvPr/>
                    </p:nvPicPr>
                    <p:blipFill>
                      <a:blip r:embed="rId4"/>
                      <a:srcRect/>
                      <a:stretch>
                        <a:fillRect/>
                      </a:stretch>
                    </p:blipFill>
                    <p:spPr bwMode="auto">
                      <a:xfrm>
                        <a:off x="682625" y="3846513"/>
                        <a:ext cx="7866063"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79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smtClean="0"/>
              <a:t>List of Contents</a:t>
            </a:r>
          </a:p>
        </p:txBody>
      </p:sp>
      <p:sp>
        <p:nvSpPr>
          <p:cNvPr id="10244" name="Rectangle 3"/>
          <p:cNvSpPr>
            <a:spLocks noGrp="1" noChangeArrowheads="1"/>
          </p:cNvSpPr>
          <p:nvPr>
            <p:ph type="body" idx="1"/>
          </p:nvPr>
        </p:nvSpPr>
        <p:spPr/>
        <p:txBody>
          <a:bodyPr/>
          <a:lstStyle/>
          <a:p>
            <a:pPr eaLnBrk="1" hangingPunct="1"/>
            <a:r>
              <a:rPr lang="en-US" altLang="zh-CN" sz="3200" smtClean="0"/>
              <a:t>1.1   </a:t>
            </a:r>
            <a:r>
              <a:rPr lang="zh-CN" altLang="en-US" sz="3200" smtClean="0"/>
              <a:t>数据结构的定义</a:t>
            </a:r>
          </a:p>
          <a:p>
            <a:pPr eaLnBrk="1" hangingPunct="1"/>
            <a:r>
              <a:rPr lang="en-US" altLang="zh-CN" sz="3200" smtClean="0"/>
              <a:t>1.2   </a:t>
            </a:r>
            <a:r>
              <a:rPr lang="zh-CN" altLang="en-US" sz="3200" smtClean="0"/>
              <a:t>数据结构的基本概念</a:t>
            </a:r>
          </a:p>
          <a:p>
            <a:pPr eaLnBrk="1" hangingPunct="1"/>
            <a:r>
              <a:rPr lang="en-US" altLang="zh-CN" sz="3200" smtClean="0"/>
              <a:t>1.3   </a:t>
            </a:r>
            <a:r>
              <a:rPr lang="zh-CN" altLang="en-US" sz="3200" smtClean="0"/>
              <a:t>算法和算法的量度</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endParaRPr lang="zh-CN" altLang="zh-CN" smtClean="0"/>
          </a:p>
        </p:txBody>
      </p:sp>
      <p:sp>
        <p:nvSpPr>
          <p:cNvPr id="74756" name="Rectangle 3"/>
          <p:cNvSpPr>
            <a:spLocks noGrp="1" noChangeArrowheads="1"/>
          </p:cNvSpPr>
          <p:nvPr>
            <p:ph type="body" idx="1"/>
          </p:nvPr>
        </p:nvSpPr>
        <p:spPr/>
        <p:txBody>
          <a:bodyPr/>
          <a:lstStyle/>
          <a:p>
            <a:pPr eaLnBrk="1" hangingPunct="1"/>
            <a:endParaRPr lang="zh-CN" altLang="zh-CN" smtClean="0"/>
          </a:p>
        </p:txBody>
      </p:sp>
      <p:grpSp>
        <p:nvGrpSpPr>
          <p:cNvPr id="74757" name="Group 4"/>
          <p:cNvGrpSpPr>
            <a:grpSpLocks/>
          </p:cNvGrpSpPr>
          <p:nvPr/>
        </p:nvGrpSpPr>
        <p:grpSpPr bwMode="auto">
          <a:xfrm>
            <a:off x="0" y="0"/>
            <a:ext cx="9144000" cy="6873875"/>
            <a:chOff x="0" y="-10"/>
            <a:chExt cx="5760" cy="4330"/>
          </a:xfrm>
        </p:grpSpPr>
        <p:pic>
          <p:nvPicPr>
            <p:cNvPr id="747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
              <a:ext cx="5760" cy="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Text Box 6"/>
            <p:cNvSpPr txBox="1">
              <a:spLocks noChangeArrowheads="1"/>
            </p:cNvSpPr>
            <p:nvPr/>
          </p:nvSpPr>
          <p:spPr bwMode="auto">
            <a:xfrm>
              <a:off x="3984" y="0"/>
              <a:ext cx="17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r" eaLnBrk="1" hangingPunct="1">
                <a:spcBef>
                  <a:spcPct val="50000"/>
                </a:spcBef>
              </a:pPr>
              <a:endParaRPr lang="zh-CN" altLang="zh-CN">
                <a:solidFill>
                  <a:schemeClr val="tx1"/>
                </a:solidFill>
              </a:endParaRPr>
            </a:p>
          </p:txBody>
        </p:sp>
        <p:sp>
          <p:nvSpPr>
            <p:cNvPr id="74760" name="Text Box 7"/>
            <p:cNvSpPr txBox="1">
              <a:spLocks noChangeArrowheads="1"/>
            </p:cNvSpPr>
            <p:nvPr/>
          </p:nvSpPr>
          <p:spPr bwMode="auto">
            <a:xfrm>
              <a:off x="3072" y="3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en-US" altLang="zh-CN" sz="2000">
                  <a:solidFill>
                    <a:schemeClr val="tx1"/>
                  </a:solidFill>
                </a:rPr>
                <a:t>2</a:t>
              </a:r>
              <a:r>
                <a:rPr lang="en-US" altLang="zh-CN" sz="2000" i="1" baseline="30000">
                  <a:solidFill>
                    <a:schemeClr val="tx1"/>
                  </a:solidFill>
                </a:rPr>
                <a:t>n</a:t>
              </a:r>
              <a:endParaRPr lang="en-US" altLang="zh-CN" sz="2000">
                <a:solidFill>
                  <a:schemeClr val="tx1"/>
                </a:solidFill>
              </a:endParaRPr>
            </a:p>
          </p:txBody>
        </p:sp>
        <p:sp>
          <p:nvSpPr>
            <p:cNvPr id="74761" name="Text Box 8"/>
            <p:cNvSpPr txBox="1">
              <a:spLocks noChangeArrowheads="1"/>
            </p:cNvSpPr>
            <p:nvPr/>
          </p:nvSpPr>
          <p:spPr bwMode="auto">
            <a:xfrm>
              <a:off x="3888" y="48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en-US" altLang="zh-CN" sz="2000" i="1" dirty="0">
                  <a:solidFill>
                    <a:schemeClr val="tx1"/>
                  </a:solidFill>
                </a:rPr>
                <a:t>n</a:t>
              </a:r>
              <a:r>
                <a:rPr lang="en-US" altLang="zh-CN" sz="2000" baseline="30000" dirty="0">
                  <a:solidFill>
                    <a:schemeClr val="tx1"/>
                  </a:solidFill>
                </a:rPr>
                <a:t>2</a:t>
              </a:r>
              <a:endParaRPr lang="en-US" altLang="zh-CN" sz="2000" dirty="0">
                <a:solidFill>
                  <a:schemeClr val="tx1"/>
                </a:solidFill>
              </a:endParaRPr>
            </a:p>
          </p:txBody>
        </p:sp>
        <p:sp>
          <p:nvSpPr>
            <p:cNvPr id="74762" name="Text Box 9"/>
            <p:cNvSpPr txBox="1">
              <a:spLocks noChangeArrowheads="1"/>
            </p:cNvSpPr>
            <p:nvPr/>
          </p:nvSpPr>
          <p:spPr bwMode="auto">
            <a:xfrm>
              <a:off x="4368" y="19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en-US" altLang="zh-CN" sz="2000" i="1" dirty="0">
                  <a:solidFill>
                    <a:schemeClr val="tx1"/>
                  </a:solidFill>
                </a:rPr>
                <a:t>n</a:t>
              </a:r>
              <a:r>
                <a:rPr lang="en-US" altLang="zh-CN" sz="2000" dirty="0">
                  <a:solidFill>
                    <a:schemeClr val="tx1"/>
                  </a:solidFill>
                </a:rPr>
                <a:t> log </a:t>
              </a:r>
              <a:r>
                <a:rPr lang="en-US" altLang="zh-CN" sz="2000" i="1" dirty="0">
                  <a:solidFill>
                    <a:schemeClr val="tx1"/>
                  </a:solidFill>
                </a:rPr>
                <a:t>n</a:t>
              </a:r>
              <a:endParaRPr lang="en-US" altLang="zh-CN" sz="2000" dirty="0">
                <a:solidFill>
                  <a:schemeClr val="tx1"/>
                </a:solidFill>
              </a:endParaRPr>
            </a:p>
          </p:txBody>
        </p:sp>
        <p:sp>
          <p:nvSpPr>
            <p:cNvPr id="74763" name="Text Box 10"/>
            <p:cNvSpPr txBox="1">
              <a:spLocks noChangeArrowheads="1"/>
            </p:cNvSpPr>
            <p:nvPr/>
          </p:nvSpPr>
          <p:spPr bwMode="auto">
            <a:xfrm>
              <a:off x="4848"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en-US" altLang="zh-CN" sz="2000" i="1">
                  <a:solidFill>
                    <a:schemeClr val="tx1"/>
                  </a:solidFill>
                </a:rPr>
                <a:t>n</a:t>
              </a:r>
            </a:p>
          </p:txBody>
        </p:sp>
        <p:sp>
          <p:nvSpPr>
            <p:cNvPr id="74764" name="Text Box 11"/>
            <p:cNvSpPr txBox="1">
              <a:spLocks noChangeArrowheads="1"/>
            </p:cNvSpPr>
            <p:nvPr/>
          </p:nvSpPr>
          <p:spPr bwMode="auto">
            <a:xfrm>
              <a:off x="4704" y="3456"/>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en-US" altLang="zh-CN" sz="2000" dirty="0" smtClean="0">
                  <a:solidFill>
                    <a:schemeClr val="tx1"/>
                  </a:solidFill>
                </a:rPr>
                <a:t>log </a:t>
              </a:r>
              <a:r>
                <a:rPr lang="en-US" altLang="zh-CN" sz="2000" i="1" dirty="0">
                  <a:solidFill>
                    <a:schemeClr val="tx1"/>
                  </a:solidFill>
                </a:rPr>
                <a:t>n</a:t>
              </a:r>
              <a:endParaRPr lang="en-US" altLang="zh-CN" sz="2000" dirty="0">
                <a:solidFill>
                  <a:schemeClr val="tx1"/>
                </a:solidFill>
              </a:endParaRPr>
            </a:p>
          </p:txBody>
        </p:sp>
        <p:sp>
          <p:nvSpPr>
            <p:cNvPr id="74765" name="Text Box 12"/>
            <p:cNvSpPr txBox="1">
              <a:spLocks noChangeArrowheads="1"/>
            </p:cNvSpPr>
            <p:nvPr/>
          </p:nvSpPr>
          <p:spPr bwMode="auto">
            <a:xfrm>
              <a:off x="192" y="23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en-US" altLang="zh-CN" sz="2000" i="1">
                  <a:solidFill>
                    <a:schemeClr val="tx1"/>
                  </a:solidFill>
                </a:rPr>
                <a:t>f</a:t>
              </a:r>
            </a:p>
          </p:txBody>
        </p:sp>
        <p:sp>
          <p:nvSpPr>
            <p:cNvPr id="74766" name="Text Box 13"/>
            <p:cNvSpPr txBox="1">
              <a:spLocks noChangeArrowheads="1"/>
            </p:cNvSpPr>
            <p:nvPr/>
          </p:nvSpPr>
          <p:spPr bwMode="auto">
            <a:xfrm>
              <a:off x="2496" y="398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en-US" altLang="zh-CN" sz="2000" i="1">
                  <a:solidFill>
                    <a:schemeClr val="tx1"/>
                  </a:solidFill>
                </a:rPr>
                <a:t>n</a:t>
              </a:r>
            </a:p>
          </p:txBody>
        </p:sp>
        <p:sp>
          <p:nvSpPr>
            <p:cNvPr id="74767" name="Line 14"/>
            <p:cNvSpPr>
              <a:spLocks noChangeShapeType="1"/>
            </p:cNvSpPr>
            <p:nvPr/>
          </p:nvSpPr>
          <p:spPr bwMode="auto">
            <a:xfrm>
              <a:off x="2880" y="4128"/>
              <a:ext cx="960" cy="0"/>
            </a:xfrm>
            <a:prstGeom prst="line">
              <a:avLst/>
            </a:prstGeom>
            <a:noFill/>
            <a:ln w="190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Line 15"/>
            <p:cNvSpPr>
              <a:spLocks noChangeShapeType="1"/>
            </p:cNvSpPr>
            <p:nvPr/>
          </p:nvSpPr>
          <p:spPr bwMode="auto">
            <a:xfrm flipV="1">
              <a:off x="384" y="1200"/>
              <a:ext cx="0" cy="1104"/>
            </a:xfrm>
            <a:prstGeom prst="line">
              <a:avLst/>
            </a:prstGeom>
            <a:noFill/>
            <a:ln w="190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3" name="直接连接符 2"/>
          <p:cNvCxnSpPr/>
          <p:nvPr/>
        </p:nvCxnSpPr>
        <p:spPr bwMode="auto">
          <a:xfrm flipV="1">
            <a:off x="4797970" y="382588"/>
            <a:ext cx="0" cy="5782716"/>
          </a:xfrm>
          <a:prstGeom prst="line">
            <a:avLst/>
          </a:prstGeom>
          <a:noFill/>
          <a:ln w="12700" cap="sq" cmpd="sng" algn="ctr">
            <a:solidFill>
              <a:srgbClr val="000000"/>
            </a:solidFill>
            <a:prstDash val="solid"/>
            <a:round/>
            <a:headEnd type="none" w="med" len="med"/>
            <a:tailEnd type="none" w="med" len="med"/>
          </a:ln>
          <a:effectLst/>
        </p:spPr>
      </p:cxnSp>
      <p:cxnSp>
        <p:nvCxnSpPr>
          <p:cNvPr id="19" name="直接连接符 18"/>
          <p:cNvCxnSpPr/>
          <p:nvPr/>
        </p:nvCxnSpPr>
        <p:spPr bwMode="auto">
          <a:xfrm flipV="1">
            <a:off x="5508104" y="388898"/>
            <a:ext cx="0" cy="5782716"/>
          </a:xfrm>
          <a:prstGeom prst="line">
            <a:avLst/>
          </a:prstGeom>
          <a:noFill/>
          <a:ln w="12700" cap="sq" cmpd="sng" algn="ctr">
            <a:solidFill>
              <a:srgbClr val="000000"/>
            </a:solidFill>
            <a:prstDash val="solid"/>
            <a:round/>
            <a:headEnd type="none" w="med" len="med"/>
            <a:tailEnd type="none" w="med" len="med"/>
          </a:ln>
          <a:effectLst/>
        </p:spPr>
      </p:cxnSp>
      <p:cxnSp>
        <p:nvCxnSpPr>
          <p:cNvPr id="20" name="直接连接符 19"/>
          <p:cNvCxnSpPr/>
          <p:nvPr/>
        </p:nvCxnSpPr>
        <p:spPr bwMode="auto">
          <a:xfrm flipV="1">
            <a:off x="6919119" y="373132"/>
            <a:ext cx="0" cy="5782716"/>
          </a:xfrm>
          <a:prstGeom prst="line">
            <a:avLst/>
          </a:prstGeom>
          <a:noFill/>
          <a:ln w="12700" cap="sq" cmpd="sng" algn="ctr">
            <a:solidFill>
              <a:srgbClr val="000000"/>
            </a:solidFill>
            <a:prstDash val="solid"/>
            <a:round/>
            <a:headEnd type="none" w="med" len="med"/>
            <a:tailEnd type="none" w="med" len="med"/>
          </a:ln>
          <a:effectLst/>
        </p:spPr>
      </p:cxn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75780" name="Rectangle 3"/>
          <p:cNvSpPr>
            <a:spLocks noGrp="1" noChangeArrowheads="1"/>
          </p:cNvSpPr>
          <p:nvPr>
            <p:ph type="body" idx="1"/>
          </p:nvPr>
        </p:nvSpPr>
        <p:spPr>
          <a:xfrm>
            <a:off x="323850" y="1341438"/>
            <a:ext cx="4259263" cy="4953000"/>
          </a:xfrm>
        </p:spPr>
        <p:txBody>
          <a:bodyPr/>
          <a:lstStyle/>
          <a:p>
            <a:pPr eaLnBrk="1" hangingPunct="1"/>
            <a:r>
              <a:rPr lang="zh-CN" altLang="en-US" dirty="0" smtClean="0"/>
              <a:t>有时，算法中基本操作重复执行的次数会随问题的输入数据集不同而不同</a:t>
            </a:r>
          </a:p>
          <a:p>
            <a:pPr eaLnBrk="1" hangingPunct="1"/>
            <a:endParaRPr lang="zh-CN" altLang="en-US" dirty="0" smtClean="0"/>
          </a:p>
          <a:p>
            <a:pPr eaLnBrk="1" hangingPunct="1"/>
            <a:r>
              <a:rPr lang="zh-CN" altLang="en-US" dirty="0" smtClean="0"/>
              <a:t>最好情况：</a:t>
            </a:r>
            <a:r>
              <a:rPr lang="en-US" altLang="zh-CN" dirty="0" smtClean="0"/>
              <a:t>n</a:t>
            </a:r>
            <a:r>
              <a:rPr lang="zh-CN" altLang="en-US" dirty="0" smtClean="0"/>
              <a:t>次</a:t>
            </a:r>
          </a:p>
          <a:p>
            <a:pPr eaLnBrk="1" hangingPunct="1"/>
            <a:r>
              <a:rPr lang="zh-CN" altLang="en-US" dirty="0" smtClean="0"/>
              <a:t>最坏情况：</a:t>
            </a:r>
            <a:r>
              <a:rPr lang="en-US" altLang="zh-CN" dirty="0" smtClean="0"/>
              <a:t>1+2+3+…+n-1</a:t>
            </a:r>
            <a:br>
              <a:rPr lang="en-US" altLang="zh-CN" dirty="0" smtClean="0"/>
            </a:br>
            <a:r>
              <a:rPr lang="en-US" altLang="zh-CN" dirty="0" smtClean="0"/>
              <a:t>                  =n(n-1)/2</a:t>
            </a:r>
          </a:p>
          <a:p>
            <a:pPr eaLnBrk="1" hangingPunct="1"/>
            <a:r>
              <a:rPr lang="zh-CN" altLang="en-US" dirty="0" smtClean="0"/>
              <a:t>平均时间复杂度为</a:t>
            </a:r>
            <a:r>
              <a:rPr lang="en-US" altLang="zh-CN" dirty="0" smtClean="0"/>
              <a:t>:O(n</a:t>
            </a:r>
            <a:r>
              <a:rPr lang="en-US" altLang="zh-CN" baseline="20000" dirty="0" smtClean="0"/>
              <a:t>2</a:t>
            </a:r>
            <a:r>
              <a:rPr lang="en-US" altLang="zh-CN" dirty="0" smtClean="0"/>
              <a:t>)</a:t>
            </a:r>
          </a:p>
        </p:txBody>
      </p:sp>
      <p:sp>
        <p:nvSpPr>
          <p:cNvPr id="75781" name="Rectangle 4"/>
          <p:cNvSpPr>
            <a:spLocks noChangeArrowheads="1"/>
          </p:cNvSpPr>
          <p:nvPr/>
        </p:nvSpPr>
        <p:spPr bwMode="auto">
          <a:xfrm>
            <a:off x="4572000" y="1412875"/>
            <a:ext cx="4464050" cy="5162550"/>
          </a:xfrm>
          <a:prstGeom prst="rect">
            <a:avLst/>
          </a:prstGeom>
          <a:gradFill rotWithShape="1">
            <a:gsLst>
              <a:gs pos="0">
                <a:srgbClr val="FFFFCC"/>
              </a:gs>
              <a:gs pos="100000">
                <a:schemeClr val="bg1"/>
              </a:gs>
            </a:gsLst>
            <a:lin ang="5400000" scaled="1"/>
          </a:gradFill>
          <a:ln w="12700" cap="sq">
            <a:solidFill>
              <a:schemeClr val="tx1"/>
            </a:solidFill>
            <a:miter lim="800000"/>
            <a:headEnd/>
            <a:tailEnd/>
          </a:ln>
        </p:spPr>
        <p:txBody>
          <a:bodyPr anchor="ctr"/>
          <a:lstStyle/>
          <a:p>
            <a:pPr>
              <a:lnSpc>
                <a:spcPct val="50000"/>
              </a:lnSpc>
              <a:spcBef>
                <a:spcPct val="60000"/>
              </a:spcBef>
            </a:pPr>
            <a:r>
              <a:rPr lang="en-US" altLang="zh-CN" sz="2400" dirty="0">
                <a:solidFill>
                  <a:schemeClr val="tx1"/>
                </a:solidFill>
              </a:rPr>
              <a:t>v</a:t>
            </a:r>
            <a:r>
              <a:rPr lang="en-US" altLang="zh-CN" sz="2400" dirty="0" smtClean="0">
                <a:solidFill>
                  <a:schemeClr val="tx1"/>
                </a:solidFill>
              </a:rPr>
              <a:t>oid </a:t>
            </a:r>
            <a:r>
              <a:rPr lang="en-US" altLang="zh-CN" sz="2400" dirty="0">
                <a:solidFill>
                  <a:schemeClr val="tx1"/>
                </a:solidFill>
              </a:rPr>
              <a:t>bubble-sort (</a:t>
            </a:r>
            <a:r>
              <a:rPr lang="en-US" altLang="zh-CN" sz="2400" dirty="0" err="1">
                <a:solidFill>
                  <a:schemeClr val="tx1"/>
                </a:solidFill>
              </a:rPr>
              <a:t>int</a:t>
            </a:r>
            <a:r>
              <a:rPr lang="en-US" altLang="zh-CN" sz="2400" dirty="0">
                <a:solidFill>
                  <a:schemeClr val="tx1"/>
                </a:solidFill>
              </a:rPr>
              <a:t> a[]</a:t>
            </a:r>
            <a:r>
              <a:rPr lang="zh-CN" altLang="en-US" sz="2400" dirty="0">
                <a:solidFill>
                  <a:schemeClr val="tx1"/>
                </a:solidFill>
              </a:rPr>
              <a:t>，</a:t>
            </a:r>
            <a:r>
              <a:rPr lang="en-US" altLang="zh-CN" sz="2400" dirty="0" err="1">
                <a:solidFill>
                  <a:schemeClr val="tx1"/>
                </a:solidFill>
              </a:rPr>
              <a:t>int</a:t>
            </a:r>
            <a:r>
              <a:rPr lang="en-US" altLang="zh-CN" sz="2400" dirty="0">
                <a:solidFill>
                  <a:schemeClr val="tx1"/>
                </a:solidFill>
              </a:rPr>
              <a:t> n)</a:t>
            </a:r>
          </a:p>
          <a:p>
            <a:pPr>
              <a:lnSpc>
                <a:spcPct val="50000"/>
              </a:lnSpc>
              <a:spcBef>
                <a:spcPct val="60000"/>
              </a:spcBef>
            </a:pPr>
            <a:r>
              <a:rPr lang="en-US" altLang="zh-CN" sz="2400" dirty="0">
                <a:solidFill>
                  <a:schemeClr val="hlink"/>
                </a:solidFill>
              </a:rPr>
              <a:t>{ </a:t>
            </a:r>
            <a:r>
              <a:rPr lang="en-US" altLang="zh-CN" sz="2400" dirty="0">
                <a:solidFill>
                  <a:srgbClr val="660066"/>
                </a:solidFill>
              </a:rPr>
              <a:t>//</a:t>
            </a:r>
            <a:r>
              <a:rPr lang="zh-CN" altLang="en-US" sz="2400" dirty="0">
                <a:solidFill>
                  <a:srgbClr val="660066"/>
                </a:solidFill>
              </a:rPr>
              <a:t>起泡排序，从小到大排列</a:t>
            </a:r>
          </a:p>
          <a:p>
            <a:pPr>
              <a:lnSpc>
                <a:spcPct val="50000"/>
              </a:lnSpc>
              <a:spcBef>
                <a:spcPct val="60000"/>
              </a:spcBef>
            </a:pPr>
            <a:r>
              <a:rPr lang="zh-CN" altLang="en-US" sz="2400" dirty="0">
                <a:solidFill>
                  <a:schemeClr val="tx1"/>
                </a:solidFill>
              </a:rPr>
              <a:t>      </a:t>
            </a:r>
            <a:r>
              <a:rPr lang="en-US" altLang="zh-CN" sz="2400" dirty="0">
                <a:solidFill>
                  <a:srgbClr val="FF0000"/>
                </a:solidFill>
              </a:rPr>
              <a:t>for</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=n-1,change=TURE;</a:t>
            </a:r>
          </a:p>
          <a:p>
            <a:pPr>
              <a:lnSpc>
                <a:spcPct val="50000"/>
              </a:lnSpc>
              <a:spcBef>
                <a:spcPct val="60000"/>
              </a:spcBef>
            </a:pPr>
            <a:r>
              <a:rPr lang="en-US" altLang="zh-CN" sz="2400" dirty="0" smtClean="0">
                <a:solidFill>
                  <a:schemeClr val="tx1"/>
                </a:solidFill>
              </a:rPr>
              <a:t>                 </a:t>
            </a:r>
            <a:r>
              <a:rPr lang="en-US" altLang="zh-CN" sz="2400" dirty="0" err="1">
                <a:solidFill>
                  <a:schemeClr val="tx1"/>
                </a:solidFill>
              </a:rPr>
              <a:t>i</a:t>
            </a:r>
            <a:r>
              <a:rPr lang="en-US" altLang="zh-CN" sz="2400" dirty="0">
                <a:solidFill>
                  <a:schemeClr val="tx1"/>
                </a:solidFill>
              </a:rPr>
              <a:t>&gt;1 &amp;&amp; change;- -</a:t>
            </a:r>
            <a:r>
              <a:rPr lang="en-US" altLang="zh-CN" sz="2400" dirty="0" err="1">
                <a:solidFill>
                  <a:schemeClr val="tx1"/>
                </a:solidFill>
              </a:rPr>
              <a:t>i</a:t>
            </a:r>
            <a:r>
              <a:rPr lang="en-US" altLang="zh-CN" sz="2400" dirty="0">
                <a:solidFill>
                  <a:schemeClr val="tx1"/>
                </a:solidFill>
              </a:rPr>
              <a:t>)</a:t>
            </a:r>
          </a:p>
          <a:p>
            <a:pPr>
              <a:lnSpc>
                <a:spcPct val="50000"/>
              </a:lnSpc>
              <a:spcBef>
                <a:spcPct val="60000"/>
              </a:spcBef>
            </a:pPr>
            <a:r>
              <a:rPr lang="en-US" altLang="zh-CN" sz="2400" dirty="0">
                <a:solidFill>
                  <a:schemeClr val="tx1"/>
                </a:solidFill>
              </a:rPr>
              <a:t>     {</a:t>
            </a:r>
          </a:p>
          <a:p>
            <a:pPr>
              <a:lnSpc>
                <a:spcPct val="50000"/>
              </a:lnSpc>
              <a:spcBef>
                <a:spcPct val="60000"/>
              </a:spcBef>
            </a:pPr>
            <a:r>
              <a:rPr lang="en-US" altLang="zh-CN" sz="2400" dirty="0">
                <a:solidFill>
                  <a:schemeClr val="tx1"/>
                </a:solidFill>
              </a:rPr>
              <a:t>            change=false;</a:t>
            </a:r>
          </a:p>
          <a:p>
            <a:pPr>
              <a:lnSpc>
                <a:spcPct val="50000"/>
              </a:lnSpc>
              <a:spcBef>
                <a:spcPct val="60000"/>
              </a:spcBef>
            </a:pPr>
            <a:r>
              <a:rPr lang="en-US" altLang="zh-CN" sz="2400" dirty="0">
                <a:solidFill>
                  <a:schemeClr val="tx1"/>
                </a:solidFill>
              </a:rPr>
              <a:t>             </a:t>
            </a:r>
            <a:r>
              <a:rPr lang="en-US" altLang="zh-CN" sz="2400" dirty="0">
                <a:solidFill>
                  <a:srgbClr val="FF0000"/>
                </a:solidFill>
              </a:rPr>
              <a:t>for</a:t>
            </a:r>
            <a:r>
              <a:rPr lang="en-US" altLang="zh-CN" sz="2400" dirty="0">
                <a:solidFill>
                  <a:schemeClr val="tx1"/>
                </a:solidFill>
              </a:rPr>
              <a:t>( j=0;j&lt;</a:t>
            </a:r>
            <a:r>
              <a:rPr lang="en-US" altLang="zh-CN" sz="2400" dirty="0" err="1">
                <a:solidFill>
                  <a:schemeClr val="tx1"/>
                </a:solidFill>
              </a:rPr>
              <a:t>i</a:t>
            </a:r>
            <a:r>
              <a:rPr lang="en-US" altLang="zh-CN" sz="2400" dirty="0">
                <a:solidFill>
                  <a:schemeClr val="tx1"/>
                </a:solidFill>
              </a:rPr>
              <a:t>; ++j)</a:t>
            </a:r>
          </a:p>
          <a:p>
            <a:pPr>
              <a:lnSpc>
                <a:spcPct val="50000"/>
              </a:lnSpc>
              <a:spcBef>
                <a:spcPct val="60000"/>
              </a:spcBef>
            </a:pPr>
            <a:r>
              <a:rPr lang="en-US" altLang="zh-CN" sz="2400" dirty="0">
                <a:solidFill>
                  <a:schemeClr val="tx1"/>
                </a:solidFill>
              </a:rPr>
              <a:t>                 if ( a[j]&gt;a[j+1]) {</a:t>
            </a:r>
          </a:p>
          <a:p>
            <a:pPr>
              <a:lnSpc>
                <a:spcPct val="50000"/>
              </a:lnSpc>
              <a:spcBef>
                <a:spcPct val="60000"/>
              </a:spcBef>
            </a:pPr>
            <a:r>
              <a:rPr lang="en-US" altLang="zh-CN" sz="2400" dirty="0">
                <a:solidFill>
                  <a:schemeClr val="tx1"/>
                </a:solidFill>
              </a:rPr>
              <a:t>                      </a:t>
            </a:r>
            <a:r>
              <a:rPr lang="en-US" altLang="zh-CN" sz="2400" dirty="0">
                <a:solidFill>
                  <a:srgbClr val="FF0000"/>
                </a:solidFill>
              </a:rPr>
              <a:t>a[j] ←→a[j+1];</a:t>
            </a:r>
          </a:p>
          <a:p>
            <a:pPr>
              <a:lnSpc>
                <a:spcPct val="50000"/>
              </a:lnSpc>
              <a:spcBef>
                <a:spcPct val="60000"/>
              </a:spcBef>
            </a:pPr>
            <a:r>
              <a:rPr lang="en-US" altLang="zh-CN" sz="2400" dirty="0">
                <a:solidFill>
                  <a:srgbClr val="FF0000"/>
                </a:solidFill>
              </a:rPr>
              <a:t>                       change=TURE</a:t>
            </a:r>
            <a:r>
              <a:rPr lang="en-US" altLang="zh-CN" sz="2400" dirty="0">
                <a:solidFill>
                  <a:schemeClr val="tx1"/>
                </a:solidFill>
              </a:rPr>
              <a:t>}</a:t>
            </a:r>
          </a:p>
          <a:p>
            <a:pPr>
              <a:lnSpc>
                <a:spcPct val="50000"/>
              </a:lnSpc>
              <a:spcBef>
                <a:spcPct val="60000"/>
              </a:spcBef>
            </a:pPr>
            <a:r>
              <a:rPr lang="en-US" altLang="zh-CN" sz="2400" dirty="0">
                <a:solidFill>
                  <a:schemeClr val="tx1"/>
                </a:solidFill>
              </a:rPr>
              <a:t>         }</a:t>
            </a:r>
          </a:p>
          <a:p>
            <a:pPr>
              <a:lnSpc>
                <a:spcPct val="50000"/>
              </a:lnSpc>
              <a:spcBef>
                <a:spcPct val="60000"/>
              </a:spcBef>
            </a:pPr>
            <a:r>
              <a:rPr lang="en-US" altLang="zh-CN" sz="2400" dirty="0">
                <a:solidFill>
                  <a:schemeClr val="tx1"/>
                </a:solidFill>
              </a:rPr>
              <a:t>}//bubble-sort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ltLang="zh-CN" smtClean="0"/>
              <a:t>1.3.4  </a:t>
            </a:r>
            <a:r>
              <a:rPr lang="zh-CN" altLang="en-US" smtClean="0"/>
              <a:t>算法的存储空间需求</a:t>
            </a:r>
          </a:p>
        </p:txBody>
      </p:sp>
      <p:sp>
        <p:nvSpPr>
          <p:cNvPr id="76804" name="Rectangle 3"/>
          <p:cNvSpPr>
            <a:spLocks noGrp="1" noChangeArrowheads="1"/>
          </p:cNvSpPr>
          <p:nvPr>
            <p:ph type="body" idx="1"/>
          </p:nvPr>
        </p:nvSpPr>
        <p:spPr/>
        <p:txBody>
          <a:bodyPr/>
          <a:lstStyle/>
          <a:p>
            <a:pPr eaLnBrk="1" hangingPunct="1"/>
            <a:r>
              <a:rPr lang="zh-CN" altLang="en-US" dirty="0" smtClean="0"/>
              <a:t>算法的空间复杂度定义为</a:t>
            </a:r>
            <a:r>
              <a:rPr lang="en-US" altLang="zh-CN" dirty="0" smtClean="0"/>
              <a:t>:</a:t>
            </a:r>
            <a:br>
              <a:rPr lang="en-US" altLang="zh-CN" dirty="0" smtClean="0"/>
            </a:br>
            <a:r>
              <a:rPr lang="en-US" altLang="zh-CN" dirty="0" smtClean="0"/>
              <a:t>                                     </a:t>
            </a:r>
            <a:r>
              <a:rPr lang="en-US" altLang="zh-CN" dirty="0" smtClean="0">
                <a:solidFill>
                  <a:srgbClr val="FF0000"/>
                </a:solidFill>
              </a:rPr>
              <a:t>S(n) = O(g(n))</a:t>
            </a:r>
            <a:endParaRPr lang="en-US" altLang="zh-CN" dirty="0" smtClean="0">
              <a:solidFill>
                <a:schemeClr val="tx1"/>
              </a:solidFill>
            </a:endParaRPr>
          </a:p>
          <a:p>
            <a:pPr lvl="1" eaLnBrk="1" hangingPunct="1"/>
            <a:r>
              <a:rPr lang="zh-CN" altLang="en-US" dirty="0" smtClean="0"/>
              <a:t>表示随着问题规模 </a:t>
            </a:r>
            <a:r>
              <a:rPr lang="en-US" altLang="zh-CN" dirty="0" smtClean="0"/>
              <a:t>n </a:t>
            </a:r>
            <a:r>
              <a:rPr lang="zh-CN" altLang="en-US" dirty="0" smtClean="0"/>
              <a:t>的增大，算法运行所需</a:t>
            </a:r>
            <a:r>
              <a:rPr lang="zh-CN" altLang="en-US" dirty="0" smtClean="0">
                <a:solidFill>
                  <a:srgbClr val="FF0000"/>
                </a:solidFill>
              </a:rPr>
              <a:t>存储量的增长率</a:t>
            </a:r>
            <a:r>
              <a:rPr lang="zh-CN" altLang="en-US" dirty="0" smtClean="0"/>
              <a:t>与 </a:t>
            </a:r>
            <a:r>
              <a:rPr lang="en-US" altLang="zh-CN" dirty="0" smtClean="0">
                <a:solidFill>
                  <a:srgbClr val="FF0000"/>
                </a:solidFill>
              </a:rPr>
              <a:t>g(n) </a:t>
            </a:r>
            <a:r>
              <a:rPr lang="zh-CN" altLang="en-US" dirty="0" smtClean="0">
                <a:solidFill>
                  <a:srgbClr val="FF0000"/>
                </a:solidFill>
              </a:rPr>
              <a:t>的增长率</a:t>
            </a:r>
            <a:r>
              <a:rPr lang="zh-CN" altLang="en-US" dirty="0" smtClean="0"/>
              <a:t>相同。</a:t>
            </a:r>
          </a:p>
          <a:p>
            <a:pPr eaLnBrk="1" hangingPunct="1"/>
            <a:endParaRPr lang="zh-CN" altLang="en-US" dirty="0" smtClean="0"/>
          </a:p>
          <a:p>
            <a:pPr eaLnBrk="1" hangingPunct="1"/>
            <a:r>
              <a:rPr lang="zh-CN" altLang="en-US" dirty="0" smtClean="0"/>
              <a:t>算法的存储量包括</a:t>
            </a:r>
            <a:r>
              <a:rPr lang="en-US" altLang="zh-CN" dirty="0" smtClean="0"/>
              <a:t>:</a:t>
            </a:r>
          </a:p>
          <a:p>
            <a:pPr lvl="1" eaLnBrk="1" hangingPunct="1"/>
            <a:r>
              <a:rPr lang="en-US" altLang="zh-CN" dirty="0" smtClean="0"/>
              <a:t>1</a:t>
            </a:r>
            <a:r>
              <a:rPr lang="zh-CN" altLang="en-US" dirty="0" smtClean="0"/>
              <a:t>．</a:t>
            </a:r>
            <a:r>
              <a:rPr lang="zh-CN" altLang="en-US" dirty="0" smtClean="0">
                <a:solidFill>
                  <a:srgbClr val="FF0000"/>
                </a:solidFill>
              </a:rPr>
              <a:t>输入数据</a:t>
            </a:r>
            <a:r>
              <a:rPr lang="zh-CN" altLang="en-US" dirty="0" smtClean="0"/>
              <a:t>所占空间</a:t>
            </a:r>
          </a:p>
          <a:p>
            <a:pPr lvl="1" eaLnBrk="1" hangingPunct="1"/>
            <a:r>
              <a:rPr lang="en-US" altLang="zh-CN" dirty="0" smtClean="0"/>
              <a:t>2</a:t>
            </a:r>
            <a:r>
              <a:rPr lang="zh-CN" altLang="en-US" dirty="0" smtClean="0"/>
              <a:t>．</a:t>
            </a:r>
            <a:r>
              <a:rPr lang="zh-CN" altLang="en-US" dirty="0" smtClean="0">
                <a:solidFill>
                  <a:srgbClr val="FF0000"/>
                </a:solidFill>
              </a:rPr>
              <a:t>程序本身</a:t>
            </a:r>
            <a:r>
              <a:rPr lang="zh-CN" altLang="en-US" dirty="0" smtClean="0"/>
              <a:t>所占空间</a:t>
            </a:r>
          </a:p>
          <a:p>
            <a:pPr lvl="1" eaLnBrk="1" hangingPunct="1"/>
            <a:r>
              <a:rPr lang="en-US" altLang="zh-CN" dirty="0" smtClean="0"/>
              <a:t>3</a:t>
            </a:r>
            <a:r>
              <a:rPr lang="zh-CN" altLang="en-US" dirty="0" smtClean="0"/>
              <a:t>．</a:t>
            </a:r>
            <a:r>
              <a:rPr lang="zh-CN" altLang="en-US" dirty="0" smtClean="0">
                <a:solidFill>
                  <a:srgbClr val="FF0000"/>
                </a:solidFill>
              </a:rPr>
              <a:t>辅助变量</a:t>
            </a:r>
            <a:r>
              <a:rPr lang="zh-CN" altLang="en-US" dirty="0" smtClean="0"/>
              <a:t>所占空间</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n-US" altLang="zh-CN" dirty="0" smtClean="0"/>
              <a:t>1.3.4  </a:t>
            </a:r>
            <a:r>
              <a:rPr lang="zh-CN" altLang="en-US" dirty="0" smtClean="0"/>
              <a:t>算法的存储空间需求</a:t>
            </a:r>
          </a:p>
        </p:txBody>
      </p:sp>
      <p:sp>
        <p:nvSpPr>
          <p:cNvPr id="77828" name="Rectangle 3"/>
          <p:cNvSpPr>
            <a:spLocks noGrp="1" noChangeArrowheads="1"/>
          </p:cNvSpPr>
          <p:nvPr>
            <p:ph type="body" idx="1"/>
          </p:nvPr>
        </p:nvSpPr>
        <p:spPr/>
        <p:txBody>
          <a:bodyPr/>
          <a:lstStyle/>
          <a:p>
            <a:pPr eaLnBrk="1" hangingPunct="1"/>
            <a:r>
              <a:rPr lang="zh-CN" altLang="en-US" dirty="0" smtClean="0"/>
              <a:t>若输入数据所占空间只取决于问题本身，和算法无关，则只需要分析</a:t>
            </a:r>
            <a:r>
              <a:rPr lang="zh-CN" altLang="en-US" dirty="0"/>
              <a:t>除</a:t>
            </a:r>
            <a:r>
              <a:rPr lang="zh-CN" altLang="en-US" dirty="0" smtClean="0"/>
              <a:t>输入数据和</a:t>
            </a:r>
            <a:r>
              <a:rPr lang="zh-CN" altLang="en-US" dirty="0"/>
              <a:t>程序之外的</a:t>
            </a:r>
            <a:r>
              <a:rPr lang="zh-CN" altLang="en-US" dirty="0" smtClean="0">
                <a:solidFill>
                  <a:srgbClr val="FF0000"/>
                </a:solidFill>
              </a:rPr>
              <a:t>辅助变量所占额外空间</a:t>
            </a:r>
            <a:r>
              <a:rPr lang="zh-CN" altLang="en-US" dirty="0" smtClean="0"/>
              <a:t>。</a:t>
            </a:r>
          </a:p>
          <a:p>
            <a:pPr eaLnBrk="1" hangingPunct="1"/>
            <a:r>
              <a:rPr lang="zh-CN" altLang="en-US" sz="2800" u="sng" dirty="0" smtClean="0">
                <a:solidFill>
                  <a:srgbClr val="FF0000"/>
                </a:solidFill>
                <a:latin typeface="隶书" panose="02010509060101010101" pitchFamily="49" charset="-122"/>
                <a:ea typeface="隶书" panose="02010509060101010101" pitchFamily="49" charset="-122"/>
              </a:rPr>
              <a:t>即算法</a:t>
            </a:r>
            <a:r>
              <a:rPr lang="zh-CN" altLang="en-US" sz="2800" u="sng" dirty="0">
                <a:solidFill>
                  <a:srgbClr val="FF0000"/>
                </a:solidFill>
                <a:latin typeface="隶书" panose="02010509060101010101" pitchFamily="49" charset="-122"/>
                <a:ea typeface="隶书" panose="02010509060101010101" pitchFamily="49" charset="-122"/>
              </a:rPr>
              <a:t>的空间复杂度是指算法所需的辅助空间</a:t>
            </a:r>
            <a:r>
              <a:rPr lang="zh-CN" altLang="en-US" sz="2800" u="sng" dirty="0" smtClean="0">
                <a:solidFill>
                  <a:srgbClr val="FF0000"/>
                </a:solidFill>
                <a:latin typeface="隶书" panose="02010509060101010101" pitchFamily="49" charset="-122"/>
                <a:ea typeface="隶书" panose="02010509060101010101" pitchFamily="49" charset="-122"/>
              </a:rPr>
              <a:t>度量。</a:t>
            </a:r>
            <a:endParaRPr lang="zh-CN" altLang="en-US" sz="2800" u="sng" dirty="0">
              <a:solidFill>
                <a:srgbClr val="FF0000"/>
              </a:solidFill>
              <a:latin typeface="隶书" panose="02010509060101010101" pitchFamily="49" charset="-122"/>
              <a:ea typeface="隶书" panose="02010509060101010101" pitchFamily="49" charset="-122"/>
            </a:endParaRPr>
          </a:p>
          <a:p>
            <a:pPr eaLnBrk="1" hangingPunct="1"/>
            <a:endParaRPr lang="en-US" altLang="zh-CN" dirty="0" smtClean="0"/>
          </a:p>
          <a:p>
            <a:pPr eaLnBrk="1" hangingPunct="1"/>
            <a:endParaRPr lang="zh-CN" altLang="en-US" dirty="0" smtClean="0"/>
          </a:p>
          <a:p>
            <a:pPr eaLnBrk="1" hangingPunct="1"/>
            <a:r>
              <a:rPr lang="zh-CN" altLang="en-US" dirty="0" smtClean="0"/>
              <a:t>若所需额外空间相对于输入数据量来说是</a:t>
            </a:r>
            <a:r>
              <a:rPr lang="zh-CN" altLang="en-US" dirty="0" smtClean="0">
                <a:solidFill>
                  <a:srgbClr val="FF0000"/>
                </a:solidFill>
              </a:rPr>
              <a:t>常数</a:t>
            </a:r>
            <a:r>
              <a:rPr lang="zh-CN" altLang="en-US" dirty="0" smtClean="0"/>
              <a:t>，则称此算法为</a:t>
            </a:r>
            <a:r>
              <a:rPr lang="zh-CN" altLang="en-US" dirty="0" smtClean="0">
                <a:solidFill>
                  <a:srgbClr val="FF0000"/>
                </a:solidFill>
              </a:rPr>
              <a:t>原地工作</a:t>
            </a:r>
            <a:r>
              <a:rPr lang="zh-CN" altLang="en-US" dirty="0" smtClean="0"/>
              <a:t>。</a:t>
            </a:r>
          </a:p>
          <a:p>
            <a:pPr eaLnBrk="1" hangingPunct="1"/>
            <a:endParaRPr lang="zh-CN" altLang="en-US" dirty="0" smtClean="0"/>
          </a:p>
          <a:p>
            <a:pPr eaLnBrk="1" hangingPunct="1"/>
            <a:r>
              <a:rPr lang="zh-CN" altLang="en-US" dirty="0" smtClean="0"/>
              <a:t>若所需存储量依赖于特定的输入，则通常</a:t>
            </a:r>
            <a:r>
              <a:rPr lang="zh-CN" altLang="en-US" dirty="0" smtClean="0">
                <a:solidFill>
                  <a:srgbClr val="FF0000"/>
                </a:solidFill>
              </a:rPr>
              <a:t>按最坏情况考虑</a:t>
            </a:r>
            <a:r>
              <a:rPr lang="zh-CN" altLang="en-US" dirty="0" smtClean="0"/>
              <a:t>。</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：起泡排序</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8" name="Rectangle 4"/>
          <p:cNvSpPr>
            <a:spLocks noChangeArrowheads="1"/>
          </p:cNvSpPr>
          <p:nvPr/>
        </p:nvSpPr>
        <p:spPr bwMode="auto">
          <a:xfrm>
            <a:off x="1044464" y="1435881"/>
            <a:ext cx="6696298" cy="4824437"/>
          </a:xfrm>
          <a:prstGeom prst="rect">
            <a:avLst/>
          </a:prstGeom>
          <a:gradFill rotWithShape="1">
            <a:gsLst>
              <a:gs pos="0">
                <a:srgbClr val="FFFFCC"/>
              </a:gs>
              <a:gs pos="100000">
                <a:schemeClr val="bg1"/>
              </a:gs>
            </a:gsLst>
            <a:lin ang="5400000" scaled="1"/>
          </a:gradFill>
          <a:ln w="12700" cap="sq">
            <a:solidFill>
              <a:schemeClr val="tx1"/>
            </a:solidFill>
            <a:miter lim="800000"/>
            <a:headEnd/>
            <a:tailEnd/>
          </a:ln>
        </p:spPr>
        <p:txBody>
          <a:bodyPr anchor="ctr"/>
          <a:lstStyle/>
          <a:p>
            <a:pPr>
              <a:lnSpc>
                <a:spcPct val="50000"/>
              </a:lnSpc>
              <a:spcBef>
                <a:spcPct val="60000"/>
              </a:spcBef>
            </a:pPr>
            <a:r>
              <a:rPr lang="en-US" altLang="zh-CN" sz="2400" dirty="0">
                <a:solidFill>
                  <a:schemeClr val="tx1"/>
                </a:solidFill>
              </a:rPr>
              <a:t>Void bubble-sort (</a:t>
            </a:r>
            <a:r>
              <a:rPr lang="en-US" altLang="zh-CN" sz="2400" dirty="0" err="1">
                <a:solidFill>
                  <a:schemeClr val="tx1"/>
                </a:solidFill>
              </a:rPr>
              <a:t>int</a:t>
            </a:r>
            <a:r>
              <a:rPr lang="en-US" altLang="zh-CN" sz="2400" dirty="0">
                <a:solidFill>
                  <a:schemeClr val="tx1"/>
                </a:solidFill>
              </a:rPr>
              <a:t> a[]</a:t>
            </a:r>
            <a:r>
              <a:rPr lang="zh-CN" altLang="en-US" sz="2400" dirty="0">
                <a:solidFill>
                  <a:schemeClr val="tx1"/>
                </a:solidFill>
              </a:rPr>
              <a:t>，</a:t>
            </a:r>
            <a:r>
              <a:rPr lang="en-US" altLang="zh-CN" sz="2400" dirty="0" err="1">
                <a:solidFill>
                  <a:schemeClr val="tx1"/>
                </a:solidFill>
              </a:rPr>
              <a:t>int</a:t>
            </a:r>
            <a:r>
              <a:rPr lang="en-US" altLang="zh-CN" sz="2400" dirty="0">
                <a:solidFill>
                  <a:schemeClr val="tx1"/>
                </a:solidFill>
              </a:rPr>
              <a:t> n)</a:t>
            </a:r>
          </a:p>
          <a:p>
            <a:pPr>
              <a:lnSpc>
                <a:spcPct val="50000"/>
              </a:lnSpc>
              <a:spcBef>
                <a:spcPct val="60000"/>
              </a:spcBef>
            </a:pPr>
            <a:r>
              <a:rPr lang="en-US" altLang="zh-CN" sz="2400" dirty="0">
                <a:solidFill>
                  <a:schemeClr val="hlink"/>
                </a:solidFill>
              </a:rPr>
              <a:t>{ </a:t>
            </a:r>
            <a:r>
              <a:rPr lang="en-US" altLang="zh-CN" sz="2400" dirty="0">
                <a:solidFill>
                  <a:srgbClr val="660066"/>
                </a:solidFill>
              </a:rPr>
              <a:t>//</a:t>
            </a:r>
            <a:r>
              <a:rPr lang="zh-CN" altLang="en-US" sz="2400" dirty="0">
                <a:solidFill>
                  <a:srgbClr val="660066"/>
                </a:solidFill>
              </a:rPr>
              <a:t>起泡排序，从小到大排列</a:t>
            </a:r>
          </a:p>
          <a:p>
            <a:pPr>
              <a:lnSpc>
                <a:spcPct val="50000"/>
              </a:lnSpc>
              <a:spcBef>
                <a:spcPct val="60000"/>
              </a:spcBef>
            </a:pPr>
            <a:r>
              <a:rPr lang="zh-CN" altLang="en-US" sz="2400" dirty="0">
                <a:solidFill>
                  <a:schemeClr val="tx1"/>
                </a:solidFill>
              </a:rPr>
              <a:t>      </a:t>
            </a:r>
            <a:r>
              <a:rPr lang="en-US" altLang="zh-CN" sz="2400" dirty="0">
                <a:solidFill>
                  <a:srgbClr val="FF0000"/>
                </a:solidFill>
              </a:rPr>
              <a:t>for</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=n-1,change=TURE;</a:t>
            </a:r>
          </a:p>
          <a:p>
            <a:pPr>
              <a:lnSpc>
                <a:spcPct val="50000"/>
              </a:lnSpc>
              <a:spcBef>
                <a:spcPct val="60000"/>
              </a:spcBef>
            </a:pPr>
            <a:r>
              <a:rPr lang="en-US" altLang="zh-CN" sz="2400" dirty="0" smtClean="0">
                <a:solidFill>
                  <a:schemeClr val="tx1"/>
                </a:solidFill>
              </a:rPr>
              <a:t>                 </a:t>
            </a:r>
            <a:r>
              <a:rPr lang="en-US" altLang="zh-CN" sz="2400" dirty="0" err="1">
                <a:solidFill>
                  <a:schemeClr val="tx1"/>
                </a:solidFill>
              </a:rPr>
              <a:t>i</a:t>
            </a:r>
            <a:r>
              <a:rPr lang="en-US" altLang="zh-CN" sz="2400" dirty="0">
                <a:solidFill>
                  <a:schemeClr val="tx1"/>
                </a:solidFill>
              </a:rPr>
              <a:t>&gt;1 &amp;&amp; change;- -</a:t>
            </a:r>
            <a:r>
              <a:rPr lang="en-US" altLang="zh-CN" sz="2400" dirty="0" err="1">
                <a:solidFill>
                  <a:schemeClr val="tx1"/>
                </a:solidFill>
              </a:rPr>
              <a:t>i</a:t>
            </a:r>
            <a:r>
              <a:rPr lang="en-US" altLang="zh-CN" sz="2400" dirty="0">
                <a:solidFill>
                  <a:schemeClr val="tx1"/>
                </a:solidFill>
              </a:rPr>
              <a:t>)</a:t>
            </a:r>
          </a:p>
          <a:p>
            <a:pPr>
              <a:lnSpc>
                <a:spcPct val="50000"/>
              </a:lnSpc>
              <a:spcBef>
                <a:spcPct val="60000"/>
              </a:spcBef>
            </a:pPr>
            <a:r>
              <a:rPr lang="en-US" altLang="zh-CN" sz="2400" dirty="0">
                <a:solidFill>
                  <a:schemeClr val="tx1"/>
                </a:solidFill>
              </a:rPr>
              <a:t>     {</a:t>
            </a:r>
          </a:p>
          <a:p>
            <a:pPr>
              <a:lnSpc>
                <a:spcPct val="50000"/>
              </a:lnSpc>
              <a:spcBef>
                <a:spcPct val="60000"/>
              </a:spcBef>
            </a:pPr>
            <a:r>
              <a:rPr lang="en-US" altLang="zh-CN" sz="2400" dirty="0">
                <a:solidFill>
                  <a:schemeClr val="tx1"/>
                </a:solidFill>
              </a:rPr>
              <a:t>            change=false;</a:t>
            </a:r>
          </a:p>
          <a:p>
            <a:pPr>
              <a:lnSpc>
                <a:spcPct val="50000"/>
              </a:lnSpc>
              <a:spcBef>
                <a:spcPct val="60000"/>
              </a:spcBef>
            </a:pPr>
            <a:r>
              <a:rPr lang="en-US" altLang="zh-CN" sz="2400" dirty="0">
                <a:solidFill>
                  <a:schemeClr val="tx1"/>
                </a:solidFill>
              </a:rPr>
              <a:t>             </a:t>
            </a:r>
            <a:r>
              <a:rPr lang="en-US" altLang="zh-CN" sz="2400" dirty="0">
                <a:solidFill>
                  <a:srgbClr val="FF0000"/>
                </a:solidFill>
              </a:rPr>
              <a:t>for</a:t>
            </a:r>
            <a:r>
              <a:rPr lang="en-US" altLang="zh-CN" sz="2400" dirty="0">
                <a:solidFill>
                  <a:schemeClr val="tx1"/>
                </a:solidFill>
              </a:rPr>
              <a:t>( j=0;j&lt;</a:t>
            </a:r>
            <a:r>
              <a:rPr lang="en-US" altLang="zh-CN" sz="2400" dirty="0" err="1">
                <a:solidFill>
                  <a:schemeClr val="tx1"/>
                </a:solidFill>
              </a:rPr>
              <a:t>i</a:t>
            </a:r>
            <a:r>
              <a:rPr lang="en-US" altLang="zh-CN" sz="2400" dirty="0">
                <a:solidFill>
                  <a:schemeClr val="tx1"/>
                </a:solidFill>
              </a:rPr>
              <a:t>; ++j)</a:t>
            </a:r>
          </a:p>
          <a:p>
            <a:pPr>
              <a:lnSpc>
                <a:spcPct val="50000"/>
              </a:lnSpc>
              <a:spcBef>
                <a:spcPct val="60000"/>
              </a:spcBef>
            </a:pPr>
            <a:r>
              <a:rPr lang="en-US" altLang="zh-CN" sz="2400" dirty="0">
                <a:solidFill>
                  <a:schemeClr val="tx1"/>
                </a:solidFill>
              </a:rPr>
              <a:t>                 if ( a[j]&gt;a[j+1]) {</a:t>
            </a:r>
          </a:p>
          <a:p>
            <a:pPr>
              <a:lnSpc>
                <a:spcPct val="50000"/>
              </a:lnSpc>
              <a:spcBef>
                <a:spcPct val="60000"/>
              </a:spcBef>
            </a:pPr>
            <a:r>
              <a:rPr lang="en-US" altLang="zh-CN" sz="2400" dirty="0">
                <a:solidFill>
                  <a:schemeClr val="tx1"/>
                </a:solidFill>
              </a:rPr>
              <a:t>                      </a:t>
            </a:r>
            <a:r>
              <a:rPr lang="en-US" altLang="zh-CN" sz="2400" dirty="0">
                <a:solidFill>
                  <a:srgbClr val="FF0000"/>
                </a:solidFill>
              </a:rPr>
              <a:t>a[j] ←→a[j+1];</a:t>
            </a:r>
          </a:p>
          <a:p>
            <a:pPr>
              <a:lnSpc>
                <a:spcPct val="50000"/>
              </a:lnSpc>
              <a:spcBef>
                <a:spcPct val="60000"/>
              </a:spcBef>
            </a:pPr>
            <a:r>
              <a:rPr lang="en-US" altLang="zh-CN" sz="2400" dirty="0">
                <a:solidFill>
                  <a:srgbClr val="FF0000"/>
                </a:solidFill>
              </a:rPr>
              <a:t>                       change=TURE</a:t>
            </a:r>
            <a:r>
              <a:rPr lang="en-US" altLang="zh-CN" sz="2400" dirty="0">
                <a:solidFill>
                  <a:schemeClr val="tx1"/>
                </a:solidFill>
              </a:rPr>
              <a:t>}</a:t>
            </a:r>
          </a:p>
          <a:p>
            <a:pPr>
              <a:lnSpc>
                <a:spcPct val="50000"/>
              </a:lnSpc>
              <a:spcBef>
                <a:spcPct val="60000"/>
              </a:spcBef>
            </a:pPr>
            <a:r>
              <a:rPr lang="en-US" altLang="zh-CN" sz="2400" dirty="0">
                <a:solidFill>
                  <a:schemeClr val="tx1"/>
                </a:solidFill>
              </a:rPr>
              <a:t>         }</a:t>
            </a:r>
          </a:p>
          <a:p>
            <a:pPr>
              <a:lnSpc>
                <a:spcPct val="50000"/>
              </a:lnSpc>
              <a:spcBef>
                <a:spcPct val="60000"/>
              </a:spcBef>
            </a:pPr>
            <a:r>
              <a:rPr lang="en-US" altLang="zh-CN" sz="2400" dirty="0">
                <a:solidFill>
                  <a:schemeClr val="tx1"/>
                </a:solidFill>
              </a:rPr>
              <a:t>}//bubble-sort</a:t>
            </a:r>
          </a:p>
        </p:txBody>
      </p:sp>
      <p:sp>
        <p:nvSpPr>
          <p:cNvPr id="1123332" name="Oval 4"/>
          <p:cNvSpPr>
            <a:spLocks noChangeArrowheads="1"/>
          </p:cNvSpPr>
          <p:nvPr/>
        </p:nvSpPr>
        <p:spPr bwMode="auto">
          <a:xfrm>
            <a:off x="2592388" y="5724525"/>
            <a:ext cx="3600450" cy="838200"/>
          </a:xfrm>
          <a:prstGeom prst="ellipse">
            <a:avLst/>
          </a:prstGeom>
          <a:gradFill rotWithShape="0">
            <a:gsLst>
              <a:gs pos="0">
                <a:srgbClr val="CCECFF"/>
              </a:gs>
              <a:gs pos="100000">
                <a:srgbClr val="B1CDDD"/>
              </a:gs>
            </a:gsLst>
            <a:lin ang="5400000" scaled="1"/>
          </a:gradFill>
          <a:ln w="9525">
            <a:noFill/>
            <a:round/>
            <a:headEnd/>
            <a:tailEnd/>
          </a:ln>
        </p:spPr>
        <p:txBody>
          <a:bodyPr wrap="none" anchor="ctr"/>
          <a:lstStyle/>
          <a:p>
            <a:pPr algn="ctr" eaLnBrk="0" hangingPunct="0"/>
            <a:r>
              <a:rPr lang="zh-CN" altLang="en-US" sz="2000"/>
              <a:t> </a:t>
            </a:r>
            <a:r>
              <a:rPr lang="en-US" altLang="zh-CN" sz="3200"/>
              <a:t>S(n) = O(1)</a:t>
            </a:r>
          </a:p>
        </p:txBody>
      </p:sp>
      <p:sp>
        <p:nvSpPr>
          <p:cNvPr id="4" name="灯片编号占位符 3"/>
          <p:cNvSpPr>
            <a:spLocks noGrp="1"/>
          </p:cNvSpPr>
          <p:nvPr>
            <p:ph type="sldNum" sz="quarter" idx="11"/>
          </p:nvPr>
        </p:nvSpPr>
        <p:spPr/>
        <p:txBody>
          <a:bodyPr/>
          <a:lstStyle/>
          <a:p>
            <a:pPr>
              <a:defRPr/>
            </a:pPr>
            <a:fld id="{A6B5CF24-81FF-43E3-A83F-2846DD05B1C8}" type="slidenum">
              <a:rPr lang="en-US" altLang="zh-CN" smtClean="0"/>
              <a:pPr>
                <a:defRPr/>
              </a:pPr>
              <a:t>84</a:t>
            </a:fld>
            <a:endParaRPr lang="en-US" altLang="zh-CN"/>
          </a:p>
        </p:txBody>
      </p:sp>
    </p:spTree>
    <p:extLst>
      <p:ext uri="{BB962C8B-B14F-4D97-AF65-F5344CB8AC3E}">
        <p14:creationId xmlns:p14="http://schemas.microsoft.com/office/powerpoint/2010/main" val="3732633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4294967295"/>
          </p:nvPr>
        </p:nvSpPr>
        <p:spPr>
          <a:xfrm>
            <a:off x="469730" y="1689101"/>
            <a:ext cx="4248150" cy="4862512"/>
          </a:xfrm>
          <a:ln w="6350">
            <a:solidFill>
              <a:schemeClr val="tx1"/>
            </a:solidFill>
            <a:prstDash val="lgDashDotDot"/>
          </a:ln>
        </p:spPr>
        <p:txBody>
          <a:bodyPr/>
          <a:lstStyle/>
          <a:p>
            <a:pPr marL="0" indent="0">
              <a:buNone/>
            </a:pPr>
            <a:r>
              <a:rPr lang="zh-CN" altLang="en-US" sz="3200" dirty="0" smtClean="0">
                <a:solidFill>
                  <a:srgbClr val="FF0000"/>
                </a:solidFill>
              </a:rPr>
              <a:t>方法一：</a:t>
            </a:r>
            <a:endParaRPr lang="en-US" altLang="zh-CN" sz="3200" dirty="0" smtClean="0">
              <a:solidFill>
                <a:srgbClr val="FF0000"/>
              </a:solidFill>
            </a:endParaRPr>
          </a:p>
          <a:p>
            <a:pPr marL="0" indent="0">
              <a:buNone/>
            </a:pPr>
            <a:r>
              <a:rPr lang="en-US" altLang="zh-CN" sz="2800" dirty="0" err="1" smtClean="0">
                <a:solidFill>
                  <a:schemeClr val="accent4"/>
                </a:solidFill>
              </a:rPr>
              <a:t>int</a:t>
            </a:r>
            <a:r>
              <a:rPr lang="en-US" altLang="zh-CN" sz="2800" dirty="0" smtClean="0">
                <a:solidFill>
                  <a:schemeClr val="accent4"/>
                </a:solidFill>
              </a:rPr>
              <a:t> f(unsigned </a:t>
            </a:r>
            <a:r>
              <a:rPr lang="en-US" altLang="zh-CN" sz="2800" dirty="0" err="1" smtClean="0">
                <a:solidFill>
                  <a:schemeClr val="accent4"/>
                </a:solidFill>
              </a:rPr>
              <a:t>int</a:t>
            </a:r>
            <a:r>
              <a:rPr lang="en-US" altLang="zh-CN" sz="2800" dirty="0" smtClean="0">
                <a:solidFill>
                  <a:schemeClr val="accent4"/>
                </a:solidFill>
              </a:rPr>
              <a:t> n){</a:t>
            </a:r>
          </a:p>
          <a:p>
            <a:pPr marL="0" indent="0">
              <a:buNone/>
            </a:pPr>
            <a:r>
              <a:rPr lang="en-US" altLang="zh-CN" sz="2800" dirty="0" smtClean="0">
                <a:solidFill>
                  <a:schemeClr val="tx2"/>
                </a:solidFill>
              </a:rPr>
              <a:t>     </a:t>
            </a:r>
            <a:r>
              <a:rPr lang="en-US" altLang="zh-CN" sz="2800" dirty="0" err="1" smtClean="0">
                <a:solidFill>
                  <a:schemeClr val="tx2"/>
                </a:solidFill>
              </a:rPr>
              <a:t>int</a:t>
            </a:r>
            <a:r>
              <a:rPr lang="en-US" altLang="zh-CN" sz="2800" dirty="0" smtClean="0">
                <a:solidFill>
                  <a:schemeClr val="tx2"/>
                </a:solidFill>
              </a:rPr>
              <a:t> result = 1;</a:t>
            </a:r>
          </a:p>
          <a:p>
            <a:pPr marL="0" indent="0">
              <a:buNone/>
            </a:pPr>
            <a:r>
              <a:rPr lang="en-US" altLang="zh-CN" sz="2800" dirty="0" smtClean="0">
                <a:solidFill>
                  <a:schemeClr val="tx2"/>
                </a:solidFill>
              </a:rPr>
              <a:t>	 </a:t>
            </a:r>
          </a:p>
          <a:p>
            <a:pPr marL="0" indent="0">
              <a:buNone/>
            </a:pPr>
            <a:r>
              <a:rPr lang="en-US" altLang="zh-CN" sz="2800" dirty="0" smtClean="0">
                <a:solidFill>
                  <a:schemeClr val="tx2"/>
                </a:solidFill>
              </a:rPr>
              <a:t>     for (</a:t>
            </a:r>
            <a:r>
              <a:rPr lang="en-US" altLang="zh-CN" sz="2800" dirty="0" err="1" smtClean="0">
                <a:solidFill>
                  <a:schemeClr val="tx2"/>
                </a:solidFill>
              </a:rPr>
              <a:t>int</a:t>
            </a:r>
            <a:r>
              <a:rPr lang="en-US" altLang="zh-CN" sz="2800" dirty="0" smtClean="0">
                <a:solidFill>
                  <a:schemeClr val="tx2"/>
                </a:solidFill>
              </a:rPr>
              <a:t> </a:t>
            </a:r>
            <a:r>
              <a:rPr lang="en-US" altLang="zh-CN" sz="2800" dirty="0" err="1" smtClean="0">
                <a:solidFill>
                  <a:schemeClr val="tx2"/>
                </a:solidFill>
              </a:rPr>
              <a:t>i</a:t>
            </a:r>
            <a:r>
              <a:rPr lang="en-US" altLang="zh-CN" sz="2800" dirty="0" smtClean="0">
                <a:solidFill>
                  <a:schemeClr val="tx2"/>
                </a:solidFill>
              </a:rPr>
              <a:t>=2;i&lt;=</a:t>
            </a:r>
            <a:r>
              <a:rPr lang="en-US" altLang="zh-CN" sz="2800" dirty="0" err="1" smtClean="0">
                <a:solidFill>
                  <a:schemeClr val="tx2"/>
                </a:solidFill>
              </a:rPr>
              <a:t>n;i</a:t>
            </a:r>
            <a:r>
              <a:rPr lang="en-US" altLang="zh-CN" sz="2800" dirty="0" smtClean="0">
                <a:solidFill>
                  <a:schemeClr val="tx2"/>
                </a:solidFill>
              </a:rPr>
              <a:t>++) {</a:t>
            </a:r>
          </a:p>
          <a:p>
            <a:pPr marL="0" indent="0">
              <a:buNone/>
            </a:pPr>
            <a:r>
              <a:rPr lang="en-US" altLang="zh-CN" sz="2800" dirty="0" smtClean="0">
                <a:solidFill>
                  <a:schemeClr val="tx2"/>
                </a:solidFill>
              </a:rPr>
              <a:t>	result *= </a:t>
            </a:r>
            <a:r>
              <a:rPr lang="en-US" altLang="zh-CN" sz="2800" dirty="0" err="1" smtClean="0">
                <a:solidFill>
                  <a:schemeClr val="tx2"/>
                </a:solidFill>
              </a:rPr>
              <a:t>i</a:t>
            </a:r>
            <a:r>
              <a:rPr lang="en-US" altLang="zh-CN" sz="2800" dirty="0" smtClean="0">
                <a:solidFill>
                  <a:schemeClr val="tx2"/>
                </a:solidFill>
              </a:rPr>
              <a:t>;</a:t>
            </a:r>
          </a:p>
          <a:p>
            <a:pPr marL="0" indent="0">
              <a:buNone/>
            </a:pPr>
            <a:r>
              <a:rPr lang="en-US" altLang="zh-CN" sz="2800" dirty="0">
                <a:solidFill>
                  <a:schemeClr val="tx2"/>
                </a:solidFill>
              </a:rPr>
              <a:t> </a:t>
            </a:r>
            <a:r>
              <a:rPr lang="en-US" altLang="zh-CN" sz="2800" dirty="0" smtClean="0">
                <a:solidFill>
                  <a:schemeClr val="tx2"/>
                </a:solidFill>
              </a:rPr>
              <a:t>    }</a:t>
            </a:r>
          </a:p>
          <a:p>
            <a:pPr marL="0" indent="0">
              <a:buNone/>
            </a:pPr>
            <a:r>
              <a:rPr lang="en-US" altLang="zh-CN" sz="2800" dirty="0" smtClean="0">
                <a:solidFill>
                  <a:schemeClr val="tx2"/>
                </a:solidFill>
              </a:rPr>
              <a:t>     return result;</a:t>
            </a:r>
          </a:p>
          <a:p>
            <a:pPr marL="0" indent="0">
              <a:buNone/>
            </a:pPr>
            <a:r>
              <a:rPr lang="en-US" altLang="zh-CN" sz="2800" dirty="0">
                <a:solidFill>
                  <a:schemeClr val="accent4"/>
                </a:solidFill>
              </a:rPr>
              <a:t>}</a:t>
            </a:r>
            <a:endParaRPr lang="zh-CN" altLang="en-US" sz="2800" dirty="0">
              <a:solidFill>
                <a:schemeClr val="accent4"/>
              </a:solidFill>
            </a:endParaRPr>
          </a:p>
        </p:txBody>
      </p:sp>
      <p:sp>
        <p:nvSpPr>
          <p:cNvPr id="4" name="内容占位符 3"/>
          <p:cNvSpPr>
            <a:spLocks noGrp="1"/>
          </p:cNvSpPr>
          <p:nvPr>
            <p:ph sz="half" idx="4294967295"/>
          </p:nvPr>
        </p:nvSpPr>
        <p:spPr>
          <a:xfrm>
            <a:off x="4800600" y="1689101"/>
            <a:ext cx="4248150" cy="4862512"/>
          </a:xfrm>
          <a:ln>
            <a:solidFill>
              <a:schemeClr val="tx1"/>
            </a:solidFill>
            <a:prstDash val="lgDashDotDot"/>
          </a:ln>
        </p:spPr>
        <p:txBody>
          <a:bodyPr/>
          <a:lstStyle/>
          <a:p>
            <a:pPr marL="0" indent="0">
              <a:buNone/>
            </a:pPr>
            <a:r>
              <a:rPr lang="zh-CN" altLang="en-US" sz="3200" dirty="0" smtClean="0">
                <a:solidFill>
                  <a:srgbClr val="FF0000"/>
                </a:solidFill>
              </a:rPr>
              <a:t>方法二</a:t>
            </a:r>
            <a:r>
              <a:rPr lang="zh-CN" altLang="en-US" sz="3200" dirty="0">
                <a:solidFill>
                  <a:srgbClr val="FF0000"/>
                </a:solidFill>
              </a:rPr>
              <a:t>：</a:t>
            </a:r>
            <a:endParaRPr lang="en-US" altLang="zh-CN" sz="3200" dirty="0" smtClean="0">
              <a:solidFill>
                <a:srgbClr val="FF0000"/>
              </a:solidFill>
            </a:endParaRPr>
          </a:p>
          <a:p>
            <a:pPr marL="0" indent="0">
              <a:buNone/>
            </a:pPr>
            <a:r>
              <a:rPr lang="en-US" altLang="zh-CN" sz="2800" dirty="0" err="1" smtClean="0">
                <a:solidFill>
                  <a:schemeClr val="accent4"/>
                </a:solidFill>
              </a:rPr>
              <a:t>int</a:t>
            </a:r>
            <a:r>
              <a:rPr lang="en-US" altLang="zh-CN" sz="2800" dirty="0" smtClean="0">
                <a:solidFill>
                  <a:schemeClr val="accent4"/>
                </a:solidFill>
              </a:rPr>
              <a:t> f(unsigned </a:t>
            </a:r>
            <a:r>
              <a:rPr lang="en-US" altLang="zh-CN" sz="2800" dirty="0" err="1" smtClean="0">
                <a:solidFill>
                  <a:schemeClr val="accent4"/>
                </a:solidFill>
              </a:rPr>
              <a:t>int</a:t>
            </a:r>
            <a:r>
              <a:rPr lang="en-US" altLang="zh-CN" sz="2800" dirty="0" smtClean="0">
                <a:solidFill>
                  <a:schemeClr val="accent4"/>
                </a:solidFill>
              </a:rPr>
              <a:t> n){</a:t>
            </a:r>
          </a:p>
          <a:p>
            <a:pPr marL="0" indent="0">
              <a:buNone/>
            </a:pPr>
            <a:r>
              <a:rPr lang="en-US" altLang="zh-CN" sz="2800" dirty="0" smtClean="0">
                <a:solidFill>
                  <a:schemeClr val="tx2"/>
                </a:solidFill>
              </a:rPr>
              <a:t>     if (n==0 || n==1) 	return 1;</a:t>
            </a:r>
            <a:endParaRPr lang="en-US" altLang="zh-CN" sz="2800" dirty="0">
              <a:solidFill>
                <a:schemeClr val="tx2"/>
              </a:solidFill>
            </a:endParaRPr>
          </a:p>
          <a:p>
            <a:pPr marL="0" indent="0">
              <a:buNone/>
            </a:pPr>
            <a:r>
              <a:rPr lang="en-US" altLang="zh-CN" sz="2800" dirty="0">
                <a:solidFill>
                  <a:schemeClr val="tx2"/>
                </a:solidFill>
              </a:rPr>
              <a:t> </a:t>
            </a:r>
            <a:r>
              <a:rPr lang="en-US" altLang="zh-CN" sz="2800" dirty="0" smtClean="0">
                <a:solidFill>
                  <a:schemeClr val="tx2"/>
                </a:solidFill>
              </a:rPr>
              <a:t>    return n*f(n-1);</a:t>
            </a:r>
            <a:endParaRPr lang="en-US" altLang="zh-CN" sz="2800" dirty="0">
              <a:solidFill>
                <a:schemeClr val="tx2"/>
              </a:solidFill>
            </a:endParaRPr>
          </a:p>
          <a:p>
            <a:pPr marL="0" indent="0">
              <a:buNone/>
            </a:pPr>
            <a:r>
              <a:rPr lang="en-US" altLang="zh-CN" sz="2800" dirty="0">
                <a:solidFill>
                  <a:schemeClr val="accent4"/>
                </a:solidFill>
              </a:rPr>
              <a:t>}</a:t>
            </a:r>
            <a:endParaRPr lang="zh-CN" altLang="en-US" sz="2800" dirty="0">
              <a:solidFill>
                <a:schemeClr val="accent4"/>
              </a:solidFill>
            </a:endParaRPr>
          </a:p>
          <a:p>
            <a:endParaRPr lang="zh-CN" altLang="en-US" sz="2800" dirty="0">
              <a:solidFill>
                <a:schemeClr val="accent4"/>
              </a:solidFill>
            </a:endParaRPr>
          </a:p>
        </p:txBody>
      </p:sp>
      <p:sp>
        <p:nvSpPr>
          <p:cNvPr id="7" name="标题 6"/>
          <p:cNvSpPr>
            <a:spLocks noGrp="1"/>
          </p:cNvSpPr>
          <p:nvPr>
            <p:ph type="title"/>
          </p:nvPr>
        </p:nvSpPr>
        <p:spPr/>
        <p:txBody>
          <a:bodyPr/>
          <a:lstStyle/>
          <a:p>
            <a:r>
              <a:rPr lang="zh-CN" altLang="en-US" dirty="0" smtClean="0"/>
              <a:t>例</a:t>
            </a:r>
            <a:r>
              <a:rPr lang="en-US" altLang="zh-CN" dirty="0" smtClean="0"/>
              <a:t>2</a:t>
            </a:r>
            <a:r>
              <a:rPr lang="zh-CN" altLang="en-US" dirty="0" smtClean="0"/>
              <a:t>：求 </a:t>
            </a:r>
            <a:r>
              <a:rPr lang="zh-CN" altLang="en-US" dirty="0"/>
              <a:t>整数 </a:t>
            </a:r>
            <a:r>
              <a:rPr lang="en-US" altLang="zh-CN" dirty="0"/>
              <a:t>n </a:t>
            </a:r>
            <a:r>
              <a:rPr lang="zh-CN" altLang="en-US" dirty="0"/>
              <a:t>的</a:t>
            </a:r>
            <a:r>
              <a:rPr lang="zh-CN" altLang="en-US" dirty="0" smtClean="0"/>
              <a:t>阶乘</a:t>
            </a:r>
            <a:endParaRPr lang="zh-CN" altLang="en-US" dirty="0"/>
          </a:p>
        </p:txBody>
      </p:sp>
      <p:sp>
        <p:nvSpPr>
          <p:cNvPr id="8" name="灯片编号占位符 7"/>
          <p:cNvSpPr>
            <a:spLocks noGrp="1"/>
          </p:cNvSpPr>
          <p:nvPr>
            <p:ph type="sldNum" sz="quarter" idx="12"/>
          </p:nvPr>
        </p:nvSpPr>
        <p:spPr/>
        <p:txBody>
          <a:bodyPr/>
          <a:lstStyle/>
          <a:p>
            <a:pPr>
              <a:defRPr/>
            </a:pPr>
            <a:fld id="{F13AD828-C094-4D6C-B3F0-EAD22ABF230A}" type="slidenum">
              <a:rPr lang="en-US" altLang="zh-CN" smtClean="0"/>
              <a:pPr>
                <a:defRPr/>
              </a:pPr>
              <a:t>85</a:t>
            </a:fld>
            <a:endParaRPr lang="en-US" altLang="zh-CN"/>
          </a:p>
        </p:txBody>
      </p:sp>
    </p:spTree>
    <p:extLst>
      <p:ext uri="{BB962C8B-B14F-4D97-AF65-F5344CB8AC3E}">
        <p14:creationId xmlns:p14="http://schemas.microsoft.com/office/powerpoint/2010/main" val="54701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仿宋_GB2312" pitchFamily="49" charset="-122"/>
              </a:rPr>
              <a:t>算法分析</a:t>
            </a:r>
            <a:r>
              <a:rPr lang="zh-CN" altLang="en-US" dirty="0">
                <a:ea typeface="仿宋_GB2312" pitchFamily="49" charset="-122"/>
              </a:rPr>
              <a:t>习题</a:t>
            </a:r>
            <a:endParaRPr lang="zh-CN" altLang="en-US" dirty="0"/>
          </a:p>
        </p:txBody>
      </p:sp>
      <p:sp>
        <p:nvSpPr>
          <p:cNvPr id="6" name="内容占位符 5"/>
          <p:cNvSpPr>
            <a:spLocks noGrp="1"/>
          </p:cNvSpPr>
          <p:nvPr>
            <p:ph idx="1"/>
          </p:nvPr>
        </p:nvSpPr>
        <p:spPr/>
        <p:txBody>
          <a:bodyPr/>
          <a:lstStyle/>
          <a:p>
            <a:r>
              <a:rPr lang="zh-CN" altLang="en-US" dirty="0" smtClean="0"/>
              <a:t>习题</a:t>
            </a:r>
            <a:r>
              <a:rPr lang="en-US" altLang="zh-CN" dirty="0" smtClean="0"/>
              <a:t>1</a:t>
            </a:r>
            <a:r>
              <a:rPr lang="en-US" altLang="zh-CN" dirty="0"/>
              <a:t>. </a:t>
            </a:r>
            <a:r>
              <a:rPr lang="zh-CN" altLang="en-US" dirty="0"/>
              <a:t>算法的时间复杂度与（    ）有关。</a:t>
            </a:r>
          </a:p>
          <a:p>
            <a:pPr lvl="1"/>
            <a:r>
              <a:rPr lang="en-US" altLang="zh-CN" dirty="0" smtClean="0"/>
              <a:t>A</a:t>
            </a:r>
            <a:r>
              <a:rPr lang="en-US" altLang="zh-CN" dirty="0"/>
              <a:t>. </a:t>
            </a:r>
            <a:r>
              <a:rPr lang="zh-CN" altLang="en-US" dirty="0"/>
              <a:t>问题</a:t>
            </a:r>
            <a:r>
              <a:rPr lang="zh-CN" altLang="en-US" dirty="0" smtClean="0"/>
              <a:t>规模</a:t>
            </a:r>
            <a:endParaRPr lang="en-US" altLang="zh-CN" dirty="0" smtClean="0"/>
          </a:p>
          <a:p>
            <a:pPr lvl="1"/>
            <a:r>
              <a:rPr lang="en-US" altLang="zh-CN" dirty="0" smtClean="0"/>
              <a:t>B</a:t>
            </a:r>
            <a:r>
              <a:rPr lang="en-US" altLang="zh-CN" dirty="0"/>
              <a:t>. </a:t>
            </a:r>
            <a:r>
              <a:rPr lang="zh-CN" altLang="en-US" dirty="0"/>
              <a:t>计算机硬件的运行速度</a:t>
            </a:r>
          </a:p>
          <a:p>
            <a:pPr lvl="1"/>
            <a:r>
              <a:rPr lang="en-US" altLang="zh-CN" dirty="0" smtClean="0"/>
              <a:t>C</a:t>
            </a:r>
            <a:r>
              <a:rPr lang="en-US" altLang="zh-CN" dirty="0"/>
              <a:t>. </a:t>
            </a:r>
            <a:r>
              <a:rPr lang="zh-CN" altLang="en-US" dirty="0"/>
              <a:t>源程序的</a:t>
            </a:r>
            <a:r>
              <a:rPr lang="zh-CN" altLang="en-US" dirty="0" smtClean="0"/>
              <a:t>长度</a:t>
            </a:r>
            <a:endParaRPr lang="en-US" altLang="zh-CN" dirty="0" smtClean="0"/>
          </a:p>
          <a:p>
            <a:pPr lvl="1"/>
            <a:r>
              <a:rPr lang="en-US" altLang="zh-CN" dirty="0" smtClean="0"/>
              <a:t>D</a:t>
            </a:r>
            <a:r>
              <a:rPr lang="en-US" altLang="zh-CN" dirty="0"/>
              <a:t>. </a:t>
            </a:r>
            <a:r>
              <a:rPr lang="zh-CN" altLang="en-US" dirty="0"/>
              <a:t>编译后执行程序的质量</a:t>
            </a:r>
          </a:p>
          <a:p>
            <a:endParaRPr lang="zh-CN" altLang="en-US" dirty="0"/>
          </a:p>
          <a:p>
            <a:r>
              <a:rPr lang="zh-CN" altLang="en-US" dirty="0"/>
              <a:t>解答：</a:t>
            </a:r>
            <a:r>
              <a:rPr lang="en-US" altLang="zh-CN" dirty="0"/>
              <a:t>A</a:t>
            </a:r>
            <a:r>
              <a:rPr lang="zh-CN" altLang="en-US" dirty="0"/>
              <a:t>。</a:t>
            </a:r>
          </a:p>
          <a:p>
            <a:endParaRPr lang="zh-CN" altLang="en-US" dirty="0"/>
          </a:p>
        </p:txBody>
      </p:sp>
      <p:sp>
        <p:nvSpPr>
          <p:cNvPr id="7" name="灯片编号占位符 6"/>
          <p:cNvSpPr>
            <a:spLocks noGrp="1"/>
          </p:cNvSpPr>
          <p:nvPr>
            <p:ph type="sldNum" sz="quarter" idx="11"/>
          </p:nvPr>
        </p:nvSpPr>
        <p:spPr/>
        <p:txBody>
          <a:bodyPr/>
          <a:lstStyle/>
          <a:p>
            <a:pPr>
              <a:defRPr/>
            </a:pPr>
            <a:fld id="{A6B5CF24-81FF-43E3-A83F-2846DD05B1C8}" type="slidenum">
              <a:rPr lang="en-US" altLang="zh-CN" smtClean="0"/>
              <a:pPr>
                <a:defRPr/>
              </a:pPr>
              <a:t>86</a:t>
            </a:fld>
            <a:endParaRPr lang="en-US" altLang="zh-CN"/>
          </a:p>
        </p:txBody>
      </p:sp>
    </p:spTree>
    <p:extLst>
      <p:ext uri="{BB962C8B-B14F-4D97-AF65-F5344CB8AC3E}">
        <p14:creationId xmlns:p14="http://schemas.microsoft.com/office/powerpoint/2010/main" val="37086834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仿宋_GB2312" pitchFamily="49" charset="-122"/>
              </a:rPr>
              <a:t>算法分析习题</a:t>
            </a:r>
            <a:endParaRPr lang="zh-CN" altLang="en-US" dirty="0"/>
          </a:p>
        </p:txBody>
      </p:sp>
      <p:sp>
        <p:nvSpPr>
          <p:cNvPr id="3" name="内容占位符 2"/>
          <p:cNvSpPr>
            <a:spLocks noGrp="1"/>
          </p:cNvSpPr>
          <p:nvPr>
            <p:ph idx="1"/>
          </p:nvPr>
        </p:nvSpPr>
        <p:spPr/>
        <p:txBody>
          <a:bodyPr/>
          <a:lstStyle/>
          <a:p>
            <a:r>
              <a:rPr lang="zh-CN" altLang="en-US" dirty="0"/>
              <a:t>习题</a:t>
            </a:r>
            <a:r>
              <a:rPr lang="en-US" altLang="zh-CN" dirty="0"/>
              <a:t>2</a:t>
            </a:r>
            <a:r>
              <a:rPr lang="zh-CN" altLang="en-US" dirty="0" smtClean="0"/>
              <a:t>：</a:t>
            </a:r>
            <a:r>
              <a:rPr lang="zh-CN" altLang="en-US" dirty="0">
                <a:solidFill>
                  <a:schemeClr val="tx1"/>
                </a:solidFill>
                <a:latin typeface="Times New Roman" pitchFamily="18" charset="0"/>
              </a:rPr>
              <a:t>某算法的时间复杂度是</a:t>
            </a:r>
            <a:r>
              <a:rPr lang="en-US" altLang="zh-CN" dirty="0">
                <a:solidFill>
                  <a:schemeClr val="tx1"/>
                </a:solidFill>
                <a:latin typeface="Times New Roman" pitchFamily="18" charset="0"/>
              </a:rPr>
              <a:t>O(n</a:t>
            </a:r>
            <a:r>
              <a:rPr lang="en-US" altLang="zh-CN" baseline="30000" dirty="0">
                <a:solidFill>
                  <a:schemeClr val="tx1"/>
                </a:solidFill>
                <a:latin typeface="Times New Roman" pitchFamily="18" charset="0"/>
              </a:rPr>
              <a:t>2</a:t>
            </a:r>
            <a:r>
              <a:rPr lang="en-US" altLang="zh-CN" dirty="0">
                <a:solidFill>
                  <a:schemeClr val="tx1"/>
                </a:solidFill>
                <a:latin typeface="Times New Roman" pitchFamily="18" charset="0"/>
              </a:rPr>
              <a:t>)</a:t>
            </a:r>
            <a:r>
              <a:rPr lang="zh-CN" altLang="en-US" dirty="0">
                <a:solidFill>
                  <a:schemeClr val="tx1"/>
                </a:solidFill>
                <a:latin typeface="Times New Roman" pitchFamily="18" charset="0"/>
              </a:rPr>
              <a:t>，表明该算法（    ）</a:t>
            </a:r>
            <a:r>
              <a:rPr lang="zh-CN" altLang="en-US" dirty="0" smtClean="0">
                <a:solidFill>
                  <a:schemeClr val="tx1"/>
                </a:solidFill>
                <a:latin typeface="Times New Roman" pitchFamily="18" charset="0"/>
              </a:rPr>
              <a:t>。</a:t>
            </a:r>
            <a:endParaRPr lang="en-US" altLang="zh-CN" dirty="0" smtClean="0">
              <a:solidFill>
                <a:schemeClr val="tx1"/>
              </a:solidFill>
              <a:latin typeface="Times New Roman" pitchFamily="18" charset="0"/>
            </a:endParaRPr>
          </a:p>
          <a:p>
            <a:pPr lvl="1"/>
            <a:r>
              <a:rPr lang="en-US" altLang="zh-CN" dirty="0">
                <a:solidFill>
                  <a:schemeClr val="tx1"/>
                </a:solidFill>
                <a:latin typeface="Times New Roman" pitchFamily="18" charset="0"/>
              </a:rPr>
              <a:t>A. </a:t>
            </a:r>
            <a:r>
              <a:rPr lang="zh-CN" altLang="en-US" dirty="0">
                <a:solidFill>
                  <a:schemeClr val="tx1"/>
                </a:solidFill>
                <a:latin typeface="Times New Roman" pitchFamily="18" charset="0"/>
              </a:rPr>
              <a:t>问题规模是</a:t>
            </a:r>
            <a:r>
              <a:rPr lang="en-US" altLang="zh-CN" dirty="0" smtClean="0">
                <a:solidFill>
                  <a:schemeClr val="tx1"/>
                </a:solidFill>
                <a:latin typeface="Times New Roman" pitchFamily="18" charset="0"/>
              </a:rPr>
              <a:t>n</a:t>
            </a:r>
            <a:r>
              <a:rPr lang="en-US" altLang="zh-CN" baseline="30000" dirty="0" smtClean="0">
                <a:solidFill>
                  <a:schemeClr val="tx1"/>
                </a:solidFill>
                <a:latin typeface="Times New Roman" pitchFamily="18" charset="0"/>
              </a:rPr>
              <a:t>2</a:t>
            </a:r>
            <a:endParaRPr lang="en-US" altLang="zh-CN" dirty="0" smtClean="0">
              <a:solidFill>
                <a:schemeClr val="tx1"/>
              </a:solidFill>
              <a:latin typeface="Times New Roman" pitchFamily="18" charset="0"/>
            </a:endParaRPr>
          </a:p>
          <a:p>
            <a:pPr lvl="1"/>
            <a:r>
              <a:rPr lang="en-US" altLang="zh-CN" dirty="0" smtClean="0">
                <a:solidFill>
                  <a:schemeClr val="tx1"/>
                </a:solidFill>
                <a:latin typeface="Times New Roman" pitchFamily="18" charset="0"/>
              </a:rPr>
              <a:t>B</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问题规模与</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zh-CN" altLang="en-US" dirty="0" smtClean="0">
                <a:solidFill>
                  <a:schemeClr val="tx1"/>
                </a:solidFill>
                <a:latin typeface="Times New Roman" pitchFamily="18" charset="0"/>
              </a:rPr>
              <a:t>成正比</a:t>
            </a:r>
            <a:endParaRPr lang="en-US" altLang="zh-CN" dirty="0" smtClean="0">
              <a:solidFill>
                <a:schemeClr val="tx1"/>
              </a:solidFill>
              <a:latin typeface="Times New Roman" pitchFamily="18" charset="0"/>
            </a:endParaRPr>
          </a:p>
          <a:p>
            <a:pPr lvl="1"/>
            <a:r>
              <a:rPr lang="en-US" altLang="zh-CN" dirty="0">
                <a:solidFill>
                  <a:schemeClr val="tx1"/>
                </a:solidFill>
                <a:latin typeface="Times New Roman" pitchFamily="18" charset="0"/>
              </a:rPr>
              <a:t>C. </a:t>
            </a:r>
            <a:r>
              <a:rPr lang="zh-CN" altLang="en-US" dirty="0">
                <a:solidFill>
                  <a:schemeClr val="tx1"/>
                </a:solidFill>
                <a:latin typeface="Times New Roman" pitchFamily="18" charset="0"/>
              </a:rPr>
              <a:t>执行时间等于</a:t>
            </a:r>
            <a:r>
              <a:rPr lang="en-US" altLang="zh-CN" dirty="0" smtClean="0">
                <a:solidFill>
                  <a:schemeClr val="tx1"/>
                </a:solidFill>
                <a:latin typeface="Times New Roman" pitchFamily="18" charset="0"/>
              </a:rPr>
              <a:t>n</a:t>
            </a:r>
            <a:r>
              <a:rPr lang="en-US" altLang="zh-CN" baseline="30000" dirty="0" smtClean="0">
                <a:solidFill>
                  <a:schemeClr val="tx1"/>
                </a:solidFill>
                <a:latin typeface="Times New Roman" pitchFamily="18" charset="0"/>
              </a:rPr>
              <a:t>2</a:t>
            </a:r>
            <a:endParaRPr lang="en-US" altLang="zh-CN" dirty="0" smtClean="0">
              <a:solidFill>
                <a:schemeClr val="tx1"/>
              </a:solidFill>
              <a:latin typeface="Times New Roman" pitchFamily="18" charset="0"/>
            </a:endParaRPr>
          </a:p>
          <a:p>
            <a:pPr lvl="1"/>
            <a:r>
              <a:rPr lang="en-US" altLang="zh-CN" dirty="0" smtClean="0">
                <a:solidFill>
                  <a:schemeClr val="tx1"/>
                </a:solidFill>
                <a:latin typeface="Times New Roman" pitchFamily="18" charset="0"/>
              </a:rPr>
              <a:t>D</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执行时间与</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zh-CN" altLang="en-US" dirty="0">
                <a:solidFill>
                  <a:schemeClr val="tx1"/>
                </a:solidFill>
                <a:latin typeface="Times New Roman" pitchFamily="18" charset="0"/>
              </a:rPr>
              <a:t>成正比</a:t>
            </a:r>
            <a:endParaRPr lang="en-US" altLang="zh-CN" dirty="0" smtClean="0">
              <a:solidFill>
                <a:schemeClr val="tx1"/>
              </a:solidFill>
              <a:latin typeface="Times New Roman" pitchFamily="18" charset="0"/>
            </a:endParaRPr>
          </a:p>
          <a:p>
            <a:pPr marL="533400" indent="-533400" eaLnBrk="1" hangingPunct="1">
              <a:lnSpc>
                <a:spcPct val="110000"/>
              </a:lnSpc>
              <a:buNone/>
            </a:pPr>
            <a:r>
              <a:rPr lang="zh-CN" altLang="en-US" dirty="0" smtClean="0"/>
              <a:t>解答</a:t>
            </a:r>
            <a:r>
              <a:rPr lang="zh-CN" altLang="en-US" dirty="0"/>
              <a:t>：</a:t>
            </a:r>
            <a:r>
              <a:rPr lang="en-US" altLang="zh-CN" dirty="0">
                <a:latin typeface="Times New Roman" pitchFamily="18" charset="0"/>
              </a:rPr>
              <a:t>D</a:t>
            </a:r>
            <a:endParaRPr lang="zh-CN" altLang="en-US" dirty="0">
              <a:latin typeface="Times New Roman" pitchFamily="18" charset="0"/>
            </a:endParaRPr>
          </a:p>
          <a:p>
            <a:endParaRPr lang="en-US" altLang="zh-CN" dirty="0" smtClean="0">
              <a:solidFill>
                <a:schemeClr val="tx1"/>
              </a:solidFill>
              <a:latin typeface="Times New Roman" pitchFamily="18" charset="0"/>
            </a:endParaRPr>
          </a:p>
          <a:p>
            <a:pPr marL="533400" indent="-533400" eaLnBrk="1" hangingPunct="1">
              <a:buFont typeface="Wingdings" pitchFamily="2" charset="2"/>
              <a:buNone/>
            </a:pPr>
            <a:endParaRPr lang="zh-CN" altLang="en-US" dirty="0">
              <a:solidFill>
                <a:schemeClr val="tx1"/>
              </a:solidFill>
              <a:latin typeface="Times New Roman" pitchFamily="18" charset="0"/>
            </a:endParaRPr>
          </a:p>
          <a:p>
            <a:pPr marL="533400" indent="-533400" eaLnBrk="1" hangingPunct="1">
              <a:buFont typeface="Wingdings" pitchFamily="2" charset="2"/>
              <a:buNone/>
            </a:pPr>
            <a:r>
              <a:rPr lang="en-US" altLang="zh-CN" dirty="0">
                <a:solidFill>
                  <a:schemeClr val="tx1"/>
                </a:solidFill>
                <a:latin typeface="Times New Roman" pitchFamily="18" charset="0"/>
              </a:rPr>
              <a:t>	</a:t>
            </a:r>
            <a:endParaRPr lang="zh-CN" altLang="en-US" dirty="0">
              <a:latin typeface="Times New Roman" pitchFamily="18" charset="0"/>
            </a:endParaRPr>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87</a:t>
            </a:fld>
            <a:endParaRPr lang="en-US" altLang="zh-CN"/>
          </a:p>
        </p:txBody>
      </p:sp>
    </p:spTree>
    <p:extLst>
      <p:ext uri="{BB962C8B-B14F-4D97-AF65-F5344CB8AC3E}">
        <p14:creationId xmlns:p14="http://schemas.microsoft.com/office/powerpoint/2010/main" val="31618063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仿宋_GB2312" pitchFamily="49" charset="-122"/>
              </a:rPr>
              <a:t>算法分析习题</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3</a:t>
            </a:r>
            <a:r>
              <a:rPr lang="zh-CN" altLang="en-US" dirty="0" smtClean="0"/>
              <a:t>：</a:t>
            </a:r>
            <a:r>
              <a:rPr lang="zh-CN" altLang="en-US" dirty="0" smtClean="0">
                <a:solidFill>
                  <a:schemeClr val="tx1"/>
                </a:solidFill>
                <a:latin typeface="Times New Roman" pitchFamily="18" charset="0"/>
              </a:rPr>
              <a:t>有</a:t>
            </a:r>
            <a:r>
              <a:rPr lang="zh-CN" altLang="en-US" dirty="0">
                <a:solidFill>
                  <a:schemeClr val="tx1"/>
                </a:solidFill>
                <a:latin typeface="Times New Roman" pitchFamily="18" charset="0"/>
              </a:rPr>
              <a:t>实现同一功能的两个算法</a:t>
            </a:r>
            <a:r>
              <a:rPr lang="en-US" altLang="zh-CN" dirty="0">
                <a:solidFill>
                  <a:schemeClr val="tx1"/>
                </a:solidFill>
                <a:latin typeface="Times New Roman" pitchFamily="18" charset="0"/>
              </a:rPr>
              <a:t>A</a:t>
            </a:r>
            <a:r>
              <a:rPr lang="en-US" altLang="zh-CN" baseline="-25000" dirty="0">
                <a:solidFill>
                  <a:schemeClr val="tx1"/>
                </a:solidFill>
                <a:latin typeface="Times New Roman" pitchFamily="18" charset="0"/>
              </a:rPr>
              <a:t>1</a:t>
            </a:r>
            <a:r>
              <a:rPr lang="zh-CN" altLang="en-US" dirty="0">
                <a:solidFill>
                  <a:schemeClr val="tx1"/>
                </a:solidFill>
                <a:latin typeface="Times New Roman" pitchFamily="18" charset="0"/>
              </a:rPr>
              <a:t>和 </a:t>
            </a:r>
            <a:r>
              <a:rPr lang="en-US" altLang="zh-CN" dirty="0">
                <a:solidFill>
                  <a:schemeClr val="tx1"/>
                </a:solidFill>
                <a:latin typeface="Times New Roman" pitchFamily="18" charset="0"/>
              </a:rPr>
              <a:t>A</a:t>
            </a:r>
            <a:r>
              <a:rPr lang="en-US" altLang="zh-CN" baseline="-25000" dirty="0">
                <a:solidFill>
                  <a:schemeClr val="tx1"/>
                </a:solidFill>
                <a:latin typeface="Times New Roman" pitchFamily="18" charset="0"/>
              </a:rPr>
              <a:t>2</a:t>
            </a:r>
            <a:r>
              <a:rPr lang="zh-CN" altLang="en-US" dirty="0" smtClean="0">
                <a:solidFill>
                  <a:schemeClr val="tx1"/>
                </a:solidFill>
                <a:latin typeface="Times New Roman" pitchFamily="18" charset="0"/>
              </a:rPr>
              <a:t>，</a:t>
            </a:r>
            <a:endParaRPr lang="en-US" altLang="zh-CN" dirty="0" smtClean="0">
              <a:solidFill>
                <a:schemeClr val="tx1"/>
              </a:solidFill>
              <a:latin typeface="Times New Roman" pitchFamily="18" charset="0"/>
            </a:endParaRPr>
          </a:p>
          <a:p>
            <a:pPr lvl="1"/>
            <a:r>
              <a:rPr lang="en-US" altLang="zh-CN" dirty="0" smtClean="0">
                <a:solidFill>
                  <a:schemeClr val="tx1"/>
                </a:solidFill>
                <a:latin typeface="Times New Roman" pitchFamily="18" charset="0"/>
              </a:rPr>
              <a:t>A</a:t>
            </a:r>
            <a:r>
              <a:rPr lang="en-US" altLang="zh-CN" baseline="-25000" dirty="0" smtClean="0">
                <a:solidFill>
                  <a:schemeClr val="tx1"/>
                </a:solidFill>
                <a:latin typeface="Times New Roman" pitchFamily="18" charset="0"/>
              </a:rPr>
              <a:t>1 </a:t>
            </a:r>
            <a:r>
              <a:rPr lang="zh-CN" altLang="en-US" dirty="0">
                <a:solidFill>
                  <a:schemeClr val="tx1"/>
                </a:solidFill>
                <a:latin typeface="Times New Roman" pitchFamily="18" charset="0"/>
              </a:rPr>
              <a:t>的渐进时间复杂度是</a:t>
            </a:r>
            <a:r>
              <a:rPr lang="en-US" altLang="zh-CN" dirty="0">
                <a:solidFill>
                  <a:schemeClr val="tx1"/>
                </a:solidFill>
                <a:latin typeface="Times New Roman" pitchFamily="18" charset="0"/>
              </a:rPr>
              <a:t>T</a:t>
            </a:r>
            <a:r>
              <a:rPr lang="en-US" altLang="zh-CN" baseline="-25000" dirty="0">
                <a:solidFill>
                  <a:schemeClr val="tx1"/>
                </a:solidFill>
                <a:latin typeface="Times New Roman" pitchFamily="18" charset="0"/>
              </a:rPr>
              <a:t>1</a:t>
            </a:r>
            <a:r>
              <a:rPr lang="en-US" altLang="zh-CN" dirty="0">
                <a:solidFill>
                  <a:schemeClr val="tx1"/>
                </a:solidFill>
                <a:latin typeface="Times New Roman" pitchFamily="18" charset="0"/>
              </a:rPr>
              <a:t>(n) =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(2</a:t>
            </a:r>
            <a:r>
              <a:rPr lang="en-US" altLang="zh-CN" baseline="30000" dirty="0">
                <a:solidFill>
                  <a:schemeClr val="tx1"/>
                </a:solidFill>
                <a:latin typeface="Times New Roman" pitchFamily="18" charset="0"/>
              </a:rPr>
              <a:t>n</a:t>
            </a:r>
            <a:r>
              <a:rPr lang="en-US" altLang="zh-CN" dirty="0">
                <a:solidFill>
                  <a:schemeClr val="tx1"/>
                </a:solidFill>
                <a:latin typeface="Times New Roman" pitchFamily="18" charset="0"/>
              </a:rPr>
              <a:t>)</a:t>
            </a:r>
            <a:r>
              <a:rPr lang="zh-CN" altLang="en-US" dirty="0" smtClean="0">
                <a:solidFill>
                  <a:schemeClr val="tx1"/>
                </a:solidFill>
                <a:latin typeface="Times New Roman" pitchFamily="18" charset="0"/>
              </a:rPr>
              <a:t>，</a:t>
            </a:r>
            <a:endParaRPr lang="en-US" altLang="zh-CN" dirty="0" smtClean="0">
              <a:solidFill>
                <a:schemeClr val="tx1"/>
              </a:solidFill>
              <a:latin typeface="Times New Roman" pitchFamily="18" charset="0"/>
            </a:endParaRPr>
          </a:p>
          <a:p>
            <a:pPr lvl="1"/>
            <a:r>
              <a:rPr lang="en-US" altLang="zh-CN" dirty="0" smtClean="0">
                <a:solidFill>
                  <a:schemeClr val="tx1"/>
                </a:solidFill>
                <a:latin typeface="Times New Roman" pitchFamily="18" charset="0"/>
              </a:rPr>
              <a:t>A</a:t>
            </a:r>
            <a:r>
              <a:rPr lang="en-US" altLang="zh-CN" baseline="-25000" dirty="0" smtClean="0">
                <a:solidFill>
                  <a:schemeClr val="tx1"/>
                </a:solidFill>
                <a:latin typeface="Times New Roman" pitchFamily="18" charset="0"/>
              </a:rPr>
              <a:t>2 </a:t>
            </a:r>
            <a:r>
              <a:rPr lang="zh-CN" altLang="en-US" dirty="0">
                <a:solidFill>
                  <a:schemeClr val="tx1"/>
                </a:solidFill>
                <a:latin typeface="Times New Roman" pitchFamily="18" charset="0"/>
              </a:rPr>
              <a:t>的渐进时间复杂度是</a:t>
            </a:r>
            <a:r>
              <a:rPr lang="en-US" altLang="zh-CN" dirty="0">
                <a:solidFill>
                  <a:schemeClr val="tx1"/>
                </a:solidFill>
                <a:latin typeface="Times New Roman" pitchFamily="18" charset="0"/>
              </a:rPr>
              <a:t>T</a:t>
            </a:r>
            <a:r>
              <a:rPr lang="en-US" altLang="zh-CN" baseline="-25000" dirty="0">
                <a:solidFill>
                  <a:schemeClr val="tx1"/>
                </a:solidFill>
                <a:latin typeface="Times New Roman" pitchFamily="18" charset="0"/>
              </a:rPr>
              <a:t>2</a:t>
            </a:r>
            <a:r>
              <a:rPr lang="en-US" altLang="zh-CN" dirty="0">
                <a:solidFill>
                  <a:schemeClr val="tx1"/>
                </a:solidFill>
                <a:latin typeface="Times New Roman" pitchFamily="18" charset="0"/>
              </a:rPr>
              <a:t>(n) =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en-US" altLang="zh-CN" dirty="0">
                <a:solidFill>
                  <a:schemeClr val="tx1"/>
                </a:solidFill>
                <a:latin typeface="Times New Roman" pitchFamily="18" charset="0"/>
              </a:rPr>
              <a:t>)</a:t>
            </a:r>
            <a:r>
              <a:rPr lang="zh-CN" altLang="en-US" dirty="0" smtClean="0">
                <a:solidFill>
                  <a:schemeClr val="tx1"/>
                </a:solidFill>
                <a:latin typeface="Times New Roman" pitchFamily="18" charset="0"/>
              </a:rPr>
              <a:t>。</a:t>
            </a:r>
            <a:endParaRPr lang="en-US" altLang="zh-CN" dirty="0" smtClean="0">
              <a:solidFill>
                <a:schemeClr val="tx1"/>
              </a:solidFill>
              <a:latin typeface="Times New Roman" pitchFamily="18" charset="0"/>
            </a:endParaRPr>
          </a:p>
          <a:p>
            <a:pPr lvl="1"/>
            <a:r>
              <a:rPr lang="zh-CN" altLang="en-US" dirty="0" smtClean="0">
                <a:solidFill>
                  <a:schemeClr val="tx1"/>
                </a:solidFill>
                <a:latin typeface="Times New Roman" pitchFamily="18" charset="0"/>
              </a:rPr>
              <a:t>仅</a:t>
            </a:r>
            <a:r>
              <a:rPr lang="zh-CN" altLang="en-US" dirty="0">
                <a:solidFill>
                  <a:schemeClr val="tx1"/>
                </a:solidFill>
                <a:latin typeface="Times New Roman" pitchFamily="18" charset="0"/>
              </a:rPr>
              <a:t>就时间复杂度而言，具体分析这两个算法哪个好。</a:t>
            </a:r>
            <a:endParaRPr lang="zh-CN" altLang="en-US" dirty="0"/>
          </a:p>
        </p:txBody>
      </p:sp>
      <p:sp>
        <p:nvSpPr>
          <p:cNvPr id="5" name="矩形 4"/>
          <p:cNvSpPr/>
          <p:nvPr/>
        </p:nvSpPr>
        <p:spPr>
          <a:xfrm>
            <a:off x="611560" y="3284984"/>
            <a:ext cx="8064896" cy="2899255"/>
          </a:xfrm>
          <a:prstGeom prst="rect">
            <a:avLst/>
          </a:prstGeom>
          <a:ln>
            <a:solidFill>
              <a:schemeClr val="accent1"/>
            </a:solidFill>
          </a:ln>
        </p:spPr>
        <p:txBody>
          <a:bodyPr wrap="square">
            <a:spAutoFit/>
          </a:bodyPr>
          <a:lstStyle/>
          <a:p>
            <a:pPr marL="533400" indent="-533400" eaLnBrk="1" hangingPunct="1">
              <a:lnSpc>
                <a:spcPct val="100000"/>
              </a:lnSpc>
              <a:spcBef>
                <a:spcPct val="10000"/>
              </a:spcBef>
              <a:buFont typeface="Wingdings" pitchFamily="2" charset="2"/>
              <a:buNone/>
            </a:pPr>
            <a:r>
              <a:rPr lang="zh-CN" altLang="en-US" sz="2400" dirty="0" smtClean="0">
                <a:solidFill>
                  <a:schemeClr val="tx2"/>
                </a:solidFill>
              </a:rPr>
              <a:t>解：</a:t>
            </a:r>
            <a:r>
              <a:rPr lang="zh-CN" altLang="en-US" sz="2400" dirty="0">
                <a:solidFill>
                  <a:schemeClr val="tx2"/>
                </a:solidFill>
              </a:rPr>
              <a:t>比较算法好坏需比较两个函数</a:t>
            </a:r>
            <a:r>
              <a:rPr lang="en-US" altLang="zh-CN" sz="2400" dirty="0">
                <a:solidFill>
                  <a:schemeClr val="tx2"/>
                </a:solidFill>
              </a:rPr>
              <a:t>2</a:t>
            </a:r>
            <a:r>
              <a:rPr lang="en-US" altLang="zh-CN" sz="2400" baseline="30000" dirty="0">
                <a:solidFill>
                  <a:schemeClr val="tx2"/>
                </a:solidFill>
              </a:rPr>
              <a:t>n</a:t>
            </a:r>
            <a:r>
              <a:rPr lang="zh-CN" altLang="en-US" sz="2400" dirty="0">
                <a:solidFill>
                  <a:schemeClr val="tx2"/>
                </a:solidFill>
              </a:rPr>
              <a:t>和</a:t>
            </a:r>
            <a:r>
              <a:rPr lang="en-US" altLang="zh-CN" sz="2400" dirty="0">
                <a:solidFill>
                  <a:schemeClr val="tx2"/>
                </a:solidFill>
              </a:rPr>
              <a:t>n</a:t>
            </a:r>
            <a:r>
              <a:rPr lang="en-US" altLang="zh-CN" sz="2400" baseline="30000" dirty="0">
                <a:solidFill>
                  <a:schemeClr val="tx2"/>
                </a:solidFill>
              </a:rPr>
              <a:t>2</a:t>
            </a:r>
            <a:r>
              <a:rPr lang="zh-CN" altLang="en-US" sz="2400" dirty="0">
                <a:solidFill>
                  <a:schemeClr val="tx2"/>
                </a:solidFill>
              </a:rPr>
              <a:t>。</a:t>
            </a:r>
          </a:p>
          <a:p>
            <a:pPr marL="533400" indent="-533400" eaLnBrk="1" hangingPunct="1">
              <a:lnSpc>
                <a:spcPct val="100000"/>
              </a:lnSpc>
              <a:spcBef>
                <a:spcPct val="10000"/>
              </a:spcBef>
              <a:buFont typeface="Wingdings" pitchFamily="2" charset="2"/>
              <a:buNone/>
            </a:pPr>
            <a:r>
              <a:rPr lang="zh-CN" altLang="en-US" sz="2400" dirty="0">
                <a:solidFill>
                  <a:schemeClr val="tx2"/>
                </a:solidFill>
              </a:rPr>
              <a:t>	当</a:t>
            </a:r>
            <a:r>
              <a:rPr lang="en-US" altLang="zh-CN" sz="2400" dirty="0">
                <a:solidFill>
                  <a:schemeClr val="tx2"/>
                </a:solidFill>
              </a:rPr>
              <a:t>n = 1</a:t>
            </a:r>
            <a:r>
              <a:rPr lang="zh-CN" altLang="en-US" sz="2400" dirty="0">
                <a:solidFill>
                  <a:schemeClr val="tx2"/>
                </a:solidFill>
              </a:rPr>
              <a:t>时，</a:t>
            </a:r>
            <a:r>
              <a:rPr lang="en-US" altLang="zh-CN" sz="2400" dirty="0">
                <a:solidFill>
                  <a:schemeClr val="tx2"/>
                </a:solidFill>
              </a:rPr>
              <a:t>2</a:t>
            </a:r>
            <a:r>
              <a:rPr lang="en-US" altLang="zh-CN" sz="2400" baseline="30000" dirty="0">
                <a:solidFill>
                  <a:schemeClr val="tx2"/>
                </a:solidFill>
              </a:rPr>
              <a:t>1</a:t>
            </a:r>
            <a:r>
              <a:rPr lang="en-US" altLang="zh-CN" sz="2400" dirty="0">
                <a:solidFill>
                  <a:schemeClr val="tx2"/>
                </a:solidFill>
              </a:rPr>
              <a:t> &gt; 1</a:t>
            </a:r>
            <a:r>
              <a:rPr lang="en-US" altLang="zh-CN" sz="2400" baseline="30000" dirty="0">
                <a:solidFill>
                  <a:schemeClr val="tx2"/>
                </a:solidFill>
              </a:rPr>
              <a:t>2</a:t>
            </a:r>
            <a:r>
              <a:rPr lang="zh-CN" altLang="en-US" sz="2400" dirty="0">
                <a:solidFill>
                  <a:schemeClr val="tx2"/>
                </a:solidFill>
              </a:rPr>
              <a:t>，算法</a:t>
            </a:r>
            <a:r>
              <a:rPr lang="en-US" altLang="zh-CN" sz="2400" dirty="0">
                <a:solidFill>
                  <a:schemeClr val="tx2"/>
                </a:solidFill>
              </a:rPr>
              <a:t>A</a:t>
            </a:r>
            <a:r>
              <a:rPr lang="en-US" altLang="zh-CN" sz="2400" baseline="-25000" dirty="0">
                <a:solidFill>
                  <a:schemeClr val="tx2"/>
                </a:solidFill>
              </a:rPr>
              <a:t>2</a:t>
            </a:r>
            <a:r>
              <a:rPr lang="zh-CN" altLang="en-US" sz="2400" dirty="0">
                <a:solidFill>
                  <a:schemeClr val="tx2"/>
                </a:solidFill>
              </a:rPr>
              <a:t>好于</a:t>
            </a:r>
            <a:r>
              <a:rPr lang="en-US" altLang="zh-CN" sz="2400" dirty="0">
                <a:solidFill>
                  <a:schemeClr val="tx2"/>
                </a:solidFill>
              </a:rPr>
              <a:t>A</a:t>
            </a:r>
            <a:r>
              <a:rPr lang="en-US" altLang="zh-CN" sz="2400" baseline="-25000" dirty="0">
                <a:solidFill>
                  <a:schemeClr val="tx2"/>
                </a:solidFill>
              </a:rPr>
              <a:t>1</a:t>
            </a:r>
          </a:p>
          <a:p>
            <a:pPr marL="533400" indent="-533400" eaLnBrk="1" hangingPunct="1">
              <a:lnSpc>
                <a:spcPct val="100000"/>
              </a:lnSpc>
              <a:spcBef>
                <a:spcPct val="10000"/>
              </a:spcBef>
              <a:buFont typeface="Wingdings" pitchFamily="2" charset="2"/>
              <a:buNone/>
            </a:pPr>
            <a:r>
              <a:rPr lang="en-US" altLang="zh-CN" sz="2400" dirty="0">
                <a:solidFill>
                  <a:schemeClr val="tx2"/>
                </a:solidFill>
              </a:rPr>
              <a:t>	</a:t>
            </a:r>
            <a:r>
              <a:rPr lang="zh-CN" altLang="en-US" sz="2400" dirty="0">
                <a:solidFill>
                  <a:schemeClr val="tx2"/>
                </a:solidFill>
              </a:rPr>
              <a:t>当</a:t>
            </a:r>
            <a:r>
              <a:rPr lang="en-US" altLang="zh-CN" sz="2400" dirty="0">
                <a:solidFill>
                  <a:schemeClr val="tx2"/>
                </a:solidFill>
              </a:rPr>
              <a:t>n = 2</a:t>
            </a:r>
            <a:r>
              <a:rPr lang="zh-CN" altLang="en-US" sz="2400" dirty="0">
                <a:solidFill>
                  <a:schemeClr val="tx2"/>
                </a:solidFill>
              </a:rPr>
              <a:t>时，</a:t>
            </a:r>
            <a:r>
              <a:rPr lang="en-US" altLang="zh-CN" sz="2400" dirty="0">
                <a:solidFill>
                  <a:schemeClr val="tx2"/>
                </a:solidFill>
              </a:rPr>
              <a:t>2</a:t>
            </a:r>
            <a:r>
              <a:rPr lang="en-US" altLang="zh-CN" sz="2400" baseline="30000" dirty="0">
                <a:solidFill>
                  <a:schemeClr val="tx2"/>
                </a:solidFill>
              </a:rPr>
              <a:t>2</a:t>
            </a:r>
            <a:r>
              <a:rPr lang="en-US" altLang="zh-CN" sz="2400" dirty="0">
                <a:solidFill>
                  <a:schemeClr val="tx2"/>
                </a:solidFill>
              </a:rPr>
              <a:t> = 2</a:t>
            </a:r>
            <a:r>
              <a:rPr lang="en-US" altLang="zh-CN" sz="2400" baseline="30000" dirty="0">
                <a:solidFill>
                  <a:schemeClr val="tx2"/>
                </a:solidFill>
              </a:rPr>
              <a:t>2</a:t>
            </a:r>
            <a:r>
              <a:rPr lang="zh-CN" altLang="en-US" sz="2400" dirty="0">
                <a:solidFill>
                  <a:schemeClr val="tx2"/>
                </a:solidFill>
              </a:rPr>
              <a:t>，算法</a:t>
            </a:r>
            <a:r>
              <a:rPr lang="en-US" altLang="zh-CN" sz="2400" dirty="0">
                <a:solidFill>
                  <a:schemeClr val="tx2"/>
                </a:solidFill>
              </a:rPr>
              <a:t>A</a:t>
            </a:r>
            <a:r>
              <a:rPr lang="en-US" altLang="zh-CN" sz="2400" baseline="-25000" dirty="0">
                <a:solidFill>
                  <a:schemeClr val="tx2"/>
                </a:solidFill>
              </a:rPr>
              <a:t>1</a:t>
            </a:r>
            <a:r>
              <a:rPr lang="zh-CN" altLang="en-US" sz="2400" dirty="0">
                <a:solidFill>
                  <a:schemeClr val="tx2"/>
                </a:solidFill>
              </a:rPr>
              <a:t>与</a:t>
            </a:r>
            <a:r>
              <a:rPr lang="en-US" altLang="zh-CN" sz="2400" dirty="0">
                <a:solidFill>
                  <a:schemeClr val="tx2"/>
                </a:solidFill>
              </a:rPr>
              <a:t>A</a:t>
            </a:r>
            <a:r>
              <a:rPr lang="en-US" altLang="zh-CN" sz="2400" baseline="-25000" dirty="0">
                <a:solidFill>
                  <a:schemeClr val="tx2"/>
                </a:solidFill>
              </a:rPr>
              <a:t>2</a:t>
            </a:r>
            <a:r>
              <a:rPr lang="zh-CN" altLang="en-US" sz="2400" dirty="0">
                <a:solidFill>
                  <a:schemeClr val="tx2"/>
                </a:solidFill>
              </a:rPr>
              <a:t>相当</a:t>
            </a:r>
          </a:p>
          <a:p>
            <a:pPr marL="533400" indent="-533400" eaLnBrk="1" hangingPunct="1">
              <a:lnSpc>
                <a:spcPct val="100000"/>
              </a:lnSpc>
              <a:spcBef>
                <a:spcPct val="10000"/>
              </a:spcBef>
              <a:buFont typeface="Wingdings" pitchFamily="2" charset="2"/>
              <a:buNone/>
            </a:pPr>
            <a:r>
              <a:rPr lang="zh-CN" altLang="en-US" sz="2400" dirty="0">
                <a:solidFill>
                  <a:schemeClr val="tx2"/>
                </a:solidFill>
              </a:rPr>
              <a:t>	当</a:t>
            </a:r>
            <a:r>
              <a:rPr lang="en-US" altLang="zh-CN" sz="2400" dirty="0">
                <a:solidFill>
                  <a:schemeClr val="tx2"/>
                </a:solidFill>
              </a:rPr>
              <a:t>n = 3</a:t>
            </a:r>
            <a:r>
              <a:rPr lang="zh-CN" altLang="en-US" sz="2400" dirty="0">
                <a:solidFill>
                  <a:schemeClr val="tx2"/>
                </a:solidFill>
              </a:rPr>
              <a:t>时，</a:t>
            </a:r>
            <a:r>
              <a:rPr lang="en-US" altLang="zh-CN" sz="2400" dirty="0">
                <a:solidFill>
                  <a:schemeClr val="tx2"/>
                </a:solidFill>
              </a:rPr>
              <a:t>2</a:t>
            </a:r>
            <a:r>
              <a:rPr lang="en-US" altLang="zh-CN" sz="2400" baseline="30000" dirty="0">
                <a:solidFill>
                  <a:schemeClr val="tx2"/>
                </a:solidFill>
              </a:rPr>
              <a:t>3</a:t>
            </a:r>
            <a:r>
              <a:rPr lang="en-US" altLang="zh-CN" sz="2400" dirty="0">
                <a:solidFill>
                  <a:schemeClr val="tx2"/>
                </a:solidFill>
              </a:rPr>
              <a:t> &lt; 3</a:t>
            </a:r>
            <a:r>
              <a:rPr lang="en-US" altLang="zh-CN" sz="2400" baseline="30000" dirty="0">
                <a:solidFill>
                  <a:schemeClr val="tx2"/>
                </a:solidFill>
              </a:rPr>
              <a:t>2</a:t>
            </a:r>
            <a:r>
              <a:rPr lang="zh-CN" altLang="en-US" sz="2400" dirty="0">
                <a:solidFill>
                  <a:schemeClr val="tx2"/>
                </a:solidFill>
              </a:rPr>
              <a:t>，算法</a:t>
            </a:r>
            <a:r>
              <a:rPr lang="en-US" altLang="zh-CN" sz="2400" dirty="0">
                <a:solidFill>
                  <a:schemeClr val="tx2"/>
                </a:solidFill>
              </a:rPr>
              <a:t>A</a:t>
            </a:r>
            <a:r>
              <a:rPr lang="en-US" altLang="zh-CN" sz="2400" baseline="-25000" dirty="0">
                <a:solidFill>
                  <a:schemeClr val="tx2"/>
                </a:solidFill>
              </a:rPr>
              <a:t>1</a:t>
            </a:r>
            <a:r>
              <a:rPr lang="zh-CN" altLang="en-US" sz="2400" dirty="0">
                <a:solidFill>
                  <a:schemeClr val="tx2"/>
                </a:solidFill>
              </a:rPr>
              <a:t>好于</a:t>
            </a:r>
            <a:r>
              <a:rPr lang="en-US" altLang="zh-CN" sz="2400" dirty="0">
                <a:solidFill>
                  <a:schemeClr val="tx2"/>
                </a:solidFill>
              </a:rPr>
              <a:t>A</a:t>
            </a:r>
            <a:r>
              <a:rPr lang="en-US" altLang="zh-CN" sz="2400" baseline="-25000" dirty="0">
                <a:solidFill>
                  <a:schemeClr val="tx2"/>
                </a:solidFill>
              </a:rPr>
              <a:t>2</a:t>
            </a:r>
          </a:p>
          <a:p>
            <a:pPr marL="533400" indent="-533400" eaLnBrk="1" hangingPunct="1">
              <a:lnSpc>
                <a:spcPct val="100000"/>
              </a:lnSpc>
              <a:spcBef>
                <a:spcPct val="10000"/>
              </a:spcBef>
              <a:buFont typeface="Wingdings" pitchFamily="2" charset="2"/>
              <a:buNone/>
            </a:pPr>
            <a:r>
              <a:rPr lang="en-US" altLang="zh-CN" sz="2400" dirty="0">
                <a:solidFill>
                  <a:schemeClr val="tx2"/>
                </a:solidFill>
              </a:rPr>
              <a:t>	</a:t>
            </a:r>
            <a:r>
              <a:rPr lang="zh-CN" altLang="en-US" sz="2400" dirty="0">
                <a:solidFill>
                  <a:schemeClr val="tx2"/>
                </a:solidFill>
              </a:rPr>
              <a:t>当</a:t>
            </a:r>
            <a:r>
              <a:rPr lang="en-US" altLang="zh-CN" sz="2400" dirty="0">
                <a:solidFill>
                  <a:schemeClr val="tx2"/>
                </a:solidFill>
              </a:rPr>
              <a:t>n = 4</a:t>
            </a:r>
            <a:r>
              <a:rPr lang="zh-CN" altLang="en-US" sz="2400" dirty="0">
                <a:solidFill>
                  <a:schemeClr val="tx2"/>
                </a:solidFill>
              </a:rPr>
              <a:t>时，</a:t>
            </a:r>
            <a:r>
              <a:rPr lang="en-US" altLang="zh-CN" sz="2400" dirty="0">
                <a:solidFill>
                  <a:schemeClr val="tx2"/>
                </a:solidFill>
              </a:rPr>
              <a:t>2</a:t>
            </a:r>
            <a:r>
              <a:rPr lang="en-US" altLang="zh-CN" sz="2400" baseline="30000" dirty="0">
                <a:solidFill>
                  <a:schemeClr val="tx2"/>
                </a:solidFill>
              </a:rPr>
              <a:t>4</a:t>
            </a:r>
            <a:r>
              <a:rPr lang="en-US" altLang="zh-CN" sz="2400" dirty="0">
                <a:solidFill>
                  <a:schemeClr val="tx2"/>
                </a:solidFill>
              </a:rPr>
              <a:t> &gt; 4</a:t>
            </a:r>
            <a:r>
              <a:rPr lang="en-US" altLang="zh-CN" sz="2400" baseline="30000" dirty="0">
                <a:solidFill>
                  <a:schemeClr val="tx2"/>
                </a:solidFill>
              </a:rPr>
              <a:t>2</a:t>
            </a:r>
            <a:r>
              <a:rPr lang="zh-CN" altLang="en-US" sz="2400" dirty="0">
                <a:solidFill>
                  <a:schemeClr val="tx2"/>
                </a:solidFill>
              </a:rPr>
              <a:t>，算法</a:t>
            </a:r>
            <a:r>
              <a:rPr lang="en-US" altLang="zh-CN" sz="2400" dirty="0">
                <a:solidFill>
                  <a:schemeClr val="tx2"/>
                </a:solidFill>
              </a:rPr>
              <a:t>A</a:t>
            </a:r>
            <a:r>
              <a:rPr lang="en-US" altLang="zh-CN" sz="2400" baseline="-25000" dirty="0">
                <a:solidFill>
                  <a:schemeClr val="tx2"/>
                </a:solidFill>
              </a:rPr>
              <a:t>2</a:t>
            </a:r>
            <a:r>
              <a:rPr lang="zh-CN" altLang="en-US" sz="2400" dirty="0">
                <a:solidFill>
                  <a:schemeClr val="tx2"/>
                </a:solidFill>
              </a:rPr>
              <a:t>好于</a:t>
            </a:r>
            <a:r>
              <a:rPr lang="en-US" altLang="zh-CN" sz="2400" dirty="0">
                <a:solidFill>
                  <a:schemeClr val="tx2"/>
                </a:solidFill>
              </a:rPr>
              <a:t>A</a:t>
            </a:r>
            <a:r>
              <a:rPr lang="en-US" altLang="zh-CN" sz="2400" baseline="-25000" dirty="0">
                <a:solidFill>
                  <a:schemeClr val="tx2"/>
                </a:solidFill>
              </a:rPr>
              <a:t>1</a:t>
            </a:r>
          </a:p>
          <a:p>
            <a:pPr marL="533400" indent="-533400" eaLnBrk="1" hangingPunct="1">
              <a:lnSpc>
                <a:spcPct val="100000"/>
              </a:lnSpc>
              <a:spcBef>
                <a:spcPct val="10000"/>
              </a:spcBef>
              <a:buFont typeface="Wingdings" pitchFamily="2" charset="2"/>
              <a:buNone/>
            </a:pPr>
            <a:r>
              <a:rPr lang="en-US" altLang="zh-CN" sz="2400" dirty="0">
                <a:solidFill>
                  <a:schemeClr val="tx2"/>
                </a:solidFill>
              </a:rPr>
              <a:t>	</a:t>
            </a:r>
            <a:r>
              <a:rPr lang="zh-CN" altLang="en-US" sz="2400" dirty="0">
                <a:solidFill>
                  <a:schemeClr val="tx2"/>
                </a:solidFill>
              </a:rPr>
              <a:t>当</a:t>
            </a:r>
            <a:r>
              <a:rPr lang="en-US" altLang="zh-CN" sz="2400" dirty="0">
                <a:solidFill>
                  <a:schemeClr val="tx2"/>
                </a:solidFill>
              </a:rPr>
              <a:t>n &gt; 4</a:t>
            </a:r>
            <a:r>
              <a:rPr lang="zh-CN" altLang="en-US" sz="2400" dirty="0">
                <a:solidFill>
                  <a:schemeClr val="tx2"/>
                </a:solidFill>
              </a:rPr>
              <a:t>时，</a:t>
            </a:r>
            <a:r>
              <a:rPr lang="en-US" altLang="zh-CN" sz="2400" dirty="0">
                <a:solidFill>
                  <a:schemeClr val="tx2"/>
                </a:solidFill>
              </a:rPr>
              <a:t>2</a:t>
            </a:r>
            <a:r>
              <a:rPr lang="en-US" altLang="zh-CN" sz="2400" baseline="30000" dirty="0">
                <a:solidFill>
                  <a:schemeClr val="tx2"/>
                </a:solidFill>
              </a:rPr>
              <a:t>n</a:t>
            </a:r>
            <a:r>
              <a:rPr lang="en-US" altLang="zh-CN" sz="2400" dirty="0">
                <a:solidFill>
                  <a:schemeClr val="tx2"/>
                </a:solidFill>
              </a:rPr>
              <a:t> &gt; n</a:t>
            </a:r>
            <a:r>
              <a:rPr lang="en-US" altLang="zh-CN" sz="2400" baseline="30000" dirty="0">
                <a:solidFill>
                  <a:schemeClr val="tx2"/>
                </a:solidFill>
              </a:rPr>
              <a:t>2</a:t>
            </a:r>
            <a:r>
              <a:rPr lang="zh-CN" altLang="en-US" sz="2400" dirty="0">
                <a:solidFill>
                  <a:schemeClr val="tx2"/>
                </a:solidFill>
              </a:rPr>
              <a:t>，算法</a:t>
            </a:r>
            <a:r>
              <a:rPr lang="en-US" altLang="zh-CN" sz="2400" dirty="0">
                <a:solidFill>
                  <a:schemeClr val="tx2"/>
                </a:solidFill>
              </a:rPr>
              <a:t>A</a:t>
            </a:r>
            <a:r>
              <a:rPr lang="en-US" altLang="zh-CN" sz="2400" baseline="-25000" dirty="0">
                <a:solidFill>
                  <a:schemeClr val="tx2"/>
                </a:solidFill>
              </a:rPr>
              <a:t>2</a:t>
            </a:r>
            <a:r>
              <a:rPr lang="zh-CN" altLang="en-US" sz="2400" dirty="0">
                <a:solidFill>
                  <a:schemeClr val="tx2"/>
                </a:solidFill>
              </a:rPr>
              <a:t>好于</a:t>
            </a:r>
            <a:r>
              <a:rPr lang="en-US" altLang="zh-CN" sz="2400" dirty="0">
                <a:solidFill>
                  <a:schemeClr val="tx2"/>
                </a:solidFill>
              </a:rPr>
              <a:t>A</a:t>
            </a:r>
            <a:r>
              <a:rPr lang="en-US" altLang="zh-CN" sz="2400" baseline="-25000" dirty="0">
                <a:solidFill>
                  <a:schemeClr val="tx2"/>
                </a:solidFill>
              </a:rPr>
              <a:t>1</a:t>
            </a:r>
          </a:p>
          <a:p>
            <a:pPr marL="533400" indent="-533400" eaLnBrk="1" hangingPunct="1">
              <a:lnSpc>
                <a:spcPct val="100000"/>
              </a:lnSpc>
              <a:spcBef>
                <a:spcPct val="10000"/>
              </a:spcBef>
              <a:buFont typeface="Wingdings" pitchFamily="2" charset="2"/>
              <a:buNone/>
            </a:pPr>
            <a:r>
              <a:rPr lang="en-US" altLang="zh-CN" sz="2400" dirty="0">
                <a:solidFill>
                  <a:schemeClr val="tx2"/>
                </a:solidFill>
              </a:rPr>
              <a:t>	</a:t>
            </a:r>
            <a:r>
              <a:rPr lang="zh-CN" altLang="en-US" sz="2400" dirty="0">
                <a:solidFill>
                  <a:schemeClr val="tx2"/>
                </a:solidFill>
              </a:rPr>
              <a:t>当</a:t>
            </a:r>
            <a:r>
              <a:rPr lang="en-US" altLang="zh-CN" sz="2400" dirty="0">
                <a:solidFill>
                  <a:schemeClr val="tx2"/>
                </a:solidFill>
              </a:rPr>
              <a:t>n→∞</a:t>
            </a:r>
            <a:r>
              <a:rPr lang="zh-CN" altLang="en-US" sz="2400" dirty="0">
                <a:solidFill>
                  <a:schemeClr val="tx2"/>
                </a:solidFill>
              </a:rPr>
              <a:t>时，算法</a:t>
            </a:r>
            <a:r>
              <a:rPr lang="en-US" altLang="zh-CN" sz="2400" dirty="0">
                <a:solidFill>
                  <a:schemeClr val="tx2"/>
                </a:solidFill>
              </a:rPr>
              <a:t>A</a:t>
            </a:r>
            <a:r>
              <a:rPr lang="en-US" altLang="zh-CN" sz="2400" baseline="-25000" dirty="0">
                <a:solidFill>
                  <a:schemeClr val="tx2"/>
                </a:solidFill>
              </a:rPr>
              <a:t>2</a:t>
            </a:r>
            <a:r>
              <a:rPr lang="zh-CN" altLang="en-US" sz="2400" dirty="0">
                <a:solidFill>
                  <a:schemeClr val="tx2"/>
                </a:solidFill>
              </a:rPr>
              <a:t>在时间上显然优于</a:t>
            </a:r>
            <a:r>
              <a:rPr lang="en-US" altLang="zh-CN" sz="2400" dirty="0">
                <a:solidFill>
                  <a:schemeClr val="tx2"/>
                </a:solidFill>
              </a:rPr>
              <a:t>A</a:t>
            </a:r>
            <a:r>
              <a:rPr lang="en-US" altLang="zh-CN" sz="2400" baseline="-25000" dirty="0">
                <a:solidFill>
                  <a:schemeClr val="tx2"/>
                </a:solidFill>
              </a:rPr>
              <a:t>1</a:t>
            </a:r>
            <a:r>
              <a:rPr lang="zh-CN" altLang="en-US" sz="2400" dirty="0">
                <a:solidFill>
                  <a:schemeClr val="tx2"/>
                </a:solidFill>
              </a:rPr>
              <a:t>。</a:t>
            </a:r>
          </a:p>
        </p:txBody>
      </p:sp>
      <p:sp>
        <p:nvSpPr>
          <p:cNvPr id="6" name="灯片编号占位符 5"/>
          <p:cNvSpPr>
            <a:spLocks noGrp="1"/>
          </p:cNvSpPr>
          <p:nvPr>
            <p:ph type="sldNum" sz="quarter" idx="11"/>
          </p:nvPr>
        </p:nvSpPr>
        <p:spPr/>
        <p:txBody>
          <a:bodyPr/>
          <a:lstStyle/>
          <a:p>
            <a:pPr>
              <a:defRPr/>
            </a:pPr>
            <a:fld id="{A6B5CF24-81FF-43E3-A83F-2846DD05B1C8}" type="slidenum">
              <a:rPr lang="en-US" altLang="zh-CN" smtClean="0"/>
              <a:pPr>
                <a:defRPr/>
              </a:pPr>
              <a:t>88</a:t>
            </a:fld>
            <a:endParaRPr lang="en-US" altLang="zh-CN"/>
          </a:p>
        </p:txBody>
      </p:sp>
    </p:spTree>
    <p:extLst>
      <p:ext uri="{BB962C8B-B14F-4D97-AF65-F5344CB8AC3E}">
        <p14:creationId xmlns:p14="http://schemas.microsoft.com/office/powerpoint/2010/main" val="36016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left)">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仿宋_GB2312" pitchFamily="49" charset="-122"/>
              </a:rPr>
              <a:t>算法分析习题</a:t>
            </a:r>
            <a:endParaRPr lang="zh-CN" altLang="en-US" dirty="0"/>
          </a:p>
        </p:txBody>
      </p:sp>
      <p:sp>
        <p:nvSpPr>
          <p:cNvPr id="3" name="内容占位符 2"/>
          <p:cNvSpPr>
            <a:spLocks noGrp="1"/>
          </p:cNvSpPr>
          <p:nvPr>
            <p:ph idx="1"/>
          </p:nvPr>
        </p:nvSpPr>
        <p:spPr/>
        <p:txBody>
          <a:bodyPr/>
          <a:lstStyle/>
          <a:p>
            <a:r>
              <a:rPr lang="zh-CN" altLang="en-US" dirty="0">
                <a:solidFill>
                  <a:schemeClr val="tx1"/>
                </a:solidFill>
                <a:latin typeface="Times New Roman" pitchFamily="18" charset="0"/>
              </a:rPr>
              <a:t>习题</a:t>
            </a:r>
            <a:r>
              <a:rPr lang="en-US" altLang="zh-CN" dirty="0">
                <a:solidFill>
                  <a:schemeClr val="tx1"/>
                </a:solidFill>
                <a:latin typeface="Times New Roman" pitchFamily="18" charset="0"/>
              </a:rPr>
              <a:t>4</a:t>
            </a:r>
            <a:r>
              <a:rPr lang="zh-CN" altLang="en-US" dirty="0">
                <a:solidFill>
                  <a:schemeClr val="tx1"/>
                </a:solidFill>
                <a:latin typeface="Times New Roman" pitchFamily="18" charset="0"/>
              </a:rPr>
              <a:t>：设</a:t>
            </a:r>
            <a:r>
              <a:rPr lang="en-US" altLang="zh-CN" dirty="0">
                <a:solidFill>
                  <a:schemeClr val="tx1"/>
                </a:solidFill>
                <a:latin typeface="Times New Roman" pitchFamily="18" charset="0"/>
              </a:rPr>
              <a:t>n</a:t>
            </a:r>
            <a:r>
              <a:rPr lang="zh-CN" altLang="en-US" dirty="0">
                <a:solidFill>
                  <a:schemeClr val="tx1"/>
                </a:solidFill>
                <a:latin typeface="Times New Roman" pitchFamily="18" charset="0"/>
              </a:rPr>
              <a:t>是描述问题规模的非负整数，下面程序片段的时间复杂度是（  </a:t>
            </a:r>
            <a:r>
              <a:rPr lang="zh-CN" altLang="en-US" dirty="0" smtClean="0">
                <a:solidFill>
                  <a:schemeClr val="tx1"/>
                </a:solidFill>
                <a:latin typeface="Times New Roman" pitchFamily="18" charset="0"/>
              </a:rPr>
              <a:t>）</a:t>
            </a:r>
            <a:endParaRPr lang="en-US" altLang="zh-CN" dirty="0" smtClean="0">
              <a:solidFill>
                <a:schemeClr val="tx1"/>
              </a:solidFill>
              <a:latin typeface="Times New Roman" pitchFamily="18" charset="0"/>
            </a:endParaRPr>
          </a:p>
          <a:p>
            <a:pPr eaLnBrk="1" hangingPunct="1">
              <a:lnSpc>
                <a:spcPct val="110000"/>
              </a:lnSpc>
              <a:buFont typeface="Wingdings" pitchFamily="2" charset="2"/>
              <a:buNone/>
            </a:pPr>
            <a:r>
              <a:rPr lang="en-US" altLang="zh-CN" dirty="0" smtClean="0">
                <a:solidFill>
                  <a:schemeClr val="tx1"/>
                </a:solidFill>
                <a:latin typeface="Times New Roman" pitchFamily="18" charset="0"/>
              </a:rPr>
              <a:t>           </a:t>
            </a:r>
            <a:r>
              <a:rPr lang="en-US" altLang="zh-CN" dirty="0" smtClean="0">
                <a:solidFill>
                  <a:srgbClr val="CC0000"/>
                </a:solidFill>
                <a:latin typeface="Times New Roman" pitchFamily="18" charset="0"/>
              </a:rPr>
              <a:t>x </a:t>
            </a:r>
            <a:r>
              <a:rPr lang="en-US" altLang="zh-CN" dirty="0">
                <a:solidFill>
                  <a:srgbClr val="CC0000"/>
                </a:solidFill>
                <a:latin typeface="Times New Roman" pitchFamily="18" charset="0"/>
              </a:rPr>
              <a:t>= 2;</a:t>
            </a:r>
          </a:p>
          <a:p>
            <a:pPr eaLnBrk="1" hangingPunct="1">
              <a:lnSpc>
                <a:spcPct val="110000"/>
              </a:lnSpc>
              <a:buFont typeface="Wingdings" pitchFamily="2" charset="2"/>
              <a:buNone/>
            </a:pPr>
            <a:r>
              <a:rPr lang="en-US" altLang="zh-CN" dirty="0">
                <a:solidFill>
                  <a:srgbClr val="CC0000"/>
                </a:solidFill>
                <a:latin typeface="Times New Roman" pitchFamily="18" charset="0"/>
              </a:rPr>
              <a:t>		while ( x &lt; n/2 )</a:t>
            </a:r>
          </a:p>
          <a:p>
            <a:pPr eaLnBrk="1" hangingPunct="1">
              <a:lnSpc>
                <a:spcPct val="110000"/>
              </a:lnSpc>
              <a:buFont typeface="Wingdings" pitchFamily="2" charset="2"/>
              <a:buNone/>
            </a:pPr>
            <a:r>
              <a:rPr lang="en-US" altLang="zh-CN" dirty="0">
                <a:solidFill>
                  <a:srgbClr val="CC0000"/>
                </a:solidFill>
                <a:latin typeface="Times New Roman" pitchFamily="18" charset="0"/>
              </a:rPr>
              <a:t>		      x = 2*x</a:t>
            </a:r>
            <a:r>
              <a:rPr lang="en-US" altLang="zh-CN" dirty="0" smtClean="0">
                <a:solidFill>
                  <a:srgbClr val="CC0000"/>
                </a:solidFill>
                <a:latin typeface="Times New Roman" pitchFamily="18" charset="0"/>
              </a:rPr>
              <a:t>;</a:t>
            </a:r>
          </a:p>
          <a:p>
            <a:pPr lvl="1"/>
            <a:r>
              <a:rPr lang="en-US" altLang="zh-CN" dirty="0">
                <a:solidFill>
                  <a:schemeClr val="tx1"/>
                </a:solidFill>
                <a:latin typeface="Times New Roman" pitchFamily="18" charset="0"/>
              </a:rPr>
              <a:t>A.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(log</a:t>
            </a:r>
            <a:r>
              <a:rPr lang="en-US" altLang="zh-CN" baseline="-25000" dirty="0">
                <a:solidFill>
                  <a:schemeClr val="tx1"/>
                </a:solidFill>
                <a:latin typeface="Times New Roman" pitchFamily="18" charset="0"/>
              </a:rPr>
              <a:t>2</a:t>
            </a:r>
            <a:r>
              <a:rPr lang="en-US" altLang="zh-CN" dirty="0">
                <a:solidFill>
                  <a:schemeClr val="tx1"/>
                </a:solidFill>
                <a:latin typeface="Times New Roman" pitchFamily="18" charset="0"/>
              </a:rPr>
              <a:t>n)	</a:t>
            </a:r>
            <a:r>
              <a:rPr lang="en-US" altLang="zh-CN" dirty="0" smtClean="0">
                <a:solidFill>
                  <a:schemeClr val="tx1"/>
                </a:solidFill>
                <a:latin typeface="Times New Roman" pitchFamily="18" charset="0"/>
              </a:rPr>
              <a:t>B</a:t>
            </a:r>
            <a:r>
              <a:rPr lang="en-US" altLang="zh-CN" dirty="0">
                <a:solidFill>
                  <a:schemeClr val="tx1"/>
                </a:solidFill>
                <a:latin typeface="Times New Roman" pitchFamily="18" charset="0"/>
              </a:rPr>
              <a:t>.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(n)     </a:t>
            </a:r>
            <a:endParaRPr lang="en-US" altLang="zh-CN" dirty="0" smtClean="0">
              <a:solidFill>
                <a:schemeClr val="tx1"/>
              </a:solidFill>
              <a:latin typeface="Times New Roman" pitchFamily="18" charset="0"/>
            </a:endParaRPr>
          </a:p>
          <a:p>
            <a:pPr lvl="1"/>
            <a:r>
              <a:rPr lang="en-US" altLang="zh-CN" dirty="0" smtClean="0">
                <a:solidFill>
                  <a:schemeClr val="tx1"/>
                </a:solidFill>
                <a:latin typeface="Times New Roman" pitchFamily="18" charset="0"/>
              </a:rPr>
              <a:t>C</a:t>
            </a:r>
            <a:r>
              <a:rPr lang="en-US" altLang="zh-CN" dirty="0">
                <a:solidFill>
                  <a:schemeClr val="tx1"/>
                </a:solidFill>
                <a:latin typeface="Times New Roman" pitchFamily="18" charset="0"/>
              </a:rPr>
              <a:t>.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(nlog</a:t>
            </a:r>
            <a:r>
              <a:rPr lang="en-US" altLang="zh-CN" baseline="-25000" dirty="0">
                <a:solidFill>
                  <a:schemeClr val="tx1"/>
                </a:solidFill>
                <a:latin typeface="Times New Roman" pitchFamily="18" charset="0"/>
              </a:rPr>
              <a:t>2</a:t>
            </a:r>
            <a:r>
              <a:rPr lang="en-US" altLang="zh-CN" dirty="0">
                <a:solidFill>
                  <a:schemeClr val="tx1"/>
                </a:solidFill>
                <a:latin typeface="Times New Roman" pitchFamily="18" charset="0"/>
              </a:rPr>
              <a:t>n)	   D.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en-US" altLang="zh-CN" dirty="0" smtClean="0">
                <a:solidFill>
                  <a:schemeClr val="tx1"/>
                </a:solidFill>
                <a:latin typeface="Times New Roman" pitchFamily="18" charset="0"/>
              </a:rPr>
              <a:t>)</a:t>
            </a:r>
          </a:p>
          <a:p>
            <a:endParaRPr lang="en-US" altLang="zh-CN" dirty="0" smtClean="0">
              <a:latin typeface="Times New Roman" pitchFamily="18" charset="0"/>
            </a:endParaRPr>
          </a:p>
          <a:p>
            <a:r>
              <a:rPr lang="zh-CN" altLang="en-US" dirty="0" smtClean="0">
                <a:latin typeface="Times New Roman" pitchFamily="18" charset="0"/>
              </a:rPr>
              <a:t>答：</a:t>
            </a:r>
            <a:r>
              <a:rPr lang="en-US" altLang="zh-CN" dirty="0" smtClean="0">
                <a:latin typeface="Times New Roman" pitchFamily="18" charset="0"/>
              </a:rPr>
              <a:t>A</a:t>
            </a:r>
            <a:endParaRPr lang="zh-CN" altLang="en-US" dirty="0" smtClean="0"/>
          </a:p>
        </p:txBody>
      </p:sp>
      <p:sp>
        <p:nvSpPr>
          <p:cNvPr id="5" name="灯片编号占位符 4"/>
          <p:cNvSpPr>
            <a:spLocks noGrp="1"/>
          </p:cNvSpPr>
          <p:nvPr>
            <p:ph type="sldNum" sz="quarter" idx="11"/>
          </p:nvPr>
        </p:nvSpPr>
        <p:spPr/>
        <p:txBody>
          <a:bodyPr/>
          <a:lstStyle/>
          <a:p>
            <a:pPr>
              <a:defRPr/>
            </a:pPr>
            <a:fld id="{A6B5CF24-81FF-43E3-A83F-2846DD05B1C8}" type="slidenum">
              <a:rPr lang="en-US" altLang="zh-CN" smtClean="0"/>
              <a:pPr>
                <a:defRPr/>
              </a:pPr>
              <a:t>89</a:t>
            </a:fld>
            <a:endParaRPr lang="en-US" altLang="zh-CN"/>
          </a:p>
        </p:txBody>
      </p:sp>
    </p:spTree>
    <p:extLst>
      <p:ext uri="{BB962C8B-B14F-4D97-AF65-F5344CB8AC3E}">
        <p14:creationId xmlns:p14="http://schemas.microsoft.com/office/powerpoint/2010/main" val="1265782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mtClean="0"/>
              <a:t>1.1   </a:t>
            </a:r>
            <a:r>
              <a:rPr lang="zh-CN" altLang="en-US" smtClean="0"/>
              <a:t>数据结构的定义</a:t>
            </a:r>
          </a:p>
        </p:txBody>
      </p:sp>
      <p:grpSp>
        <p:nvGrpSpPr>
          <p:cNvPr id="2" name="Group 29"/>
          <p:cNvGrpSpPr>
            <a:grpSpLocks/>
          </p:cNvGrpSpPr>
          <p:nvPr/>
        </p:nvGrpSpPr>
        <p:grpSpPr bwMode="auto">
          <a:xfrm>
            <a:off x="1295400" y="1412875"/>
            <a:ext cx="6084888" cy="1871663"/>
            <a:chOff x="884" y="890"/>
            <a:chExt cx="3765" cy="1179"/>
          </a:xfrm>
        </p:grpSpPr>
        <p:sp>
          <p:nvSpPr>
            <p:cNvPr id="98314" name="Rectangle 10"/>
            <p:cNvSpPr>
              <a:spLocks noChangeArrowheads="1"/>
            </p:cNvSpPr>
            <p:nvPr/>
          </p:nvSpPr>
          <p:spPr bwMode="auto">
            <a:xfrm>
              <a:off x="884" y="890"/>
              <a:ext cx="3765" cy="1179"/>
            </a:xfrm>
            <a:prstGeom prst="rect">
              <a:avLst/>
            </a:prstGeom>
            <a:gradFill rotWithShape="1">
              <a:gsLst>
                <a:gs pos="0">
                  <a:schemeClr val="bg2"/>
                </a:gs>
                <a:gs pos="50000">
                  <a:schemeClr val="bg1"/>
                </a:gs>
                <a:gs pos="100000">
                  <a:schemeClr val="bg2"/>
                </a:gs>
              </a:gsLst>
              <a:lin ang="5400000" scaled="1"/>
            </a:gradFill>
            <a:ln w="12700" cap="sq">
              <a:solidFill>
                <a:srgbClr val="000000"/>
              </a:solidFill>
              <a:miter lim="800000"/>
              <a:headEnd/>
              <a:tailEnd/>
            </a:ln>
            <a:effectLst/>
          </p:spPr>
          <p:txBody>
            <a:bodyPr wrap="none" anchor="ctr">
              <a:spAutoFit/>
            </a:bodyPr>
            <a:lstStyle/>
            <a:p>
              <a:pPr algn="ctr">
                <a:spcBef>
                  <a:spcPct val="50000"/>
                </a:spcBef>
                <a:defRPr/>
              </a:pPr>
              <a:endParaRPr lang="zh-CN" altLang="en-US"/>
            </a:p>
          </p:txBody>
        </p:sp>
        <p:sp>
          <p:nvSpPr>
            <p:cNvPr id="11280" name="Text Box 4"/>
            <p:cNvSpPr txBox="1">
              <a:spLocks noChangeArrowheads="1"/>
            </p:cNvSpPr>
            <p:nvPr/>
          </p:nvSpPr>
          <p:spPr bwMode="auto">
            <a:xfrm>
              <a:off x="2155" y="1024"/>
              <a:ext cx="1225" cy="546"/>
            </a:xfrm>
            <a:prstGeom prst="rect">
              <a:avLst/>
            </a:prstGeom>
            <a:solidFill>
              <a:srgbClr val="FFFFCC"/>
            </a:solidFill>
            <a:ln w="12700" cap="sq">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sz="2000"/>
                <a:t>计算机</a:t>
              </a:r>
            </a:p>
            <a:p>
              <a:pPr algn="ctr" eaLnBrk="1" hangingPunct="1">
                <a:spcBef>
                  <a:spcPct val="50000"/>
                </a:spcBef>
              </a:pPr>
              <a:r>
                <a:rPr lang="zh-CN" altLang="en-US" sz="2000"/>
                <a:t>程序处理</a:t>
              </a:r>
            </a:p>
          </p:txBody>
        </p:sp>
        <p:sp>
          <p:nvSpPr>
            <p:cNvPr id="11281" name="Line 5"/>
            <p:cNvSpPr>
              <a:spLocks noChangeShapeType="1"/>
            </p:cNvSpPr>
            <p:nvPr/>
          </p:nvSpPr>
          <p:spPr bwMode="auto">
            <a:xfrm>
              <a:off x="1157" y="1389"/>
              <a:ext cx="998" cy="0"/>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2" name="Line 6"/>
            <p:cNvSpPr>
              <a:spLocks noChangeShapeType="1"/>
            </p:cNvSpPr>
            <p:nvPr/>
          </p:nvSpPr>
          <p:spPr bwMode="auto">
            <a:xfrm>
              <a:off x="3380" y="1389"/>
              <a:ext cx="998" cy="0"/>
            </a:xfrm>
            <a:prstGeom prst="line">
              <a:avLst/>
            </a:prstGeom>
            <a:noFill/>
            <a:ln w="127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3" name="Text Box 7"/>
            <p:cNvSpPr txBox="1">
              <a:spLocks noChangeArrowheads="1"/>
            </p:cNvSpPr>
            <p:nvPr/>
          </p:nvSpPr>
          <p:spPr bwMode="auto">
            <a:xfrm>
              <a:off x="1202" y="1117"/>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sz="2000"/>
                <a:t>输入数据</a:t>
              </a:r>
            </a:p>
          </p:txBody>
        </p:sp>
        <p:sp>
          <p:nvSpPr>
            <p:cNvPr id="11284" name="Text Box 8"/>
            <p:cNvSpPr txBox="1">
              <a:spLocks noChangeArrowheads="1"/>
            </p:cNvSpPr>
            <p:nvPr/>
          </p:nvSpPr>
          <p:spPr bwMode="auto">
            <a:xfrm>
              <a:off x="3425" y="1117"/>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sz="2000"/>
                <a:t>输入结果</a:t>
              </a:r>
            </a:p>
          </p:txBody>
        </p:sp>
        <p:sp>
          <p:nvSpPr>
            <p:cNvPr id="11285" name="Text Box 11"/>
            <p:cNvSpPr txBox="1">
              <a:spLocks noChangeArrowheads="1"/>
            </p:cNvSpPr>
            <p:nvPr/>
          </p:nvSpPr>
          <p:spPr bwMode="auto">
            <a:xfrm>
              <a:off x="2018" y="1752"/>
              <a:ext cx="15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a:t>计算机处理</a:t>
              </a:r>
            </a:p>
          </p:txBody>
        </p:sp>
      </p:grpSp>
      <p:grpSp>
        <p:nvGrpSpPr>
          <p:cNvPr id="3" name="Group 28"/>
          <p:cNvGrpSpPr>
            <a:grpSpLocks/>
          </p:cNvGrpSpPr>
          <p:nvPr/>
        </p:nvGrpSpPr>
        <p:grpSpPr bwMode="auto">
          <a:xfrm>
            <a:off x="1295400" y="3357563"/>
            <a:ext cx="6084888" cy="1584325"/>
            <a:chOff x="884" y="2115"/>
            <a:chExt cx="3765" cy="998"/>
          </a:xfrm>
        </p:grpSpPr>
        <p:sp>
          <p:nvSpPr>
            <p:cNvPr id="98331" name="Rectangle 27"/>
            <p:cNvSpPr>
              <a:spLocks noChangeArrowheads="1"/>
            </p:cNvSpPr>
            <p:nvPr/>
          </p:nvSpPr>
          <p:spPr bwMode="auto">
            <a:xfrm>
              <a:off x="884" y="2115"/>
              <a:ext cx="3765" cy="998"/>
            </a:xfrm>
            <a:prstGeom prst="rect">
              <a:avLst/>
            </a:prstGeom>
            <a:gradFill rotWithShape="1">
              <a:gsLst>
                <a:gs pos="0">
                  <a:srgbClr val="FFFFCC"/>
                </a:gs>
                <a:gs pos="50000">
                  <a:schemeClr val="bg1"/>
                </a:gs>
                <a:gs pos="100000">
                  <a:srgbClr val="FFFFCC"/>
                </a:gs>
              </a:gsLst>
              <a:lin ang="5400000" scaled="1"/>
            </a:gradFill>
            <a:ln w="12700" cap="sq">
              <a:solidFill>
                <a:srgbClr val="000000"/>
              </a:solidFill>
              <a:miter lim="800000"/>
              <a:headEnd/>
              <a:tailEnd/>
            </a:ln>
            <a:effectLst/>
          </p:spPr>
          <p:txBody>
            <a:bodyPr wrap="none" anchor="ctr">
              <a:spAutoFit/>
            </a:bodyPr>
            <a:lstStyle/>
            <a:p>
              <a:pPr algn="ctr">
                <a:spcBef>
                  <a:spcPct val="50000"/>
                </a:spcBef>
                <a:defRPr/>
              </a:pPr>
              <a:endParaRPr lang="zh-CN" altLang="en-US"/>
            </a:p>
          </p:txBody>
        </p:sp>
        <p:grpSp>
          <p:nvGrpSpPr>
            <p:cNvPr id="11272" name="Group 25"/>
            <p:cNvGrpSpPr>
              <a:grpSpLocks/>
            </p:cNvGrpSpPr>
            <p:nvPr/>
          </p:nvGrpSpPr>
          <p:grpSpPr bwMode="auto">
            <a:xfrm>
              <a:off x="1066" y="2221"/>
              <a:ext cx="3493" cy="302"/>
              <a:chOff x="1292" y="3793"/>
              <a:chExt cx="3493" cy="302"/>
            </a:xfrm>
          </p:grpSpPr>
          <p:sp>
            <p:nvSpPr>
              <p:cNvPr id="11274" name="AutoShape 24"/>
              <p:cNvSpPr>
                <a:spLocks noChangeArrowheads="1"/>
              </p:cNvSpPr>
              <p:nvPr/>
            </p:nvSpPr>
            <p:spPr bwMode="auto">
              <a:xfrm>
                <a:off x="3470" y="3884"/>
                <a:ext cx="454" cy="149"/>
              </a:xfrm>
              <a:prstGeom prst="rightArrow">
                <a:avLst>
                  <a:gd name="adj1" fmla="val 50000"/>
                  <a:gd name="adj2" fmla="val 76174"/>
                </a:avLst>
              </a:prstGeom>
              <a:solidFill>
                <a:schemeClr val="bg2"/>
              </a:solidFill>
              <a:ln w="12700" cap="sq">
                <a:solidFill>
                  <a:srgbClr val="000000"/>
                </a:solidFill>
                <a:miter lim="800000"/>
                <a:headEnd/>
                <a:tailEnd/>
              </a:ln>
            </p:spPr>
            <p:txBody>
              <a:bodyPr anchor="ctr">
                <a:spAutoFit/>
              </a:bodyPr>
              <a:lstStyle/>
              <a:p>
                <a:pPr algn="ctr">
                  <a:spcBef>
                    <a:spcPct val="50000"/>
                  </a:spcBef>
                </a:pPr>
                <a:endParaRPr lang="zh-CN" altLang="en-US"/>
              </a:p>
            </p:txBody>
          </p:sp>
          <p:sp>
            <p:nvSpPr>
              <p:cNvPr id="11275" name="AutoShape 17"/>
              <p:cNvSpPr>
                <a:spLocks noChangeArrowheads="1"/>
              </p:cNvSpPr>
              <p:nvPr/>
            </p:nvSpPr>
            <p:spPr bwMode="auto">
              <a:xfrm>
                <a:off x="2154" y="3884"/>
                <a:ext cx="454" cy="149"/>
              </a:xfrm>
              <a:prstGeom prst="rightArrow">
                <a:avLst>
                  <a:gd name="adj1" fmla="val 50000"/>
                  <a:gd name="adj2" fmla="val 76174"/>
                </a:avLst>
              </a:prstGeom>
              <a:solidFill>
                <a:schemeClr val="bg2"/>
              </a:solidFill>
              <a:ln w="12700" cap="sq">
                <a:solidFill>
                  <a:srgbClr val="000000"/>
                </a:solidFill>
                <a:miter lim="800000"/>
                <a:headEnd/>
                <a:tailEnd/>
              </a:ln>
            </p:spPr>
            <p:txBody>
              <a:bodyPr anchor="ctr">
                <a:spAutoFit/>
              </a:bodyPr>
              <a:lstStyle/>
              <a:p>
                <a:pPr algn="ctr">
                  <a:spcBef>
                    <a:spcPct val="50000"/>
                  </a:spcBef>
                </a:pPr>
                <a:endParaRPr lang="zh-CN" altLang="en-US"/>
              </a:p>
            </p:txBody>
          </p:sp>
          <p:sp>
            <p:nvSpPr>
              <p:cNvPr id="11276" name="Text Box 13"/>
              <p:cNvSpPr txBox="1">
                <a:spLocks noChangeArrowheads="1"/>
              </p:cNvSpPr>
              <p:nvPr/>
            </p:nvSpPr>
            <p:spPr bwMode="auto">
              <a:xfrm>
                <a:off x="1292" y="3793"/>
                <a:ext cx="892" cy="296"/>
              </a:xfrm>
              <a:prstGeom prst="rect">
                <a:avLst/>
              </a:prstGeom>
              <a:solidFill>
                <a:srgbClr val="FFFFCC"/>
              </a:solidFill>
              <a:ln w="12700" cap="sq">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sz="2400">
                    <a:solidFill>
                      <a:srgbClr val="FF0000"/>
                    </a:solidFill>
                  </a:rPr>
                  <a:t>数学模型</a:t>
                </a:r>
              </a:p>
            </p:txBody>
          </p:sp>
          <p:sp>
            <p:nvSpPr>
              <p:cNvPr id="11277" name="Text Box 14"/>
              <p:cNvSpPr txBox="1">
                <a:spLocks noChangeArrowheads="1"/>
              </p:cNvSpPr>
              <p:nvPr/>
            </p:nvSpPr>
            <p:spPr bwMode="auto">
              <a:xfrm>
                <a:off x="2623" y="3799"/>
                <a:ext cx="861" cy="296"/>
              </a:xfrm>
              <a:prstGeom prst="rect">
                <a:avLst/>
              </a:prstGeom>
              <a:solidFill>
                <a:srgbClr val="FFFFCC"/>
              </a:solidFill>
              <a:ln w="12700" cap="sq">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sz="2400">
                    <a:solidFill>
                      <a:srgbClr val="FF0000"/>
                    </a:solidFill>
                    <a:sym typeface="Wingdings" pitchFamily="2" charset="2"/>
                  </a:rPr>
                  <a:t>算法</a:t>
                </a:r>
              </a:p>
            </p:txBody>
          </p:sp>
          <p:sp>
            <p:nvSpPr>
              <p:cNvPr id="11278" name="Text Box 15"/>
              <p:cNvSpPr txBox="1">
                <a:spLocks noChangeArrowheads="1"/>
              </p:cNvSpPr>
              <p:nvPr/>
            </p:nvSpPr>
            <p:spPr bwMode="auto">
              <a:xfrm>
                <a:off x="3923" y="3799"/>
                <a:ext cx="862" cy="296"/>
              </a:xfrm>
              <a:prstGeom prst="rect">
                <a:avLst/>
              </a:prstGeom>
              <a:solidFill>
                <a:srgbClr val="FFFFCC"/>
              </a:solidFill>
              <a:ln w="12700" cap="sq">
                <a:solidFill>
                  <a:schemeClr val="tx1"/>
                </a:solidFill>
                <a:miter lim="800000"/>
                <a:headEnd/>
                <a:tailEnd/>
              </a:ln>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sz="2400">
                    <a:solidFill>
                      <a:srgbClr val="FF0000"/>
                    </a:solidFill>
                    <a:sym typeface="Wingdings" pitchFamily="2" charset="2"/>
                  </a:rPr>
                  <a:t>程序</a:t>
                </a:r>
              </a:p>
            </p:txBody>
          </p:sp>
        </p:grpSp>
        <p:sp>
          <p:nvSpPr>
            <p:cNvPr id="11273" name="Text Box 26"/>
            <p:cNvSpPr txBox="1">
              <a:spLocks noChangeArrowheads="1"/>
            </p:cNvSpPr>
            <p:nvPr/>
          </p:nvSpPr>
          <p:spPr bwMode="auto">
            <a:xfrm>
              <a:off x="1383" y="2704"/>
              <a:ext cx="27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itchFamily="18" charset="0"/>
                  <a:ea typeface="宋体" pitchFamily="2" charset="-122"/>
                </a:defRPr>
              </a:lvl1pPr>
              <a:lvl2pPr marL="742950" indent="-285750" eaLnBrk="0" hangingPunct="0">
                <a:defRPr kumimoji="1" b="1">
                  <a:solidFill>
                    <a:srgbClr val="000000"/>
                  </a:solidFill>
                  <a:latin typeface="Times New Roman" pitchFamily="18" charset="0"/>
                  <a:ea typeface="宋体" pitchFamily="2" charset="-122"/>
                </a:defRPr>
              </a:lvl2pPr>
              <a:lvl3pPr marL="1143000" indent="-228600" eaLnBrk="0" hangingPunct="0">
                <a:defRPr kumimoji="1" b="1">
                  <a:solidFill>
                    <a:srgbClr val="000000"/>
                  </a:solidFill>
                  <a:latin typeface="Times New Roman" pitchFamily="18" charset="0"/>
                  <a:ea typeface="宋体" pitchFamily="2" charset="-122"/>
                </a:defRPr>
              </a:lvl3pPr>
              <a:lvl4pPr marL="1600200" indent="-228600" eaLnBrk="0" hangingPunct="0">
                <a:defRPr kumimoji="1" b="1">
                  <a:solidFill>
                    <a:srgbClr val="000000"/>
                  </a:solidFill>
                  <a:latin typeface="Times New Roman" pitchFamily="18" charset="0"/>
                  <a:ea typeface="宋体" pitchFamily="2" charset="-122"/>
                </a:defRPr>
              </a:lvl4pPr>
              <a:lvl5pPr marL="2057400" indent="-228600" eaLnBrk="0" hangingPunct="0">
                <a:defRPr kumimoji="1"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rgbClr val="000000"/>
                  </a:solidFill>
                  <a:latin typeface="Times New Roman" pitchFamily="18" charset="0"/>
                  <a:ea typeface="宋体" pitchFamily="2" charset="-122"/>
                </a:defRPr>
              </a:lvl9pPr>
            </a:lstStyle>
            <a:p>
              <a:pPr algn="ctr" eaLnBrk="1" hangingPunct="1">
                <a:spcBef>
                  <a:spcPct val="50000"/>
                </a:spcBef>
              </a:pPr>
              <a:r>
                <a:rPr lang="zh-CN" altLang="en-US">
                  <a:solidFill>
                    <a:schemeClr val="tx1"/>
                  </a:solidFill>
                </a:rPr>
                <a:t>用计算机解决问题的过程（</a:t>
              </a:r>
              <a:r>
                <a:rPr lang="zh-CN" altLang="en-US"/>
                <a:t>程序设计</a:t>
              </a:r>
              <a:r>
                <a:rPr lang="zh-CN" altLang="en-US">
                  <a:solidFill>
                    <a:schemeClr val="tx1"/>
                  </a:solidFill>
                </a:rPr>
                <a:t>）</a:t>
              </a:r>
            </a:p>
          </p:txBody>
        </p:sp>
      </p:grpSp>
      <p:sp>
        <p:nvSpPr>
          <p:cNvPr id="98334" name="Rectangle 30"/>
          <p:cNvSpPr>
            <a:spLocks noChangeArrowheads="1"/>
          </p:cNvSpPr>
          <p:nvPr/>
        </p:nvSpPr>
        <p:spPr bwMode="auto">
          <a:xfrm>
            <a:off x="1042988" y="5013325"/>
            <a:ext cx="6985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p>
            <a:pPr>
              <a:spcBef>
                <a:spcPct val="50000"/>
              </a:spcBef>
              <a:buClr>
                <a:schemeClr val="tx2"/>
              </a:buClr>
              <a:buFont typeface="Wingdings" pitchFamily="2" charset="2"/>
              <a:buChar char="u"/>
            </a:pPr>
            <a:r>
              <a:rPr lang="en-US" altLang="zh-CN" sz="2400"/>
              <a:t>  </a:t>
            </a:r>
            <a:r>
              <a:rPr lang="zh-CN" altLang="en-US" sz="2400"/>
              <a:t>程序设计</a:t>
            </a:r>
            <a:r>
              <a:rPr lang="en-US" altLang="zh-CN" sz="2400"/>
              <a:t>:</a:t>
            </a:r>
            <a:r>
              <a:rPr lang="zh-CN" altLang="en-US" sz="2400"/>
              <a:t>为计算机处理问题编制一组指令集 </a:t>
            </a:r>
          </a:p>
          <a:p>
            <a:pPr>
              <a:spcBef>
                <a:spcPct val="50000"/>
              </a:spcBef>
              <a:buClr>
                <a:schemeClr val="tx2"/>
              </a:buClr>
              <a:buFont typeface="Wingdings" pitchFamily="2" charset="2"/>
              <a:buChar char="u"/>
            </a:pPr>
            <a:r>
              <a:rPr lang="zh-CN" altLang="en-US" sz="2400"/>
              <a:t>  算法</a:t>
            </a:r>
            <a:r>
              <a:rPr lang="en-US" altLang="zh-CN" sz="2400"/>
              <a:t>:</a:t>
            </a:r>
            <a:r>
              <a:rPr lang="zh-CN" altLang="en-US" sz="2400"/>
              <a:t>处理问题的策略</a:t>
            </a:r>
          </a:p>
          <a:p>
            <a:pPr>
              <a:spcBef>
                <a:spcPct val="50000"/>
              </a:spcBef>
              <a:buClr>
                <a:schemeClr val="tx2"/>
              </a:buClr>
              <a:buFont typeface="Wingdings" pitchFamily="2" charset="2"/>
              <a:buChar char="u"/>
            </a:pPr>
            <a:r>
              <a:rPr lang="zh-CN" altLang="en-US" sz="2400"/>
              <a:t>  数据结构</a:t>
            </a:r>
            <a:r>
              <a:rPr lang="en-US" altLang="zh-CN" sz="2400"/>
              <a:t>:</a:t>
            </a:r>
            <a:r>
              <a:rPr lang="zh-CN" altLang="en-US" sz="2400"/>
              <a:t>数据的组织与操作</a:t>
            </a:r>
          </a:p>
        </p:txBody>
      </p:sp>
      <p:sp>
        <p:nvSpPr>
          <p:cNvPr id="4" name="灯片编号占位符 3"/>
          <p:cNvSpPr>
            <a:spLocks noGrp="1"/>
          </p:cNvSpPr>
          <p:nvPr>
            <p:ph type="sldNum" sz="quarter" idx="11"/>
          </p:nvPr>
        </p:nvSpPr>
        <p:spPr/>
        <p:txBody>
          <a:bodyPr/>
          <a:lstStyle/>
          <a:p>
            <a:pPr>
              <a:defRPr/>
            </a:pPr>
            <a:fld id="{A6B5CF24-81FF-43E3-A83F-2846DD05B1C8}" type="slidenum">
              <a:rPr lang="en-US" altLang="zh-CN"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34">
                                            <p:txEl>
                                              <p:pRg st="0" end="0"/>
                                            </p:txEl>
                                          </p:spTgt>
                                        </p:tgtEl>
                                        <p:attrNameLst>
                                          <p:attrName>style.visibility</p:attrName>
                                        </p:attrNameLst>
                                      </p:cBhvr>
                                      <p:to>
                                        <p:strVal val="visible"/>
                                      </p:to>
                                    </p:set>
                                    <p:animEffect transition="in" filter="wipe(left)">
                                      <p:cBhvr>
                                        <p:cTn id="17" dur="500"/>
                                        <p:tgtEl>
                                          <p:spTgt spid="9833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334">
                                            <p:txEl>
                                              <p:pRg st="1" end="1"/>
                                            </p:txEl>
                                          </p:spTgt>
                                        </p:tgtEl>
                                        <p:attrNameLst>
                                          <p:attrName>style.visibility</p:attrName>
                                        </p:attrNameLst>
                                      </p:cBhvr>
                                      <p:to>
                                        <p:strVal val="visible"/>
                                      </p:to>
                                    </p:set>
                                    <p:animEffect transition="in" filter="wipe(left)">
                                      <p:cBhvr>
                                        <p:cTn id="22" dur="500"/>
                                        <p:tgtEl>
                                          <p:spTgt spid="9833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334">
                                            <p:txEl>
                                              <p:pRg st="2" end="2"/>
                                            </p:txEl>
                                          </p:spTgt>
                                        </p:tgtEl>
                                        <p:attrNameLst>
                                          <p:attrName>style.visibility</p:attrName>
                                        </p:attrNameLst>
                                      </p:cBhvr>
                                      <p:to>
                                        <p:strVal val="visible"/>
                                      </p:to>
                                    </p:set>
                                    <p:animEffect transition="in" filter="wipe(left)">
                                      <p:cBhvr>
                                        <p:cTn id="27" dur="500"/>
                                        <p:tgtEl>
                                          <p:spTgt spid="983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4"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mtClean="0"/>
              <a:t>Review</a:t>
            </a:r>
            <a:endParaRPr lang="zh-CN" altLang="en-US" smtClean="0"/>
          </a:p>
        </p:txBody>
      </p:sp>
      <p:pic>
        <p:nvPicPr>
          <p:cNvPr id="78852" name="内容占位符 10" descr="Introduction.png"/>
          <p:cNvPicPr>
            <a:picLocks noGrp="1" noChangeAspect="1"/>
          </p:cNvPicPr>
          <p:nvPr>
            <p:ph idx="1"/>
          </p:nvPr>
        </p:nvPicPr>
        <p:blipFill>
          <a:blip r:embed="rId2">
            <a:extLst>
              <a:ext uri="{28A0092B-C50C-407E-A947-70E740481C1C}">
                <a14:useLocalDpi xmlns:a14="http://schemas.microsoft.com/office/drawing/2010/main" val="0"/>
              </a:ext>
            </a:extLst>
          </a:blip>
          <a:srcRect l="7256" t="17020" r="7716" b="18077"/>
          <a:stretch>
            <a:fillRect/>
          </a:stretch>
        </p:blipFill>
        <p:spPr>
          <a:xfrm>
            <a:off x="428625" y="1357313"/>
            <a:ext cx="8477250" cy="5154612"/>
          </a:xfrm>
        </p:spPr>
      </p:pic>
      <p:sp>
        <p:nvSpPr>
          <p:cNvPr id="78853" name="矩形 1"/>
          <p:cNvSpPr>
            <a:spLocks noChangeArrowheads="1"/>
          </p:cNvSpPr>
          <p:nvPr/>
        </p:nvSpPr>
        <p:spPr bwMode="auto">
          <a:xfrm>
            <a:off x="7524750" y="1484313"/>
            <a:ext cx="1536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iMindMap5.0</a:t>
            </a:r>
            <a:endParaRPr lang="zh-CN" altLang="en-US"/>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90</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smtClean="0"/>
              <a:t>本章学习要点</a:t>
            </a:r>
            <a:endParaRPr lang="zh-CN" altLang="en-US" b="0" smtClean="0">
              <a:solidFill>
                <a:schemeClr val="tx1"/>
              </a:solidFill>
            </a:endParaRPr>
          </a:p>
        </p:txBody>
      </p:sp>
      <p:sp>
        <p:nvSpPr>
          <p:cNvPr id="79876" name="Rectangle 3"/>
          <p:cNvSpPr>
            <a:spLocks noGrp="1" noChangeArrowheads="1"/>
          </p:cNvSpPr>
          <p:nvPr>
            <p:ph type="body" idx="1"/>
          </p:nvPr>
        </p:nvSpPr>
        <p:spPr/>
        <p:txBody>
          <a:bodyPr/>
          <a:lstStyle/>
          <a:p>
            <a:pPr eaLnBrk="1" hangingPunct="1"/>
            <a:r>
              <a:rPr lang="en-US" altLang="zh-CN" smtClean="0"/>
              <a:t>1. </a:t>
            </a:r>
            <a:r>
              <a:rPr lang="zh-CN" altLang="en-US" smtClean="0"/>
              <a:t>熟悉各名词、术语的含义，掌握基本概念。</a:t>
            </a:r>
          </a:p>
          <a:p>
            <a:pPr eaLnBrk="1" hangingPunct="1"/>
            <a:r>
              <a:rPr lang="en-US" altLang="zh-CN" smtClean="0"/>
              <a:t>2. </a:t>
            </a:r>
            <a:r>
              <a:rPr lang="zh-CN" altLang="en-US" smtClean="0"/>
              <a:t>理解</a:t>
            </a:r>
            <a:r>
              <a:rPr lang="en-US" altLang="zh-CN" smtClean="0"/>
              <a:t>ADT</a:t>
            </a:r>
            <a:r>
              <a:rPr lang="zh-CN" altLang="en-US" smtClean="0"/>
              <a:t>的意义。</a:t>
            </a:r>
          </a:p>
          <a:p>
            <a:pPr eaLnBrk="1" hangingPunct="1"/>
            <a:r>
              <a:rPr lang="en-US" altLang="zh-CN" smtClean="0"/>
              <a:t>3. </a:t>
            </a:r>
            <a:r>
              <a:rPr lang="zh-CN" altLang="en-US" smtClean="0"/>
              <a:t>理解算法五个要素的确切含义。</a:t>
            </a:r>
          </a:p>
          <a:p>
            <a:pPr eaLnBrk="1" hangingPunct="1"/>
            <a:r>
              <a:rPr lang="en-US" altLang="zh-CN" smtClean="0"/>
              <a:t>4. </a:t>
            </a:r>
            <a:r>
              <a:rPr lang="zh-CN" altLang="en-US" smtClean="0"/>
              <a:t>掌握计算语句频度和估算算法时间复杂度的方法。</a:t>
            </a:r>
          </a:p>
          <a:p>
            <a:pPr eaLnBrk="1" hangingPunct="1"/>
            <a:endParaRPr lang="en-US" altLang="zh-CN" smtClean="0">
              <a:solidFill>
                <a:srgbClr val="FF0000"/>
              </a:solidFill>
            </a:endParaRPr>
          </a:p>
          <a:p>
            <a:pPr eaLnBrk="1" hangingPunct="1"/>
            <a:r>
              <a:rPr lang="zh-CN" altLang="en-US" smtClean="0">
                <a:solidFill>
                  <a:srgbClr val="FF0000"/>
                </a:solidFill>
              </a:rPr>
              <a:t>提前复习</a:t>
            </a:r>
            <a:r>
              <a:rPr lang="en-US" altLang="zh-CN" smtClean="0">
                <a:solidFill>
                  <a:srgbClr val="FF0000"/>
                </a:solidFill>
              </a:rPr>
              <a:t>C</a:t>
            </a:r>
            <a:r>
              <a:rPr lang="zh-CN" altLang="en-US" smtClean="0">
                <a:solidFill>
                  <a:srgbClr val="FF0000"/>
                </a:solidFill>
              </a:rPr>
              <a:t>语言中的数组、指针、结构、内存申请和释放等内容</a:t>
            </a:r>
          </a:p>
          <a:p>
            <a:pPr eaLnBrk="1" hangingPunct="1"/>
            <a:endParaRPr lang="en-US" altLang="zh-CN" smtClean="0"/>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91</a:t>
            </a:fld>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a:extLst>
            <a:ext uri="{909E8E84-426E-40DD-AFC4-6F175D3DCCD1}">
              <a14:hiddenFill xmlns:a14="http://schemas.microsoft.com/office/drawing/2010/main">
                <a:gradFill rotWithShape="0">
                  <a:gsLst>
                    <a:gs pos="0">
                      <a:srgbClr val="000000"/>
                    </a:gs>
                    <a:gs pos="50000">
                      <a:srgbClr val="000066"/>
                    </a:gs>
                    <a:gs pos="100000">
                      <a:srgbClr val="000000"/>
                    </a:gs>
                  </a:gsLst>
                  <a:lin ang="5400000" scaled="1"/>
                </a:gradFill>
              </a14:hiddenFill>
            </a:ext>
          </a:extLst>
        </p:spPr>
        <p:txBody>
          <a:bodyPr/>
          <a:lstStyle/>
          <a:p>
            <a:pPr eaLnBrk="1" hangingPunct="1"/>
            <a:r>
              <a:rPr lang="zh-CN" altLang="en-US" i="0" dirty="0" smtClean="0">
                <a:solidFill>
                  <a:schemeClr val="tx2">
                    <a:lumMod val="75000"/>
                  </a:schemeClr>
                </a:solidFill>
              </a:rPr>
              <a:t>对学习过程的建议</a:t>
            </a:r>
          </a:p>
        </p:txBody>
      </p:sp>
      <p:sp>
        <p:nvSpPr>
          <p:cNvPr id="988163" name="Rectangle 3"/>
          <p:cNvSpPr>
            <a:spLocks noGrp="1" noChangeArrowheads="1"/>
          </p:cNvSpPr>
          <p:nvPr>
            <p:ph idx="1"/>
          </p:nvPr>
        </p:nvSpPr>
        <p:spPr/>
        <p:txBody>
          <a:bodyPr/>
          <a:lstStyle/>
          <a:p>
            <a:pPr eaLnBrk="1" hangingPunct="1">
              <a:lnSpc>
                <a:spcPct val="110000"/>
              </a:lnSpc>
              <a:spcBef>
                <a:spcPct val="0"/>
              </a:spcBef>
            </a:pPr>
            <a:r>
              <a:rPr lang="zh-CN" altLang="en-US" sz="2800" dirty="0" smtClean="0"/>
              <a:t>上课认真听讲，课后看书复习，多编程多练习。</a:t>
            </a:r>
          </a:p>
          <a:p>
            <a:pPr eaLnBrk="1" hangingPunct="1">
              <a:lnSpc>
                <a:spcPct val="110000"/>
              </a:lnSpc>
              <a:spcBef>
                <a:spcPct val="0"/>
              </a:spcBef>
            </a:pPr>
            <a:r>
              <a:rPr lang="zh-CN" altLang="en-US" sz="2800" dirty="0" smtClean="0">
                <a:solidFill>
                  <a:schemeClr val="tx1"/>
                </a:solidFill>
              </a:rPr>
              <a:t>掌握有效的学习方法：</a:t>
            </a:r>
          </a:p>
          <a:p>
            <a:pPr lvl="1" eaLnBrk="1" hangingPunct="1">
              <a:lnSpc>
                <a:spcPct val="110000"/>
              </a:lnSpc>
              <a:spcBef>
                <a:spcPct val="0"/>
              </a:spcBef>
            </a:pPr>
            <a:r>
              <a:rPr lang="zh-CN" altLang="en-US" sz="2800" dirty="0" smtClean="0"/>
              <a:t>学习</a:t>
            </a:r>
            <a:r>
              <a:rPr lang="zh-CN" altLang="en-US" sz="2800" dirty="0" smtClean="0">
                <a:solidFill>
                  <a:srgbClr val="FF0000"/>
                </a:solidFill>
              </a:rPr>
              <a:t>算法</a:t>
            </a:r>
            <a:r>
              <a:rPr lang="zh-CN" altLang="en-US" sz="2800" dirty="0" smtClean="0"/>
              <a:t>的</a:t>
            </a:r>
            <a:r>
              <a:rPr lang="zh-CN" altLang="en-US" sz="2800" dirty="0" smtClean="0">
                <a:solidFill>
                  <a:srgbClr val="FF0000"/>
                </a:solidFill>
              </a:rPr>
              <a:t>基本思想</a:t>
            </a:r>
            <a:r>
              <a:rPr lang="zh-CN" altLang="en-US" sz="2800" dirty="0" smtClean="0"/>
              <a:t>，掌握如何将现实世界中的问题进行抽象，进行逻辑结构设计，进而</a:t>
            </a:r>
            <a:r>
              <a:rPr lang="zh-CN" altLang="en-US" sz="2800" dirty="0" smtClean="0">
                <a:solidFill>
                  <a:srgbClr val="FF0000"/>
                </a:solidFill>
              </a:rPr>
              <a:t>设计</a:t>
            </a:r>
            <a:r>
              <a:rPr lang="zh-CN" altLang="en-US" sz="2800" dirty="0" smtClean="0"/>
              <a:t>并描述出高效的</a:t>
            </a:r>
            <a:r>
              <a:rPr lang="zh-CN" altLang="en-US" sz="2800" dirty="0" smtClean="0">
                <a:solidFill>
                  <a:srgbClr val="FF0000"/>
                </a:solidFill>
              </a:rPr>
              <a:t>算法</a:t>
            </a:r>
            <a:r>
              <a:rPr lang="zh-CN" altLang="en-US" sz="2800" dirty="0" smtClean="0"/>
              <a:t>。</a:t>
            </a:r>
          </a:p>
          <a:p>
            <a:pPr lvl="1" eaLnBrk="1" hangingPunct="1">
              <a:lnSpc>
                <a:spcPct val="110000"/>
              </a:lnSpc>
              <a:spcBef>
                <a:spcPct val="0"/>
              </a:spcBef>
            </a:pPr>
            <a:r>
              <a:rPr lang="zh-CN" altLang="en-US" sz="2800" dirty="0" smtClean="0"/>
              <a:t>通过</a:t>
            </a:r>
            <a:r>
              <a:rPr lang="zh-CN" altLang="en-US" sz="2800" dirty="0" smtClean="0">
                <a:solidFill>
                  <a:srgbClr val="FF0000"/>
                </a:solidFill>
              </a:rPr>
              <a:t>编程实现</a:t>
            </a:r>
            <a:r>
              <a:rPr lang="zh-CN" altLang="en-US" sz="2800" dirty="0" smtClean="0"/>
              <a:t>，将使用伪语言描述的算法变为实际的程序。</a:t>
            </a:r>
            <a:endParaRPr lang="zh-CN" altLang="en-US" sz="2800" dirty="0" smtClean="0">
              <a:solidFill>
                <a:srgbClr val="00FF00"/>
              </a:solidFill>
            </a:endParaRPr>
          </a:p>
          <a:p>
            <a:pPr eaLnBrk="1" hangingPunct="1">
              <a:lnSpc>
                <a:spcPct val="110000"/>
              </a:lnSpc>
              <a:spcBef>
                <a:spcPct val="0"/>
              </a:spcBef>
            </a:pPr>
            <a:r>
              <a:rPr lang="zh-CN" altLang="en-US" sz="2800" dirty="0" smtClean="0">
                <a:solidFill>
                  <a:srgbClr val="FF0000"/>
                </a:solidFill>
              </a:rPr>
              <a:t>提前复习</a:t>
            </a:r>
            <a:r>
              <a:rPr lang="en-US" altLang="zh-CN" sz="2800" dirty="0" smtClean="0">
                <a:solidFill>
                  <a:srgbClr val="FF0000"/>
                </a:solidFill>
              </a:rPr>
              <a:t>C</a:t>
            </a:r>
            <a:r>
              <a:rPr lang="zh-CN" altLang="en-US" sz="2800" dirty="0" smtClean="0">
                <a:solidFill>
                  <a:srgbClr val="FF0000"/>
                </a:solidFill>
              </a:rPr>
              <a:t>语言中的数组、指针、结构等内容。</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92</a:t>
            </a:fld>
            <a:endParaRPr lang="en-US" altLang="zh-CN"/>
          </a:p>
        </p:txBody>
      </p:sp>
    </p:spTree>
    <p:extLst>
      <p:ext uri="{BB962C8B-B14F-4D97-AF65-F5344CB8AC3E}">
        <p14:creationId xmlns:p14="http://schemas.microsoft.com/office/powerpoint/2010/main" val="53493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8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8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81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8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bldLvl="2"/>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6" name="Rectangle 6"/>
          <p:cNvSpPr>
            <a:spLocks noGrp="1" noChangeArrowheads="1"/>
          </p:cNvSpPr>
          <p:nvPr>
            <p:ph type="title"/>
          </p:nvPr>
        </p:nvSpPr>
        <p:spPr/>
        <p:txBody>
          <a:bodyPr/>
          <a:lstStyle/>
          <a:p>
            <a:pPr eaLnBrk="1" hangingPunct="1">
              <a:defRPr/>
            </a:pPr>
            <a:r>
              <a:rPr lang="zh-CN" altLang="en-US" dirty="0" smtClean="0"/>
              <a:t>数据结构学习要求</a:t>
            </a:r>
          </a:p>
        </p:txBody>
      </p:sp>
      <p:sp>
        <p:nvSpPr>
          <p:cNvPr id="6148" name="Rectangle 7"/>
          <p:cNvSpPr>
            <a:spLocks noGrp="1" noChangeArrowheads="1"/>
          </p:cNvSpPr>
          <p:nvPr>
            <p:ph type="body" idx="1"/>
          </p:nvPr>
        </p:nvSpPr>
        <p:spPr>
          <a:xfrm>
            <a:off x="179512" y="1216025"/>
            <a:ext cx="8642350" cy="5641975"/>
          </a:xfrm>
        </p:spPr>
        <p:txBody>
          <a:bodyPr/>
          <a:lstStyle/>
          <a:p>
            <a:pPr eaLnBrk="1" hangingPunct="1"/>
            <a:r>
              <a:rPr lang="en-US" altLang="zh-CN" sz="2400" dirty="0" smtClean="0">
                <a:solidFill>
                  <a:srgbClr val="FF0000"/>
                </a:solidFill>
              </a:rPr>
              <a:t>1 </a:t>
            </a:r>
            <a:r>
              <a:rPr lang="zh-CN" altLang="en-US" sz="2400" dirty="0" smtClean="0">
                <a:solidFill>
                  <a:srgbClr val="FF0000"/>
                </a:solidFill>
              </a:rPr>
              <a:t>理解各章基本概念</a:t>
            </a:r>
          </a:p>
          <a:p>
            <a:pPr eaLnBrk="1" hangingPunct="1"/>
            <a:r>
              <a:rPr lang="en-US" altLang="zh-CN" sz="2400" dirty="0" smtClean="0">
                <a:solidFill>
                  <a:srgbClr val="FF0000"/>
                </a:solidFill>
              </a:rPr>
              <a:t>2 </a:t>
            </a:r>
            <a:r>
              <a:rPr lang="zh-CN" altLang="en-US" sz="2400" dirty="0" smtClean="0">
                <a:solidFill>
                  <a:srgbClr val="FF0000"/>
                </a:solidFill>
              </a:rPr>
              <a:t>存储结构：</a:t>
            </a:r>
            <a:endParaRPr lang="en-US" altLang="zh-CN" sz="2400" dirty="0" smtClean="0">
              <a:solidFill>
                <a:srgbClr val="FF0000"/>
              </a:solidFill>
            </a:endParaRPr>
          </a:p>
          <a:p>
            <a:pPr lvl="1" eaLnBrk="1" hangingPunct="1"/>
            <a:r>
              <a:rPr lang="en-US" altLang="zh-CN" sz="2400" dirty="0" smtClean="0"/>
              <a:t>1</a:t>
            </a:r>
            <a:r>
              <a:rPr lang="zh-CN" altLang="en-US" sz="2400" dirty="0" smtClean="0"/>
              <a:t>） 掌握基本存储结构：表、栈、队列、二叉树（顺序结构、链式结构（动静态）存储信息、含义及</a:t>
            </a:r>
            <a:r>
              <a:rPr lang="en-US" altLang="zh-CN" sz="2400" dirty="0" smtClean="0"/>
              <a:t>C </a:t>
            </a:r>
            <a:r>
              <a:rPr lang="zh-CN" altLang="en-US" sz="2400" dirty="0" smtClean="0"/>
              <a:t>语言描述） </a:t>
            </a:r>
          </a:p>
          <a:p>
            <a:pPr lvl="1" eaLnBrk="1" hangingPunct="1"/>
            <a:r>
              <a:rPr lang="en-US" altLang="zh-CN" sz="2400" dirty="0" smtClean="0"/>
              <a:t>2</a:t>
            </a:r>
            <a:r>
              <a:rPr lang="zh-CN" altLang="en-US" sz="2400" dirty="0" smtClean="0"/>
              <a:t>） 理解复杂存储结构（图、树），理解图和树上的应用：例如最小生成树、最短路径等。</a:t>
            </a:r>
          </a:p>
          <a:p>
            <a:pPr eaLnBrk="1" hangingPunct="1"/>
            <a:r>
              <a:rPr lang="en-US" altLang="zh-CN" sz="2400" dirty="0" smtClean="0">
                <a:solidFill>
                  <a:srgbClr val="FF0000"/>
                </a:solidFill>
              </a:rPr>
              <a:t>3 </a:t>
            </a:r>
            <a:r>
              <a:rPr lang="zh-CN" altLang="en-US" sz="2400" dirty="0" smtClean="0">
                <a:solidFill>
                  <a:srgbClr val="FF0000"/>
                </a:solidFill>
              </a:rPr>
              <a:t>算法</a:t>
            </a:r>
          </a:p>
          <a:p>
            <a:pPr lvl="1" eaLnBrk="1" hangingPunct="1"/>
            <a:r>
              <a:rPr lang="en-US" altLang="zh-CN" sz="2400" dirty="0" smtClean="0"/>
              <a:t>1</a:t>
            </a:r>
            <a:r>
              <a:rPr lang="zh-CN" altLang="en-US" sz="2400" dirty="0" smtClean="0"/>
              <a:t>）  </a:t>
            </a:r>
            <a:r>
              <a:rPr lang="zh-CN" altLang="en-US" sz="2400" dirty="0" smtClean="0">
                <a:solidFill>
                  <a:srgbClr val="FF0000"/>
                </a:solidFill>
              </a:rPr>
              <a:t>掌握基本算法</a:t>
            </a:r>
            <a:r>
              <a:rPr lang="zh-CN" altLang="en-US" sz="2400" dirty="0" smtClean="0"/>
              <a:t>（构造、销毁、插入、删除、遍历、查找、排序等）：</a:t>
            </a:r>
            <a:r>
              <a:rPr lang="zh-CN" altLang="en-US" sz="2400" dirty="0" smtClean="0">
                <a:solidFill>
                  <a:srgbClr val="FF0000"/>
                </a:solidFill>
              </a:rPr>
              <a:t>主要步骤</a:t>
            </a:r>
            <a:r>
              <a:rPr lang="zh-CN" altLang="en-US" sz="2400" dirty="0" smtClean="0"/>
              <a:t>（或</a:t>
            </a:r>
            <a:r>
              <a:rPr lang="zh-CN" altLang="en-US" sz="2400" u="sng" dirty="0" smtClean="0">
                <a:solidFill>
                  <a:srgbClr val="FF0000"/>
                </a:solidFill>
              </a:rPr>
              <a:t>基本思想</a:t>
            </a:r>
            <a:r>
              <a:rPr lang="zh-CN" altLang="en-US" sz="2400" dirty="0" smtClean="0"/>
              <a:t>）、主要操作的实现（</a:t>
            </a:r>
            <a:r>
              <a:rPr lang="en-US" altLang="zh-CN" sz="2400" dirty="0" smtClean="0"/>
              <a:t>C</a:t>
            </a:r>
            <a:r>
              <a:rPr lang="zh-CN" altLang="en-US" sz="2400" dirty="0" smtClean="0"/>
              <a:t>语言描述），并</a:t>
            </a:r>
            <a:r>
              <a:rPr lang="zh-CN" altLang="en-US" sz="2400" u="sng" dirty="0" smtClean="0"/>
              <a:t>能应用到对应问题中</a:t>
            </a:r>
            <a:r>
              <a:rPr lang="zh-CN" altLang="en-US" sz="2400" dirty="0" smtClean="0"/>
              <a:t>，</a:t>
            </a:r>
            <a:r>
              <a:rPr lang="zh-CN" altLang="en-US" sz="2400" u="sng" dirty="0" smtClean="0"/>
              <a:t>能推广到相似问题中</a:t>
            </a:r>
            <a:r>
              <a:rPr lang="zh-CN" altLang="en-US" sz="2400" dirty="0" smtClean="0"/>
              <a:t>；</a:t>
            </a:r>
          </a:p>
          <a:p>
            <a:pPr lvl="1" eaLnBrk="1" hangingPunct="1"/>
            <a:r>
              <a:rPr lang="en-US" altLang="zh-CN" sz="2400" dirty="0" smtClean="0"/>
              <a:t>2</a:t>
            </a:r>
            <a:r>
              <a:rPr lang="zh-CN" altLang="en-US" sz="2400" dirty="0" smtClean="0"/>
              <a:t>）复杂算法：掌握方法；</a:t>
            </a:r>
            <a:endParaRPr lang="en-US" altLang="zh-CN" sz="2400" dirty="0" smtClean="0"/>
          </a:p>
          <a:p>
            <a:pPr lvl="1" eaLnBrk="1" hangingPunct="1"/>
            <a:r>
              <a:rPr lang="en-US" altLang="zh-CN" dirty="0"/>
              <a:t>3</a:t>
            </a:r>
            <a:r>
              <a:rPr lang="zh-CN" altLang="en-US" dirty="0"/>
              <a:t>）会计算基本算法的时间复杂度和空间复杂度。</a:t>
            </a:r>
          </a:p>
        </p:txBody>
      </p:sp>
      <p:sp>
        <p:nvSpPr>
          <p:cNvPr id="2" name="灯片编号占位符 1"/>
          <p:cNvSpPr>
            <a:spLocks noGrp="1"/>
          </p:cNvSpPr>
          <p:nvPr>
            <p:ph type="sldNum" sz="quarter" idx="11"/>
          </p:nvPr>
        </p:nvSpPr>
        <p:spPr/>
        <p:txBody>
          <a:bodyPr/>
          <a:lstStyle/>
          <a:p>
            <a:pPr>
              <a:defRPr/>
            </a:pPr>
            <a:fld id="{A6B5CF24-81FF-43E3-A83F-2846DD05B1C8}" type="slidenum">
              <a:rPr lang="en-US" altLang="zh-CN" smtClean="0"/>
              <a:pPr>
                <a:defRPr/>
              </a:pPr>
              <a:t>93</a:t>
            </a:fld>
            <a:endParaRPr lang="en-US" altLang="zh-CN"/>
          </a:p>
        </p:txBody>
      </p:sp>
    </p:spTree>
    <p:extLst>
      <p:ext uri="{BB962C8B-B14F-4D97-AF65-F5344CB8AC3E}">
        <p14:creationId xmlns:p14="http://schemas.microsoft.com/office/powerpoint/2010/main" val="284953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zh-CN" altLang="en-US" dirty="0"/>
              <a:t>思考题</a:t>
            </a:r>
          </a:p>
        </p:txBody>
      </p:sp>
      <p:sp>
        <p:nvSpPr>
          <p:cNvPr id="6" name="副标题 5"/>
          <p:cNvSpPr>
            <a:spLocks noGrp="1"/>
          </p:cNvSpPr>
          <p:nvPr>
            <p:ph type="subTitle" sz="quarter"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6B5CF24-81FF-43E3-A83F-2846DD05B1C8}" type="slidenum">
              <a:rPr lang="en-US" altLang="zh-CN" smtClean="0"/>
              <a:pPr>
                <a:defRPr/>
              </a:pPr>
              <a:t>94</a:t>
            </a:fld>
            <a:endParaRPr lang="en-US" altLang="zh-CN"/>
          </a:p>
        </p:txBody>
      </p:sp>
    </p:spTree>
    <p:extLst>
      <p:ext uri="{BB962C8B-B14F-4D97-AF65-F5344CB8AC3E}">
        <p14:creationId xmlns:p14="http://schemas.microsoft.com/office/powerpoint/2010/main" val="3647144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1</a:t>
            </a:r>
            <a:r>
              <a:rPr lang="zh-CN" altLang="en-US" dirty="0" smtClean="0"/>
              <a:t>、分别</a:t>
            </a:r>
            <a:r>
              <a:rPr lang="zh-CN" altLang="zh-CN" dirty="0" smtClean="0"/>
              <a:t>写出以下</a:t>
            </a:r>
            <a:r>
              <a:rPr lang="en-US" altLang="zh-CN" dirty="0" smtClean="0"/>
              <a:t>5</a:t>
            </a:r>
            <a:r>
              <a:rPr lang="zh-CN" altLang="en-US" dirty="0" smtClean="0"/>
              <a:t>条</a:t>
            </a:r>
            <a:r>
              <a:rPr lang="zh-CN" altLang="zh-CN" dirty="0" smtClean="0"/>
              <a:t>语句</a:t>
            </a:r>
            <a:r>
              <a:rPr lang="zh-CN" altLang="en-US" dirty="0" smtClean="0"/>
              <a:t>的</a:t>
            </a:r>
            <a:r>
              <a:rPr lang="zh-CN" altLang="zh-CN" dirty="0" smtClean="0"/>
              <a:t>执行</a:t>
            </a:r>
            <a:r>
              <a:rPr lang="zh-CN" altLang="zh-CN" dirty="0"/>
              <a:t>次数</a:t>
            </a:r>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95</a:t>
            </a:fld>
            <a:endParaRPr lang="en-US" altLang="zh-CN"/>
          </a:p>
        </p:txBody>
      </p:sp>
      <p:sp>
        <p:nvSpPr>
          <p:cNvPr id="6" name="矩形 5"/>
          <p:cNvSpPr/>
          <p:nvPr/>
        </p:nvSpPr>
        <p:spPr>
          <a:xfrm>
            <a:off x="1115616" y="2204864"/>
            <a:ext cx="6318448" cy="3065455"/>
          </a:xfrm>
          <a:prstGeom prst="rect">
            <a:avLst/>
          </a:prstGeom>
          <a:solidFill>
            <a:schemeClr val="accent2"/>
          </a:solidFill>
          <a:ln>
            <a:solidFill>
              <a:schemeClr val="accent1"/>
            </a:solidFill>
          </a:ln>
        </p:spPr>
        <p:txBody>
          <a:bodyPr wrap="square">
            <a:spAutoFit/>
          </a:bodyPr>
          <a:lstStyle/>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(1)  for (</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=0;i&lt;</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n;i</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(2)      for (</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j=0;j&lt;</a:t>
            </a:r>
            <a:r>
              <a:rPr lang="en-US" altLang="zh-CN" sz="2800" b="1" kern="100" dirty="0" err="1" smtClean="0">
                <a:latin typeface="Times New Roman" panose="02020603050405020304" pitchFamily="18" charset="0"/>
                <a:ea typeface="宋体" panose="02010600030101010101" pitchFamily="2" charset="-122"/>
                <a:cs typeface="Times New Roman" panose="02020603050405020304" pitchFamily="18" charset="0"/>
              </a:rPr>
              <a:t>n;j</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(3)      {    c[</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 0;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(4)           for (</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k=0;k&lt;</a:t>
            </a:r>
            <a:r>
              <a:rPr lang="en-US" altLang="zh-CN" sz="2800" b="1" kern="100" dirty="0" err="1" smtClean="0">
                <a:latin typeface="Times New Roman" panose="02020603050405020304" pitchFamily="18" charset="0"/>
                <a:ea typeface="宋体" panose="02010600030101010101" pitchFamily="2" charset="-122"/>
                <a:cs typeface="Times New Roman" panose="02020603050405020304" pitchFamily="18" charset="0"/>
              </a:rPr>
              <a:t>n;k</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(5)               c[</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i,k</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k,j</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   } </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1093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2</a:t>
            </a:r>
            <a:r>
              <a:rPr lang="zh-CN" altLang="en-US" dirty="0" smtClean="0"/>
              <a:t>、</a:t>
            </a:r>
            <a:r>
              <a:rPr lang="zh-CN" altLang="zh-CN" dirty="0" smtClean="0"/>
              <a:t>写出</a:t>
            </a:r>
            <a:r>
              <a:rPr lang="zh-CN" altLang="en-US" dirty="0" smtClean="0"/>
              <a:t>加</a:t>
            </a:r>
            <a:r>
              <a:rPr lang="en-US" altLang="zh-CN" dirty="0" smtClean="0"/>
              <a:t>@</a:t>
            </a:r>
            <a:r>
              <a:rPr lang="zh-CN" altLang="zh-CN" dirty="0" smtClean="0"/>
              <a:t>语句</a:t>
            </a:r>
            <a:r>
              <a:rPr lang="zh-CN" altLang="zh-CN" dirty="0"/>
              <a:t>执行次数</a:t>
            </a:r>
            <a:endParaRPr lang="zh-CN" altLang="en-US" dirty="0"/>
          </a:p>
          <a:p>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96</a:t>
            </a:fld>
            <a:endParaRPr lang="en-US" altLang="zh-CN"/>
          </a:p>
        </p:txBody>
      </p:sp>
      <p:sp>
        <p:nvSpPr>
          <p:cNvPr id="5" name="矩形 4"/>
          <p:cNvSpPr/>
          <p:nvPr/>
        </p:nvSpPr>
        <p:spPr>
          <a:xfrm>
            <a:off x="1043608" y="1772816"/>
            <a:ext cx="6318448" cy="2569934"/>
          </a:xfrm>
          <a:prstGeom prst="rect">
            <a:avLst/>
          </a:prstGeom>
          <a:solidFill>
            <a:schemeClr val="accent2"/>
          </a:solidFill>
          <a:ln>
            <a:solidFill>
              <a:schemeClr val="accent1"/>
            </a:solidFill>
          </a:ln>
        </p:spPr>
        <p:txBody>
          <a:bodyPr wrap="square">
            <a:spAutoFit/>
          </a:bodyPr>
          <a:lstStyle/>
          <a:p>
            <a:pPr marL="622935" indent="-266700" algn="just">
              <a:lnSpc>
                <a:spcPct val="115000"/>
              </a:lnSpc>
              <a:spcAft>
                <a:spcPts val="0"/>
              </a:spcAft>
            </a:pP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t </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0;</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for( </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&lt;=n; </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for (j=1; j&lt;=</a:t>
            </a:r>
            <a:r>
              <a:rPr lang="en-US" altLang="zh-CN" sz="2800" b="1"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j++) </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for (k=1; k&lt;=j; k++)</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t </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6"/>
          <p:cNvSpPr>
            <a:spLocks noChangeArrowheads="1"/>
          </p:cNvSpPr>
          <p:nvPr/>
        </p:nvSpPr>
        <p:spPr bwMode="auto">
          <a:xfrm>
            <a:off x="88900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8890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p:cNvSpPr>
            <a:spLocks noChangeArrowheads="1"/>
          </p:cNvSpPr>
          <p:nvPr/>
        </p:nvSpPr>
        <p:spPr bwMode="auto">
          <a:xfrm>
            <a:off x="88900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8388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3</a:t>
            </a:r>
            <a:r>
              <a:rPr lang="zh-CN" altLang="en-US" dirty="0" smtClean="0"/>
              <a:t>、</a:t>
            </a:r>
            <a:r>
              <a:rPr lang="zh-CN" altLang="zh-CN" dirty="0" smtClean="0"/>
              <a:t>写出</a:t>
            </a:r>
            <a:r>
              <a:rPr lang="zh-CN" altLang="en-US" dirty="0"/>
              <a:t>加</a:t>
            </a:r>
            <a:r>
              <a:rPr lang="en-US" altLang="zh-CN" dirty="0"/>
              <a:t>@</a:t>
            </a:r>
            <a:r>
              <a:rPr lang="zh-CN" altLang="zh-CN" dirty="0"/>
              <a:t>语句执行次数</a:t>
            </a:r>
            <a:endParaRPr lang="zh-CN" altLang="en-US" dirty="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97</a:t>
            </a:fld>
            <a:endParaRPr lang="en-US" altLang="zh-CN"/>
          </a:p>
        </p:txBody>
      </p:sp>
      <p:sp>
        <p:nvSpPr>
          <p:cNvPr id="5" name="矩形 4"/>
          <p:cNvSpPr/>
          <p:nvPr/>
        </p:nvSpPr>
        <p:spPr>
          <a:xfrm>
            <a:off x="1979712" y="2348880"/>
            <a:ext cx="3600400" cy="2569934"/>
          </a:xfrm>
          <a:prstGeom prst="rect">
            <a:avLst/>
          </a:prstGeom>
          <a:solidFill>
            <a:schemeClr val="accent2"/>
          </a:solidFill>
          <a:ln>
            <a:solidFill>
              <a:schemeClr val="accent1"/>
            </a:solidFill>
          </a:ln>
        </p:spPr>
        <p:txBody>
          <a:bodyPr wrap="square">
            <a:spAutoFit/>
          </a:bodyPr>
          <a:lstStyle/>
          <a:p>
            <a:pPr marL="622935" indent="-266700" algn="just">
              <a:lnSpc>
                <a:spcPct val="115000"/>
              </a:lnSpc>
              <a:spcAft>
                <a:spcPts val="0"/>
              </a:spcAft>
            </a:pP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x=91</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y=100;</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while (</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y &gt; 0</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x &gt; 100</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x -= 10</a:t>
            </a: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y- -; }</a:t>
            </a:r>
          </a:p>
          <a:p>
            <a:pPr marL="622935" indent="-266700" algn="just">
              <a:lnSpc>
                <a:spcPct val="115000"/>
              </a:lnSpc>
              <a:spcAft>
                <a:spcPts val="0"/>
              </a:spcAft>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  else  x</a:t>
            </a:r>
            <a:r>
              <a:rPr lang="en-US" altLang="zh-CN" sz="2800" b="1" kern="100"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2066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en-US" altLang="zh-CN" dirty="0" smtClean="0"/>
              <a:t>4.</a:t>
            </a:r>
            <a:r>
              <a:rPr lang="en-US" altLang="zh-CN" dirty="0"/>
              <a:t>	</a:t>
            </a:r>
            <a:r>
              <a:rPr lang="zh-CN" altLang="en-US" dirty="0"/>
              <a:t>现有两个不同的算法实现相同的功能，其时间复杂度分别为</a:t>
            </a:r>
            <a:r>
              <a:rPr lang="en-US" altLang="zh-CN" dirty="0"/>
              <a:t>O(2</a:t>
            </a:r>
            <a:r>
              <a:rPr lang="en-US" altLang="zh-CN" baseline="30000" dirty="0"/>
              <a:t>n</a:t>
            </a:r>
            <a:r>
              <a:rPr lang="en-US" altLang="zh-CN" dirty="0"/>
              <a:t>)</a:t>
            </a:r>
            <a:r>
              <a:rPr lang="zh-CN" altLang="en-US" dirty="0"/>
              <a:t>和</a:t>
            </a:r>
            <a:r>
              <a:rPr lang="en-US" altLang="zh-CN" dirty="0"/>
              <a:t>O(n</a:t>
            </a:r>
            <a:r>
              <a:rPr lang="en-US" altLang="zh-CN" baseline="30000" dirty="0"/>
              <a:t>10</a:t>
            </a:r>
            <a:r>
              <a:rPr lang="en-US" altLang="zh-CN" dirty="0"/>
              <a:t>)</a:t>
            </a:r>
            <a:r>
              <a:rPr lang="zh-CN" altLang="en-US" dirty="0"/>
              <a:t>。假设某计算机可连续运算的时间为</a:t>
            </a:r>
            <a:r>
              <a:rPr lang="en-US" altLang="zh-CN" dirty="0"/>
              <a:t>10</a:t>
            </a:r>
            <a:r>
              <a:rPr lang="en-US" altLang="zh-CN" baseline="30000" dirty="0"/>
              <a:t>7</a:t>
            </a:r>
            <a:r>
              <a:rPr lang="zh-CN" altLang="en-US" dirty="0"/>
              <a:t>秒，每秒可执行基本操作</a:t>
            </a:r>
            <a:r>
              <a:rPr lang="en-US" altLang="zh-CN" dirty="0"/>
              <a:t>10</a:t>
            </a:r>
            <a:r>
              <a:rPr lang="en-US" altLang="zh-CN" baseline="30000" dirty="0"/>
              <a:t>5</a:t>
            </a:r>
            <a:r>
              <a:rPr lang="zh-CN" altLang="en-US" dirty="0"/>
              <a:t>次。那么在这台计算机上运行程序，这两个算法可以求解的问题规模各是多少？选择哪个算法更好？请说明理由</a:t>
            </a:r>
            <a:r>
              <a:rPr lang="zh-CN" altLang="en-US" dirty="0" smtClean="0"/>
              <a:t>。</a:t>
            </a:r>
            <a:endParaRPr lang="en-US" altLang="zh-CN" dirty="0" smtClean="0"/>
          </a:p>
        </p:txBody>
      </p:sp>
      <p:sp>
        <p:nvSpPr>
          <p:cNvPr id="4" name="灯片编号占位符 3"/>
          <p:cNvSpPr>
            <a:spLocks noGrp="1"/>
          </p:cNvSpPr>
          <p:nvPr>
            <p:ph type="sldNum" sz="quarter" idx="4294967295"/>
          </p:nvPr>
        </p:nvSpPr>
        <p:spPr>
          <a:xfrm>
            <a:off x="6553200" y="6427788"/>
            <a:ext cx="2133600" cy="457200"/>
          </a:xfrm>
          <a:prstGeom prst="rect">
            <a:avLst/>
          </a:prstGeom>
        </p:spPr>
        <p:txBody>
          <a:bodyPr/>
          <a:lstStyle/>
          <a:p>
            <a:pPr>
              <a:defRPr/>
            </a:pPr>
            <a:fld id="{613F2C4F-BE62-48C4-93E5-538EEABB1187}" type="slidenum">
              <a:rPr lang="en-US" altLang="zh-CN" smtClean="0"/>
              <a:pPr>
                <a:defRPr/>
              </a:pPr>
              <a:t>98</a:t>
            </a:fld>
            <a:endParaRPr lang="en-US" altLang="zh-CN"/>
          </a:p>
        </p:txBody>
      </p:sp>
    </p:spTree>
    <p:extLst>
      <p:ext uri="{BB962C8B-B14F-4D97-AF65-F5344CB8AC3E}">
        <p14:creationId xmlns:p14="http://schemas.microsoft.com/office/powerpoint/2010/main" val="48996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思考题</a:t>
            </a:r>
          </a:p>
        </p:txBody>
      </p:sp>
      <p:sp>
        <p:nvSpPr>
          <p:cNvPr id="3" name="内容占位符 2"/>
          <p:cNvSpPr>
            <a:spLocks noGrp="1"/>
          </p:cNvSpPr>
          <p:nvPr>
            <p:ph idx="1"/>
          </p:nvPr>
        </p:nvSpPr>
        <p:spPr/>
        <p:txBody>
          <a:bodyPr/>
          <a:lstStyle/>
          <a:p>
            <a:r>
              <a:rPr lang="en-US" altLang="zh-CN" dirty="0" smtClean="0"/>
              <a:t>5</a:t>
            </a:r>
            <a:r>
              <a:rPr lang="zh-CN" altLang="en-US" dirty="0" smtClean="0"/>
              <a:t>、什么</a:t>
            </a:r>
            <a:r>
              <a:rPr lang="zh-CN" altLang="en-US" dirty="0"/>
              <a:t>是</a:t>
            </a:r>
            <a:r>
              <a:rPr lang="en-US" altLang="zh-CN" dirty="0"/>
              <a:t>ADT</a:t>
            </a:r>
            <a:r>
              <a:rPr lang="zh-CN" altLang="en-US" dirty="0"/>
              <a:t>？它包含哪几个部分？有什么特点？</a:t>
            </a:r>
          </a:p>
        </p:txBody>
      </p:sp>
      <p:sp>
        <p:nvSpPr>
          <p:cNvPr id="4" name="灯片编号占位符 3"/>
          <p:cNvSpPr>
            <a:spLocks noGrp="1"/>
          </p:cNvSpPr>
          <p:nvPr>
            <p:ph type="sldNum" sz="quarter" idx="11"/>
          </p:nvPr>
        </p:nvSpPr>
        <p:spPr/>
        <p:txBody>
          <a:bodyPr/>
          <a:lstStyle/>
          <a:p>
            <a:pPr>
              <a:defRPr/>
            </a:pPr>
            <a:fld id="{A6B5CF24-81FF-43E3-A83F-2846DD05B1C8}" type="slidenum">
              <a:rPr lang="en-US" altLang="zh-CN" smtClean="0"/>
              <a:pPr>
                <a:defRPr/>
              </a:pPr>
              <a:t>99</a:t>
            </a:fld>
            <a:endParaRPr lang="en-US" altLang="zh-CN"/>
          </a:p>
        </p:txBody>
      </p:sp>
    </p:spTree>
    <p:extLst>
      <p:ext uri="{BB962C8B-B14F-4D97-AF65-F5344CB8AC3E}">
        <p14:creationId xmlns:p14="http://schemas.microsoft.com/office/powerpoint/2010/main" val="4151074531"/>
      </p:ext>
    </p:extLst>
  </p:cSld>
  <p:clrMapOvr>
    <a:masterClrMapping/>
  </p:clrMapOvr>
</p:sld>
</file>

<file path=ppt/theme/theme1.xml><?xml version="1.0" encoding="utf-8"?>
<a:theme xmlns:a="http://schemas.openxmlformats.org/drawingml/2006/main" name="bit-white">
  <a:themeElements>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fontScheme name="bit-whi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sq"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bit-whi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bit-whi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bit-whi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bit-whi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bit-whi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24845</TotalTime>
  <Words>6944</Words>
  <Application>Microsoft Office PowerPoint</Application>
  <PresentationFormat>全屏显示(4:3)</PresentationFormat>
  <Paragraphs>1362</Paragraphs>
  <Slides>103</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103</vt:i4>
      </vt:variant>
    </vt:vector>
  </HeadingPairs>
  <TitlesOfParts>
    <vt:vector size="119" baseType="lpstr">
      <vt:lpstr>仿宋_GB2312</vt:lpstr>
      <vt:lpstr>黑体</vt:lpstr>
      <vt:lpstr>华文楷体</vt:lpstr>
      <vt:lpstr>楷体_GB2312</vt:lpstr>
      <vt:lpstr>隶书</vt:lpstr>
      <vt:lpstr>宋体</vt:lpstr>
      <vt:lpstr>Arial</vt:lpstr>
      <vt:lpstr>Calibri</vt:lpstr>
      <vt:lpstr>Symbol</vt:lpstr>
      <vt:lpstr>Times New Roman</vt:lpstr>
      <vt:lpstr>Wingdings</vt:lpstr>
      <vt:lpstr>bit-white</vt:lpstr>
      <vt:lpstr>Image</vt:lpstr>
      <vt:lpstr>公式</vt:lpstr>
      <vt:lpstr>Equation</vt:lpstr>
      <vt:lpstr>Document</vt:lpstr>
      <vt:lpstr>数据结构</vt:lpstr>
      <vt:lpstr>上课时间及安排</vt:lpstr>
      <vt:lpstr>上课时间及安排</vt:lpstr>
      <vt:lpstr>教材和参考资料</vt:lpstr>
      <vt:lpstr>MOOC教学与学习资源</vt:lpstr>
      <vt:lpstr>《数据结构》教学目标</vt:lpstr>
      <vt:lpstr>第一章 绪论</vt:lpstr>
      <vt:lpstr>List of Contents</vt:lpstr>
      <vt:lpstr>1.1   数据结构的定义</vt:lpstr>
      <vt:lpstr>1.1   数据结构的定义</vt:lpstr>
      <vt:lpstr>数据结构研究的主要内容</vt:lpstr>
      <vt:lpstr>数值计算问题举例</vt:lpstr>
      <vt:lpstr>非数值计算的程序设计问题1</vt:lpstr>
      <vt:lpstr>非数值计算的程序设计问题1</vt:lpstr>
      <vt:lpstr>非数值计算的程序设计问题2</vt:lpstr>
      <vt:lpstr>非数值计算问题举例2: 建模</vt:lpstr>
      <vt:lpstr>非数值计算问题举例2: 建模</vt:lpstr>
      <vt:lpstr>非数值计算问题举例2: 求解（着色法）</vt:lpstr>
      <vt:lpstr>非数值计算问题举例2: 求解（着色法）</vt:lpstr>
      <vt:lpstr>非数值计算问题举例3</vt:lpstr>
      <vt:lpstr>PowerPoint 演示文稿</vt:lpstr>
      <vt:lpstr>数值问题与非数值问题的程序设计比较 </vt:lpstr>
      <vt:lpstr>数据结构研究的主要内容</vt:lpstr>
      <vt:lpstr>1.2   基本概念和术语</vt:lpstr>
      <vt:lpstr>1.2.1 数据与数据结构</vt:lpstr>
      <vt:lpstr>1.2.1 数据与数据结构</vt:lpstr>
      <vt:lpstr>数据结构</vt:lpstr>
      <vt:lpstr>数据结构</vt:lpstr>
      <vt:lpstr>数据结构</vt:lpstr>
      <vt:lpstr>数据结构</vt:lpstr>
      <vt:lpstr>数据结构  例3：地铁线路图</vt:lpstr>
      <vt:lpstr>数据结构</vt:lpstr>
      <vt:lpstr>数据结构的表示</vt:lpstr>
      <vt:lpstr>数据结构的表示</vt:lpstr>
      <vt:lpstr>PowerPoint 演示文稿</vt:lpstr>
      <vt:lpstr>PowerPoint 演示文稿</vt:lpstr>
      <vt:lpstr>数据的逻辑结构</vt:lpstr>
      <vt:lpstr>数据的存储结构</vt:lpstr>
      <vt:lpstr>数据的存储结构－数据元素的映象</vt:lpstr>
      <vt:lpstr>数据的存储结构－关系的映象</vt:lpstr>
      <vt:lpstr>数据的存储结构－关系的映象</vt:lpstr>
      <vt:lpstr>数据的存储结构－关系的映象</vt:lpstr>
      <vt:lpstr>数据的存储结构－</vt:lpstr>
      <vt:lpstr>1.2.2 数据类型</vt:lpstr>
      <vt:lpstr>PowerPoint 演示文稿</vt:lpstr>
      <vt:lpstr>1.2.3 抽象数据类型</vt:lpstr>
      <vt:lpstr>抽象数据类型的定义格式</vt:lpstr>
      <vt:lpstr>抽象数据类型的定义格式</vt:lpstr>
      <vt:lpstr>ADT举例</vt:lpstr>
      <vt:lpstr>ADT举例（续）</vt:lpstr>
      <vt:lpstr>ADT 的特征</vt:lpstr>
      <vt:lpstr>ADT 的实现</vt:lpstr>
      <vt:lpstr>ADT 的实现（续）</vt:lpstr>
      <vt:lpstr>预定义常量和类型</vt:lpstr>
      <vt:lpstr>1.3 算法和算法的衡量</vt:lpstr>
      <vt:lpstr>1.3.1  算法及其特征</vt:lpstr>
      <vt:lpstr>1.3.1  算法</vt:lpstr>
      <vt:lpstr>描述算法的工具</vt:lpstr>
      <vt:lpstr>1.3.1  算法及其特征</vt:lpstr>
      <vt:lpstr>1.3.2  算法设计的原则</vt:lpstr>
      <vt:lpstr>1.3.2  算法设计的原则</vt:lpstr>
      <vt:lpstr>1.3.2  算法设计的原则</vt:lpstr>
      <vt:lpstr>算法的分类</vt:lpstr>
      <vt:lpstr>1.3.3  算法效率的衡量方法和准则</vt:lpstr>
      <vt:lpstr>衡量算法效率的方法</vt:lpstr>
      <vt:lpstr>事前分析估算法</vt:lpstr>
      <vt:lpstr>PowerPoint 演示文稿</vt:lpstr>
      <vt:lpstr>算法的渐进分析 (asymptotic analysis)</vt:lpstr>
      <vt:lpstr>算法渐进分析：大Ｏ表式法</vt:lpstr>
      <vt:lpstr>算法渐进分析：大Ｏ表式法</vt:lpstr>
      <vt:lpstr>PowerPoint 演示文稿</vt:lpstr>
      <vt:lpstr>算法渐进分析：大Ｏ表式法</vt:lpstr>
      <vt:lpstr>如何估计算法的时间复杂度？</vt:lpstr>
      <vt:lpstr>如何估计算法的时间复杂度？</vt:lpstr>
      <vt:lpstr>如何估计算法的时间复杂度？</vt:lpstr>
      <vt:lpstr>如何估计算法的时间复杂度？</vt:lpstr>
      <vt:lpstr>如何估计算法的时间复杂度？</vt:lpstr>
      <vt:lpstr>PowerPoint 演示文稿</vt:lpstr>
      <vt:lpstr>如何估计算法的时间复杂度？</vt:lpstr>
      <vt:lpstr>PowerPoint 演示文稿</vt:lpstr>
      <vt:lpstr>如何估计算法的时间复杂度？</vt:lpstr>
      <vt:lpstr>1.3.4  算法的存储空间需求</vt:lpstr>
      <vt:lpstr>1.3.4  算法的存储空间需求</vt:lpstr>
      <vt:lpstr>例1：起泡排序</vt:lpstr>
      <vt:lpstr>例2：求 整数 n 的阶乘</vt:lpstr>
      <vt:lpstr>算法分析习题</vt:lpstr>
      <vt:lpstr>算法分析习题</vt:lpstr>
      <vt:lpstr>算法分析习题</vt:lpstr>
      <vt:lpstr>算法分析习题</vt:lpstr>
      <vt:lpstr>Review</vt:lpstr>
      <vt:lpstr>本章学习要点</vt:lpstr>
      <vt:lpstr>对学习过程的建议</vt:lpstr>
      <vt:lpstr>数据结构学习要求</vt:lpstr>
      <vt:lpstr>思考题</vt:lpstr>
      <vt:lpstr>思考题</vt:lpstr>
      <vt:lpstr>思考题</vt:lpstr>
      <vt:lpstr>思考题</vt:lpstr>
      <vt:lpstr>思考题</vt:lpstr>
      <vt:lpstr>思考题</vt:lpstr>
      <vt:lpstr>END of Chapter I</vt:lpstr>
      <vt:lpstr>PowerPoint 演示文稿</vt:lpstr>
      <vt:lpstr>PowerPoint 演示文稿</vt:lpstr>
      <vt:lpstr>PowerPoint 演示文稿</vt:lpstr>
    </vt:vector>
  </TitlesOfParts>
  <Company>BIT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6.6 Cluster Analysis</dc:title>
  <dc:creator>Gloria</dc:creator>
  <cp:lastModifiedBy>gloria</cp:lastModifiedBy>
  <cp:revision>559</cp:revision>
  <dcterms:created xsi:type="dcterms:W3CDTF">2004-11-17T19:30:00Z</dcterms:created>
  <dcterms:modified xsi:type="dcterms:W3CDTF">2020-09-26T14:01:53Z</dcterms:modified>
</cp:coreProperties>
</file>