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21" r:id="rId2"/>
  </p:sldMasterIdLst>
  <p:notesMasterIdLst>
    <p:notesMasterId r:id="rId111"/>
  </p:notesMasterIdLst>
  <p:handoutMasterIdLst>
    <p:handoutMasterId r:id="rId112"/>
  </p:handoutMasterIdLst>
  <p:sldIdLst>
    <p:sldId id="361" r:id="rId3"/>
    <p:sldId id="256" r:id="rId4"/>
    <p:sldId id="411" r:id="rId5"/>
    <p:sldId id="413" r:id="rId6"/>
    <p:sldId id="257" r:id="rId7"/>
    <p:sldId id="390" r:id="rId8"/>
    <p:sldId id="324" r:id="rId9"/>
    <p:sldId id="391" r:id="rId10"/>
    <p:sldId id="392" r:id="rId11"/>
    <p:sldId id="265" r:id="rId12"/>
    <p:sldId id="414" r:id="rId13"/>
    <p:sldId id="264" r:id="rId14"/>
    <p:sldId id="396" r:id="rId15"/>
    <p:sldId id="397" r:id="rId16"/>
    <p:sldId id="394" r:id="rId17"/>
    <p:sldId id="395" r:id="rId18"/>
    <p:sldId id="335" r:id="rId19"/>
    <p:sldId id="363" r:id="rId20"/>
    <p:sldId id="269" r:id="rId21"/>
    <p:sldId id="270" r:id="rId22"/>
    <p:sldId id="398" r:id="rId23"/>
    <p:sldId id="327" r:id="rId24"/>
    <p:sldId id="328" r:id="rId25"/>
    <p:sldId id="364" r:id="rId26"/>
    <p:sldId id="333" r:id="rId27"/>
    <p:sldId id="399" r:id="rId28"/>
    <p:sldId id="415" r:id="rId29"/>
    <p:sldId id="417" r:id="rId30"/>
    <p:sldId id="400" r:id="rId31"/>
    <p:sldId id="271" r:id="rId32"/>
    <p:sldId id="334" r:id="rId33"/>
    <p:sldId id="416" r:id="rId34"/>
    <p:sldId id="405" r:id="rId35"/>
    <p:sldId id="406" r:id="rId36"/>
    <p:sldId id="407" r:id="rId37"/>
    <p:sldId id="408" r:id="rId38"/>
    <p:sldId id="471" r:id="rId39"/>
    <p:sldId id="472" r:id="rId40"/>
    <p:sldId id="473" r:id="rId41"/>
    <p:sldId id="401" r:id="rId42"/>
    <p:sldId id="331" r:id="rId43"/>
    <p:sldId id="402" r:id="rId44"/>
    <p:sldId id="420" r:id="rId45"/>
    <p:sldId id="421" r:id="rId46"/>
    <p:sldId id="422" r:id="rId47"/>
    <p:sldId id="426" r:id="rId48"/>
    <p:sldId id="332" r:id="rId49"/>
    <p:sldId id="425" r:id="rId50"/>
    <p:sldId id="427" r:id="rId51"/>
    <p:sldId id="403" r:id="rId52"/>
    <p:sldId id="409" r:id="rId53"/>
    <p:sldId id="410" r:id="rId54"/>
    <p:sldId id="284" r:id="rId55"/>
    <p:sldId id="287" r:id="rId56"/>
    <p:sldId id="286" r:id="rId57"/>
    <p:sldId id="418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453" r:id="rId84"/>
    <p:sldId id="454" r:id="rId85"/>
    <p:sldId id="455" r:id="rId86"/>
    <p:sldId id="474" r:id="rId87"/>
    <p:sldId id="475" r:id="rId88"/>
    <p:sldId id="456" r:id="rId89"/>
    <p:sldId id="457" r:id="rId90"/>
    <p:sldId id="458" r:id="rId91"/>
    <p:sldId id="459" r:id="rId92"/>
    <p:sldId id="460" r:id="rId93"/>
    <p:sldId id="461" r:id="rId94"/>
    <p:sldId id="462" r:id="rId95"/>
    <p:sldId id="463" r:id="rId96"/>
    <p:sldId id="464" r:id="rId97"/>
    <p:sldId id="465" r:id="rId98"/>
    <p:sldId id="466" r:id="rId99"/>
    <p:sldId id="467" r:id="rId100"/>
    <p:sldId id="468" r:id="rId101"/>
    <p:sldId id="470" r:id="rId102"/>
    <p:sldId id="419" r:id="rId103"/>
    <p:sldId id="482" r:id="rId104"/>
    <p:sldId id="476" r:id="rId105"/>
    <p:sldId id="478" r:id="rId106"/>
    <p:sldId id="479" r:id="rId107"/>
    <p:sldId id="480" r:id="rId108"/>
    <p:sldId id="481" r:id="rId109"/>
    <p:sldId id="483" r:id="rId110"/>
  </p:sldIdLst>
  <p:sldSz cx="9144000" cy="6858000" type="screen4x3"/>
  <p:notesSz cx="9874250" cy="6797675"/>
  <p:defaultTextStyle>
    <a:defPPr>
      <a:defRPr lang="zh-CN"/>
    </a:defPPr>
    <a:lvl1pPr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1pPr>
    <a:lvl2pPr marL="457200"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2pPr>
    <a:lvl3pPr marL="914400"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3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CCFFCC"/>
    <a:srgbClr val="CCFFFF"/>
    <a:srgbClr val="800080"/>
    <a:srgbClr val="FF66FF"/>
    <a:srgbClr val="F7CD57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6424" autoAdjust="0"/>
  </p:normalViewPr>
  <p:slideViewPr>
    <p:cSldViewPr>
      <p:cViewPr>
        <p:scale>
          <a:sx n="60" d="100"/>
          <a:sy n="60" d="100"/>
        </p:scale>
        <p:origin x="1542" y="288"/>
      </p:cViewPr>
      <p:guideLst>
        <p:guide orient="horz" pos="3120"/>
        <p:guide pos="3696"/>
      </p:guideLst>
    </p:cSldViewPr>
  </p:slideViewPr>
  <p:outlineViewPr>
    <p:cViewPr>
      <p:scale>
        <a:sx n="33" d="100"/>
        <a:sy n="33" d="100"/>
      </p:scale>
      <p:origin x="0" y="1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notesViewPr>
    <p:cSldViewPr>
      <p:cViewPr varScale="1">
        <p:scale>
          <a:sx n="28" d="100"/>
          <a:sy n="28" d="100"/>
        </p:scale>
        <p:origin x="-1262" y="-77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B0EB3-0034-493D-B724-9594008F41B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9D726-8CBA-4ADF-9CC4-DCFD40F84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7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408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567" y="3228896"/>
            <a:ext cx="7241117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408" y="6457791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0F480EE-A35B-4C7A-A0E4-B461D94DF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6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EF10C97-26EE-4F60-A922-6BE6F7168A20}" type="slidenum">
              <a:rPr lang="en-US" altLang="zh-CN" sz="12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12</a:t>
            </a:fld>
            <a:endParaRPr lang="en-US" altLang="zh-CN" sz="12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8294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8FD8528-19F4-462A-8AAA-4634B98FDD97}" type="slidenum">
              <a:rPr lang="en-US" altLang="zh-CN" sz="12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19</a:t>
            </a:fld>
            <a:endParaRPr lang="en-US" altLang="zh-CN" sz="12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smtClean="0"/>
              <a:t>//error in book</a:t>
            </a:r>
          </a:p>
        </p:txBody>
      </p:sp>
    </p:spTree>
    <p:extLst>
      <p:ext uri="{BB962C8B-B14F-4D97-AF65-F5344CB8AC3E}">
        <p14:creationId xmlns:p14="http://schemas.microsoft.com/office/powerpoint/2010/main" val="102390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480EE-A35B-4C7A-A0E4-B461D94DFEB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75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这样一个完全是自然数的数列，通项公式居然是用无理数来表达的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480EE-A35B-4C7A-A0E4-B461D94DFEB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30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480EE-A35B-4C7A-A0E4-B461D94DFEBD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77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828800" cy="1752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endParaRPr kumimoji="0" lang="zh-CN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810000"/>
            <a:ext cx="1828800" cy="30464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endParaRPr kumimoji="0" lang="zh-CN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1950"/>
            <a:ext cx="18288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7848600" y="152400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3" name="Image" r:id="rId4" imgW="2539683" imgH="2539683" progId="">
                  <p:embed/>
                </p:oleObj>
              </mc:Choice>
              <mc:Fallback>
                <p:oleObj name="Image" r:id="rId4" imgW="2539683" imgH="2539683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52400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828800" y="3886200"/>
            <a:ext cx="7315200" cy="228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12" descr="back-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191000"/>
            <a:ext cx="6400800" cy="1752600"/>
          </a:xfrm>
        </p:spPr>
        <p:txBody>
          <a:bodyPr/>
          <a:lstStyle>
            <a:lvl1pPr marL="0" indent="0" algn="r">
              <a:buFont typeface="Symbol" pitchFamily="18" charset="2"/>
              <a:buNone/>
              <a:defRPr/>
            </a:lvl1pPr>
          </a:lstStyle>
          <a:p>
            <a:r>
              <a:rPr lang="en-US" altLang="zh-CN"/>
              <a:t>Lecture Notes On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22C7BB4-F51E-495C-AE21-CEACEDB81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4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8D45E-0B82-4220-ADB5-215C04EB6C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55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1500" y="228600"/>
            <a:ext cx="22225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28600"/>
            <a:ext cx="6518275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96B9-FE5B-4B11-ACC7-3688DA46A3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47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828800" cy="1752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zh-CN" altLang="zh-CN" sz="2400" b="0"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810000"/>
            <a:ext cx="1828800" cy="30464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zh-CN" altLang="zh-CN" sz="2400" b="0">
              <a:ea typeface="宋体" pitchFamily="2" charset="-122"/>
            </a:endParaRPr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1950"/>
            <a:ext cx="18288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7848600" y="152400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5" name="Image" r:id="rId4" imgW="2539683" imgH="2539683" progId="">
                  <p:embed/>
                </p:oleObj>
              </mc:Choice>
              <mc:Fallback>
                <p:oleObj name="Image" r:id="rId4" imgW="2539683" imgH="253968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52400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828800" y="3886200"/>
            <a:ext cx="7315200" cy="228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12" descr="back-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191000"/>
            <a:ext cx="6400800" cy="1752600"/>
          </a:xfrm>
        </p:spPr>
        <p:txBody>
          <a:bodyPr/>
          <a:lstStyle>
            <a:lvl1pPr marL="0" indent="0" algn="r">
              <a:buFont typeface="Symbol" pitchFamily="18" charset="2"/>
              <a:buNone/>
              <a:defRPr/>
            </a:lvl1pPr>
          </a:lstStyle>
          <a:p>
            <a:r>
              <a:rPr lang="en-US" altLang="zh-CN"/>
              <a:t>Lecture Notes On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3B5C910-B95A-4C05-8A03-4C73EA08B9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8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92929-AEE9-469F-8919-CA0BBC28A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8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1F07-5E4B-4D4F-ADB7-7835AB655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56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7609F-24F7-4648-94AD-6028A4F94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293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69324-6380-4985-BC4E-55E4B08657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31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CC91D-17CD-46FB-86E2-04E85F6FD1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29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C96CD-D96B-4FCF-B548-FA055DD708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56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58925-D142-4A23-806A-D45C214DAE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4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B3943-125B-479B-A47E-F321F880A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64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A4E60-BF78-4A39-92C9-C56AD0078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81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07ED7-BBBF-4844-AF7B-097C7455C0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729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1500" y="228600"/>
            <a:ext cx="22225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28600"/>
            <a:ext cx="6518275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50B8-C442-4E6F-9FD3-24044496FB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35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7FAA8-B722-4908-B0C8-558EBC4440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40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81A56-6128-4F5C-9A5C-06E735DA1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A97C5-05A9-4242-8D06-6C429CA61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66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5A25A-B36A-4323-A9B8-D77F157A15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1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B5DF6-E1C2-4267-AB1F-54EEC4B76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40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FB6AD-D46A-412B-BC73-AD58811DAF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38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4572E-29BC-4214-9966-6AB5A273C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4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0" y="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endParaRPr kumimoji="0" lang="zh-CN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15363" name="Picture 4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304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68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716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EA42308-8A9D-456F-AB8F-9B1A79EF1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1746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304800" y="0"/>
            <a:ext cx="88392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304800" y="6461125"/>
            <a:ext cx="3200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000">
                <a:solidFill>
                  <a:srgbClr val="A66300"/>
                </a:solidFill>
              </a:rPr>
              <a:t>数据结构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7885113" y="6400800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>
                <a:solidFill>
                  <a:schemeClr val="tx2"/>
                </a:solidFill>
              </a:rPr>
              <a:t>高春晓</a:t>
            </a:r>
          </a:p>
        </p:txBody>
      </p:sp>
      <p:pic>
        <p:nvPicPr>
          <p:cNvPr id="15373" name="Picture 14" descr="back-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258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258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258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258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25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0000"/>
        <a:buFont typeface="Symbol" pitchFamily="18" charset="2"/>
        <a:buChar char="¨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¶"/>
        <a:defRPr kumimoji="1" sz="2800" b="1">
          <a:solidFill>
            <a:srgbClr val="40008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SzPct val="105000"/>
        <a:buChar char="►"/>
        <a:defRPr kumimoji="1" sz="2000" b="1">
          <a:solidFill>
            <a:srgbClr val="A66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zh-CN" altLang="zh-CN" sz="2400" b="0">
              <a:ea typeface="宋体" pitchFamily="2" charset="-122"/>
            </a:endParaRP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304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68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716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6BDEC9FF-8D8E-47B9-A88E-0B63F3A5D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1746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04800" y="0"/>
            <a:ext cx="88392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04800" y="6461125"/>
            <a:ext cx="3200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A66300"/>
                </a:solidFill>
              </a:rPr>
              <a:t>数据结构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885113" y="6400800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chemeClr val="tx2"/>
                </a:solidFill>
              </a:rPr>
              <a:t>高春晓</a:t>
            </a:r>
          </a:p>
        </p:txBody>
      </p:sp>
      <p:pic>
        <p:nvPicPr>
          <p:cNvPr id="5133" name="Picture 13" descr="back-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bldLvl="3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26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26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26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26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2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0000"/>
        <a:buFont typeface="Symbol" pitchFamily="18" charset="2"/>
        <a:buChar char="¨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¶"/>
        <a:defRPr kumimoji="1" sz="2800" b="1">
          <a:solidFill>
            <a:srgbClr val="40008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SzPct val="105000"/>
        <a:buChar char="►"/>
        <a:defRPr kumimoji="1" sz="2000" b="1">
          <a:solidFill>
            <a:srgbClr val="A66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9AF9FC6-0E6D-4637-9295-EF9AF9F74C57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900238"/>
            <a:ext cx="6934200" cy="1646237"/>
          </a:xfrm>
        </p:spPr>
        <p:txBody>
          <a:bodyPr/>
          <a:lstStyle/>
          <a:p>
            <a:pPr eaLnBrk="1" hangingPunct="1"/>
            <a:r>
              <a:rPr lang="zh-CN" altLang="en-US" sz="4800" b="0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127000" dist="101600" dir="10920000" algn="tl" rotWithShape="0">
                    <a:schemeClr val="tx2">
                      <a:lumMod val="75000"/>
                      <a:alpha val="84000"/>
                    </a:schemeClr>
                  </a:outerShdw>
                </a:effectLst>
                <a:latin typeface="Arial" charset="0"/>
                <a:ea typeface="楷体_GB2312" pitchFamily="49" charset="-122"/>
                <a:cs typeface="+mn-cs"/>
              </a:rPr>
              <a:t>第五章 数组和广义表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77BB9E1-58A1-4E8A-8E95-B357100F2E42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10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560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以“行序为主序”的存储映象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88938" y="4138613"/>
            <a:ext cx="8524874" cy="1320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二维数组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zh-CN" altLang="en-US" sz="3200" dirty="0">
                <a:solidFill>
                  <a:schemeClr val="tx1"/>
                </a:solidFill>
              </a:rPr>
              <a:t>中任一元素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j1,j2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的</a:t>
            </a:r>
            <a:r>
              <a:rPr lang="zh-CN" altLang="en-US" sz="3200" dirty="0" smtClean="0">
                <a:solidFill>
                  <a:schemeClr val="tx1"/>
                </a:solidFill>
              </a:rPr>
              <a:t>存储位置：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     </a:t>
            </a:r>
            <a:r>
              <a:rPr lang="en-US" altLang="zh-CN" sz="3200" dirty="0">
                <a:solidFill>
                  <a:schemeClr val="tx1"/>
                </a:solidFill>
              </a:rPr>
              <a:t>LOC(j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) = LOC(0,0) + (b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×j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＋</a:t>
            </a:r>
            <a:r>
              <a:rPr lang="en-US" altLang="zh-CN" sz="3200" dirty="0">
                <a:solidFill>
                  <a:schemeClr val="tx1"/>
                </a:solidFill>
              </a:rPr>
              <a:t>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)×</a:t>
            </a:r>
            <a:r>
              <a:rPr lang="en-US" altLang="zh-CN" sz="3200" dirty="0">
                <a:solidFill>
                  <a:srgbClr val="800000"/>
                </a:solidFill>
              </a:rPr>
              <a:t>L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027237" y="1586240"/>
            <a:ext cx="2193925" cy="604837"/>
            <a:chOff x="456" y="1347"/>
            <a:chExt cx="1382" cy="381"/>
          </a:xfrm>
        </p:grpSpPr>
        <p:sp>
          <p:nvSpPr>
            <p:cNvPr id="25626" name="Text Box 15"/>
            <p:cNvSpPr txBox="1">
              <a:spLocks noChangeArrowheads="1"/>
            </p:cNvSpPr>
            <p:nvPr/>
          </p:nvSpPr>
          <p:spPr bwMode="auto">
            <a:xfrm>
              <a:off x="912" y="1347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itchFamily="2" charset="-122"/>
                </a:rPr>
                <a:t>0,1</a:t>
              </a:r>
              <a:endParaRPr lang="en-US" altLang="zh-CN" sz="32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27" name="Text Box 16"/>
            <p:cNvSpPr txBox="1">
              <a:spLocks noChangeArrowheads="1"/>
            </p:cNvSpPr>
            <p:nvPr/>
          </p:nvSpPr>
          <p:spPr bwMode="auto">
            <a:xfrm>
              <a:off x="456" y="1347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dirty="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800080"/>
                  </a:solidFill>
                  <a:ea typeface="宋体" pitchFamily="2" charset="-122"/>
                </a:rPr>
                <a:t>0,0</a:t>
              </a:r>
              <a:endParaRPr lang="en-US" altLang="zh-CN" sz="3200" baseline="-250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28" name="Text Box 17"/>
            <p:cNvSpPr txBox="1">
              <a:spLocks noChangeArrowheads="1"/>
            </p:cNvSpPr>
            <p:nvPr/>
          </p:nvSpPr>
          <p:spPr bwMode="auto">
            <a:xfrm>
              <a:off x="1368" y="1347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itchFamily="2" charset="-122"/>
                </a:rPr>
                <a:t>0,2</a:t>
              </a:r>
              <a:endParaRPr lang="en-US" altLang="zh-CN" sz="32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027237" y="2195840"/>
            <a:ext cx="2193925" cy="604837"/>
            <a:chOff x="456" y="1731"/>
            <a:chExt cx="1382" cy="381"/>
          </a:xfrm>
        </p:grpSpPr>
        <p:sp>
          <p:nvSpPr>
            <p:cNvPr id="25623" name="Text Box 18"/>
            <p:cNvSpPr txBox="1">
              <a:spLocks noChangeArrowheads="1"/>
            </p:cNvSpPr>
            <p:nvPr/>
          </p:nvSpPr>
          <p:spPr bwMode="auto">
            <a:xfrm>
              <a:off x="456" y="1731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itchFamily="2" charset="-122"/>
                </a:rPr>
                <a:t>1,0</a:t>
              </a:r>
              <a:endParaRPr lang="en-US" altLang="zh-CN" sz="32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24" name="Text Box 19"/>
            <p:cNvSpPr txBox="1">
              <a:spLocks noChangeArrowheads="1"/>
            </p:cNvSpPr>
            <p:nvPr/>
          </p:nvSpPr>
          <p:spPr bwMode="auto">
            <a:xfrm>
              <a:off x="912" y="1731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itchFamily="2" charset="-122"/>
                </a:rPr>
                <a:t>1,1</a:t>
              </a:r>
              <a:endParaRPr lang="en-US" altLang="zh-CN" sz="32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25" name="Text Box 20"/>
            <p:cNvSpPr txBox="1">
              <a:spLocks noChangeArrowheads="1"/>
            </p:cNvSpPr>
            <p:nvPr/>
          </p:nvSpPr>
          <p:spPr bwMode="auto">
            <a:xfrm>
              <a:off x="1368" y="1731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itchFamily="2" charset="-122"/>
                </a:rPr>
                <a:t>1,2</a:t>
              </a:r>
              <a:endParaRPr lang="en-US" altLang="zh-CN" sz="32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548187" y="1592590"/>
            <a:ext cx="4365625" cy="604837"/>
            <a:chOff x="2472" y="1344"/>
            <a:chExt cx="2750" cy="381"/>
          </a:xfrm>
        </p:grpSpPr>
        <p:sp>
          <p:nvSpPr>
            <p:cNvPr id="25617" name="Text Box 21"/>
            <p:cNvSpPr txBox="1">
              <a:spLocks noChangeArrowheads="1"/>
            </p:cNvSpPr>
            <p:nvPr/>
          </p:nvSpPr>
          <p:spPr bwMode="auto">
            <a:xfrm>
              <a:off x="2928" y="1344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itchFamily="2" charset="-122"/>
                </a:rPr>
                <a:t>0,1</a:t>
              </a:r>
              <a:endParaRPr lang="en-US" altLang="zh-CN" sz="32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18" name="Text Box 22"/>
            <p:cNvSpPr txBox="1">
              <a:spLocks noChangeArrowheads="1"/>
            </p:cNvSpPr>
            <p:nvPr/>
          </p:nvSpPr>
          <p:spPr bwMode="auto">
            <a:xfrm>
              <a:off x="2472" y="1344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itchFamily="2" charset="-122"/>
                </a:rPr>
                <a:t>0,0</a:t>
              </a:r>
              <a:endParaRPr lang="en-US" altLang="zh-CN" sz="32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19" name="Text Box 23"/>
            <p:cNvSpPr txBox="1">
              <a:spLocks noChangeArrowheads="1"/>
            </p:cNvSpPr>
            <p:nvPr/>
          </p:nvSpPr>
          <p:spPr bwMode="auto">
            <a:xfrm>
              <a:off x="3384" y="1344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itchFamily="2" charset="-122"/>
                </a:rPr>
                <a:t>0,2</a:t>
              </a:r>
              <a:endParaRPr lang="en-US" altLang="zh-CN" sz="32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20" name="Text Box 24"/>
            <p:cNvSpPr txBox="1">
              <a:spLocks noChangeArrowheads="1"/>
            </p:cNvSpPr>
            <p:nvPr/>
          </p:nvSpPr>
          <p:spPr bwMode="auto">
            <a:xfrm>
              <a:off x="3840" y="1344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dirty="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800080"/>
                  </a:solidFill>
                  <a:ea typeface="宋体" pitchFamily="2" charset="-122"/>
                </a:rPr>
                <a:t>1,0</a:t>
              </a:r>
              <a:endParaRPr lang="en-US" altLang="zh-CN" sz="3200" baseline="-250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21" name="Text Box 25"/>
            <p:cNvSpPr txBox="1">
              <a:spLocks noChangeArrowheads="1"/>
            </p:cNvSpPr>
            <p:nvPr/>
          </p:nvSpPr>
          <p:spPr bwMode="auto">
            <a:xfrm>
              <a:off x="4296" y="1344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dirty="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800080"/>
                  </a:solidFill>
                  <a:ea typeface="宋体" pitchFamily="2" charset="-122"/>
                </a:rPr>
                <a:t>1,1</a:t>
              </a:r>
              <a:endParaRPr lang="en-US" altLang="zh-CN" sz="3200" baseline="-250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22" name="Text Box 26"/>
            <p:cNvSpPr txBox="1">
              <a:spLocks noChangeArrowheads="1"/>
            </p:cNvSpPr>
            <p:nvPr/>
          </p:nvSpPr>
          <p:spPr bwMode="auto">
            <a:xfrm>
              <a:off x="4752" y="1344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itchFamily="2" charset="-122"/>
                </a:rPr>
                <a:t>1,2</a:t>
              </a:r>
              <a:endParaRPr lang="en-US" altLang="zh-CN" sz="32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557712" y="2168852"/>
            <a:ext cx="731838" cy="641350"/>
            <a:chOff x="2472" y="1706"/>
            <a:chExt cx="461" cy="404"/>
          </a:xfrm>
        </p:grpSpPr>
        <p:sp>
          <p:nvSpPr>
            <p:cNvPr id="25612" name="Text Box 29"/>
            <p:cNvSpPr txBox="1">
              <a:spLocks noChangeArrowheads="1"/>
            </p:cNvSpPr>
            <p:nvPr/>
          </p:nvSpPr>
          <p:spPr bwMode="auto">
            <a:xfrm>
              <a:off x="2555" y="1706"/>
              <a:ext cx="37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990033"/>
                  </a:solidFill>
                  <a:ea typeface="宋体" pitchFamily="2" charset="-122"/>
                </a:rPr>
                <a:t>L</a:t>
              </a:r>
              <a:endParaRPr lang="en-US" altLang="zh-CN" sz="4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2472" y="1706"/>
              <a:ext cx="0" cy="3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4" name="Line 36"/>
            <p:cNvSpPr>
              <a:spLocks noChangeShapeType="1"/>
            </p:cNvSpPr>
            <p:nvPr/>
          </p:nvSpPr>
          <p:spPr bwMode="auto">
            <a:xfrm>
              <a:off x="2933" y="1706"/>
              <a:ext cx="0" cy="3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5" name="Line 37"/>
            <p:cNvSpPr>
              <a:spLocks noChangeShapeType="1"/>
            </p:cNvSpPr>
            <p:nvPr/>
          </p:nvSpPr>
          <p:spPr bwMode="auto">
            <a:xfrm>
              <a:off x="2835" y="1888"/>
              <a:ext cx="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6" name="Line 38"/>
            <p:cNvSpPr>
              <a:spLocks noChangeShapeType="1"/>
            </p:cNvSpPr>
            <p:nvPr/>
          </p:nvSpPr>
          <p:spPr bwMode="auto">
            <a:xfrm flipH="1">
              <a:off x="2472" y="1888"/>
              <a:ext cx="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09" name="Text Box 154"/>
          <p:cNvSpPr txBox="1">
            <a:spLocks noChangeArrowheads="1"/>
          </p:cNvSpPr>
          <p:nvPr/>
        </p:nvSpPr>
        <p:spPr bwMode="auto">
          <a:xfrm>
            <a:off x="32026" y="1484784"/>
            <a:ext cx="1439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/>
              <a:t>A(2,3)</a:t>
            </a:r>
          </a:p>
        </p:txBody>
      </p:sp>
      <p:sp>
        <p:nvSpPr>
          <p:cNvPr id="15527" name="AutoShape 167"/>
          <p:cNvSpPr>
            <a:spLocks noChangeArrowheads="1"/>
          </p:cNvSpPr>
          <p:nvPr/>
        </p:nvSpPr>
        <p:spPr bwMode="auto">
          <a:xfrm>
            <a:off x="1555750" y="5805488"/>
            <a:ext cx="1801813" cy="863600"/>
          </a:xfrm>
          <a:prstGeom prst="wedgeEllipseCallout">
            <a:avLst>
              <a:gd name="adj1" fmla="val 61718"/>
              <a:gd name="adj2" fmla="val -89837"/>
            </a:avLst>
          </a:prstGeom>
          <a:solidFill>
            <a:srgbClr val="FFFFCC"/>
          </a:solidFill>
          <a:ln w="28575" cap="sq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rgbClr val="800000"/>
                </a:solidFill>
              </a:rPr>
              <a:t>基地址</a:t>
            </a:r>
          </a:p>
        </p:txBody>
      </p:sp>
      <p:sp>
        <p:nvSpPr>
          <p:cNvPr id="15528" name="AutoShape 168"/>
          <p:cNvSpPr>
            <a:spLocks noChangeArrowheads="1"/>
          </p:cNvSpPr>
          <p:nvPr/>
        </p:nvSpPr>
        <p:spPr bwMode="auto">
          <a:xfrm>
            <a:off x="1739900" y="3026102"/>
            <a:ext cx="6985000" cy="649288"/>
          </a:xfrm>
          <a:prstGeom prst="wedgeRectCallout">
            <a:avLst>
              <a:gd name="adj1" fmla="val 46431"/>
              <a:gd name="adj2" fmla="val -175426"/>
            </a:avLst>
          </a:prstGeom>
          <a:solidFill>
            <a:srgbClr val="FFFFCC"/>
          </a:solidFill>
          <a:ln w="28575" cap="sq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LOC(1,2) = LOC(0,0) + (3×1</a:t>
            </a:r>
            <a:r>
              <a:rPr lang="zh-CN" altLang="en-US" sz="3200" dirty="0">
                <a:solidFill>
                  <a:schemeClr val="tx1"/>
                </a:solidFill>
              </a:rPr>
              <a:t>＋</a:t>
            </a:r>
            <a:r>
              <a:rPr lang="en-US" altLang="zh-CN" sz="3200" dirty="0">
                <a:solidFill>
                  <a:schemeClr val="tx1"/>
                </a:solidFill>
              </a:rPr>
              <a:t>2)×</a:t>
            </a:r>
            <a:r>
              <a:rPr lang="en-US" altLang="zh-CN" sz="3200" dirty="0">
                <a:solidFill>
                  <a:srgbClr val="800000"/>
                </a:solidFill>
              </a:rPr>
              <a:t>L</a:t>
            </a:r>
          </a:p>
        </p:txBody>
      </p:sp>
      <p:sp>
        <p:nvSpPr>
          <p:cNvPr id="6" name="矩形 5"/>
          <p:cNvSpPr/>
          <p:nvPr/>
        </p:nvSpPr>
        <p:spPr>
          <a:xfrm>
            <a:off x="190162" y="1993194"/>
            <a:ext cx="1069524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 = 2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 bwMode="auto">
          <a:xfrm>
            <a:off x="8132081" y="1573893"/>
            <a:ext cx="759506" cy="759506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124198" y="4735486"/>
            <a:ext cx="1807841" cy="759506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build="p" animBg="1"/>
      <p:bldP spid="15527" grpId="0" animBg="1"/>
      <p:bldP spid="15528" grpId="0" animBg="1"/>
      <p:bldP spid="30" grpId="0" animBg="1"/>
      <p:bldP spid="3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15002FC-E741-4226-AF61-0FD5DA4A5A26}" type="slidenum">
              <a:rPr lang="en-US" altLang="zh-CN" sz="1400" b="0" smtClean="0">
                <a:ea typeface="宋体" pitchFamily="2" charset="-122"/>
              </a:rPr>
              <a:pPr eaLnBrk="1" hangingPunct="1"/>
              <a:t>100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本章学习要点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zh-CN" altLang="en-US" smtClean="0"/>
              <a:t>了解数组的两种存储表示方法，并掌握数组在以行为主的存储结构中的地址计算方法。</a:t>
            </a:r>
          </a:p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zh-CN" altLang="en-US" smtClean="0">
                <a:solidFill>
                  <a:schemeClr val="tx2"/>
                </a:solidFill>
              </a:rPr>
              <a:t>掌握对特殊矩阵进行压缩存储时的下标变换公式。</a:t>
            </a:r>
          </a:p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zh-CN" altLang="en-US" smtClean="0"/>
              <a:t>了解稀疏矩阵的两类压缩存储方法的特点和适用范围，领会以三元组表示稀疏矩阵时进行矩阵运算采用的处理方法。</a:t>
            </a:r>
          </a:p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zh-CN" altLang="en-US" smtClean="0">
                <a:solidFill>
                  <a:schemeClr val="tx2"/>
                </a:solidFill>
              </a:rPr>
              <a:t>掌握广义表的结构特点及其存储表示方法，学会对非空广义表进行分解的方法</a:t>
            </a:r>
            <a:r>
              <a:rPr lang="zh-CN" altLang="en-US" smtClean="0"/>
              <a:t>：即可将一个非空广义表分解为表头和表尾两部分。</a:t>
            </a:r>
          </a:p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zh-CN" altLang="en-US" smtClean="0">
                <a:solidFill>
                  <a:schemeClr val="tx2"/>
                </a:solidFill>
              </a:rPr>
              <a:t>掌握广义表的递归算法设计。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2E24731-9B07-40C4-9E8D-8F4CAD625661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101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Review</a:t>
            </a:r>
            <a:endParaRPr lang="zh-CN" altLang="zh-CN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8373" name="图片 5" descr="Array&amp;G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12849" r="7813" b="14278"/>
          <a:stretch>
            <a:fillRect/>
          </a:stretch>
        </p:blipFill>
        <p:spPr bwMode="auto">
          <a:xfrm>
            <a:off x="214313" y="1500188"/>
            <a:ext cx="8542337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B3943-125B-479B-A47E-F321F880AB82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3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642350" cy="518477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设有</a:t>
            </a:r>
            <a:r>
              <a:rPr lang="zh-CN" altLang="zh-CN" sz="2400" dirty="0"/>
              <a:t>一个矩阵</a:t>
            </a:r>
            <a:r>
              <a:rPr lang="en-US" altLang="zh-CN" sz="2400" dirty="0"/>
              <a:t>A[1..n, 1..2n-1]</a:t>
            </a:r>
            <a:r>
              <a:rPr lang="zh-CN" altLang="zh-CN" sz="2400" dirty="0"/>
              <a:t>，将三个顶点分别为</a:t>
            </a:r>
            <a:r>
              <a:rPr lang="en-US" altLang="zh-CN" sz="2400" dirty="0"/>
              <a:t>a[1, n]</a:t>
            </a:r>
            <a:r>
              <a:rPr lang="zh-CN" altLang="zh-CN" sz="2400" dirty="0"/>
              <a:t>、</a:t>
            </a:r>
            <a:r>
              <a:rPr lang="en-US" altLang="zh-CN" sz="2400" dirty="0"/>
              <a:t>a[n, 1]</a:t>
            </a:r>
            <a:r>
              <a:rPr lang="zh-CN" altLang="zh-CN" sz="2400" dirty="0"/>
              <a:t>和</a:t>
            </a:r>
            <a:r>
              <a:rPr lang="en-US" altLang="zh-CN" sz="2400" dirty="0"/>
              <a:t>a[n, 2n-1]</a:t>
            </a:r>
            <a:r>
              <a:rPr lang="zh-CN" altLang="zh-CN" sz="2400" dirty="0"/>
              <a:t>的三角形区域内所有元素按行存放到一个一维数组</a:t>
            </a:r>
            <a:r>
              <a:rPr lang="en-US" altLang="zh-CN" sz="2400" dirty="0"/>
              <a:t>B</a:t>
            </a:r>
            <a:r>
              <a:rPr lang="zh-CN" altLang="zh-CN" sz="2400" dirty="0"/>
              <a:t>中。下图是</a:t>
            </a:r>
            <a:r>
              <a:rPr lang="en-US" altLang="zh-CN" sz="2400" dirty="0"/>
              <a:t>n=3</a:t>
            </a:r>
            <a:r>
              <a:rPr lang="zh-CN" altLang="zh-CN" sz="2400" dirty="0"/>
              <a:t>的存储示意图，问：</a:t>
            </a:r>
          </a:p>
          <a:p>
            <a:r>
              <a:rPr lang="en-US" altLang="zh-CN" sz="2400" dirty="0"/>
              <a:t>	(1) </a:t>
            </a:r>
            <a:r>
              <a:rPr lang="zh-CN" altLang="zh-CN" sz="2400" dirty="0"/>
              <a:t>一维数组</a:t>
            </a:r>
            <a:r>
              <a:rPr lang="en-US" altLang="zh-CN" sz="2400" i="1" dirty="0"/>
              <a:t>B</a:t>
            </a:r>
            <a:r>
              <a:rPr lang="zh-CN" altLang="zh-CN" sz="2400" dirty="0"/>
              <a:t>要有多少个元素？</a:t>
            </a:r>
          </a:p>
          <a:p>
            <a:r>
              <a:rPr lang="en-US" altLang="zh-CN" sz="2400" dirty="0"/>
              <a:t>	(2) </a:t>
            </a:r>
            <a:r>
              <a:rPr lang="zh-CN" altLang="zh-CN" sz="2400" dirty="0"/>
              <a:t>若在一维数组</a:t>
            </a:r>
            <a:r>
              <a:rPr lang="en-US" altLang="zh-CN" sz="2400" i="1" dirty="0"/>
              <a:t>B</a:t>
            </a:r>
            <a:r>
              <a:rPr lang="zh-CN" altLang="zh-CN" sz="2400" dirty="0"/>
              <a:t>中从</a:t>
            </a:r>
            <a:r>
              <a:rPr lang="en-US" altLang="zh-CN" sz="2400" dirty="0"/>
              <a:t>0</a:t>
            </a:r>
            <a:r>
              <a:rPr lang="zh-CN" altLang="zh-CN" sz="2400" dirty="0"/>
              <a:t>号位置开始存放，则矩阵</a:t>
            </a:r>
            <a:r>
              <a:rPr lang="en-US" altLang="zh-CN" sz="2400" dirty="0"/>
              <a:t>A</a:t>
            </a:r>
            <a:r>
              <a:rPr lang="zh-CN" altLang="zh-CN" sz="2400" dirty="0"/>
              <a:t>中的任一元素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zh-CN" altLang="zh-CN" sz="2400" dirty="0"/>
              <a:t>应存于一维数组</a:t>
            </a:r>
            <a:r>
              <a:rPr lang="en-US" altLang="zh-CN" sz="2400" dirty="0"/>
              <a:t>B</a:t>
            </a:r>
            <a:r>
              <a:rPr lang="zh-CN" altLang="zh-CN" sz="2400" dirty="0"/>
              <a:t>的什么下标位置？给出计算公式。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1067"/>
            <a:ext cx="3497421" cy="18819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05320"/>
              </p:ext>
            </p:extLst>
          </p:nvPr>
        </p:nvGraphicFramePr>
        <p:xfrm>
          <a:off x="1619672" y="5337532"/>
          <a:ext cx="6326598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632506"/>
                <a:gridCol w="632506"/>
                <a:gridCol w="632506"/>
                <a:gridCol w="632506"/>
                <a:gridCol w="632506"/>
                <a:gridCol w="632506"/>
                <a:gridCol w="632506"/>
                <a:gridCol w="632506"/>
                <a:gridCol w="633275"/>
                <a:gridCol w="633275"/>
              </a:tblGrid>
              <a:tr h="3721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B[k]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a13</a:t>
                      </a:r>
                      <a:endParaRPr lang="zh-CN" sz="2400" ker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a22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a23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a24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a31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a32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a33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a34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a35</a:t>
                      </a:r>
                      <a:endParaRPr lang="zh-CN" sz="24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1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请</a:t>
            </a:r>
            <a:r>
              <a:rPr lang="zh-CN" altLang="zh-CN" dirty="0"/>
              <a:t>指出算法</a:t>
            </a:r>
            <a:r>
              <a:rPr lang="en-US" altLang="zh-CN" dirty="0" smtClean="0"/>
              <a:t>5.3(P103)</a:t>
            </a:r>
            <a:r>
              <a:rPr lang="zh-CN" altLang="zh-CN" dirty="0" smtClean="0"/>
              <a:t>中</a:t>
            </a:r>
            <a:r>
              <a:rPr lang="zh-CN" altLang="zh-CN" dirty="0"/>
              <a:t>下列语句的作用：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Q.rpos</a:t>
            </a:r>
            <a:r>
              <a:rPr lang="en-US" altLang="zh-CN" dirty="0"/>
              <a:t>[</a:t>
            </a:r>
            <a:r>
              <a:rPr lang="en-US" altLang="zh-CN" dirty="0" err="1"/>
              <a:t>arow</a:t>
            </a:r>
            <a:r>
              <a:rPr lang="en-US" altLang="zh-CN" dirty="0"/>
              <a:t>] = </a:t>
            </a:r>
            <a:r>
              <a:rPr lang="en-US" altLang="zh-CN" dirty="0" err="1"/>
              <a:t>Q.tu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smtClean="0"/>
              <a:t>if(arrow&lt;M.mu</a:t>
            </a:r>
            <a:r>
              <a:rPr lang="en-US" altLang="zh-CN" dirty="0"/>
              <a:t>) </a:t>
            </a:r>
            <a:r>
              <a:rPr lang="en-US" altLang="zh-CN" dirty="0" err="1"/>
              <a:t>tp</a:t>
            </a:r>
            <a:r>
              <a:rPr lang="en-US" altLang="zh-CN" dirty="0"/>
              <a:t> = </a:t>
            </a:r>
            <a:r>
              <a:rPr lang="en-US" altLang="zh-CN" dirty="0" err="1"/>
              <a:t>M.rpos</a:t>
            </a:r>
            <a:r>
              <a:rPr lang="en-US" altLang="zh-CN" dirty="0"/>
              <a:t>[arrow+1];</a:t>
            </a:r>
            <a:endParaRPr lang="zh-CN" altLang="zh-CN" dirty="0"/>
          </a:p>
          <a:p>
            <a:r>
              <a:rPr lang="en-US" altLang="zh-CN" dirty="0"/>
              <a:t>     else </a:t>
            </a:r>
            <a:r>
              <a:rPr lang="en-US" altLang="zh-CN" dirty="0" err="1"/>
              <a:t>tp</a:t>
            </a:r>
            <a:r>
              <a:rPr lang="en-US" altLang="zh-CN" dirty="0"/>
              <a:t> = </a:t>
            </a:r>
            <a:r>
              <a:rPr lang="en-US" altLang="zh-CN" dirty="0" smtClean="0"/>
              <a:t>M.mu </a:t>
            </a:r>
            <a:r>
              <a:rPr lang="en-US" altLang="zh-CN" dirty="0"/>
              <a:t>+ 1;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if( ++</a:t>
            </a:r>
            <a:r>
              <a:rPr lang="en-US" altLang="zh-CN" dirty="0" err="1"/>
              <a:t>Q.tu</a:t>
            </a:r>
            <a:r>
              <a:rPr lang="en-US" altLang="zh-CN" dirty="0"/>
              <a:t> &gt; MAXSIZE) return ERROR</a:t>
            </a:r>
            <a:r>
              <a:rPr lang="en-US" altLang="zh-CN" dirty="0" smtClean="0"/>
              <a:t>;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8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481FE02-DE73-4106-A56B-FAA88C30BEF6}" type="slidenum">
              <a:rPr lang="en-US" altLang="zh-CN" sz="1400" b="0" smtClean="0">
                <a:ea typeface="宋体" pitchFamily="2" charset="-122"/>
              </a:rPr>
              <a:pPr eaLnBrk="1" hangingPunct="1"/>
              <a:t>105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660066"/>
                </a:solidFill>
              </a:rPr>
              <a:t>3</a:t>
            </a:r>
            <a:r>
              <a:rPr lang="zh-CN" altLang="en-US" dirty="0" smtClean="0">
                <a:solidFill>
                  <a:srgbClr val="660066"/>
                </a:solidFill>
              </a:rPr>
              <a:t>、广义表的定义</a:t>
            </a:r>
            <a:r>
              <a:rPr lang="en-US" altLang="zh-CN" dirty="0" smtClean="0">
                <a:solidFill>
                  <a:srgbClr val="660066"/>
                </a:solidFill>
              </a:rPr>
              <a:t>--</a:t>
            </a:r>
            <a:r>
              <a:rPr lang="zh-CN" altLang="en-US" dirty="0" smtClean="0">
                <a:solidFill>
                  <a:srgbClr val="660066"/>
                </a:solidFill>
              </a:rPr>
              <a:t>练习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1533525"/>
            <a:ext cx="76200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60000"/>
              </a:spcBef>
            </a:pPr>
            <a:r>
              <a:rPr kumimoji="1" lang="en-US" altLang="zh-CN" dirty="0">
                <a:ea typeface="宋体" pitchFamily="2" charset="-122"/>
              </a:rPr>
              <a:t>1.  </a:t>
            </a:r>
            <a:r>
              <a:rPr kumimoji="1" lang="en-US" altLang="zh-CN" dirty="0" err="1">
                <a:ea typeface="宋体" pitchFamily="2" charset="-122"/>
              </a:rPr>
              <a:t>GetTail</a:t>
            </a:r>
            <a:r>
              <a:rPr kumimoji="1" lang="en-US" altLang="zh-CN" dirty="0">
                <a:ea typeface="宋体" pitchFamily="2" charset="-122"/>
              </a:rPr>
              <a:t> ( b, k, p, h ) </a:t>
            </a:r>
            <a:r>
              <a:rPr kumimoji="1" lang="zh-CN" altLang="en-US" dirty="0">
                <a:ea typeface="宋体" pitchFamily="2" charset="-122"/>
              </a:rPr>
              <a:t>＝</a:t>
            </a:r>
            <a:r>
              <a:rPr kumimoji="1" lang="zh-CN" altLang="en-US" u="sng" dirty="0">
                <a:ea typeface="宋体" pitchFamily="2" charset="-122"/>
              </a:rPr>
              <a:t>  </a:t>
            </a:r>
            <a:r>
              <a:rPr kumimoji="1" lang="zh-CN" altLang="en-US" u="sng" dirty="0" smtClean="0">
                <a:ea typeface="宋体" pitchFamily="2" charset="-122"/>
              </a:rPr>
              <a:t>                       </a:t>
            </a:r>
            <a:r>
              <a:rPr kumimoji="1" lang="en-US" altLang="zh-CN" dirty="0">
                <a:ea typeface="宋体" pitchFamily="2" charset="-122"/>
              </a:rPr>
              <a:t>; 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 dirty="0">
                <a:ea typeface="宋体" pitchFamily="2" charset="-122"/>
              </a:rPr>
              <a:t>2. </a:t>
            </a:r>
            <a:r>
              <a:rPr kumimoji="1" lang="en-US" altLang="zh-CN" dirty="0" err="1">
                <a:ea typeface="宋体" pitchFamily="2" charset="-122"/>
              </a:rPr>
              <a:t>GetHead</a:t>
            </a:r>
            <a:r>
              <a:rPr kumimoji="1" lang="en-US" altLang="zh-CN" dirty="0">
                <a:ea typeface="宋体" pitchFamily="2" charset="-122"/>
              </a:rPr>
              <a:t> ((c, d) ,(a, b)) </a:t>
            </a:r>
            <a:r>
              <a:rPr kumimoji="1" lang="zh-CN" altLang="en-US" dirty="0">
                <a:ea typeface="宋体" pitchFamily="2" charset="-122"/>
              </a:rPr>
              <a:t>＝</a:t>
            </a:r>
            <a:r>
              <a:rPr kumimoji="1" lang="zh-CN" altLang="en-US" u="sng" dirty="0">
                <a:ea typeface="宋体" pitchFamily="2" charset="-122"/>
              </a:rPr>
              <a:t>                         </a:t>
            </a:r>
            <a:r>
              <a:rPr kumimoji="1" lang="zh-CN" altLang="en-US" dirty="0">
                <a:ea typeface="宋体" pitchFamily="2" charset="-122"/>
              </a:rPr>
              <a:t> </a:t>
            </a:r>
            <a:r>
              <a:rPr kumimoji="1" lang="en-US" altLang="zh-CN" dirty="0">
                <a:ea typeface="宋体" pitchFamily="2" charset="-122"/>
              </a:rPr>
              <a:t>;   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 dirty="0">
                <a:ea typeface="宋体" pitchFamily="2" charset="-122"/>
              </a:rPr>
              <a:t>3. </a:t>
            </a:r>
            <a:r>
              <a:rPr kumimoji="1" lang="en-US" altLang="zh-CN" dirty="0" err="1">
                <a:ea typeface="宋体" pitchFamily="2" charset="-122"/>
              </a:rPr>
              <a:t>GetTail</a:t>
            </a:r>
            <a:r>
              <a:rPr kumimoji="1" lang="en-US" altLang="zh-CN" dirty="0">
                <a:ea typeface="宋体" pitchFamily="2" charset="-122"/>
              </a:rPr>
              <a:t> ( (a, b), (</a:t>
            </a:r>
            <a:r>
              <a:rPr kumimoji="1" lang="en-US" altLang="zh-CN" dirty="0" err="1">
                <a:ea typeface="宋体" pitchFamily="2" charset="-122"/>
              </a:rPr>
              <a:t>c,d</a:t>
            </a:r>
            <a:r>
              <a:rPr kumimoji="1" lang="en-US" altLang="zh-CN" dirty="0">
                <a:ea typeface="宋体" pitchFamily="2" charset="-122"/>
              </a:rPr>
              <a:t>) ) </a:t>
            </a:r>
            <a:r>
              <a:rPr kumimoji="1" lang="zh-CN" altLang="en-US" dirty="0">
                <a:ea typeface="宋体" pitchFamily="2" charset="-122"/>
              </a:rPr>
              <a:t>＝</a:t>
            </a:r>
            <a:r>
              <a:rPr kumimoji="1" lang="zh-CN" altLang="en-US" u="sng" dirty="0">
                <a:ea typeface="宋体" pitchFamily="2" charset="-122"/>
              </a:rPr>
              <a:t>                         </a:t>
            </a:r>
            <a:r>
              <a:rPr kumimoji="1" lang="zh-CN" altLang="en-US" dirty="0">
                <a:ea typeface="宋体" pitchFamily="2" charset="-122"/>
              </a:rPr>
              <a:t>   </a:t>
            </a:r>
            <a:r>
              <a:rPr kumimoji="1" lang="en-US" altLang="zh-CN" dirty="0">
                <a:ea typeface="宋体" pitchFamily="2" charset="-122"/>
              </a:rPr>
              <a:t>; 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 dirty="0">
                <a:ea typeface="宋体" pitchFamily="2" charset="-122"/>
              </a:rPr>
              <a:t>4. </a:t>
            </a:r>
            <a:r>
              <a:rPr kumimoji="1" lang="en-US" altLang="zh-CN" dirty="0" err="1">
                <a:ea typeface="宋体" pitchFamily="2" charset="-122"/>
              </a:rPr>
              <a:t>GetTail</a:t>
            </a:r>
            <a:r>
              <a:rPr kumimoji="1" lang="en-US" altLang="zh-CN" dirty="0"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( </a:t>
            </a:r>
            <a:r>
              <a:rPr kumimoji="1" lang="en-US" altLang="zh-CN" dirty="0" err="1">
                <a:ea typeface="宋体" pitchFamily="2" charset="-122"/>
              </a:rPr>
              <a:t>GetHead</a:t>
            </a:r>
            <a:r>
              <a:rPr kumimoji="1" lang="en-US" altLang="zh-CN" dirty="0">
                <a:solidFill>
                  <a:srgbClr val="00FFFF"/>
                </a:solidFill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ea typeface="宋体" pitchFamily="2" charset="-122"/>
              </a:rPr>
              <a:t>(</a:t>
            </a:r>
            <a:r>
              <a:rPr kumimoji="1" lang="en-US" altLang="zh-CN" dirty="0">
                <a:ea typeface="宋体" pitchFamily="2" charset="-122"/>
              </a:rPr>
              <a:t> (</a:t>
            </a:r>
            <a:r>
              <a:rPr kumimoji="1" lang="en-US" altLang="zh-CN" dirty="0" err="1">
                <a:ea typeface="宋体" pitchFamily="2" charset="-122"/>
              </a:rPr>
              <a:t>a,b</a:t>
            </a:r>
            <a:r>
              <a:rPr kumimoji="1" lang="en-US" altLang="zh-CN" dirty="0">
                <a:ea typeface="宋体" pitchFamily="2" charset="-122"/>
              </a:rPr>
              <a:t>), (</a:t>
            </a:r>
            <a:r>
              <a:rPr kumimoji="1" lang="en-US" altLang="zh-CN" dirty="0" err="1">
                <a:ea typeface="宋体" pitchFamily="2" charset="-122"/>
              </a:rPr>
              <a:t>c,d</a:t>
            </a:r>
            <a:r>
              <a:rPr kumimoji="1" lang="en-US" altLang="zh-CN" dirty="0">
                <a:ea typeface="宋体" pitchFamily="2" charset="-122"/>
              </a:rPr>
              <a:t>) </a:t>
            </a:r>
            <a:r>
              <a:rPr kumimoji="1" lang="en-US" altLang="zh-CN" dirty="0">
                <a:solidFill>
                  <a:srgbClr val="0070C0"/>
                </a:solidFill>
                <a:ea typeface="宋体" pitchFamily="2" charset="-122"/>
              </a:rPr>
              <a:t>)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 )</a:t>
            </a:r>
            <a:r>
              <a:rPr kumimoji="1" lang="en-US" altLang="zh-CN" dirty="0">
                <a:ea typeface="宋体" pitchFamily="2" charset="-122"/>
              </a:rPr>
              <a:t> </a:t>
            </a:r>
            <a:r>
              <a:rPr kumimoji="1" lang="zh-CN" altLang="en-US" dirty="0">
                <a:ea typeface="宋体" pitchFamily="2" charset="-122"/>
              </a:rPr>
              <a:t>＝</a:t>
            </a:r>
            <a:r>
              <a:rPr kumimoji="1" lang="zh-CN" altLang="en-US" u="sng" dirty="0">
                <a:ea typeface="宋体" pitchFamily="2" charset="-122"/>
              </a:rPr>
              <a:t>         </a:t>
            </a:r>
            <a:r>
              <a:rPr kumimoji="1" lang="zh-CN" altLang="en-US" dirty="0">
                <a:ea typeface="宋体" pitchFamily="2" charset="-122"/>
              </a:rPr>
              <a:t> </a:t>
            </a:r>
            <a:r>
              <a:rPr kumimoji="1" lang="en-US" altLang="zh-CN" dirty="0">
                <a:ea typeface="宋体" pitchFamily="2" charset="-122"/>
              </a:rPr>
              <a:t>;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09600" y="4424363"/>
            <a:ext cx="57912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60000"/>
              </a:spcBef>
            </a:pPr>
            <a:r>
              <a:rPr kumimoji="1" lang="en-US" altLang="zh-CN">
                <a:ea typeface="宋体" pitchFamily="2" charset="-122"/>
              </a:rPr>
              <a:t>5. GetTail (e)</a:t>
            </a:r>
            <a:r>
              <a:rPr kumimoji="1" lang="zh-CN" altLang="en-US">
                <a:ea typeface="宋体" pitchFamily="2" charset="-122"/>
              </a:rPr>
              <a:t>＝</a:t>
            </a:r>
            <a:r>
              <a:rPr kumimoji="1" lang="zh-CN" altLang="en-US" u="sng">
                <a:ea typeface="宋体" pitchFamily="2" charset="-122"/>
              </a:rPr>
              <a:t>                </a:t>
            </a:r>
            <a:r>
              <a:rPr kumimoji="1" lang="zh-CN" altLang="en-US">
                <a:ea typeface="宋体" pitchFamily="2" charset="-122"/>
              </a:rPr>
              <a:t>；        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>
                <a:ea typeface="宋体" pitchFamily="2" charset="-122"/>
              </a:rPr>
              <a:t>6. GetHead ( ( ) ) </a:t>
            </a:r>
            <a:r>
              <a:rPr kumimoji="1" lang="zh-CN" altLang="en-US">
                <a:ea typeface="宋体" pitchFamily="2" charset="-122"/>
              </a:rPr>
              <a:t>＝</a:t>
            </a:r>
            <a:r>
              <a:rPr kumimoji="1" lang="zh-CN" altLang="en-US" u="sng">
                <a:ea typeface="宋体" pitchFamily="2" charset="-122"/>
              </a:rPr>
              <a:t>              </a:t>
            </a:r>
            <a:r>
              <a:rPr kumimoji="1" lang="zh-CN" altLang="en-US">
                <a:ea typeface="宋体" pitchFamily="2" charset="-122"/>
              </a:rPr>
              <a:t>；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>
                <a:ea typeface="宋体" pitchFamily="2" charset="-122"/>
              </a:rPr>
              <a:t>7. GetTail ( ( ) ) </a:t>
            </a:r>
            <a:r>
              <a:rPr kumimoji="1" lang="zh-CN" altLang="en-US">
                <a:ea typeface="宋体" pitchFamily="2" charset="-122"/>
              </a:rPr>
              <a:t>＝</a:t>
            </a:r>
            <a:r>
              <a:rPr kumimoji="1" lang="zh-CN" altLang="en-US" u="sng">
                <a:ea typeface="宋体" pitchFamily="2" charset="-122"/>
              </a:rPr>
              <a:t>                </a:t>
            </a:r>
            <a:r>
              <a:rPr kumimoji="1" lang="zh-CN" altLang="en-US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954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利用</a:t>
            </a:r>
            <a:r>
              <a:rPr lang="zh-CN" altLang="zh-CN" dirty="0"/>
              <a:t>广义表的</a:t>
            </a:r>
            <a:r>
              <a:rPr lang="en-US" altLang="zh-CN" dirty="0"/>
              <a:t>HEAD</a:t>
            </a:r>
            <a:r>
              <a:rPr lang="zh-CN" altLang="zh-CN" dirty="0"/>
              <a:t>和</a:t>
            </a:r>
            <a:r>
              <a:rPr lang="en-US" altLang="zh-CN" dirty="0"/>
              <a:t>TAIL</a:t>
            </a:r>
            <a:r>
              <a:rPr lang="zh-CN" altLang="zh-CN" dirty="0"/>
              <a:t>操作，写出如上题的表达式，把原子</a:t>
            </a:r>
            <a:r>
              <a:rPr lang="en-US" altLang="zh-CN" dirty="0"/>
              <a:t>banana</a:t>
            </a:r>
            <a:r>
              <a:rPr lang="zh-CN" altLang="zh-CN" dirty="0"/>
              <a:t>从下列广义表中分离出来</a:t>
            </a:r>
            <a:r>
              <a:rPr lang="zh-CN" altLang="zh-CN" dirty="0" smtClean="0"/>
              <a:t>。</a:t>
            </a:r>
          </a:p>
          <a:p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en-US" altLang="zh-CN" dirty="0" smtClean="0"/>
              <a:t>L1=(apple,(pear),((banana)),(((orange))))</a:t>
            </a:r>
            <a:endParaRPr lang="zh-CN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L2=(apple,(pear,(banana),orange));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9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试</a:t>
            </a:r>
            <a:r>
              <a:rPr lang="zh-CN" altLang="zh-CN" dirty="0"/>
              <a:t>编写递归算法，判断两个广义表是否相等。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55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B3943-125B-479B-A47E-F321F880AB82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4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0883DD9-02FD-43F0-9EF9-E3BD86215564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11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6627" name="Rectangle 16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628" name="Group 153"/>
          <p:cNvGrpSpPr>
            <a:grpSpLocks/>
          </p:cNvGrpSpPr>
          <p:nvPr/>
        </p:nvGrpSpPr>
        <p:grpSpPr bwMode="auto">
          <a:xfrm>
            <a:off x="1497013" y="1130300"/>
            <a:ext cx="1941512" cy="1462088"/>
            <a:chOff x="2024" y="1207"/>
            <a:chExt cx="1223" cy="921"/>
          </a:xfrm>
        </p:grpSpPr>
        <p:sp>
          <p:nvSpPr>
            <p:cNvPr id="26696" name="AutoShape 145"/>
            <p:cNvSpPr>
              <a:spLocks noChangeArrowheads="1"/>
            </p:cNvSpPr>
            <p:nvPr/>
          </p:nvSpPr>
          <p:spPr bwMode="auto">
            <a:xfrm>
              <a:off x="2880" y="1761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AutoShape 151"/>
            <p:cNvSpPr>
              <a:spLocks noChangeArrowheads="1"/>
            </p:cNvSpPr>
            <p:nvPr/>
          </p:nvSpPr>
          <p:spPr bwMode="auto">
            <a:xfrm>
              <a:off x="2879" y="1485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8" name="AutoShape 146"/>
            <p:cNvSpPr>
              <a:spLocks noChangeArrowheads="1"/>
            </p:cNvSpPr>
            <p:nvPr/>
          </p:nvSpPr>
          <p:spPr bwMode="auto">
            <a:xfrm>
              <a:off x="2024" y="12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9" name="AutoShape 147"/>
            <p:cNvSpPr>
              <a:spLocks noChangeArrowheads="1"/>
            </p:cNvSpPr>
            <p:nvPr/>
          </p:nvSpPr>
          <p:spPr bwMode="auto">
            <a:xfrm>
              <a:off x="2309" y="12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0" name="AutoShape 148"/>
            <p:cNvSpPr>
              <a:spLocks noChangeArrowheads="1"/>
            </p:cNvSpPr>
            <p:nvPr/>
          </p:nvSpPr>
          <p:spPr bwMode="auto">
            <a:xfrm>
              <a:off x="2595" y="12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1" name="AutoShape 149"/>
            <p:cNvSpPr>
              <a:spLocks noChangeArrowheads="1"/>
            </p:cNvSpPr>
            <p:nvPr/>
          </p:nvSpPr>
          <p:spPr bwMode="auto">
            <a:xfrm>
              <a:off x="2880" y="12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29" name="AutoShape 45"/>
          <p:cNvSpPr>
            <a:spLocks noChangeArrowheads="1"/>
          </p:cNvSpPr>
          <p:nvPr/>
        </p:nvSpPr>
        <p:spPr bwMode="auto">
          <a:xfrm>
            <a:off x="1844675" y="2579688"/>
            <a:ext cx="582613" cy="582612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AutoShape 15"/>
          <p:cNvSpPr>
            <a:spLocks noChangeArrowheads="1"/>
          </p:cNvSpPr>
          <p:nvPr/>
        </p:nvSpPr>
        <p:spPr bwMode="auto">
          <a:xfrm>
            <a:off x="2706688" y="217646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AutoShape 19"/>
          <p:cNvSpPr>
            <a:spLocks noChangeArrowheads="1"/>
          </p:cNvSpPr>
          <p:nvPr/>
        </p:nvSpPr>
        <p:spPr bwMode="auto">
          <a:xfrm>
            <a:off x="2587625" y="2289175"/>
            <a:ext cx="581025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AutoShape 23"/>
          <p:cNvSpPr>
            <a:spLocks noChangeArrowheads="1"/>
          </p:cNvSpPr>
          <p:nvPr/>
        </p:nvSpPr>
        <p:spPr bwMode="auto">
          <a:xfrm>
            <a:off x="2441575" y="2435225"/>
            <a:ext cx="582613" cy="582613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AutoShape 29"/>
          <p:cNvSpPr>
            <a:spLocks noChangeArrowheads="1"/>
          </p:cNvSpPr>
          <p:nvPr/>
        </p:nvSpPr>
        <p:spPr bwMode="auto">
          <a:xfrm>
            <a:off x="936625" y="2581275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AutoShape 30"/>
          <p:cNvSpPr>
            <a:spLocks noChangeArrowheads="1"/>
          </p:cNvSpPr>
          <p:nvPr/>
        </p:nvSpPr>
        <p:spPr bwMode="auto">
          <a:xfrm>
            <a:off x="1389063" y="2581275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5" name="AutoShape 31"/>
          <p:cNvSpPr>
            <a:spLocks noChangeArrowheads="1"/>
          </p:cNvSpPr>
          <p:nvPr/>
        </p:nvSpPr>
        <p:spPr bwMode="auto">
          <a:xfrm>
            <a:off x="1843088" y="2581275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6" name="AutoShape 39"/>
          <p:cNvSpPr>
            <a:spLocks noChangeArrowheads="1"/>
          </p:cNvSpPr>
          <p:nvPr/>
        </p:nvSpPr>
        <p:spPr bwMode="auto">
          <a:xfrm>
            <a:off x="2295525" y="2581275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7" name="AutoShape 5"/>
          <p:cNvSpPr>
            <a:spLocks noChangeArrowheads="1"/>
          </p:cNvSpPr>
          <p:nvPr/>
        </p:nvSpPr>
        <p:spPr bwMode="auto">
          <a:xfrm>
            <a:off x="1357313" y="126841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8" name="AutoShape 6"/>
          <p:cNvSpPr>
            <a:spLocks noChangeArrowheads="1"/>
          </p:cNvSpPr>
          <p:nvPr/>
        </p:nvSpPr>
        <p:spPr bwMode="auto">
          <a:xfrm>
            <a:off x="1809750" y="1268413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9" name="AutoShape 7"/>
          <p:cNvSpPr>
            <a:spLocks noChangeArrowheads="1"/>
          </p:cNvSpPr>
          <p:nvPr/>
        </p:nvSpPr>
        <p:spPr bwMode="auto">
          <a:xfrm>
            <a:off x="2263775" y="1268413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0" name="AutoShape 8"/>
          <p:cNvSpPr>
            <a:spLocks noChangeArrowheads="1"/>
          </p:cNvSpPr>
          <p:nvPr/>
        </p:nvSpPr>
        <p:spPr bwMode="auto">
          <a:xfrm>
            <a:off x="1211263" y="141446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1" name="AutoShape 9"/>
          <p:cNvSpPr>
            <a:spLocks noChangeArrowheads="1"/>
          </p:cNvSpPr>
          <p:nvPr/>
        </p:nvSpPr>
        <p:spPr bwMode="auto">
          <a:xfrm>
            <a:off x="1665288" y="141446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2" name="AutoShape 10"/>
          <p:cNvSpPr>
            <a:spLocks noChangeArrowheads="1"/>
          </p:cNvSpPr>
          <p:nvPr/>
        </p:nvSpPr>
        <p:spPr bwMode="auto">
          <a:xfrm>
            <a:off x="2117725" y="1414463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3" name="AutoShape 11"/>
          <p:cNvSpPr>
            <a:spLocks noChangeArrowheads="1"/>
          </p:cNvSpPr>
          <p:nvPr/>
        </p:nvSpPr>
        <p:spPr bwMode="auto">
          <a:xfrm>
            <a:off x="1066800" y="1558925"/>
            <a:ext cx="581025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4" name="AutoShape 12"/>
          <p:cNvSpPr>
            <a:spLocks noChangeArrowheads="1"/>
          </p:cNvSpPr>
          <p:nvPr/>
        </p:nvSpPr>
        <p:spPr bwMode="auto">
          <a:xfrm>
            <a:off x="1519238" y="1558925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5" name="AutoShape 13"/>
          <p:cNvSpPr>
            <a:spLocks noChangeArrowheads="1"/>
          </p:cNvSpPr>
          <p:nvPr/>
        </p:nvSpPr>
        <p:spPr bwMode="auto">
          <a:xfrm>
            <a:off x="1971675" y="1558925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6" name="AutoShape 16"/>
          <p:cNvSpPr>
            <a:spLocks noChangeArrowheads="1"/>
          </p:cNvSpPr>
          <p:nvPr/>
        </p:nvSpPr>
        <p:spPr bwMode="auto">
          <a:xfrm>
            <a:off x="2716213" y="1720850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7" name="AutoShape 17"/>
          <p:cNvSpPr>
            <a:spLocks noChangeArrowheads="1"/>
          </p:cNvSpPr>
          <p:nvPr/>
        </p:nvSpPr>
        <p:spPr bwMode="auto">
          <a:xfrm>
            <a:off x="2716213" y="126841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8" name="AutoShape 20"/>
          <p:cNvSpPr>
            <a:spLocks noChangeArrowheads="1"/>
          </p:cNvSpPr>
          <p:nvPr/>
        </p:nvSpPr>
        <p:spPr bwMode="auto">
          <a:xfrm>
            <a:off x="2587625" y="1851025"/>
            <a:ext cx="581025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9" name="AutoShape 21"/>
          <p:cNvSpPr>
            <a:spLocks noChangeArrowheads="1"/>
          </p:cNvSpPr>
          <p:nvPr/>
        </p:nvSpPr>
        <p:spPr bwMode="auto">
          <a:xfrm>
            <a:off x="2587625" y="1398588"/>
            <a:ext cx="581025" cy="581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0" name="AutoShape 24"/>
          <p:cNvSpPr>
            <a:spLocks noChangeArrowheads="1"/>
          </p:cNvSpPr>
          <p:nvPr/>
        </p:nvSpPr>
        <p:spPr bwMode="auto">
          <a:xfrm>
            <a:off x="2441575" y="1997075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1" name="AutoShape 25"/>
          <p:cNvSpPr>
            <a:spLocks noChangeArrowheads="1"/>
          </p:cNvSpPr>
          <p:nvPr/>
        </p:nvSpPr>
        <p:spPr bwMode="auto">
          <a:xfrm>
            <a:off x="2441575" y="1543050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2" name="AutoShape 32"/>
          <p:cNvSpPr>
            <a:spLocks noChangeArrowheads="1"/>
          </p:cNvSpPr>
          <p:nvPr/>
        </p:nvSpPr>
        <p:spPr bwMode="auto">
          <a:xfrm>
            <a:off x="936625" y="2141538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3" name="AutoShape 33"/>
          <p:cNvSpPr>
            <a:spLocks noChangeArrowheads="1"/>
          </p:cNvSpPr>
          <p:nvPr/>
        </p:nvSpPr>
        <p:spPr bwMode="auto">
          <a:xfrm>
            <a:off x="1389063" y="2141538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4" name="AutoShape 34"/>
          <p:cNvSpPr>
            <a:spLocks noChangeArrowheads="1"/>
          </p:cNvSpPr>
          <p:nvPr/>
        </p:nvSpPr>
        <p:spPr bwMode="auto">
          <a:xfrm>
            <a:off x="1843088" y="2141538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5" name="AutoShape 35"/>
          <p:cNvSpPr>
            <a:spLocks noChangeArrowheads="1"/>
          </p:cNvSpPr>
          <p:nvPr/>
        </p:nvSpPr>
        <p:spPr bwMode="auto">
          <a:xfrm>
            <a:off x="936625" y="1689100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6" name="AutoShape 36"/>
          <p:cNvSpPr>
            <a:spLocks noChangeArrowheads="1"/>
          </p:cNvSpPr>
          <p:nvPr/>
        </p:nvSpPr>
        <p:spPr bwMode="auto">
          <a:xfrm>
            <a:off x="1389063" y="1689100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7" name="AutoShape 37"/>
          <p:cNvSpPr>
            <a:spLocks noChangeArrowheads="1"/>
          </p:cNvSpPr>
          <p:nvPr/>
        </p:nvSpPr>
        <p:spPr bwMode="auto">
          <a:xfrm>
            <a:off x="1843088" y="1689100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8" name="AutoShape 40"/>
          <p:cNvSpPr>
            <a:spLocks noChangeArrowheads="1"/>
          </p:cNvSpPr>
          <p:nvPr/>
        </p:nvSpPr>
        <p:spPr bwMode="auto">
          <a:xfrm>
            <a:off x="2295525" y="2141538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9" name="AutoShape 41"/>
          <p:cNvSpPr>
            <a:spLocks noChangeArrowheads="1"/>
          </p:cNvSpPr>
          <p:nvPr/>
        </p:nvSpPr>
        <p:spPr bwMode="auto">
          <a:xfrm>
            <a:off x="2295525" y="1689100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60" name="Text Box 42"/>
          <p:cNvSpPr txBox="1">
            <a:spLocks noChangeArrowheads="1"/>
          </p:cNvSpPr>
          <p:nvPr/>
        </p:nvSpPr>
        <p:spPr bwMode="auto">
          <a:xfrm>
            <a:off x="2232025" y="476250"/>
            <a:ext cx="583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数组</a:t>
            </a:r>
            <a:r>
              <a:rPr lang="en-US" altLang="zh-CN"/>
              <a:t>A(3,4,5)</a:t>
            </a:r>
            <a:r>
              <a:rPr lang="zh-CN" altLang="en-US"/>
              <a:t>，求</a:t>
            </a:r>
            <a:r>
              <a:rPr lang="en-US" altLang="zh-CN"/>
              <a:t>LOC(</a:t>
            </a:r>
            <a:r>
              <a:rPr lang="en-US" altLang="zh-CN">
                <a:solidFill>
                  <a:schemeClr val="tx1"/>
                </a:solidFill>
              </a:rPr>
              <a:t>2,3,1</a:t>
            </a:r>
            <a:r>
              <a:rPr lang="en-US" altLang="zh-CN"/>
              <a:t>)</a:t>
            </a:r>
            <a:r>
              <a:rPr lang="zh-CN" altLang="en-US"/>
              <a:t>？</a:t>
            </a:r>
          </a:p>
        </p:txBody>
      </p:sp>
      <p:sp>
        <p:nvSpPr>
          <p:cNvPr id="231474" name="AutoShape 50"/>
          <p:cNvSpPr>
            <a:spLocks noChangeArrowheads="1"/>
          </p:cNvSpPr>
          <p:nvPr/>
        </p:nvSpPr>
        <p:spPr bwMode="auto">
          <a:xfrm>
            <a:off x="179388" y="3716338"/>
            <a:ext cx="8569325" cy="720725"/>
          </a:xfrm>
          <a:prstGeom prst="wedgeRectCallout">
            <a:avLst>
              <a:gd name="adj1" fmla="val -18171"/>
              <a:gd name="adj2" fmla="val -118278"/>
            </a:avLst>
          </a:prstGeom>
          <a:solidFill>
            <a:srgbClr val="FFFFCC"/>
          </a:solidFill>
          <a:ln w="28575" cap="sq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LOC(2,3,1) = LOC(0,0,0) + (4×5×2 + 5×3 + 1)×</a:t>
            </a:r>
            <a:r>
              <a:rPr lang="en-US" altLang="zh-CN">
                <a:solidFill>
                  <a:srgbClr val="800000"/>
                </a:solidFill>
              </a:rPr>
              <a:t>L</a:t>
            </a:r>
          </a:p>
        </p:txBody>
      </p:sp>
      <p:grpSp>
        <p:nvGrpSpPr>
          <p:cNvPr id="26662" name="Group 133"/>
          <p:cNvGrpSpPr>
            <a:grpSpLocks/>
          </p:cNvGrpSpPr>
          <p:nvPr/>
        </p:nvGrpSpPr>
        <p:grpSpPr bwMode="auto">
          <a:xfrm>
            <a:off x="250825" y="44450"/>
            <a:ext cx="1908175" cy="2319338"/>
            <a:chOff x="0" y="981"/>
            <a:chExt cx="1202" cy="1461"/>
          </a:xfrm>
        </p:grpSpPr>
        <p:sp>
          <p:nvSpPr>
            <p:cNvPr id="26690" name="Line 126"/>
            <p:cNvSpPr>
              <a:spLocks noChangeShapeType="1"/>
            </p:cNvSpPr>
            <p:nvPr/>
          </p:nvSpPr>
          <p:spPr bwMode="auto">
            <a:xfrm>
              <a:off x="249" y="1570"/>
              <a:ext cx="0" cy="86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Line 127"/>
            <p:cNvSpPr>
              <a:spLocks noChangeShapeType="1"/>
            </p:cNvSpPr>
            <p:nvPr/>
          </p:nvSpPr>
          <p:spPr bwMode="auto">
            <a:xfrm>
              <a:off x="249" y="1570"/>
              <a:ext cx="907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2" name="Line 128"/>
            <p:cNvSpPr>
              <a:spLocks noChangeShapeType="1"/>
            </p:cNvSpPr>
            <p:nvPr/>
          </p:nvSpPr>
          <p:spPr bwMode="auto">
            <a:xfrm flipV="1">
              <a:off x="249" y="1207"/>
              <a:ext cx="408" cy="363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3" name="Text Box 129"/>
            <p:cNvSpPr txBox="1">
              <a:spLocks noChangeArrowheads="1"/>
            </p:cNvSpPr>
            <p:nvPr/>
          </p:nvSpPr>
          <p:spPr bwMode="auto">
            <a:xfrm>
              <a:off x="0" y="2115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6694" name="Text Box 130"/>
            <p:cNvSpPr txBox="1">
              <a:spLocks noChangeArrowheads="1"/>
            </p:cNvSpPr>
            <p:nvPr/>
          </p:nvSpPr>
          <p:spPr bwMode="auto">
            <a:xfrm>
              <a:off x="884" y="1207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6695" name="Text Box 131"/>
            <p:cNvSpPr txBox="1">
              <a:spLocks noChangeArrowheads="1"/>
            </p:cNvSpPr>
            <p:nvPr/>
          </p:nvSpPr>
          <p:spPr bwMode="auto">
            <a:xfrm>
              <a:off x="340" y="981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</a:p>
          </p:txBody>
        </p:sp>
      </p:grp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5364163" y="1052513"/>
            <a:ext cx="2524125" cy="2227262"/>
            <a:chOff x="3379" y="663"/>
            <a:chExt cx="1590" cy="1403"/>
          </a:xfrm>
        </p:grpSpPr>
        <p:sp>
          <p:nvSpPr>
            <p:cNvPr id="26665" name="AutoShape 154"/>
            <p:cNvSpPr>
              <a:spLocks noChangeArrowheads="1"/>
            </p:cNvSpPr>
            <p:nvPr/>
          </p:nvSpPr>
          <p:spPr bwMode="auto">
            <a:xfrm>
              <a:off x="3746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6" name="AutoShape 155"/>
            <p:cNvSpPr>
              <a:spLocks noChangeArrowheads="1"/>
            </p:cNvSpPr>
            <p:nvPr/>
          </p:nvSpPr>
          <p:spPr bwMode="auto">
            <a:xfrm>
              <a:off x="4031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7" name="AutoShape 156"/>
            <p:cNvSpPr>
              <a:spLocks noChangeArrowheads="1"/>
            </p:cNvSpPr>
            <p:nvPr/>
          </p:nvSpPr>
          <p:spPr bwMode="auto">
            <a:xfrm>
              <a:off x="4317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8" name="AutoShape 158"/>
            <p:cNvSpPr>
              <a:spLocks noChangeArrowheads="1"/>
            </p:cNvSpPr>
            <p:nvPr/>
          </p:nvSpPr>
          <p:spPr bwMode="auto">
            <a:xfrm>
              <a:off x="4602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9" name="AutoShape 86"/>
            <p:cNvSpPr>
              <a:spLocks noChangeArrowheads="1"/>
            </p:cNvSpPr>
            <p:nvPr/>
          </p:nvSpPr>
          <p:spPr bwMode="auto">
            <a:xfrm>
              <a:off x="3644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0" name="AutoShape 87"/>
            <p:cNvSpPr>
              <a:spLocks noChangeArrowheads="1"/>
            </p:cNvSpPr>
            <p:nvPr/>
          </p:nvSpPr>
          <p:spPr bwMode="auto">
            <a:xfrm>
              <a:off x="3929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AutoShape 88"/>
            <p:cNvSpPr>
              <a:spLocks noChangeArrowheads="1"/>
            </p:cNvSpPr>
            <p:nvPr/>
          </p:nvSpPr>
          <p:spPr bwMode="auto">
            <a:xfrm>
              <a:off x="4215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2" name="AutoShape 89"/>
            <p:cNvSpPr>
              <a:spLocks noChangeArrowheads="1"/>
            </p:cNvSpPr>
            <p:nvPr/>
          </p:nvSpPr>
          <p:spPr bwMode="auto">
            <a:xfrm>
              <a:off x="3552" y="1526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3" name="AutoShape 90"/>
            <p:cNvSpPr>
              <a:spLocks noChangeArrowheads="1"/>
            </p:cNvSpPr>
            <p:nvPr/>
          </p:nvSpPr>
          <p:spPr bwMode="auto">
            <a:xfrm>
              <a:off x="3838" y="1526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4" name="AutoShape 91"/>
            <p:cNvSpPr>
              <a:spLocks noChangeArrowheads="1"/>
            </p:cNvSpPr>
            <p:nvPr/>
          </p:nvSpPr>
          <p:spPr bwMode="auto">
            <a:xfrm>
              <a:off x="4123" y="1526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AutoShape 92"/>
            <p:cNvSpPr>
              <a:spLocks noChangeArrowheads="1"/>
            </p:cNvSpPr>
            <p:nvPr/>
          </p:nvSpPr>
          <p:spPr bwMode="auto">
            <a:xfrm>
              <a:off x="3461" y="1617"/>
              <a:ext cx="366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AutoShape 93"/>
            <p:cNvSpPr>
              <a:spLocks noChangeArrowheads="1"/>
            </p:cNvSpPr>
            <p:nvPr/>
          </p:nvSpPr>
          <p:spPr bwMode="auto">
            <a:xfrm>
              <a:off x="3746" y="161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AutoShape 94"/>
            <p:cNvSpPr>
              <a:spLocks noChangeArrowheads="1"/>
            </p:cNvSpPr>
            <p:nvPr/>
          </p:nvSpPr>
          <p:spPr bwMode="auto">
            <a:xfrm>
              <a:off x="4031" y="161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8" name="AutoShape 96"/>
            <p:cNvSpPr>
              <a:spLocks noChangeArrowheads="1"/>
            </p:cNvSpPr>
            <p:nvPr/>
          </p:nvSpPr>
          <p:spPr bwMode="auto">
            <a:xfrm>
              <a:off x="4500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9" name="AutoShape 97"/>
            <p:cNvSpPr>
              <a:spLocks noChangeArrowheads="1"/>
            </p:cNvSpPr>
            <p:nvPr/>
          </p:nvSpPr>
          <p:spPr bwMode="auto">
            <a:xfrm>
              <a:off x="4419" y="1516"/>
              <a:ext cx="366" cy="366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0" name="AutoShape 98"/>
            <p:cNvSpPr>
              <a:spLocks noChangeArrowheads="1"/>
            </p:cNvSpPr>
            <p:nvPr/>
          </p:nvSpPr>
          <p:spPr bwMode="auto">
            <a:xfrm>
              <a:off x="4327" y="16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1" name="AutoShape 99"/>
            <p:cNvSpPr>
              <a:spLocks noChangeArrowheads="1"/>
            </p:cNvSpPr>
            <p:nvPr/>
          </p:nvSpPr>
          <p:spPr bwMode="auto">
            <a:xfrm>
              <a:off x="3379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2" name="AutoShape 100"/>
            <p:cNvSpPr>
              <a:spLocks noChangeArrowheads="1"/>
            </p:cNvSpPr>
            <p:nvPr/>
          </p:nvSpPr>
          <p:spPr bwMode="auto">
            <a:xfrm>
              <a:off x="3664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3" name="AutoShape 101"/>
            <p:cNvSpPr>
              <a:spLocks noChangeArrowheads="1"/>
            </p:cNvSpPr>
            <p:nvPr/>
          </p:nvSpPr>
          <p:spPr bwMode="auto">
            <a:xfrm>
              <a:off x="3950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4" name="AutoShape 102"/>
            <p:cNvSpPr>
              <a:spLocks noChangeArrowheads="1"/>
            </p:cNvSpPr>
            <p:nvPr/>
          </p:nvSpPr>
          <p:spPr bwMode="auto">
            <a:xfrm>
              <a:off x="4235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6685" name="Group 160"/>
            <p:cNvGrpSpPr>
              <a:grpSpLocks/>
            </p:cNvGrpSpPr>
            <p:nvPr/>
          </p:nvGrpSpPr>
          <p:grpSpPr bwMode="auto">
            <a:xfrm>
              <a:off x="3402" y="663"/>
              <a:ext cx="1089" cy="589"/>
              <a:chOff x="2880" y="1207"/>
              <a:chExt cx="1089" cy="589"/>
            </a:xfrm>
          </p:grpSpPr>
          <p:sp>
            <p:nvSpPr>
              <p:cNvPr id="26686" name="Line 138"/>
              <p:cNvSpPr>
                <a:spLocks noChangeShapeType="1"/>
              </p:cNvSpPr>
              <p:nvPr/>
            </p:nvSpPr>
            <p:spPr bwMode="auto">
              <a:xfrm>
                <a:off x="2880" y="1796"/>
                <a:ext cx="907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7" name="Line 139"/>
              <p:cNvSpPr>
                <a:spLocks noChangeShapeType="1"/>
              </p:cNvSpPr>
              <p:nvPr/>
            </p:nvSpPr>
            <p:spPr bwMode="auto">
              <a:xfrm flipV="1">
                <a:off x="2880" y="1433"/>
                <a:ext cx="408" cy="363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8" name="Text Box 141"/>
              <p:cNvSpPr txBox="1">
                <a:spLocks noChangeArrowheads="1"/>
              </p:cNvSpPr>
              <p:nvPr/>
            </p:nvSpPr>
            <p:spPr bwMode="auto">
              <a:xfrm>
                <a:off x="3651" y="1434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j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6689" name="Text Box 142"/>
              <p:cNvSpPr txBox="1">
                <a:spLocks noChangeArrowheads="1"/>
              </p:cNvSpPr>
              <p:nvPr/>
            </p:nvSpPr>
            <p:spPr bwMode="auto">
              <a:xfrm>
                <a:off x="2971" y="1207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j</a:t>
                </a:r>
                <a:r>
                  <a:rPr lang="en-US" altLang="zh-CN" baseline="-25000"/>
                  <a:t>3</a:t>
                </a:r>
              </a:p>
            </p:txBody>
          </p:sp>
        </p:grpSp>
      </p:grpSp>
      <p:sp>
        <p:nvSpPr>
          <p:cNvPr id="231586" name="Text Box 162"/>
          <p:cNvSpPr txBox="1">
            <a:spLocks noChangeArrowheads="1"/>
          </p:cNvSpPr>
          <p:nvPr/>
        </p:nvSpPr>
        <p:spPr bwMode="auto">
          <a:xfrm>
            <a:off x="179388" y="4724400"/>
            <a:ext cx="8640762" cy="193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三维数组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zh-CN" altLang="en-US" sz="3200" dirty="0">
                <a:solidFill>
                  <a:schemeClr val="tx1"/>
                </a:solidFill>
              </a:rPr>
              <a:t>中任一元素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j1,j2,j3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的</a:t>
            </a:r>
            <a:r>
              <a:rPr lang="zh-CN" altLang="en-US" sz="3200" dirty="0" smtClean="0">
                <a:solidFill>
                  <a:schemeClr val="tx1"/>
                </a:solidFill>
              </a:rPr>
              <a:t>存储位置：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LOC(j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,j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) = LOC(0,0,0) + 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            +(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×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3200" dirty="0" smtClean="0">
                <a:solidFill>
                  <a:schemeClr val="tx1"/>
                </a:solidFill>
              </a:rPr>
              <a:t>×j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+b</a:t>
            </a:r>
            <a:r>
              <a:rPr lang="en-US" altLang="zh-CN" sz="3200" baseline="-25000" dirty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×j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＋</a:t>
            </a:r>
            <a:r>
              <a:rPr lang="en-US" altLang="zh-CN" sz="3200" dirty="0">
                <a:solidFill>
                  <a:schemeClr val="tx1"/>
                </a:solidFill>
              </a:rPr>
              <a:t>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)×</a:t>
            </a:r>
            <a:r>
              <a:rPr lang="en-US" altLang="zh-CN" sz="3200" dirty="0">
                <a:solidFill>
                  <a:srgbClr val="800000"/>
                </a:solidFill>
              </a:rPr>
              <a:t>L</a:t>
            </a:r>
          </a:p>
        </p:txBody>
      </p:sp>
      <p:sp>
        <p:nvSpPr>
          <p:cNvPr id="78" name="矩形 77"/>
          <p:cNvSpPr/>
          <p:nvPr/>
        </p:nvSpPr>
        <p:spPr>
          <a:xfrm>
            <a:off x="7848599" y="161925"/>
            <a:ext cx="1069524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 = 3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15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74" grpId="0" animBg="1"/>
      <p:bldP spid="231586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A965C7D-534C-4A80-95DB-1383F0619FAB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12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以“行序为主序”的存储映象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 </a:t>
            </a:r>
            <a:r>
              <a:rPr lang="zh-CN" altLang="en-US" smtClean="0"/>
              <a:t>维数组数据元素存储位置的映象关系：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23850" y="1916113"/>
          <a:ext cx="82804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" name="公式" r:id="rId4" imgW="3162300" imgH="457200" progId="Equation.3">
                  <p:embed/>
                </p:oleObj>
              </mc:Choice>
              <mc:Fallback>
                <p:oleObj name="公式" r:id="rId4" imgW="316230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6113"/>
                        <a:ext cx="82804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3850" y="4699000"/>
            <a:ext cx="88709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600" b="0">
                <a:solidFill>
                  <a:srgbClr val="990033"/>
                </a:solidFill>
              </a:rPr>
              <a:t>称为 </a:t>
            </a:r>
            <a:r>
              <a:rPr lang="en-US" altLang="zh-CN" sz="3600" b="0" u="sng">
                <a:solidFill>
                  <a:srgbClr val="990033"/>
                </a:solidFill>
              </a:rPr>
              <a:t>n </a:t>
            </a:r>
            <a:r>
              <a:rPr lang="zh-CN" altLang="en-US" sz="3600" b="0" u="sng">
                <a:solidFill>
                  <a:srgbClr val="990033"/>
                </a:solidFill>
              </a:rPr>
              <a:t>维数组的映象函数</a:t>
            </a:r>
            <a:r>
              <a:rPr lang="zh-CN" altLang="en-US" sz="3600" b="0">
                <a:solidFill>
                  <a:srgbClr val="990033"/>
                </a:solidFill>
              </a:rPr>
              <a:t>。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990033"/>
                </a:solidFill>
              </a:rPr>
              <a:t>数组元素的存储位置是其下标的线性函数。</a:t>
            </a:r>
          </a:p>
        </p:txBody>
      </p:sp>
      <p:graphicFrame>
        <p:nvGraphicFramePr>
          <p:cNvPr id="12376" name="Object 88"/>
          <p:cNvGraphicFramePr>
            <a:graphicFrameLocks noChangeAspect="1"/>
          </p:cNvGraphicFramePr>
          <p:nvPr/>
        </p:nvGraphicFramePr>
        <p:xfrm>
          <a:off x="257175" y="3357563"/>
          <a:ext cx="84137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公式" r:id="rId6" imgW="3213100" imgH="431800" progId="Equation.3">
                  <p:embed/>
                </p:oleObj>
              </mc:Choice>
              <mc:Fallback>
                <p:oleObj name="公式" r:id="rId6" imgW="32131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3357563"/>
                        <a:ext cx="8413750" cy="113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3C8400C-57CA-4635-8AC8-ED9218EE76C0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13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 </a:t>
            </a:r>
            <a:r>
              <a:rPr lang="zh-CN" altLang="en-US" smtClean="0"/>
              <a:t>特殊矩阵的压缩存储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特殊矩阵的种类</a:t>
            </a:r>
          </a:p>
          <a:p>
            <a:pPr eaLnBrk="1" hangingPunct="1"/>
            <a:r>
              <a:rPr lang="en-US" altLang="zh-CN" smtClean="0"/>
              <a:t>1) </a:t>
            </a:r>
            <a:r>
              <a:rPr lang="zh-CN" altLang="en-US" smtClean="0"/>
              <a:t>特种矩阵</a:t>
            </a:r>
          </a:p>
          <a:p>
            <a:pPr lvl="1" eaLnBrk="1" hangingPunct="1"/>
            <a:r>
              <a:rPr lang="zh-CN" altLang="en-US" smtClean="0"/>
              <a:t>非零元在矩阵</a:t>
            </a:r>
            <a:r>
              <a:rPr lang="en-US" altLang="zh-CN" smtClean="0"/>
              <a:t>An×n</a:t>
            </a:r>
            <a:r>
              <a:rPr lang="zh-CN" altLang="en-US" smtClean="0"/>
              <a:t>中的分布有一定规律</a:t>
            </a:r>
          </a:p>
          <a:p>
            <a:pPr lvl="1" eaLnBrk="1" hangingPunct="1"/>
            <a:r>
              <a:rPr lang="zh-CN" altLang="en-US" smtClean="0"/>
              <a:t>例如</a:t>
            </a:r>
            <a:r>
              <a:rPr lang="en-US" altLang="zh-CN" smtClean="0"/>
              <a:t>: </a:t>
            </a:r>
            <a:r>
              <a:rPr lang="zh-CN" altLang="en-US" smtClean="0"/>
              <a:t>对称矩阵、三角矩阵、对角矩阵</a:t>
            </a:r>
          </a:p>
          <a:p>
            <a:pPr eaLnBrk="1" hangingPunct="1"/>
            <a:r>
              <a:rPr lang="en-US" altLang="zh-CN" smtClean="0"/>
              <a:t>2) </a:t>
            </a:r>
            <a:r>
              <a:rPr lang="zh-CN" altLang="en-US" smtClean="0"/>
              <a:t>随机稀疏矩阵</a:t>
            </a:r>
          </a:p>
          <a:p>
            <a:pPr lvl="1" eaLnBrk="1" hangingPunct="1"/>
            <a:r>
              <a:rPr lang="zh-CN" altLang="en-US" smtClean="0"/>
              <a:t>非零元很少，且在矩阵</a:t>
            </a:r>
            <a:r>
              <a:rPr lang="en-US" altLang="zh-CN" smtClean="0"/>
              <a:t>Am×n</a:t>
            </a:r>
            <a:r>
              <a:rPr lang="zh-CN" altLang="en-US" smtClean="0"/>
              <a:t>中随机出现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33350" y="4495800"/>
          <a:ext cx="32035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" name="Equation" r:id="rId3" imgW="1270000" imgH="914400" progId="Equation.3">
                  <p:embed/>
                </p:oleObj>
              </mc:Choice>
              <mc:Fallback>
                <p:oleObj name="Equation" r:id="rId3" imgW="1270000" imgH="914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4495800"/>
                        <a:ext cx="320357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3397250" y="4495800"/>
          <a:ext cx="29146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" name="Equation" r:id="rId5" imgW="1155700" imgH="914400" progId="Equation.3">
                  <p:embed/>
                </p:oleObj>
              </mc:Choice>
              <mc:Fallback>
                <p:oleObj name="Equation" r:id="rId5" imgW="1155700" imgH="914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495800"/>
                        <a:ext cx="291465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6469063" y="4495800"/>
          <a:ext cx="24352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" name="Equation" r:id="rId7" imgW="965200" imgH="914400" progId="Equation.3">
                  <p:embed/>
                </p:oleObj>
              </mc:Choice>
              <mc:Fallback>
                <p:oleObj name="Equation" r:id="rId7" imgW="965200" imgH="9144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4495800"/>
                        <a:ext cx="243522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B594F83-F926-48C7-96A0-8B1F261379AE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14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5.3.1 </a:t>
            </a:r>
            <a:r>
              <a:rPr lang="zh-CN" altLang="en-US" smtClean="0"/>
              <a:t>对称矩阵的压缩存储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存储下三角数据：矩阵中任意位置的元素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ij</a:t>
            </a:r>
            <a:r>
              <a:rPr lang="zh-CN" altLang="en-US" dirty="0" smtClean="0"/>
              <a:t>与它的存储位置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是一一对应的，其关系是：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4102" name="AutoShape 6"/>
          <p:cNvSpPr>
            <a:spLocks/>
          </p:cNvSpPr>
          <p:nvPr/>
        </p:nvSpPr>
        <p:spPr bwMode="auto">
          <a:xfrm>
            <a:off x="5051425" y="2924175"/>
            <a:ext cx="142875" cy="2232025"/>
          </a:xfrm>
          <a:prstGeom prst="leftBracket">
            <a:avLst>
              <a:gd name="adj" fmla="val 130185"/>
            </a:avLst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zh-CN" altLang="zh-CN" sz="3600" b="0">
              <a:solidFill>
                <a:srgbClr val="FFFF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103" name="AutoShape 7"/>
          <p:cNvSpPr>
            <a:spLocks/>
          </p:cNvSpPr>
          <p:nvPr/>
        </p:nvSpPr>
        <p:spPr bwMode="auto">
          <a:xfrm>
            <a:off x="8578850" y="2924175"/>
            <a:ext cx="169863" cy="2316163"/>
          </a:xfrm>
          <a:prstGeom prst="rightBracket">
            <a:avLst>
              <a:gd name="adj" fmla="val 113629"/>
            </a:avLst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98525" y="5462588"/>
            <a:ext cx="7345363" cy="919162"/>
            <a:chOff x="528" y="3456"/>
            <a:chExt cx="4627" cy="579"/>
          </a:xfrm>
        </p:grpSpPr>
        <p:sp>
          <p:nvSpPr>
            <p:cNvPr id="4144" name="Rectangle 9"/>
            <p:cNvSpPr>
              <a:spLocks noChangeArrowheads="1"/>
            </p:cNvSpPr>
            <p:nvPr/>
          </p:nvSpPr>
          <p:spPr bwMode="auto">
            <a:xfrm>
              <a:off x="576" y="3723"/>
              <a:ext cx="4216" cy="312"/>
            </a:xfrm>
            <a:prstGeom prst="rect">
              <a:avLst/>
            </a:prstGeom>
            <a:solidFill>
              <a:schemeClr val="hlink"/>
            </a:solidFill>
            <a:ln w="28575" cap="rnd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Line 10"/>
            <p:cNvSpPr>
              <a:spLocks noChangeShapeType="1"/>
            </p:cNvSpPr>
            <p:nvPr/>
          </p:nvSpPr>
          <p:spPr bwMode="auto">
            <a:xfrm>
              <a:off x="912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Line 11"/>
            <p:cNvSpPr>
              <a:spLocks noChangeShapeType="1"/>
            </p:cNvSpPr>
            <p:nvPr/>
          </p:nvSpPr>
          <p:spPr bwMode="auto">
            <a:xfrm>
              <a:off x="1248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Line 12"/>
            <p:cNvSpPr>
              <a:spLocks noChangeShapeType="1"/>
            </p:cNvSpPr>
            <p:nvPr/>
          </p:nvSpPr>
          <p:spPr bwMode="auto">
            <a:xfrm>
              <a:off x="1602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Line 13"/>
            <p:cNvSpPr>
              <a:spLocks noChangeShapeType="1"/>
            </p:cNvSpPr>
            <p:nvPr/>
          </p:nvSpPr>
          <p:spPr bwMode="auto">
            <a:xfrm>
              <a:off x="1943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14"/>
            <p:cNvSpPr>
              <a:spLocks noChangeShapeType="1"/>
            </p:cNvSpPr>
            <p:nvPr/>
          </p:nvSpPr>
          <p:spPr bwMode="auto">
            <a:xfrm>
              <a:off x="2278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Line 15"/>
            <p:cNvSpPr>
              <a:spLocks noChangeShapeType="1"/>
            </p:cNvSpPr>
            <p:nvPr/>
          </p:nvSpPr>
          <p:spPr bwMode="auto">
            <a:xfrm>
              <a:off x="2614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Line 16"/>
            <p:cNvSpPr>
              <a:spLocks noChangeShapeType="1"/>
            </p:cNvSpPr>
            <p:nvPr/>
          </p:nvSpPr>
          <p:spPr bwMode="auto">
            <a:xfrm>
              <a:off x="3552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Line 17"/>
            <p:cNvSpPr>
              <a:spLocks noChangeShapeType="1"/>
            </p:cNvSpPr>
            <p:nvPr/>
          </p:nvSpPr>
          <p:spPr bwMode="auto">
            <a:xfrm>
              <a:off x="3216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Line 18"/>
            <p:cNvSpPr>
              <a:spLocks noChangeShapeType="1"/>
            </p:cNvSpPr>
            <p:nvPr/>
          </p:nvSpPr>
          <p:spPr bwMode="auto">
            <a:xfrm>
              <a:off x="4464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Line 19"/>
            <p:cNvSpPr>
              <a:spLocks noChangeShapeType="1"/>
            </p:cNvSpPr>
            <p:nvPr/>
          </p:nvSpPr>
          <p:spPr bwMode="auto">
            <a:xfrm>
              <a:off x="3910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Line 20"/>
            <p:cNvSpPr>
              <a:spLocks noChangeShapeType="1"/>
            </p:cNvSpPr>
            <p:nvPr/>
          </p:nvSpPr>
          <p:spPr bwMode="auto">
            <a:xfrm>
              <a:off x="4800" y="3723"/>
              <a:ext cx="0" cy="312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Line 21"/>
            <p:cNvSpPr>
              <a:spLocks noChangeShapeType="1"/>
            </p:cNvSpPr>
            <p:nvPr/>
          </p:nvSpPr>
          <p:spPr bwMode="auto">
            <a:xfrm>
              <a:off x="2784" y="3879"/>
              <a:ext cx="2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Line 22"/>
            <p:cNvSpPr>
              <a:spLocks noChangeShapeType="1"/>
            </p:cNvSpPr>
            <p:nvPr/>
          </p:nvSpPr>
          <p:spPr bwMode="auto">
            <a:xfrm>
              <a:off x="4032" y="3827"/>
              <a:ext cx="2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Text Box 23"/>
            <p:cNvSpPr txBox="1">
              <a:spLocks noChangeArrowheads="1"/>
            </p:cNvSpPr>
            <p:nvPr/>
          </p:nvSpPr>
          <p:spPr bwMode="auto">
            <a:xfrm>
              <a:off x="576" y="3696"/>
              <a:ext cx="4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ea typeface="宋体" pitchFamily="2" charset="-122"/>
                </a:rPr>
                <a:t>11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ea typeface="宋体" pitchFamily="2" charset="-122"/>
                </a:rPr>
                <a:t>21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ea typeface="宋体" pitchFamily="2" charset="-122"/>
                </a:rPr>
                <a:t>22 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ea typeface="宋体" pitchFamily="2" charset="-122"/>
                </a:rPr>
                <a:t>31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ea typeface="宋体" pitchFamily="2" charset="-122"/>
                </a:rPr>
                <a:t>32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ea typeface="宋体" pitchFamily="2" charset="-122"/>
                </a:rPr>
                <a:t>33                 </a:t>
              </a:r>
              <a:r>
                <a:rPr lang="en-US" altLang="zh-CN" baseline="-30000" dirty="0" smtClean="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i="1" dirty="0" smtClean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baseline="-30000" dirty="0" smtClean="0">
                  <a:solidFill>
                    <a:schemeClr val="tx1"/>
                  </a:solidFill>
                  <a:ea typeface="宋体" pitchFamily="2" charset="-122"/>
                </a:rPr>
                <a:t>n1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ea typeface="宋体" pitchFamily="2" charset="-122"/>
                </a:rPr>
                <a:t>n2      </a:t>
              </a:r>
              <a:r>
                <a:rPr lang="en-US" altLang="zh-CN" i="1" dirty="0" err="1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baseline="-30000" dirty="0" err="1">
                  <a:solidFill>
                    <a:schemeClr val="tx1"/>
                  </a:solidFill>
                  <a:ea typeface="宋体" pitchFamily="2" charset="-122"/>
                </a:rPr>
                <a:t>nn</a:t>
              </a:r>
              <a:endParaRPr lang="en-US" altLang="zh-CN" baseline="-300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159" name="Text Box 24"/>
            <p:cNvSpPr txBox="1">
              <a:spLocks noChangeArrowheads="1"/>
            </p:cNvSpPr>
            <p:nvPr/>
          </p:nvSpPr>
          <p:spPr bwMode="auto">
            <a:xfrm>
              <a:off x="528" y="3456"/>
              <a:ext cx="4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400" b="0" dirty="0">
                  <a:solidFill>
                    <a:srgbClr val="FFFF66"/>
                  </a:solidFill>
                  <a:ea typeface="隶书" pitchFamily="49" charset="-122"/>
                </a:rPr>
                <a:t> </a:t>
              </a:r>
              <a:r>
                <a:rPr lang="en-US" altLang="zh-CN" sz="2400" dirty="0">
                  <a:solidFill>
                    <a:srgbClr val="A50021"/>
                  </a:solidFill>
                  <a:ea typeface="隶书" pitchFamily="49" charset="-122"/>
                </a:rPr>
                <a:t>0    1     2      3     4     5                                </a:t>
              </a:r>
              <a:r>
                <a:rPr lang="en-US" altLang="zh-CN" sz="2400" i="1" dirty="0">
                  <a:solidFill>
                    <a:srgbClr val="A50021"/>
                  </a:solidFill>
                  <a:ea typeface="隶书" pitchFamily="49" charset="-122"/>
                </a:rPr>
                <a:t>n</a:t>
              </a:r>
              <a:r>
                <a:rPr lang="en-US" altLang="zh-CN" sz="2400" dirty="0">
                  <a:solidFill>
                    <a:srgbClr val="A50021"/>
                  </a:solidFill>
                  <a:ea typeface="隶书" pitchFamily="49" charset="-122"/>
                </a:rPr>
                <a:t>(</a:t>
              </a:r>
              <a:r>
                <a:rPr lang="en-US" altLang="zh-CN" sz="2400" i="1" dirty="0">
                  <a:solidFill>
                    <a:srgbClr val="A50021"/>
                  </a:solidFill>
                  <a:ea typeface="隶书" pitchFamily="49" charset="-122"/>
                </a:rPr>
                <a:t>n</a:t>
              </a:r>
              <a:r>
                <a:rPr lang="en-US" altLang="zh-CN" sz="2400" dirty="0">
                  <a:solidFill>
                    <a:srgbClr val="A50021"/>
                  </a:solidFill>
                  <a:ea typeface="隶书" pitchFamily="49" charset="-122"/>
                </a:rPr>
                <a:t>+1)/2-1</a:t>
              </a:r>
            </a:p>
          </p:txBody>
        </p:sp>
      </p:grpSp>
      <p:graphicFrame>
        <p:nvGraphicFramePr>
          <p:cNvPr id="191519" name="Object 31"/>
          <p:cNvGraphicFramePr>
            <a:graphicFrameLocks noChangeAspect="1"/>
          </p:cNvGraphicFramePr>
          <p:nvPr/>
        </p:nvGraphicFramePr>
        <p:xfrm>
          <a:off x="184150" y="2781300"/>
          <a:ext cx="4675188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公式" r:id="rId3" imgW="1879600" imgH="787400" progId="Equation.3">
                  <p:embed/>
                </p:oleObj>
              </mc:Choice>
              <mc:Fallback>
                <p:oleObj name="公式" r:id="rId3" imgW="1879600" imgH="7874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2781300"/>
                        <a:ext cx="4675188" cy="195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32"/>
          <p:cNvSpPr>
            <a:spLocks noChangeArrowheads="1"/>
          </p:cNvSpPr>
          <p:nvPr/>
        </p:nvSpPr>
        <p:spPr bwMode="auto">
          <a:xfrm>
            <a:off x="6059488" y="2205038"/>
            <a:ext cx="1681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 dirty="0" err="1">
                <a:solidFill>
                  <a:schemeClr val="tx2"/>
                </a:solidFill>
              </a:rPr>
              <a:t>a</a:t>
            </a:r>
            <a:r>
              <a:rPr lang="en-US" altLang="zh-CN" i="1" baseline="-25000" dirty="0" err="1">
                <a:solidFill>
                  <a:schemeClr val="tx2"/>
                </a:solidFill>
              </a:rPr>
              <a:t>ij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i="1" dirty="0" err="1">
                <a:solidFill>
                  <a:schemeClr val="tx2"/>
                </a:solidFill>
              </a:rPr>
              <a:t>a</a:t>
            </a:r>
            <a:r>
              <a:rPr lang="en-US" altLang="zh-CN" i="1" baseline="-25000" dirty="0" err="1">
                <a:solidFill>
                  <a:schemeClr val="tx2"/>
                </a:solidFill>
              </a:rPr>
              <a:t>ji</a:t>
            </a:r>
            <a:endParaRPr lang="en-US" altLang="zh-CN" i="1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191696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13469"/>
              </p:ext>
            </p:extLst>
          </p:nvPr>
        </p:nvGraphicFramePr>
        <p:xfrm>
          <a:off x="5338763" y="2781300"/>
          <a:ext cx="3119437" cy="2608264"/>
        </p:xfrm>
        <a:graphic>
          <a:graphicData uri="http://schemas.openxmlformats.org/drawingml/2006/table">
            <a:tbl>
              <a:tblPr/>
              <a:tblGrid>
                <a:gridCol w="623887"/>
                <a:gridCol w="623888"/>
                <a:gridCol w="623887"/>
                <a:gridCol w="623888"/>
                <a:gridCol w="623887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nn</a:t>
                      </a:r>
                      <a:endParaRPr kumimoji="1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B6DF63B-5334-48F2-AA6A-BEA3DEFF7D43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15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什么是稀疏矩阵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假设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lang="zh-CN" altLang="en-US" dirty="0" smtClean="0"/>
              <a:t>行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列的矩阵，其中非零元素（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个）占总数的比例小于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％的矩阵为稀疏矩阵。</a:t>
            </a:r>
          </a:p>
          <a:p>
            <a:pPr eaLnBrk="1" hangingPunct="1"/>
            <a:r>
              <a:rPr lang="zh-CN" altLang="en-US" dirty="0" smtClean="0">
                <a:solidFill>
                  <a:srgbClr val="800000"/>
                </a:solidFill>
              </a:rPr>
              <a:t>稀疏因子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i="1" dirty="0" smtClean="0">
                <a:solidFill>
                  <a:schemeClr val="accent4"/>
                </a:solidFill>
                <a:sym typeface="Symbol" pitchFamily="18" charset="2"/>
              </a:rPr>
              <a:t></a:t>
            </a:r>
            <a:r>
              <a:rPr lang="zh-CN" altLang="en-US" dirty="0" smtClean="0">
                <a:solidFill>
                  <a:schemeClr val="accent4"/>
                </a:solidFill>
              </a:rPr>
              <a:t> </a:t>
            </a:r>
            <a:r>
              <a:rPr lang="zh-CN" altLang="en-US" dirty="0" smtClean="0">
                <a:solidFill>
                  <a:schemeClr val="accent4"/>
                </a:solidFill>
                <a:sym typeface="Symbol" pitchFamily="18" charset="2"/>
              </a:rPr>
              <a:t></a:t>
            </a:r>
            <a:r>
              <a:rPr lang="zh-CN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zh-CN" dirty="0" smtClean="0">
                <a:solidFill>
                  <a:schemeClr val="accent4"/>
                </a:solidFill>
              </a:rPr>
              <a:t>0.05 </a:t>
            </a:r>
            <a:r>
              <a:rPr lang="zh-CN" altLang="en-US" dirty="0" smtClean="0">
                <a:solidFill>
                  <a:schemeClr val="accent4"/>
                </a:solidFill>
              </a:rPr>
              <a:t>的矩阵为稀疏矩阵。</a:t>
            </a:r>
          </a:p>
          <a:p>
            <a:pPr eaLnBrk="1" hangingPunct="1"/>
            <a:r>
              <a:rPr lang="zh-CN" altLang="en-US" dirty="0" smtClean="0">
                <a:solidFill>
                  <a:srgbClr val="800000"/>
                </a:solidFill>
              </a:rPr>
              <a:t>稀疏因子定义为：</a:t>
            </a: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116013" y="4365625"/>
          <a:ext cx="1905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5" name="公式" r:id="rId3" imgW="1041400" imgH="457200" progId="Equation.3">
                  <p:embed/>
                </p:oleObj>
              </mc:Choice>
              <mc:Fallback>
                <p:oleObj name="公式" r:id="rId3" imgW="10414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1905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4500563" y="3644900"/>
          <a:ext cx="3816350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" name="公式" r:id="rId5" imgW="1968500" imgH="1371600" progId="Equation.3">
                  <p:embed/>
                </p:oleObj>
              </mc:Choice>
              <mc:Fallback>
                <p:oleObj name="公式" r:id="rId5" imgW="1968500" imgH="1371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644900"/>
                        <a:ext cx="3816350" cy="265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6ECE1AD-3F19-4B23-A133-69275612E7EB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16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稀疏矩阵的存储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dirty="0" smtClean="0"/>
              <a:t>以二维数组表示高阶的稀疏矩阵，产生的问题</a:t>
            </a:r>
            <a:r>
              <a:rPr lang="en-US" altLang="zh-CN" dirty="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>
                  <a:lumMod val="50000"/>
                </a:schemeClr>
              </a:buClr>
              <a:buFontTx/>
              <a:buAutoNum type="arabicPeriod"/>
            </a:pPr>
            <a:r>
              <a:rPr lang="zh-CN" altLang="en-US" dirty="0" smtClean="0"/>
              <a:t>零值元素占了很大空间</a:t>
            </a:r>
            <a:r>
              <a:rPr lang="en-US" altLang="zh-CN" dirty="0" smtClean="0"/>
              <a:t>;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>
                  <a:lumMod val="50000"/>
                </a:schemeClr>
              </a:buClr>
              <a:buFontTx/>
              <a:buAutoNum type="arabicPeriod"/>
            </a:pPr>
            <a:r>
              <a:rPr lang="zh-CN" altLang="en-US" dirty="0" smtClean="0"/>
              <a:t>计算中进行了很多和零值的运算，遇除法，还需判别除数是否为零。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dirty="0" smtClean="0"/>
              <a:t>解决问题的原则</a:t>
            </a:r>
            <a:r>
              <a:rPr lang="en-US" altLang="zh-CN" dirty="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>
                  <a:lumMod val="50000"/>
                </a:schemeClr>
              </a:buClr>
              <a:buFontTx/>
              <a:buAutoNum type="arabicPeriod"/>
            </a:pPr>
            <a:r>
              <a:rPr lang="zh-CN" altLang="en-US" dirty="0" smtClean="0"/>
              <a:t>尽可能少存或不存零值元素；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>
                  <a:lumMod val="50000"/>
                </a:schemeClr>
              </a:buClr>
              <a:buFontTx/>
              <a:buAutoNum type="arabicPeriod"/>
            </a:pPr>
            <a:r>
              <a:rPr lang="zh-CN" altLang="en-US" dirty="0" smtClean="0"/>
              <a:t>尽可能减少没有实际意义的运算；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>
                  <a:lumMod val="50000"/>
                </a:schemeClr>
              </a:buClr>
              <a:buFontTx/>
              <a:buAutoNum type="arabicPeriod"/>
            </a:pPr>
            <a:r>
              <a:rPr lang="zh-CN" altLang="en-US" dirty="0" smtClean="0"/>
              <a:t>操作方便：能尽可能快地找到与下标值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对应的元素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>
                  <a:lumMod val="50000"/>
                </a:schemeClr>
              </a:buClr>
              <a:buFontTx/>
              <a:buAutoNum type="arabicPeriod"/>
            </a:pPr>
            <a:r>
              <a:rPr lang="zh-CN" altLang="en-US" dirty="0" smtClean="0"/>
              <a:t>操作方便：能尽可能快地找到同一行或同一列的非零值元。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D0F3729-B11B-4E69-92D9-96AD1D91EDD7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17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5.3.2 </a:t>
            </a:r>
            <a:r>
              <a:rPr lang="zh-CN" altLang="en-US" smtClean="0"/>
              <a:t>随机稀疏矩阵的压缩存储方法</a:t>
            </a:r>
          </a:p>
        </p:txBody>
      </p:sp>
      <p:sp>
        <p:nvSpPr>
          <p:cNvPr id="2867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一、三元组顺序表</a:t>
            </a:r>
          </a:p>
          <a:p>
            <a:pPr eaLnBrk="1" hangingPunct="1"/>
            <a:r>
              <a:rPr lang="zh-CN" altLang="en-US" smtClean="0"/>
              <a:t>二、行逻辑链接顺序表</a:t>
            </a:r>
          </a:p>
          <a:p>
            <a:pPr eaLnBrk="1" hangingPunct="1"/>
            <a:r>
              <a:rPr lang="zh-CN" altLang="en-US" smtClean="0"/>
              <a:t>三、十字链表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D20B098-8D69-496E-8646-468900A5CFA5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18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4716463" y="763588"/>
            <a:ext cx="1477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i="1" dirty="0" err="1">
                <a:solidFill>
                  <a:srgbClr val="800000"/>
                </a:solidFill>
                <a:ea typeface="隶书" pitchFamily="49" charset="-122"/>
              </a:rPr>
              <a:t>M</a:t>
            </a:r>
            <a:r>
              <a:rPr lang="en-US" altLang="zh-CN" dirty="0" err="1">
                <a:solidFill>
                  <a:srgbClr val="800000"/>
                </a:solidFill>
                <a:ea typeface="隶书" pitchFamily="49" charset="-122"/>
              </a:rPr>
              <a:t>.data</a:t>
            </a:r>
            <a:endParaRPr lang="en-US" altLang="zh-CN" dirty="0">
              <a:solidFill>
                <a:srgbClr val="800000"/>
              </a:solidFill>
              <a:ea typeface="隶书" pitchFamily="49" charset="-122"/>
            </a:endParaRP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4932363" y="5084763"/>
            <a:ext cx="23764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行数</a:t>
            </a:r>
            <a:r>
              <a:rPr lang="en-US" altLang="zh-CN" sz="2400" dirty="0">
                <a:solidFill>
                  <a:srgbClr val="800000"/>
                </a:solidFill>
                <a:ea typeface="宋体" pitchFamily="2" charset="-122"/>
              </a:rPr>
              <a:t>M.mu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列数</a:t>
            </a:r>
            <a:r>
              <a:rPr lang="en-US" altLang="zh-CN" sz="2400" dirty="0">
                <a:solidFill>
                  <a:srgbClr val="800000"/>
                </a:solidFill>
                <a:ea typeface="宋体" pitchFamily="2" charset="-122"/>
              </a:rPr>
              <a:t>M.nu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/>
              <a:t>元素个数</a:t>
            </a:r>
            <a:r>
              <a:rPr lang="en-US" altLang="zh-CN" sz="2400" dirty="0" err="1">
                <a:solidFill>
                  <a:srgbClr val="800000"/>
                </a:solidFill>
                <a:ea typeface="宋体" pitchFamily="2" charset="-122"/>
              </a:rPr>
              <a:t>M.tu</a:t>
            </a:r>
            <a:endParaRPr lang="en-US" altLang="zh-CN" sz="2400" dirty="0">
              <a:solidFill>
                <a:srgbClr val="800000"/>
              </a:solidFill>
              <a:ea typeface="宋体" pitchFamily="2" charset="-122"/>
            </a:endParaRPr>
          </a:p>
        </p:txBody>
      </p:sp>
      <p:grpSp>
        <p:nvGrpSpPr>
          <p:cNvPr id="29701" name="Group 35"/>
          <p:cNvGrpSpPr>
            <a:grpSpLocks/>
          </p:cNvGrpSpPr>
          <p:nvPr/>
        </p:nvGrpSpPr>
        <p:grpSpPr bwMode="auto">
          <a:xfrm>
            <a:off x="107950" y="1916113"/>
            <a:ext cx="4848226" cy="3529012"/>
            <a:chOff x="-45" y="1207"/>
            <a:chExt cx="3054" cy="2223"/>
          </a:xfrm>
        </p:grpSpPr>
        <p:sp>
          <p:nvSpPr>
            <p:cNvPr id="29775" name="Text Box 36"/>
            <p:cNvSpPr txBox="1">
              <a:spLocks noChangeArrowheads="1"/>
            </p:cNvSpPr>
            <p:nvPr/>
          </p:nvSpPr>
          <p:spPr bwMode="auto">
            <a:xfrm>
              <a:off x="-45" y="1879"/>
              <a:ext cx="7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3600" b="0" i="1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M</a:t>
              </a:r>
              <a:r>
                <a:rPr lang="en-US" altLang="zh-CN" sz="3600" b="0" baseline="-30000" dirty="0">
                  <a:solidFill>
                    <a:schemeClr val="tx1"/>
                  </a:solidFill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 sz="3600" b="0" dirty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=</a:t>
              </a:r>
              <a:endParaRPr lang="en-US" altLang="zh-CN" sz="3600" b="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9776" name="Text Box 37"/>
            <p:cNvSpPr txBox="1">
              <a:spLocks noChangeArrowheads="1"/>
            </p:cNvSpPr>
            <p:nvPr/>
          </p:nvSpPr>
          <p:spPr bwMode="auto">
            <a:xfrm>
              <a:off x="476" y="1207"/>
              <a:ext cx="2533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>
                <a:spcBef>
                  <a:spcPct val="4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0 12  9  0  0  0  0</a:t>
              </a:r>
              <a:endParaRPr lang="en-US" altLang="zh-CN" baseline="-30000">
                <a:solidFill>
                  <a:schemeClr val="tx1"/>
                </a:solidFill>
                <a:ea typeface="宋体" pitchFamily="2" charset="-122"/>
                <a:sym typeface="Symbol" pitchFamily="18" charset="2"/>
              </a:endParaRP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 0  0  0  0  0  0  0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-3  0  0  0  0 14  0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 0  0 24  0  0  0  0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 0 18  0  0  0  0  0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15  0  0 -7  0  0  0</a:t>
              </a:r>
              <a:endParaRPr lang="en-US" altLang="zh-CN" baseline="-30000">
                <a:solidFill>
                  <a:schemeClr val="tx1"/>
                </a:solidFill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29777" name="AutoShape 38"/>
            <p:cNvSpPr>
              <a:spLocks/>
            </p:cNvSpPr>
            <p:nvPr/>
          </p:nvSpPr>
          <p:spPr bwMode="auto">
            <a:xfrm>
              <a:off x="478" y="1303"/>
              <a:ext cx="65" cy="2127"/>
            </a:xfrm>
            <a:prstGeom prst="leftBracket">
              <a:avLst>
                <a:gd name="adj" fmla="val 27269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9778" name="AutoShape 39"/>
            <p:cNvSpPr>
              <a:spLocks/>
            </p:cNvSpPr>
            <p:nvPr/>
          </p:nvSpPr>
          <p:spPr bwMode="auto">
            <a:xfrm>
              <a:off x="2835" y="1303"/>
              <a:ext cx="101" cy="2082"/>
            </a:xfrm>
            <a:prstGeom prst="rightBracket">
              <a:avLst>
                <a:gd name="adj" fmla="val 17178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2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一、三元组顺序表</a:t>
            </a:r>
          </a:p>
        </p:txBody>
      </p:sp>
      <p:graphicFrame>
        <p:nvGraphicFramePr>
          <p:cNvPr id="120160" name="Group 352"/>
          <p:cNvGraphicFramePr>
            <a:graphicFrameLocks noGrp="1"/>
          </p:cNvGraphicFramePr>
          <p:nvPr/>
        </p:nvGraphicFramePr>
        <p:xfrm>
          <a:off x="5364163" y="236538"/>
          <a:ext cx="3624262" cy="457200"/>
        </p:xfrm>
        <a:graphic>
          <a:graphicData uri="http://schemas.openxmlformats.org/drawingml/2006/table">
            <a:tbl>
              <a:tblPr/>
              <a:tblGrid>
                <a:gridCol w="1208087"/>
                <a:gridCol w="1208088"/>
                <a:gridCol w="120808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行下标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列下标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164" name="Group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02055"/>
              </p:ext>
            </p:extLst>
          </p:nvPr>
        </p:nvGraphicFramePr>
        <p:xfrm>
          <a:off x="6156325" y="763588"/>
          <a:ext cx="2070100" cy="4114800"/>
        </p:xfrm>
        <a:graphic>
          <a:graphicData uri="http://schemas.openxmlformats.org/drawingml/2006/table">
            <a:tbl>
              <a:tblPr/>
              <a:tblGrid>
                <a:gridCol w="690563"/>
                <a:gridCol w="688975"/>
                <a:gridCol w="690562"/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166" name="Group 358"/>
          <p:cNvGraphicFramePr>
            <a:graphicFrameLocks noGrp="1"/>
          </p:cNvGraphicFramePr>
          <p:nvPr/>
        </p:nvGraphicFramePr>
        <p:xfrm>
          <a:off x="5724525" y="1284288"/>
          <a:ext cx="457200" cy="3584578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162" name="Group 354"/>
          <p:cNvGraphicFramePr>
            <a:graphicFrameLocks noGrp="1"/>
          </p:cNvGraphicFramePr>
          <p:nvPr/>
        </p:nvGraphicFramePr>
        <p:xfrm>
          <a:off x="7524750" y="5013325"/>
          <a:ext cx="717550" cy="1371600"/>
        </p:xfrm>
        <a:graphic>
          <a:graphicData uri="http://schemas.openxmlformats.org/drawingml/2006/table">
            <a:tbl>
              <a:tblPr/>
              <a:tblGrid>
                <a:gridCol w="71755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20163" name="Rectangle 355"/>
          <p:cNvSpPr>
            <a:spLocks noChangeArrowheads="1"/>
          </p:cNvSpPr>
          <p:nvPr/>
        </p:nvSpPr>
        <p:spPr bwMode="auto">
          <a:xfrm>
            <a:off x="1908175" y="141287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按行序存储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8" grpId="0"/>
      <p:bldP spid="119833" grpId="0"/>
      <p:bldP spid="1201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3D4C55B-F976-4A4F-A128-310CA1D7CC27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19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三元组顺序表的定义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46150" y="1498600"/>
            <a:ext cx="7131050" cy="25733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#define  MAXSIZE  12500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typedef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2"/>
                </a:solidFill>
              </a:rPr>
              <a:t>int 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, j;</a:t>
            </a:r>
            <a:r>
              <a:rPr lang="en-US" altLang="zh-CN" dirty="0">
                <a:solidFill>
                  <a:schemeClr val="tx1"/>
                </a:solidFill>
              </a:rPr>
              <a:t>      //</a:t>
            </a:r>
            <a:r>
              <a:rPr lang="zh-CN" altLang="en-US" dirty="0">
                <a:solidFill>
                  <a:schemeClr val="tx1"/>
                </a:solidFill>
              </a:rPr>
              <a:t>该非零元的行下标和列下标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2"/>
                </a:solidFill>
              </a:rPr>
              <a:t>ElemType</a:t>
            </a:r>
            <a:r>
              <a:rPr lang="en-US" altLang="zh-CN" dirty="0">
                <a:solidFill>
                  <a:schemeClr val="tx2"/>
                </a:solidFill>
              </a:rPr>
              <a:t>  e;</a:t>
            </a:r>
            <a:r>
              <a:rPr lang="en-US" altLang="zh-CN" dirty="0">
                <a:solidFill>
                  <a:schemeClr val="tx1"/>
                </a:solidFill>
              </a:rPr>
              <a:t>    // </a:t>
            </a:r>
            <a:r>
              <a:rPr lang="zh-CN" altLang="en-US" dirty="0">
                <a:solidFill>
                  <a:schemeClr val="tx1"/>
                </a:solidFill>
              </a:rPr>
              <a:t>该非零元的值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 Triple;  // </a:t>
            </a:r>
            <a:r>
              <a:rPr lang="zh-CN" altLang="en-US" dirty="0">
                <a:solidFill>
                  <a:srgbClr val="990033"/>
                </a:solidFill>
              </a:rPr>
              <a:t>三元组类型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46150" y="4241800"/>
            <a:ext cx="7131050" cy="2082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typedef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{ 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2"/>
                </a:solidFill>
              </a:rPr>
              <a:t>Triple  data[MAXSIZE + 1];</a:t>
            </a:r>
            <a:r>
              <a:rPr lang="en-US" altLang="zh-CN" dirty="0">
                <a:solidFill>
                  <a:srgbClr val="9933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//data[0]</a:t>
            </a:r>
            <a:r>
              <a:rPr lang="zh-CN" altLang="en-US" dirty="0">
                <a:solidFill>
                  <a:srgbClr val="FF0000"/>
                </a:solidFill>
              </a:rPr>
              <a:t>未用</a:t>
            </a:r>
            <a:r>
              <a:rPr lang="zh-CN" altLang="en-US" dirty="0">
                <a:solidFill>
                  <a:srgbClr val="9933FF"/>
                </a:solidFill>
              </a:rPr>
              <a:t> 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9933FF"/>
                </a:solidFill>
              </a:rPr>
              <a:t>      </a:t>
            </a:r>
            <a:r>
              <a:rPr lang="en-US" altLang="zh-CN" dirty="0">
                <a:solidFill>
                  <a:schemeClr val="tx2"/>
                </a:solidFill>
              </a:rPr>
              <a:t>int     mu, nu, </a:t>
            </a:r>
            <a:r>
              <a:rPr lang="en-US" altLang="zh-CN" dirty="0" err="1">
                <a:solidFill>
                  <a:schemeClr val="tx2"/>
                </a:solidFill>
              </a:rPr>
              <a:t>tu</a:t>
            </a:r>
            <a:r>
              <a:rPr lang="en-US" altLang="zh-CN" dirty="0">
                <a:solidFill>
                  <a:schemeClr val="tx2"/>
                </a:solidFill>
              </a:rPr>
              <a:t>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行数、列数、元素个数</a:t>
            </a:r>
            <a:r>
              <a:rPr lang="zh-CN" altLang="en-US" dirty="0">
                <a:solidFill>
                  <a:srgbClr val="9933FF"/>
                </a:solidFill>
              </a:rPr>
              <a:t> 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} </a:t>
            </a:r>
            <a:r>
              <a:rPr lang="en-US" altLang="zh-CN" dirty="0" err="1">
                <a:solidFill>
                  <a:schemeClr val="tx1"/>
                </a:solidFill>
              </a:rPr>
              <a:t>TSMatrix</a:t>
            </a:r>
            <a:r>
              <a:rPr lang="en-US" altLang="zh-CN" dirty="0">
                <a:solidFill>
                  <a:schemeClr val="tx1"/>
                </a:solidFill>
              </a:rPr>
              <a:t>;  // </a:t>
            </a:r>
            <a:r>
              <a:rPr lang="zh-CN" altLang="en-US" dirty="0">
                <a:solidFill>
                  <a:srgbClr val="990033"/>
                </a:solidFill>
              </a:rPr>
              <a:t>稀疏矩阵类型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6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74B80F4-23F4-4FFD-A61B-4E56E5880B32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1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17412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5.1  </a:t>
            </a:r>
            <a:r>
              <a:rPr lang="zh-CN" altLang="en-US" smtClean="0"/>
              <a:t>数组的类型定义</a:t>
            </a:r>
          </a:p>
          <a:p>
            <a:pPr eaLnBrk="1" hangingPunct="1"/>
            <a:r>
              <a:rPr lang="en-US" altLang="zh-CN" smtClean="0"/>
              <a:t>5.2  </a:t>
            </a:r>
            <a:r>
              <a:rPr lang="zh-CN" altLang="en-US" smtClean="0"/>
              <a:t>数组的顺序表示和实现</a:t>
            </a:r>
          </a:p>
          <a:p>
            <a:pPr eaLnBrk="1" hangingPunct="1"/>
            <a:r>
              <a:rPr lang="en-US" altLang="zh-CN" smtClean="0"/>
              <a:t>5.3  </a:t>
            </a:r>
            <a:r>
              <a:rPr lang="zh-CN" altLang="en-US" smtClean="0"/>
              <a:t>特殊矩阵的压缩存储  </a:t>
            </a:r>
          </a:p>
          <a:p>
            <a:pPr eaLnBrk="1" hangingPunct="1"/>
            <a:r>
              <a:rPr lang="en-US" altLang="zh-CN" smtClean="0"/>
              <a:t>5.4  </a:t>
            </a:r>
            <a:r>
              <a:rPr lang="zh-CN" altLang="en-US" smtClean="0"/>
              <a:t>广义表的类型定义</a:t>
            </a:r>
          </a:p>
          <a:p>
            <a:pPr eaLnBrk="1" hangingPunct="1"/>
            <a:r>
              <a:rPr lang="en-US" altLang="zh-CN" smtClean="0"/>
              <a:t>5.5  </a:t>
            </a:r>
            <a:r>
              <a:rPr lang="zh-CN" altLang="en-US" smtClean="0"/>
              <a:t>广义表的表示方法</a:t>
            </a:r>
          </a:p>
          <a:p>
            <a:pPr eaLnBrk="1" hangingPunct="1"/>
            <a:r>
              <a:rPr lang="en-US" altLang="zh-CN" smtClean="0"/>
              <a:t>5.6  </a:t>
            </a:r>
            <a:r>
              <a:rPr lang="zh-CN" altLang="en-US" smtClean="0"/>
              <a:t>广义表操作的递归函数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5F18188-50BB-49EE-B383-92168FDDB7F5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20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17525" y="1817688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zh-CN" altLang="zh-CN" sz="4400" b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41325" y="2082800"/>
          <a:ext cx="3919538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" name="公式" r:id="rId3" imgW="1497950" imgH="710891" progId="Equation.3">
                  <p:embed/>
                </p:oleObj>
              </mc:Choice>
              <mc:Fallback>
                <p:oleObj name="公式" r:id="rId3" imgW="1497950" imgH="710891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082800"/>
                        <a:ext cx="3919538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929313" y="1676400"/>
          <a:ext cx="22383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" name="公式" r:id="rId5" imgW="990600" imgH="1143000" progId="Equation.3">
                  <p:embed/>
                </p:oleObj>
              </mc:Choice>
              <mc:Fallback>
                <p:oleObj name="公式" r:id="rId5" imgW="990600" imgH="11430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676400"/>
                        <a:ext cx="2238375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495800" y="2667000"/>
            <a:ext cx="1295400" cy="609600"/>
          </a:xfrm>
          <a:prstGeom prst="notchedRightArrow">
            <a:avLst>
              <a:gd name="adj1" fmla="val 57287"/>
              <a:gd name="adj2" fmla="val 80957"/>
            </a:avLst>
          </a:prstGeom>
          <a:gradFill rotWithShape="0">
            <a:gsLst>
              <a:gs pos="0">
                <a:srgbClr val="9933FF"/>
              </a:gs>
              <a:gs pos="100000">
                <a:srgbClr val="321153"/>
              </a:gs>
            </a:gsLst>
            <a:lin ang="0" scaled="1"/>
          </a:gra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如何求转置矩阵？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71600" y="4724400"/>
            <a:ext cx="6477000" cy="1506538"/>
            <a:chOff x="864" y="2976"/>
            <a:chExt cx="4080" cy="949"/>
          </a:xfrm>
        </p:grpSpPr>
        <p:sp>
          <p:nvSpPr>
            <p:cNvPr id="6153" name="Text Box 10"/>
            <p:cNvSpPr txBox="1">
              <a:spLocks noChangeArrowheads="1"/>
            </p:cNvSpPr>
            <p:nvPr/>
          </p:nvSpPr>
          <p:spPr bwMode="auto">
            <a:xfrm>
              <a:off x="864" y="2976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ea typeface="宋体" pitchFamily="2" charset="-122"/>
                </a:rPr>
                <a:t>M</a:t>
              </a:r>
            </a:p>
          </p:txBody>
        </p:sp>
        <p:sp>
          <p:nvSpPr>
            <p:cNvPr id="6154" name="Text Box 11"/>
            <p:cNvSpPr txBox="1">
              <a:spLocks noChangeArrowheads="1"/>
            </p:cNvSpPr>
            <p:nvPr/>
          </p:nvSpPr>
          <p:spPr bwMode="auto">
            <a:xfrm>
              <a:off x="3888" y="2976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ea typeface="宋体" pitchFamily="2" charset="-122"/>
                </a:rPr>
                <a:t>T</a:t>
              </a:r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1728" y="3552"/>
              <a:ext cx="1680" cy="373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2"/>
                  </a:solidFill>
                  <a:ea typeface="宋体" pitchFamily="2" charset="-122"/>
                </a:rPr>
                <a:t>Tij = Mji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583ECAE-31F4-4CCC-BD24-17632250B0B5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21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用常规的二维数组表示时的算法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033588" y="5089525"/>
            <a:ext cx="49228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  </a:t>
            </a:r>
            <a:r>
              <a:rPr lang="zh-CN" altLang="en-US">
                <a:solidFill>
                  <a:schemeClr val="tx2"/>
                </a:solidFill>
              </a:rPr>
              <a:t>其时间复杂度为</a:t>
            </a:r>
            <a:r>
              <a:rPr lang="en-US" altLang="zh-CN">
                <a:solidFill>
                  <a:schemeClr val="tx2"/>
                </a:solidFill>
              </a:rPr>
              <a:t>: O(mu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×</a:t>
            </a:r>
            <a:r>
              <a:rPr lang="en-US" altLang="zh-CN">
                <a:solidFill>
                  <a:schemeClr val="tx2"/>
                </a:solidFill>
              </a:rPr>
              <a:t>nu)</a:t>
            </a:r>
            <a:endParaRPr lang="en-US" altLang="zh-CN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1219200" y="2817813"/>
            <a:ext cx="6553200" cy="172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 for (col=1; col&lt;=nu; ++col)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      for (row=1; row&lt;=mu; ++row)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             </a:t>
            </a:r>
            <a:r>
              <a:rPr lang="en-US" altLang="zh-CN">
                <a:solidFill>
                  <a:srgbClr val="FF0000"/>
                </a:solidFill>
              </a:rPr>
              <a:t>T[col][row] 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=</a:t>
            </a:r>
            <a:r>
              <a:rPr lang="en-US" altLang="zh-CN">
                <a:solidFill>
                  <a:srgbClr val="FF0000"/>
                </a:solidFill>
              </a:rPr>
              <a:t> M[row][col];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62300" y="1676400"/>
            <a:ext cx="2667000" cy="592138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  <a:ea typeface="宋体" pitchFamily="2" charset="-122"/>
              </a:rPr>
              <a:t>Tij = Mji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  <p:bldP spid="19456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48477"/>
              </p:ext>
            </p:extLst>
          </p:nvPr>
        </p:nvGraphicFramePr>
        <p:xfrm>
          <a:off x="4148138" y="3481389"/>
          <a:ext cx="1719262" cy="3043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262"/>
              </a:tblGrid>
              <a:tr h="6086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86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86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86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86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FF1B169-F588-4282-A5F1-CB42B252F1C5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22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68313" y="1484313"/>
          <a:ext cx="3919537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" name="公式" r:id="rId3" imgW="1497950" imgH="710891" progId="Equation.3">
                  <p:embed/>
                </p:oleObj>
              </mc:Choice>
              <mc:Fallback>
                <p:oleObj name="公式" r:id="rId3" imgW="1497950" imgH="710891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84313"/>
                        <a:ext cx="3919537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用“三元组”表示时如何实现？</a:t>
            </a:r>
          </a:p>
        </p:txBody>
      </p:sp>
      <p:grpSp>
        <p:nvGrpSpPr>
          <p:cNvPr id="7174" name="Group 15"/>
          <p:cNvGrpSpPr>
            <a:grpSpLocks/>
          </p:cNvGrpSpPr>
          <p:nvPr/>
        </p:nvGrpSpPr>
        <p:grpSpPr bwMode="auto">
          <a:xfrm>
            <a:off x="827088" y="3543300"/>
            <a:ext cx="1800225" cy="2909888"/>
            <a:chOff x="975" y="2341"/>
            <a:chExt cx="1134" cy="1833"/>
          </a:xfrm>
        </p:grpSpPr>
        <p:sp>
          <p:nvSpPr>
            <p:cNvPr id="7188" name="Text Box 7"/>
            <p:cNvSpPr txBox="1">
              <a:spLocks noChangeArrowheads="1"/>
            </p:cNvSpPr>
            <p:nvPr/>
          </p:nvSpPr>
          <p:spPr bwMode="auto">
            <a:xfrm>
              <a:off x="975" y="2341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ea typeface="宋体" pitchFamily="2" charset="-122"/>
                </a:rPr>
                <a:t>1   2   14</a:t>
              </a:r>
            </a:p>
          </p:txBody>
        </p:sp>
        <p:sp>
          <p:nvSpPr>
            <p:cNvPr id="7189" name="Text Box 8"/>
            <p:cNvSpPr txBox="1">
              <a:spLocks noChangeArrowheads="1"/>
            </p:cNvSpPr>
            <p:nvPr/>
          </p:nvSpPr>
          <p:spPr bwMode="auto">
            <a:xfrm>
              <a:off x="975" y="2707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ea typeface="宋体" pitchFamily="2" charset="-122"/>
                </a:rPr>
                <a:t>1   5   -5</a:t>
              </a:r>
            </a:p>
          </p:txBody>
        </p:sp>
        <p:sp>
          <p:nvSpPr>
            <p:cNvPr id="7190" name="Text Box 9"/>
            <p:cNvSpPr txBox="1">
              <a:spLocks noChangeArrowheads="1"/>
            </p:cNvSpPr>
            <p:nvPr/>
          </p:nvSpPr>
          <p:spPr bwMode="auto">
            <a:xfrm>
              <a:off x="975" y="3067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2   2   -7</a:t>
              </a:r>
            </a:p>
          </p:txBody>
        </p:sp>
        <p:sp>
          <p:nvSpPr>
            <p:cNvPr id="7191" name="Text Box 10"/>
            <p:cNvSpPr txBox="1">
              <a:spLocks noChangeArrowheads="1"/>
            </p:cNvSpPr>
            <p:nvPr/>
          </p:nvSpPr>
          <p:spPr bwMode="auto">
            <a:xfrm>
              <a:off x="975" y="3430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3   1   36</a:t>
              </a:r>
            </a:p>
          </p:txBody>
        </p:sp>
        <p:sp>
          <p:nvSpPr>
            <p:cNvPr id="7192" name="Text Box 11"/>
            <p:cNvSpPr txBox="1">
              <a:spLocks noChangeArrowheads="1"/>
            </p:cNvSpPr>
            <p:nvPr/>
          </p:nvSpPr>
          <p:spPr bwMode="auto">
            <a:xfrm>
              <a:off x="975" y="3793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3   4   28</a:t>
              </a:r>
            </a:p>
          </p:txBody>
        </p:sp>
      </p:grpSp>
      <p:graphicFrame>
        <p:nvGraphicFramePr>
          <p:cNvPr id="7171" name="Object 13"/>
          <p:cNvGraphicFramePr>
            <a:graphicFrameLocks noChangeAspect="1"/>
          </p:cNvGraphicFramePr>
          <p:nvPr/>
        </p:nvGraphicFramePr>
        <p:xfrm>
          <a:off x="6659563" y="908050"/>
          <a:ext cx="22383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" name="公式" r:id="rId5" imgW="990600" imgH="1143000" progId="Equation.3">
                  <p:embed/>
                </p:oleObj>
              </mc:Choice>
              <mc:Fallback>
                <p:oleObj name="公式" r:id="rId5" imgW="99060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908050"/>
                        <a:ext cx="2238375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5076825" y="1916113"/>
            <a:ext cx="1295400" cy="609600"/>
          </a:xfrm>
          <a:prstGeom prst="notchedRightArrow">
            <a:avLst>
              <a:gd name="adj1" fmla="val 57287"/>
              <a:gd name="adj2" fmla="val 80957"/>
            </a:avLst>
          </a:prstGeom>
          <a:gradFill rotWithShape="0">
            <a:gsLst>
              <a:gs pos="0">
                <a:srgbClr val="9933FF"/>
              </a:gs>
              <a:gs pos="100000">
                <a:srgbClr val="321153"/>
              </a:gs>
            </a:gsLst>
            <a:lin ang="0" scaled="1"/>
          </a:gra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4138613" y="4089400"/>
            <a:ext cx="1728787" cy="604838"/>
          </a:xfrm>
          <a:prstGeom prst="rect">
            <a:avLst/>
          </a:prstGeom>
          <a:solidFill>
            <a:srgbClr val="E6CDFF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2   1   14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4146097" y="5919788"/>
            <a:ext cx="1728787" cy="604837"/>
          </a:xfrm>
          <a:prstGeom prst="rect">
            <a:avLst/>
          </a:prstGeom>
          <a:solidFill>
            <a:srgbClr val="E6CDFF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 dirty="0">
                <a:solidFill>
                  <a:schemeClr val="tx1"/>
                </a:solidFill>
                <a:ea typeface="宋体" pitchFamily="2" charset="-122"/>
              </a:rPr>
              <a:t>5   1   -5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4138613" y="4703763"/>
            <a:ext cx="1728787" cy="604837"/>
          </a:xfrm>
          <a:prstGeom prst="rect">
            <a:avLst/>
          </a:prstGeom>
          <a:solidFill>
            <a:srgbClr val="E6CDFF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2   2   -7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4138613" y="3471863"/>
            <a:ext cx="1728787" cy="604837"/>
          </a:xfrm>
          <a:prstGeom prst="rect">
            <a:avLst/>
          </a:prstGeom>
          <a:solidFill>
            <a:srgbClr val="E6CDFF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 dirty="0">
                <a:solidFill>
                  <a:schemeClr val="tx1"/>
                </a:solidFill>
                <a:ea typeface="宋体" pitchFamily="2" charset="-122"/>
              </a:rPr>
              <a:t>1   3   36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4138613" y="5314950"/>
            <a:ext cx="1728787" cy="604838"/>
          </a:xfrm>
          <a:prstGeom prst="rect">
            <a:avLst/>
          </a:prstGeom>
          <a:solidFill>
            <a:srgbClr val="E6CDFF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 dirty="0">
                <a:solidFill>
                  <a:schemeClr val="tx1"/>
                </a:solidFill>
                <a:ea typeface="宋体" pitchFamily="2" charset="-122"/>
              </a:rPr>
              <a:t>4   3   28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107950" y="3644900"/>
            <a:ext cx="79057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0000"/>
                </a:solidFill>
                <a:ea typeface="宋体" pitchFamily="2" charset="-122"/>
              </a:rPr>
              <a:t>按行序存储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 flipV="1">
            <a:off x="2627313" y="3760788"/>
            <a:ext cx="1511300" cy="180022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2627313" y="3832225"/>
            <a:ext cx="1511300" cy="576263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2627313" y="5056188"/>
            <a:ext cx="15113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 flipV="1">
            <a:off x="2627313" y="5561013"/>
            <a:ext cx="1511300" cy="57467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>
            <a:off x="2627313" y="4408488"/>
            <a:ext cx="1511300" cy="180022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5940425" y="4076700"/>
            <a:ext cx="3054350" cy="2582863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基本操作：</a:t>
            </a:r>
          </a:p>
          <a:p>
            <a:pPr algn="l">
              <a:spcBef>
                <a:spcPct val="20000"/>
              </a:spcBef>
            </a:pPr>
            <a:r>
              <a:rPr lang="zh-CN" altLang="en-US" dirty="0"/>
              <a:t>按照</a:t>
            </a:r>
            <a:r>
              <a:rPr lang="en-US" altLang="zh-CN" dirty="0"/>
              <a:t>M</a:t>
            </a:r>
            <a:r>
              <a:rPr lang="zh-CN" altLang="en-US" dirty="0"/>
              <a:t>的列序，</a:t>
            </a:r>
          </a:p>
          <a:p>
            <a:pPr algn="l">
              <a:spcBef>
                <a:spcPct val="20000"/>
              </a:spcBef>
            </a:pPr>
            <a:r>
              <a:rPr lang="zh-CN" altLang="en-US" dirty="0"/>
              <a:t>依次从</a:t>
            </a:r>
            <a:r>
              <a:rPr lang="en-US" altLang="zh-CN" dirty="0"/>
              <a:t>M</a:t>
            </a:r>
            <a:r>
              <a:rPr lang="zh-CN" altLang="en-US" dirty="0"/>
              <a:t>中找出</a:t>
            </a:r>
          </a:p>
          <a:p>
            <a:pPr algn="l">
              <a:spcBef>
                <a:spcPct val="20000"/>
              </a:spcBef>
            </a:pPr>
            <a:r>
              <a:rPr lang="zh-CN" altLang="en-US" dirty="0"/>
              <a:t>属于当前列的元素</a:t>
            </a:r>
          </a:p>
          <a:p>
            <a:pPr algn="l">
              <a:spcBef>
                <a:spcPct val="20000"/>
              </a:spcBef>
            </a:pPr>
            <a:r>
              <a:rPr lang="zh-CN" altLang="en-US" dirty="0"/>
              <a:t>放在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1589881" y="1002507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200" dirty="0">
                <a:ea typeface="宋体" pitchFamily="2" charset="-122"/>
              </a:rPr>
              <a:t>M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940550" y="328612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200" dirty="0">
                <a:ea typeface="宋体" pitchFamily="2" charset="-122"/>
              </a:rPr>
              <a:t>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0" grpId="0" animBg="1" autoUpdateAnimBg="0"/>
      <p:bldP spid="82961" grpId="0" animBg="1" autoUpdateAnimBg="0"/>
      <p:bldP spid="82962" grpId="0" animBg="1" autoUpdateAnimBg="0"/>
      <p:bldP spid="82963" grpId="0" animBg="1" autoUpdateAnimBg="0"/>
      <p:bldP spid="82964" grpId="0" animBg="1" autoUpdateAnimBg="0"/>
      <p:bldP spid="82965" grpId="0"/>
      <p:bldP spid="82966" grpId="0" animBg="1"/>
      <p:bldP spid="82967" grpId="0" animBg="1"/>
      <p:bldP spid="82968" grpId="0" animBg="1"/>
      <p:bldP spid="82969" grpId="0" animBg="1"/>
      <p:bldP spid="82970" grpId="0" animBg="1"/>
      <p:bldP spid="829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13CC4FE-8C16-4630-9FFD-66F312B1CC5B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23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771" name="Rectangle 10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用“三元组”表示时的操作步骤</a:t>
            </a:r>
          </a:p>
        </p:txBody>
      </p:sp>
      <p:sp>
        <p:nvSpPr>
          <p:cNvPr id="32772" name="Rectangle 1041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686800" cy="52260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void </a:t>
            </a:r>
            <a:r>
              <a:rPr lang="en-US" altLang="zh-CN" dirty="0" err="1" smtClean="0">
                <a:solidFill>
                  <a:schemeClr val="tx1"/>
                </a:solidFill>
              </a:rPr>
              <a:t>TranMatrix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TSMatrix</a:t>
            </a:r>
            <a:r>
              <a:rPr lang="en-US" altLang="zh-CN" dirty="0" smtClean="0">
                <a:solidFill>
                  <a:schemeClr val="tx1"/>
                </a:solidFill>
              </a:rPr>
              <a:t> M, </a:t>
            </a:r>
            <a:r>
              <a:rPr lang="en-US" altLang="zh-CN" dirty="0" err="1" smtClean="0">
                <a:solidFill>
                  <a:schemeClr val="tx1"/>
                </a:solidFill>
              </a:rPr>
              <a:t>TSMatrix</a:t>
            </a:r>
            <a:r>
              <a:rPr lang="en-US" altLang="zh-CN" dirty="0" smtClean="0">
                <a:solidFill>
                  <a:schemeClr val="tx1"/>
                </a:solidFill>
              </a:rPr>
              <a:t> &amp;T)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的各个参数：</a:t>
            </a:r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</a:rPr>
              <a:t>T.mu=M.nu;  T.nu=M.mu;  </a:t>
            </a:r>
            <a:r>
              <a:rPr lang="en-US" altLang="zh-CN" dirty="0" err="1" smtClean="0">
                <a:solidFill>
                  <a:schemeClr val="tx2"/>
                </a:solidFill>
              </a:rPr>
              <a:t>T.tu</a:t>
            </a:r>
            <a:r>
              <a:rPr lang="en-US" altLang="zh-CN" dirty="0" smtClean="0">
                <a:solidFill>
                  <a:schemeClr val="tx2"/>
                </a:solidFill>
              </a:rPr>
              <a:t>=</a:t>
            </a:r>
            <a:r>
              <a:rPr lang="en-US" altLang="zh-CN" dirty="0" err="1" smtClean="0">
                <a:solidFill>
                  <a:schemeClr val="tx2"/>
                </a:solidFill>
              </a:rPr>
              <a:t>M.tu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设指向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中当前元素的指针为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u="sng" dirty="0" smtClean="0">
                <a:solidFill>
                  <a:schemeClr val="tx1"/>
                </a:solidFill>
              </a:rPr>
              <a:t>每次得到</a:t>
            </a:r>
            <a:r>
              <a:rPr lang="en-US" altLang="zh-CN" u="sng" dirty="0" smtClean="0">
                <a:solidFill>
                  <a:schemeClr val="tx1"/>
                </a:solidFill>
              </a:rPr>
              <a:t>T</a:t>
            </a:r>
            <a:r>
              <a:rPr lang="zh-CN" altLang="en-US" u="sng" dirty="0" smtClean="0">
                <a:solidFill>
                  <a:schemeClr val="tx1"/>
                </a:solidFill>
              </a:rPr>
              <a:t>中的一行元素，设当前行号为</a:t>
            </a:r>
            <a:r>
              <a:rPr lang="en-US" altLang="zh-CN" u="sng" dirty="0" smtClean="0">
                <a:solidFill>
                  <a:schemeClr val="tx1"/>
                </a:solidFill>
              </a:rPr>
              <a:t>row</a:t>
            </a:r>
          </a:p>
          <a:p>
            <a:pPr lvl="1" eaLnBrk="1" hangingPunct="1"/>
            <a:r>
              <a:rPr lang="en-US" altLang="zh-CN" u="sng" dirty="0" smtClean="0">
                <a:solidFill>
                  <a:srgbClr val="800000"/>
                </a:solidFill>
              </a:rPr>
              <a:t>for (row=1; row&lt;=T.mu;  ++row)</a:t>
            </a:r>
          </a:p>
          <a:p>
            <a:pPr lvl="1" eaLnBrk="1" hangingPunct="1"/>
            <a:r>
              <a:rPr lang="zh-CN" altLang="en-US" dirty="0" smtClean="0">
                <a:solidFill>
                  <a:schemeClr val="tx2"/>
                </a:solidFill>
              </a:rPr>
              <a:t>一行中的每一个元素怎么得到？</a:t>
            </a:r>
          </a:p>
          <a:p>
            <a:pPr lvl="1" eaLnBrk="1" hangingPunct="1"/>
            <a:r>
              <a:rPr lang="zh-CN" altLang="en-US" u="sng" dirty="0" smtClean="0">
                <a:solidFill>
                  <a:schemeClr val="tx2"/>
                </a:solidFill>
              </a:rPr>
              <a:t>从</a:t>
            </a:r>
            <a:r>
              <a:rPr lang="en-US" altLang="zh-CN" u="sng" dirty="0" smtClean="0">
                <a:solidFill>
                  <a:schemeClr val="tx2"/>
                </a:solidFill>
              </a:rPr>
              <a:t>M</a:t>
            </a:r>
            <a:r>
              <a:rPr lang="zh-CN" altLang="en-US" u="sng" dirty="0" smtClean="0">
                <a:solidFill>
                  <a:schemeClr val="tx2"/>
                </a:solidFill>
              </a:rPr>
              <a:t>中所有的元素中找其列号</a:t>
            </a:r>
            <a:r>
              <a:rPr lang="en-US" altLang="zh-CN" u="sng" dirty="0" smtClean="0">
                <a:solidFill>
                  <a:schemeClr val="tx2"/>
                </a:solidFill>
              </a:rPr>
              <a:t>j==row</a:t>
            </a:r>
            <a:r>
              <a:rPr lang="zh-CN" altLang="en-US" u="sng" dirty="0" smtClean="0">
                <a:solidFill>
                  <a:schemeClr val="tx2"/>
                </a:solidFill>
              </a:rPr>
              <a:t>的元素</a:t>
            </a:r>
          </a:p>
          <a:p>
            <a:pPr lvl="2" eaLnBrk="1" hangingPunct="1"/>
            <a:r>
              <a:rPr lang="en-US" altLang="zh-CN" sz="2800" u="sng" dirty="0" smtClean="0">
                <a:solidFill>
                  <a:srgbClr val="800000"/>
                </a:solidFill>
              </a:rPr>
              <a:t>for (p=1;p&lt;=</a:t>
            </a:r>
            <a:r>
              <a:rPr lang="en-US" altLang="zh-CN" sz="2800" u="sng" dirty="0" err="1" smtClean="0">
                <a:solidFill>
                  <a:srgbClr val="800000"/>
                </a:solidFill>
              </a:rPr>
              <a:t>M.tu</a:t>
            </a:r>
            <a:r>
              <a:rPr lang="en-US" altLang="zh-CN" sz="2800" u="sng" dirty="0" smtClean="0">
                <a:solidFill>
                  <a:srgbClr val="800000"/>
                </a:solidFill>
              </a:rPr>
              <a:t>;++p)</a:t>
            </a:r>
          </a:p>
          <a:p>
            <a:pPr lvl="2" eaLnBrk="1" hangingPunct="1"/>
            <a:r>
              <a:rPr lang="zh-CN" altLang="en-US" sz="2800" u="sng" dirty="0" smtClean="0">
                <a:solidFill>
                  <a:srgbClr val="800000"/>
                </a:solidFill>
              </a:rPr>
              <a:t>条件：</a:t>
            </a:r>
            <a:r>
              <a:rPr lang="en-US" altLang="zh-CN" sz="2800" u="sng" dirty="0" err="1" smtClean="0">
                <a:solidFill>
                  <a:srgbClr val="800000"/>
                </a:solidFill>
              </a:rPr>
              <a:t>M.data</a:t>
            </a:r>
            <a:r>
              <a:rPr lang="en-US" altLang="zh-CN" sz="2800" u="sng" dirty="0" smtClean="0">
                <a:solidFill>
                  <a:srgbClr val="800000"/>
                </a:solidFill>
              </a:rPr>
              <a:t>[p</a:t>
            </a:r>
            <a:r>
              <a:rPr lang="en-US" altLang="zh-CN" sz="2800" u="sng" dirty="0">
                <a:solidFill>
                  <a:srgbClr val="800000"/>
                </a:solidFill>
              </a:rPr>
              <a:t>].j == row</a:t>
            </a:r>
            <a:endParaRPr lang="en-US" altLang="zh-CN" sz="2800" u="sng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F6C2F84-74AF-4575-B7C0-0AFDF632E597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24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25438" y="457200"/>
            <a:ext cx="8639175" cy="6335713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2"/>
                </a:solidFill>
              </a:rPr>
              <a:t>void Tran</a:t>
            </a:r>
            <a:r>
              <a:rPr lang="en-US" altLang="zh-CN">
                <a:solidFill>
                  <a:schemeClr val="tx2"/>
                </a:solidFill>
              </a:rPr>
              <a:t>Matrix</a:t>
            </a:r>
            <a:r>
              <a:rPr lang="en-US" altLang="zh-CN" sz="3200">
                <a:solidFill>
                  <a:schemeClr val="tx2"/>
                </a:solidFill>
              </a:rPr>
              <a:t>(TS</a:t>
            </a:r>
            <a:r>
              <a:rPr lang="en-US" altLang="zh-CN">
                <a:solidFill>
                  <a:schemeClr val="tx2"/>
                </a:solidFill>
              </a:rPr>
              <a:t>Matrix</a:t>
            </a:r>
            <a:r>
              <a:rPr lang="en-US" altLang="zh-CN" sz="3200">
                <a:solidFill>
                  <a:schemeClr val="tx2"/>
                </a:solidFill>
              </a:rPr>
              <a:t> M, TS</a:t>
            </a:r>
            <a:r>
              <a:rPr lang="en-US" altLang="zh-CN">
                <a:solidFill>
                  <a:schemeClr val="tx2"/>
                </a:solidFill>
              </a:rPr>
              <a:t>Matrix</a:t>
            </a:r>
            <a:r>
              <a:rPr lang="en-US" altLang="zh-CN" sz="3200">
                <a:solidFill>
                  <a:schemeClr val="tx2"/>
                </a:solidFill>
              </a:rPr>
              <a:t> &amp;T)</a:t>
            </a:r>
            <a:r>
              <a:rPr lang="en-US" altLang="zh-CN" sz="320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</a:rPr>
              <a:t>{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采用三元组表存储稀疏矩阵，求</a:t>
            </a:r>
            <a:r>
              <a:rPr lang="en-US" altLang="zh-CN">
                <a:solidFill>
                  <a:srgbClr val="008000"/>
                </a:solidFill>
              </a:rPr>
              <a:t>M</a:t>
            </a:r>
            <a:r>
              <a:rPr lang="zh-CN" altLang="en-US">
                <a:solidFill>
                  <a:srgbClr val="008000"/>
                </a:solidFill>
              </a:rPr>
              <a:t>的转置矩阵</a:t>
            </a:r>
            <a:r>
              <a:rPr lang="en-US" altLang="zh-CN">
                <a:solidFill>
                  <a:srgbClr val="008000"/>
                </a:solidFill>
              </a:rPr>
              <a:t>T</a:t>
            </a:r>
            <a:br>
              <a:rPr lang="en-US" altLang="zh-CN">
                <a:solidFill>
                  <a:srgbClr val="008000"/>
                </a:solidFill>
              </a:rPr>
            </a:br>
            <a:r>
              <a:rPr lang="en-US" altLang="zh-CN" sz="3200">
                <a:solidFill>
                  <a:schemeClr val="tx1"/>
                </a:solidFill>
              </a:rPr>
              <a:t>  T.mu=M.nu;  T.nu=M.mu;  T.tu=M.tu;</a:t>
            </a:r>
            <a:br>
              <a:rPr lang="en-US" altLang="zh-CN" sz="3200">
                <a:solidFill>
                  <a:schemeClr val="tx1"/>
                </a:solidFill>
              </a:rPr>
            </a:br>
            <a:r>
              <a:rPr lang="en-US" altLang="zh-CN" sz="3200">
                <a:solidFill>
                  <a:schemeClr val="tx1"/>
                </a:solidFill>
              </a:rPr>
              <a:t>  if (T.tu &lt;=0 ) return;</a:t>
            </a:r>
          </a:p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</a:rPr>
              <a:t>  </a:t>
            </a:r>
          </a:p>
          <a:p>
            <a:pPr algn="l">
              <a:lnSpc>
                <a:spcPct val="85000"/>
              </a:lnSpc>
              <a:spcBef>
                <a:spcPct val="0"/>
              </a:spcBef>
            </a:pPr>
            <a:endParaRPr lang="en-US" altLang="zh-CN" sz="3200">
              <a:solidFill>
                <a:schemeClr val="tx1"/>
              </a:solidFill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</a:pPr>
            <a:endParaRPr lang="en-US" altLang="zh-CN" sz="3200">
              <a:solidFill>
                <a:schemeClr val="tx1"/>
              </a:solidFill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</a:pPr>
            <a:endParaRPr lang="en-US" altLang="zh-CN" sz="3200">
              <a:solidFill>
                <a:schemeClr val="tx1"/>
              </a:solidFill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</a:pPr>
            <a:endParaRPr lang="en-US" altLang="zh-CN" sz="3200">
              <a:solidFill>
                <a:schemeClr val="tx1"/>
              </a:solidFill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</a:pPr>
            <a:endParaRPr lang="en-US" altLang="zh-CN" sz="3200">
              <a:solidFill>
                <a:schemeClr val="tx1"/>
              </a:solidFill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</a:pPr>
            <a:endParaRPr lang="en-US" altLang="zh-CN" sz="3200">
              <a:solidFill>
                <a:schemeClr val="tx1"/>
              </a:solidFill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</a:pPr>
            <a:endParaRPr lang="en-US" altLang="zh-CN" sz="3200">
              <a:solidFill>
                <a:schemeClr val="tx1"/>
              </a:solidFill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</a:rPr>
              <a:t/>
            </a:r>
            <a:br>
              <a:rPr lang="en-US" altLang="zh-CN" sz="3200">
                <a:solidFill>
                  <a:schemeClr val="tx1"/>
                </a:solidFill>
              </a:rPr>
            </a:br>
            <a:r>
              <a:rPr lang="en-US" altLang="zh-CN" sz="3200">
                <a:solidFill>
                  <a:schemeClr val="tx1"/>
                </a:solidFill>
              </a:rPr>
              <a:t>   </a:t>
            </a:r>
            <a:br>
              <a:rPr lang="en-US" altLang="zh-CN" sz="3200">
                <a:solidFill>
                  <a:schemeClr val="tx1"/>
                </a:solidFill>
              </a:rPr>
            </a:br>
            <a:r>
              <a:rPr lang="en-US" altLang="zh-CN" sz="3200">
                <a:solidFill>
                  <a:schemeClr val="tx2"/>
                </a:solidFill>
              </a:rPr>
              <a:t>}//  TransposeSMtrix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539750" y="2276475"/>
            <a:ext cx="8280400" cy="401955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q=1;  </a:t>
            </a:r>
            <a:r>
              <a:rPr lang="en-US" altLang="zh-CN" dirty="0">
                <a:solidFill>
                  <a:srgbClr val="008000"/>
                </a:solidFill>
              </a:rPr>
              <a:t>// q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 err="1">
                <a:solidFill>
                  <a:srgbClr val="008000"/>
                </a:solidFill>
              </a:rPr>
              <a:t>T.data</a:t>
            </a:r>
            <a:r>
              <a:rPr lang="en-US" altLang="zh-CN" dirty="0">
                <a:solidFill>
                  <a:srgbClr val="008000"/>
                </a:solidFill>
              </a:rPr>
              <a:t>[ ]</a:t>
            </a:r>
            <a:r>
              <a:rPr lang="zh-CN" altLang="en-US" dirty="0">
                <a:solidFill>
                  <a:srgbClr val="008000"/>
                </a:solidFill>
              </a:rPr>
              <a:t>当前三元组的位置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下标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for (row=1; row&lt;=T.mu;  ++row)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</a:rPr>
              <a:t>for (p=1;p&lt;=</a:t>
            </a:r>
            <a:r>
              <a:rPr lang="en-US" altLang="zh-CN" sz="3200" dirty="0" err="1">
                <a:solidFill>
                  <a:srgbClr val="FF0000"/>
                </a:solidFill>
              </a:rPr>
              <a:t>M.tu</a:t>
            </a:r>
            <a:r>
              <a:rPr lang="en-US" altLang="zh-CN" sz="3200" dirty="0">
                <a:solidFill>
                  <a:srgbClr val="FF0000"/>
                </a:solidFill>
              </a:rPr>
              <a:t>;++p)</a:t>
            </a:r>
            <a:r>
              <a:rPr lang="en-US" altLang="zh-CN" dirty="0">
                <a:solidFill>
                  <a:srgbClr val="008000"/>
                </a:solidFill>
              </a:rPr>
              <a:t>//p:</a:t>
            </a:r>
            <a:r>
              <a:rPr lang="zh-CN" altLang="en-US" dirty="0">
                <a:solidFill>
                  <a:srgbClr val="008000"/>
                </a:solidFill>
              </a:rPr>
              <a:t>扫描</a:t>
            </a:r>
            <a:r>
              <a:rPr lang="en-US" altLang="zh-CN" dirty="0" err="1">
                <a:solidFill>
                  <a:srgbClr val="008000"/>
                </a:solidFill>
              </a:rPr>
              <a:t>M.data</a:t>
            </a:r>
            <a:r>
              <a:rPr lang="zh-CN" altLang="en-US" dirty="0">
                <a:solidFill>
                  <a:srgbClr val="008000"/>
                </a:solidFill>
              </a:rPr>
              <a:t>指示器</a:t>
            </a:r>
          </a:p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          </a:t>
            </a:r>
            <a:r>
              <a:rPr lang="en-US" altLang="zh-CN" sz="3200" dirty="0">
                <a:solidFill>
                  <a:schemeClr val="tx1"/>
                </a:solidFill>
              </a:rPr>
              <a:t>if (</a:t>
            </a:r>
            <a:r>
              <a:rPr lang="en-US" altLang="zh-CN" sz="3200" dirty="0" err="1">
                <a:solidFill>
                  <a:schemeClr val="tx1"/>
                </a:solidFill>
              </a:rPr>
              <a:t>M.data</a:t>
            </a:r>
            <a:r>
              <a:rPr lang="en-US" altLang="zh-CN" sz="3200" dirty="0">
                <a:solidFill>
                  <a:schemeClr val="tx1"/>
                </a:solidFill>
              </a:rPr>
              <a:t>[p].j == row)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       {      </a:t>
            </a:r>
            <a:r>
              <a:rPr lang="en-US" altLang="zh-CN" sz="3200" dirty="0" err="1">
                <a:solidFill>
                  <a:schemeClr val="tx1"/>
                </a:solidFill>
              </a:rPr>
              <a:t>T.data</a:t>
            </a:r>
            <a:r>
              <a:rPr lang="en-US" altLang="zh-CN" sz="3200" dirty="0">
                <a:solidFill>
                  <a:schemeClr val="tx1"/>
                </a:solidFill>
              </a:rPr>
              <a:t>[q].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=</a:t>
            </a:r>
            <a:r>
              <a:rPr lang="en-US" altLang="zh-CN" sz="3200" dirty="0" err="1">
                <a:solidFill>
                  <a:schemeClr val="tx1"/>
                </a:solidFill>
              </a:rPr>
              <a:t>M.data</a:t>
            </a:r>
            <a:r>
              <a:rPr lang="en-US" altLang="zh-CN" sz="3200" dirty="0">
                <a:solidFill>
                  <a:schemeClr val="tx1"/>
                </a:solidFill>
              </a:rPr>
              <a:t>[p].j; 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               </a:t>
            </a:r>
            <a:r>
              <a:rPr lang="en-US" altLang="zh-CN" sz="3200" dirty="0" err="1">
                <a:solidFill>
                  <a:schemeClr val="tx1"/>
                </a:solidFill>
              </a:rPr>
              <a:t>T.data</a:t>
            </a:r>
            <a:r>
              <a:rPr lang="en-US" altLang="zh-CN" sz="3200" dirty="0">
                <a:solidFill>
                  <a:schemeClr val="tx1"/>
                </a:solidFill>
              </a:rPr>
              <a:t>[q].j=</a:t>
            </a:r>
            <a:r>
              <a:rPr lang="en-US" altLang="zh-CN" sz="3200" dirty="0" err="1">
                <a:solidFill>
                  <a:schemeClr val="tx1"/>
                </a:solidFill>
              </a:rPr>
              <a:t>M.data</a:t>
            </a:r>
            <a:r>
              <a:rPr lang="en-US" altLang="zh-CN" sz="3200" dirty="0">
                <a:solidFill>
                  <a:schemeClr val="tx1"/>
                </a:solidFill>
              </a:rPr>
              <a:t>[p].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;</a:t>
            </a:r>
            <a:br>
              <a:rPr lang="en-US" altLang="zh-CN" sz="3200" dirty="0">
                <a:solidFill>
                  <a:schemeClr val="tx1"/>
                </a:solidFill>
              </a:rPr>
            </a:br>
            <a:r>
              <a:rPr lang="en-US" altLang="zh-CN" sz="3200" dirty="0">
                <a:solidFill>
                  <a:schemeClr val="tx1"/>
                </a:solidFill>
              </a:rPr>
              <a:t>                  </a:t>
            </a:r>
            <a:r>
              <a:rPr lang="en-US" altLang="zh-CN" sz="3200" dirty="0" err="1">
                <a:solidFill>
                  <a:schemeClr val="tx1"/>
                </a:solidFill>
              </a:rPr>
              <a:t>T.data</a:t>
            </a:r>
            <a:r>
              <a:rPr lang="en-US" altLang="zh-CN" sz="3200" dirty="0">
                <a:solidFill>
                  <a:schemeClr val="tx1"/>
                </a:solidFill>
              </a:rPr>
              <a:t>[q].e=</a:t>
            </a:r>
            <a:r>
              <a:rPr lang="en-US" altLang="zh-CN" sz="3200" dirty="0" err="1">
                <a:solidFill>
                  <a:schemeClr val="tx1"/>
                </a:solidFill>
              </a:rPr>
              <a:t>M.data</a:t>
            </a:r>
            <a:r>
              <a:rPr lang="en-US" altLang="zh-CN" sz="3200" dirty="0">
                <a:solidFill>
                  <a:schemeClr val="tx1"/>
                </a:solidFill>
              </a:rPr>
              <a:t>[p].e; ++q;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       }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6631782" y="5997131"/>
            <a:ext cx="1603375" cy="5318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O(nu*</a:t>
            </a:r>
            <a:r>
              <a:rPr lang="en-US" altLang="zh-CN" dirty="0" err="1">
                <a:solidFill>
                  <a:schemeClr val="tx2"/>
                </a:solidFill>
                <a:ea typeface="宋体" pitchFamily="2" charset="-122"/>
              </a:rPr>
              <a:t>tu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44860" y="5997131"/>
            <a:ext cx="1627370" cy="52322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复杂度：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build="p" animBg="1"/>
      <p:bldP spid="12083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38AB0E3-8FCC-4EF3-98A3-B7F9E6449DE7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25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8197" name="Group 79"/>
          <p:cNvGrpSpPr>
            <a:grpSpLocks/>
          </p:cNvGrpSpPr>
          <p:nvPr/>
        </p:nvGrpSpPr>
        <p:grpSpPr bwMode="auto">
          <a:xfrm>
            <a:off x="4205288" y="3141663"/>
            <a:ext cx="1728787" cy="3052762"/>
            <a:chOff x="3243" y="2296"/>
            <a:chExt cx="1089" cy="1923"/>
          </a:xfrm>
        </p:grpSpPr>
        <p:sp>
          <p:nvSpPr>
            <p:cNvPr id="8241" name="Text Box 74"/>
            <p:cNvSpPr txBox="1">
              <a:spLocks noChangeArrowheads="1"/>
            </p:cNvSpPr>
            <p:nvPr/>
          </p:nvSpPr>
          <p:spPr bwMode="auto">
            <a:xfrm>
              <a:off x="3243" y="2685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242" name="Text Box 75"/>
            <p:cNvSpPr txBox="1">
              <a:spLocks noChangeArrowheads="1"/>
            </p:cNvSpPr>
            <p:nvPr/>
          </p:nvSpPr>
          <p:spPr bwMode="auto">
            <a:xfrm>
              <a:off x="3243" y="3838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243" name="Text Box 76"/>
            <p:cNvSpPr txBox="1">
              <a:spLocks noChangeArrowheads="1"/>
            </p:cNvSpPr>
            <p:nvPr/>
          </p:nvSpPr>
          <p:spPr bwMode="auto">
            <a:xfrm>
              <a:off x="3243" y="3072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244" name="Text Box 77"/>
            <p:cNvSpPr txBox="1">
              <a:spLocks noChangeArrowheads="1"/>
            </p:cNvSpPr>
            <p:nvPr/>
          </p:nvSpPr>
          <p:spPr bwMode="auto">
            <a:xfrm>
              <a:off x="3243" y="2296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245" name="Text Box 78"/>
            <p:cNvSpPr txBox="1">
              <a:spLocks noChangeArrowheads="1"/>
            </p:cNvSpPr>
            <p:nvPr/>
          </p:nvSpPr>
          <p:spPr bwMode="auto">
            <a:xfrm>
              <a:off x="3243" y="3457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395288" y="1052513"/>
          <a:ext cx="3821112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" name="公式" r:id="rId3" imgW="1497950" imgH="710891" progId="Equation.3">
                  <p:embed/>
                </p:oleObj>
              </mc:Choice>
              <mc:Fallback>
                <p:oleObj name="公式" r:id="rId3" imgW="1497950" imgH="710891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052513"/>
                        <a:ext cx="3821112" cy="190658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13"/>
          <p:cNvSpPr>
            <a:spLocks noChangeArrowheads="1"/>
          </p:cNvSpPr>
          <p:nvPr/>
        </p:nvSpPr>
        <p:spPr bwMode="auto">
          <a:xfrm>
            <a:off x="4500563" y="1773238"/>
            <a:ext cx="1295400" cy="609600"/>
          </a:xfrm>
          <a:prstGeom prst="notchedRightArrow">
            <a:avLst>
              <a:gd name="adj1" fmla="val 57287"/>
              <a:gd name="adj2" fmla="val 80957"/>
            </a:avLst>
          </a:prstGeom>
          <a:gradFill rotWithShape="0">
            <a:gsLst>
              <a:gs pos="0">
                <a:srgbClr val="9933FF"/>
              </a:gs>
              <a:gs pos="100000">
                <a:srgbClr val="321153"/>
              </a:gs>
            </a:gsLst>
            <a:lin ang="0" scaled="1"/>
          </a:gra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 Box 19"/>
          <p:cNvSpPr txBox="1">
            <a:spLocks noChangeArrowheads="1"/>
          </p:cNvSpPr>
          <p:nvPr/>
        </p:nvSpPr>
        <p:spPr bwMode="auto">
          <a:xfrm>
            <a:off x="179388" y="3429000"/>
            <a:ext cx="79057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0000"/>
                </a:solidFill>
                <a:ea typeface="宋体" pitchFamily="2" charset="-122"/>
              </a:rPr>
              <a:t>按行序存储</a:t>
            </a:r>
          </a:p>
        </p:txBody>
      </p:sp>
      <p:graphicFrame>
        <p:nvGraphicFramePr>
          <p:cNvPr id="8195" name="Object 26"/>
          <p:cNvGraphicFramePr>
            <a:graphicFrameLocks noChangeAspect="1"/>
          </p:cNvGraphicFramePr>
          <p:nvPr/>
        </p:nvGraphicFramePr>
        <p:xfrm>
          <a:off x="5867400" y="0"/>
          <a:ext cx="22383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" name="公式" r:id="rId5" imgW="990600" imgH="1143000" progId="Equation.3">
                  <p:embed/>
                </p:oleObj>
              </mc:Choice>
              <mc:Fallback>
                <p:oleObj name="公式" r:id="rId5" imgW="990600" imgH="11430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0"/>
                        <a:ext cx="2238375" cy="3048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" name="Group 27"/>
          <p:cNvGrpSpPr>
            <a:grpSpLocks/>
          </p:cNvGrpSpPr>
          <p:nvPr/>
        </p:nvGrpSpPr>
        <p:grpSpPr bwMode="auto">
          <a:xfrm>
            <a:off x="893763" y="3257550"/>
            <a:ext cx="1809750" cy="2909888"/>
            <a:chOff x="975" y="2341"/>
            <a:chExt cx="1140" cy="1833"/>
          </a:xfrm>
        </p:grpSpPr>
        <p:sp>
          <p:nvSpPr>
            <p:cNvPr id="8236" name="Text Box 28"/>
            <p:cNvSpPr txBox="1">
              <a:spLocks noChangeArrowheads="1"/>
            </p:cNvSpPr>
            <p:nvPr/>
          </p:nvSpPr>
          <p:spPr bwMode="auto">
            <a:xfrm>
              <a:off x="975" y="2341"/>
              <a:ext cx="1140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ea typeface="宋体" pitchFamily="2" charset="-122"/>
                </a:rPr>
                <a:t>1   2   14</a:t>
              </a:r>
            </a:p>
          </p:txBody>
        </p:sp>
        <p:sp>
          <p:nvSpPr>
            <p:cNvPr id="8237" name="Text Box 29"/>
            <p:cNvSpPr txBox="1">
              <a:spLocks noChangeArrowheads="1"/>
            </p:cNvSpPr>
            <p:nvPr/>
          </p:nvSpPr>
          <p:spPr bwMode="auto">
            <a:xfrm>
              <a:off x="975" y="2707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1   5   -5</a:t>
              </a:r>
            </a:p>
          </p:txBody>
        </p:sp>
        <p:sp>
          <p:nvSpPr>
            <p:cNvPr id="8238" name="Text Box 30"/>
            <p:cNvSpPr txBox="1">
              <a:spLocks noChangeArrowheads="1"/>
            </p:cNvSpPr>
            <p:nvPr/>
          </p:nvSpPr>
          <p:spPr bwMode="auto">
            <a:xfrm>
              <a:off x="975" y="3067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2   2   -7</a:t>
              </a:r>
            </a:p>
          </p:txBody>
        </p:sp>
        <p:sp>
          <p:nvSpPr>
            <p:cNvPr id="8239" name="Text Box 31"/>
            <p:cNvSpPr txBox="1">
              <a:spLocks noChangeArrowheads="1"/>
            </p:cNvSpPr>
            <p:nvPr/>
          </p:nvSpPr>
          <p:spPr bwMode="auto">
            <a:xfrm>
              <a:off x="975" y="3430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3   1   36</a:t>
              </a:r>
            </a:p>
          </p:txBody>
        </p:sp>
        <p:sp>
          <p:nvSpPr>
            <p:cNvPr id="8240" name="Text Box 32"/>
            <p:cNvSpPr txBox="1">
              <a:spLocks noChangeArrowheads="1"/>
            </p:cNvSpPr>
            <p:nvPr/>
          </p:nvSpPr>
          <p:spPr bwMode="auto">
            <a:xfrm>
              <a:off x="975" y="3793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3   4   28</a:t>
              </a:r>
            </a:p>
          </p:txBody>
        </p:sp>
      </p:grpSp>
      <p:sp>
        <p:nvSpPr>
          <p:cNvPr id="89121" name="Text Box 33"/>
          <p:cNvSpPr txBox="1">
            <a:spLocks noChangeArrowheads="1"/>
          </p:cNvSpPr>
          <p:nvPr/>
        </p:nvSpPr>
        <p:spPr bwMode="auto">
          <a:xfrm>
            <a:off x="4205288" y="3803650"/>
            <a:ext cx="1728787" cy="5794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2   1   14</a:t>
            </a:r>
          </a:p>
        </p:txBody>
      </p:sp>
      <p:sp>
        <p:nvSpPr>
          <p:cNvPr id="89122" name="Text Box 34"/>
          <p:cNvSpPr txBox="1">
            <a:spLocks noChangeArrowheads="1"/>
          </p:cNvSpPr>
          <p:nvPr/>
        </p:nvSpPr>
        <p:spPr bwMode="auto">
          <a:xfrm>
            <a:off x="4205288" y="5634038"/>
            <a:ext cx="1728787" cy="579437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5   1   -5</a:t>
            </a:r>
          </a:p>
        </p:txBody>
      </p:sp>
      <p:sp>
        <p:nvSpPr>
          <p:cNvPr id="89123" name="Text Box 35"/>
          <p:cNvSpPr txBox="1">
            <a:spLocks noChangeArrowheads="1"/>
          </p:cNvSpPr>
          <p:nvPr/>
        </p:nvSpPr>
        <p:spPr bwMode="auto">
          <a:xfrm>
            <a:off x="4205288" y="4418013"/>
            <a:ext cx="1728787" cy="579437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2   2   -7</a:t>
            </a:r>
          </a:p>
        </p:txBody>
      </p:sp>
      <p:sp>
        <p:nvSpPr>
          <p:cNvPr id="89124" name="Text Box 36"/>
          <p:cNvSpPr txBox="1">
            <a:spLocks noChangeArrowheads="1"/>
          </p:cNvSpPr>
          <p:nvPr/>
        </p:nvSpPr>
        <p:spPr bwMode="auto">
          <a:xfrm>
            <a:off x="4205288" y="3186113"/>
            <a:ext cx="1728787" cy="579437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1   3   36</a:t>
            </a:r>
          </a:p>
        </p:txBody>
      </p:sp>
      <p:sp>
        <p:nvSpPr>
          <p:cNvPr id="89125" name="Text Box 37"/>
          <p:cNvSpPr txBox="1">
            <a:spLocks noChangeArrowheads="1"/>
          </p:cNvSpPr>
          <p:nvPr/>
        </p:nvSpPr>
        <p:spPr bwMode="auto">
          <a:xfrm>
            <a:off x="4205288" y="5029200"/>
            <a:ext cx="1728787" cy="5794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4   3   28</a:t>
            </a:r>
          </a:p>
        </p:txBody>
      </p:sp>
      <p:sp>
        <p:nvSpPr>
          <p:cNvPr id="89126" name="Line 38"/>
          <p:cNvSpPr>
            <a:spLocks noChangeShapeType="1"/>
          </p:cNvSpPr>
          <p:nvPr/>
        </p:nvSpPr>
        <p:spPr bwMode="auto">
          <a:xfrm flipV="1">
            <a:off x="2693988" y="3475038"/>
            <a:ext cx="1511300" cy="180022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27" name="Line 39"/>
          <p:cNvSpPr>
            <a:spLocks noChangeShapeType="1"/>
          </p:cNvSpPr>
          <p:nvPr/>
        </p:nvSpPr>
        <p:spPr bwMode="auto">
          <a:xfrm>
            <a:off x="2693988" y="3546475"/>
            <a:ext cx="1511300" cy="576263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28" name="Line 40"/>
          <p:cNvSpPr>
            <a:spLocks noChangeShapeType="1"/>
          </p:cNvSpPr>
          <p:nvPr/>
        </p:nvSpPr>
        <p:spPr bwMode="auto">
          <a:xfrm>
            <a:off x="2693988" y="4770438"/>
            <a:ext cx="15113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29" name="Line 41"/>
          <p:cNvSpPr>
            <a:spLocks noChangeShapeType="1"/>
          </p:cNvSpPr>
          <p:nvPr/>
        </p:nvSpPr>
        <p:spPr bwMode="auto">
          <a:xfrm flipV="1">
            <a:off x="2693988" y="5275263"/>
            <a:ext cx="1511300" cy="57467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30" name="Line 42"/>
          <p:cNvSpPr>
            <a:spLocks noChangeShapeType="1"/>
          </p:cNvSpPr>
          <p:nvPr/>
        </p:nvSpPr>
        <p:spPr bwMode="auto">
          <a:xfrm>
            <a:off x="2693988" y="4122738"/>
            <a:ext cx="1511300" cy="180022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917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07096"/>
              </p:ext>
            </p:extLst>
          </p:nvPr>
        </p:nvGraphicFramePr>
        <p:xfrm>
          <a:off x="6443663" y="3095625"/>
          <a:ext cx="2232025" cy="3143886"/>
        </p:xfrm>
        <a:graphic>
          <a:graphicData uri="http://schemas.openxmlformats.org/drawingml/2006/table">
            <a:tbl>
              <a:tblPr/>
              <a:tblGrid>
                <a:gridCol w="1116012"/>
                <a:gridCol w="1116013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的列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中的位置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34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能否直接放到正确位置？</a:t>
            </a:r>
          </a:p>
        </p:txBody>
      </p:sp>
      <p:sp>
        <p:nvSpPr>
          <p:cNvPr id="89173" name="Rectangle 85"/>
          <p:cNvSpPr>
            <a:spLocks noChangeArrowheads="1"/>
          </p:cNvSpPr>
          <p:nvPr/>
        </p:nvSpPr>
        <p:spPr bwMode="auto">
          <a:xfrm>
            <a:off x="539552" y="6265863"/>
            <a:ext cx="8335936" cy="523220"/>
          </a:xfrm>
          <a:prstGeom prst="rect">
            <a:avLst/>
          </a:prstGeom>
          <a:solidFill>
            <a:srgbClr val="FFFFCC"/>
          </a:solidFill>
          <a:ln w="28575" cap="sq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确定</a:t>
            </a:r>
            <a:r>
              <a:rPr lang="en-US" altLang="zh-CN" dirty="0" smtClean="0"/>
              <a:t>M</a:t>
            </a:r>
            <a:r>
              <a:rPr lang="zh-CN" altLang="en-US" dirty="0"/>
              <a:t>中每一列的第一个非零元素在</a:t>
            </a:r>
            <a:r>
              <a:rPr lang="en-US" altLang="zh-CN" dirty="0"/>
              <a:t>T</a:t>
            </a:r>
            <a:r>
              <a:rPr lang="zh-CN" altLang="en-US" dirty="0"/>
              <a:t>中开始的位置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1" grpId="0" animBg="1"/>
      <p:bldP spid="89122" grpId="0" animBg="1"/>
      <p:bldP spid="89123" grpId="0" animBg="1"/>
      <p:bldP spid="89124" grpId="0" animBg="1"/>
      <p:bldP spid="89125" grpId="0" animBg="1"/>
      <p:bldP spid="89126" grpId="0" animBg="1"/>
      <p:bldP spid="89127" grpId="0" animBg="1"/>
      <p:bldP spid="89128" grpId="0" animBg="1"/>
      <p:bldP spid="89129" grpId="0" animBg="1"/>
      <p:bldP spid="89130" grpId="0" animBg="1"/>
      <p:bldP spid="891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39AD4A8-A569-41B3-83E2-5FCDB88D6387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26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矩阵快速转置算法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）确定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中每一列的第一个非零元素在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三元组中的位置</a:t>
            </a:r>
          </a:p>
          <a:p>
            <a:pPr marL="533400" indent="-533400" eaLnBrk="1" hangingPunct="1"/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）将</a:t>
            </a:r>
            <a:r>
              <a:rPr lang="en-US" altLang="zh-CN" dirty="0" smtClean="0">
                <a:sym typeface="Wingdings" pitchFamily="2" charset="2"/>
              </a:rPr>
              <a:t>M</a:t>
            </a:r>
            <a:r>
              <a:rPr lang="zh-CN" altLang="en-US" dirty="0" smtClean="0">
                <a:sym typeface="Wingdings" pitchFamily="2" charset="2"/>
              </a:rPr>
              <a:t>中的元素放在</a:t>
            </a:r>
            <a:r>
              <a:rPr lang="en-US" altLang="zh-CN" dirty="0" smtClean="0">
                <a:sym typeface="Wingdings" pitchFamily="2" charset="2"/>
              </a:rPr>
              <a:t>T</a:t>
            </a:r>
            <a:r>
              <a:rPr lang="zh-CN" altLang="en-US" dirty="0" smtClean="0">
                <a:sym typeface="Wingdings" pitchFamily="2" charset="2"/>
              </a:rPr>
              <a:t>中恰当位置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63ECAE4-5761-480B-8259-024934E61461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27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矩阵快速转置算法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中每一列的第一个非零元素在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中开始的位置</a:t>
            </a:r>
          </a:p>
          <a:p>
            <a:pPr eaLnBrk="1" hangingPunct="1"/>
            <a:r>
              <a:rPr lang="en-US" altLang="zh-CN" dirty="0" err="1"/>
              <a:t>n</a:t>
            </a:r>
            <a:r>
              <a:rPr lang="en-US" altLang="zh-CN" dirty="0" err="1" smtClean="0"/>
              <a:t>um</a:t>
            </a:r>
            <a:r>
              <a:rPr lang="en-US" altLang="zh-CN" dirty="0" smtClean="0"/>
              <a:t>[col] : M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col</a:t>
            </a:r>
            <a:r>
              <a:rPr lang="zh-CN" altLang="en-US" dirty="0" smtClean="0"/>
              <a:t>列非零元素个数</a:t>
            </a:r>
          </a:p>
          <a:p>
            <a:pPr eaLnBrk="1" hangingPunct="1"/>
            <a:r>
              <a:rPr lang="en-US" altLang="zh-CN" dirty="0" err="1"/>
              <a:t>c</a:t>
            </a:r>
            <a:r>
              <a:rPr lang="en-US" altLang="zh-CN" dirty="0" err="1" smtClean="0"/>
              <a:t>pot</a:t>
            </a:r>
            <a:r>
              <a:rPr lang="en-US" altLang="zh-CN" dirty="0" smtClean="0"/>
              <a:t>[col]: M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col</a:t>
            </a:r>
            <a:r>
              <a:rPr lang="zh-CN" altLang="en-US" dirty="0" smtClean="0"/>
              <a:t>列第一个非零元素的位置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627313" y="4724400"/>
            <a:ext cx="6303962" cy="1573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cpot[1] = 1;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for (col=2; col&lt;=M.nu; col ++;)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     cpot[col] = cpot[col-1] + num[col-1];</a:t>
            </a:r>
          </a:p>
        </p:txBody>
      </p:sp>
      <p:graphicFrame>
        <p:nvGraphicFramePr>
          <p:cNvPr id="233504" name="Group 32"/>
          <p:cNvGraphicFramePr>
            <a:graphicFrameLocks noGrp="1"/>
          </p:cNvGraphicFramePr>
          <p:nvPr/>
        </p:nvGraphicFramePr>
        <p:xfrm>
          <a:off x="4211638" y="2997200"/>
          <a:ext cx="4689475" cy="503238"/>
        </p:xfrm>
        <a:graphic>
          <a:graphicData uri="http://schemas.openxmlformats.org/drawingml/2006/table">
            <a:tbl>
              <a:tblPr/>
              <a:tblGrid>
                <a:gridCol w="938212"/>
                <a:gridCol w="938213"/>
                <a:gridCol w="938212"/>
                <a:gridCol w="936625"/>
                <a:gridCol w="93821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18" name="Group 46"/>
          <p:cNvGraphicFramePr>
            <a:graphicFrameLocks noGrp="1"/>
          </p:cNvGraphicFramePr>
          <p:nvPr/>
        </p:nvGraphicFramePr>
        <p:xfrm>
          <a:off x="4211638" y="3502025"/>
          <a:ext cx="4689475" cy="503238"/>
        </p:xfrm>
        <a:graphic>
          <a:graphicData uri="http://schemas.openxmlformats.org/drawingml/2006/table">
            <a:tbl>
              <a:tblPr/>
              <a:tblGrid>
                <a:gridCol w="938212"/>
                <a:gridCol w="938213"/>
                <a:gridCol w="938212"/>
                <a:gridCol w="936625"/>
                <a:gridCol w="93821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2" name="Group 60"/>
          <p:cNvGraphicFramePr>
            <a:graphicFrameLocks noGrp="1"/>
          </p:cNvGraphicFramePr>
          <p:nvPr/>
        </p:nvGraphicFramePr>
        <p:xfrm>
          <a:off x="4211638" y="4005263"/>
          <a:ext cx="4689475" cy="503237"/>
        </p:xfrm>
        <a:graphic>
          <a:graphicData uri="http://schemas.openxmlformats.org/drawingml/2006/table">
            <a:tbl>
              <a:tblPr/>
              <a:tblGrid>
                <a:gridCol w="938212"/>
                <a:gridCol w="938213"/>
                <a:gridCol w="938212"/>
                <a:gridCol w="936625"/>
                <a:gridCol w="938213"/>
              </a:tblGrid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5" name="Rectangle 74"/>
          <p:cNvSpPr>
            <a:spLocks noChangeArrowheads="1"/>
          </p:cNvSpPr>
          <p:nvPr/>
        </p:nvSpPr>
        <p:spPr bwMode="auto">
          <a:xfrm>
            <a:off x="2627313" y="3502025"/>
            <a:ext cx="1473200" cy="457200"/>
          </a:xfrm>
          <a:prstGeom prst="rect">
            <a:avLst/>
          </a:prstGeom>
          <a:solidFill>
            <a:schemeClr val="bg1"/>
          </a:solidFill>
          <a:ln w="9525" cap="sq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 dirty="0" err="1"/>
              <a:t>n</a:t>
            </a:r>
            <a:r>
              <a:rPr lang="en-US" altLang="zh-CN" sz="2400" dirty="0" err="1" smtClean="0"/>
              <a:t>um</a:t>
            </a:r>
            <a:r>
              <a:rPr lang="en-US" altLang="zh-CN" sz="2400" dirty="0" smtClean="0"/>
              <a:t>[col</a:t>
            </a:r>
            <a:r>
              <a:rPr lang="en-US" altLang="zh-CN" sz="2400" dirty="0"/>
              <a:t>]</a:t>
            </a:r>
          </a:p>
        </p:txBody>
      </p:sp>
      <p:sp>
        <p:nvSpPr>
          <p:cNvPr id="9266" name="Rectangle 75"/>
          <p:cNvSpPr>
            <a:spLocks noChangeArrowheads="1"/>
          </p:cNvSpPr>
          <p:nvPr/>
        </p:nvSpPr>
        <p:spPr bwMode="auto">
          <a:xfrm>
            <a:off x="2627313" y="2997200"/>
            <a:ext cx="1473200" cy="457200"/>
          </a:xfrm>
          <a:prstGeom prst="rect">
            <a:avLst/>
          </a:prstGeom>
          <a:solidFill>
            <a:schemeClr val="bg1"/>
          </a:solidFill>
          <a:ln w="9525" cap="sq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/>
              <a:t>col </a:t>
            </a:r>
          </a:p>
        </p:txBody>
      </p:sp>
      <p:sp>
        <p:nvSpPr>
          <p:cNvPr id="9267" name="Rectangle 76"/>
          <p:cNvSpPr>
            <a:spLocks noChangeArrowheads="1"/>
          </p:cNvSpPr>
          <p:nvPr/>
        </p:nvSpPr>
        <p:spPr bwMode="auto">
          <a:xfrm>
            <a:off x="2627313" y="4005263"/>
            <a:ext cx="1473200" cy="457200"/>
          </a:xfrm>
          <a:prstGeom prst="rect">
            <a:avLst/>
          </a:prstGeom>
          <a:solidFill>
            <a:schemeClr val="bg1"/>
          </a:solidFill>
          <a:ln w="9525" cap="sq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 dirty="0" err="1"/>
              <a:t>c</a:t>
            </a:r>
            <a:r>
              <a:rPr lang="en-US" altLang="zh-CN" sz="2400" dirty="0" err="1" smtClean="0"/>
              <a:t>pot</a:t>
            </a:r>
            <a:r>
              <a:rPr lang="en-US" altLang="zh-CN" sz="2400" dirty="0" smtClean="0"/>
              <a:t>[col</a:t>
            </a:r>
            <a:r>
              <a:rPr lang="en-US" altLang="zh-CN" sz="2400" dirty="0"/>
              <a:t>]</a:t>
            </a:r>
          </a:p>
        </p:txBody>
      </p:sp>
      <p:graphicFrame>
        <p:nvGraphicFramePr>
          <p:cNvPr id="233549" name="Group 77"/>
          <p:cNvGraphicFramePr>
            <a:graphicFrameLocks noGrp="1"/>
          </p:cNvGraphicFramePr>
          <p:nvPr/>
        </p:nvGraphicFramePr>
        <p:xfrm>
          <a:off x="4211638" y="3500438"/>
          <a:ext cx="4689475" cy="503238"/>
        </p:xfrm>
        <a:graphic>
          <a:graphicData uri="http://schemas.openxmlformats.org/drawingml/2006/table">
            <a:tbl>
              <a:tblPr/>
              <a:tblGrid>
                <a:gridCol w="938212"/>
                <a:gridCol w="938213"/>
                <a:gridCol w="938212"/>
                <a:gridCol w="936625"/>
                <a:gridCol w="93821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63" name="Group 91"/>
          <p:cNvGraphicFramePr>
            <a:graphicFrameLocks noGrp="1"/>
          </p:cNvGraphicFramePr>
          <p:nvPr/>
        </p:nvGraphicFramePr>
        <p:xfrm>
          <a:off x="4211638" y="4005263"/>
          <a:ext cx="4689475" cy="503238"/>
        </p:xfrm>
        <a:graphic>
          <a:graphicData uri="http://schemas.openxmlformats.org/drawingml/2006/table">
            <a:tbl>
              <a:tblPr/>
              <a:tblGrid>
                <a:gridCol w="938212"/>
                <a:gridCol w="938213"/>
                <a:gridCol w="938212"/>
                <a:gridCol w="936625"/>
                <a:gridCol w="93821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296" name="Group 105"/>
          <p:cNvGrpSpPr>
            <a:grpSpLocks/>
          </p:cNvGrpSpPr>
          <p:nvPr/>
        </p:nvGrpSpPr>
        <p:grpSpPr bwMode="auto">
          <a:xfrm>
            <a:off x="323850" y="3068638"/>
            <a:ext cx="1809750" cy="2909887"/>
            <a:chOff x="975" y="2341"/>
            <a:chExt cx="1140" cy="1833"/>
          </a:xfrm>
        </p:grpSpPr>
        <p:sp>
          <p:nvSpPr>
            <p:cNvPr id="9297" name="Text Box 106"/>
            <p:cNvSpPr txBox="1">
              <a:spLocks noChangeArrowheads="1"/>
            </p:cNvSpPr>
            <p:nvPr/>
          </p:nvSpPr>
          <p:spPr bwMode="auto">
            <a:xfrm>
              <a:off x="975" y="2341"/>
              <a:ext cx="1140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1   2   14</a:t>
              </a:r>
            </a:p>
          </p:txBody>
        </p:sp>
        <p:sp>
          <p:nvSpPr>
            <p:cNvPr id="9298" name="Text Box 107"/>
            <p:cNvSpPr txBox="1">
              <a:spLocks noChangeArrowheads="1"/>
            </p:cNvSpPr>
            <p:nvPr/>
          </p:nvSpPr>
          <p:spPr bwMode="auto">
            <a:xfrm>
              <a:off x="975" y="2707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1   5   -5</a:t>
              </a:r>
            </a:p>
          </p:txBody>
        </p:sp>
        <p:sp>
          <p:nvSpPr>
            <p:cNvPr id="9299" name="Text Box 108"/>
            <p:cNvSpPr txBox="1">
              <a:spLocks noChangeArrowheads="1"/>
            </p:cNvSpPr>
            <p:nvPr/>
          </p:nvSpPr>
          <p:spPr bwMode="auto">
            <a:xfrm>
              <a:off x="975" y="3067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2   2   -7</a:t>
              </a:r>
            </a:p>
          </p:txBody>
        </p:sp>
        <p:sp>
          <p:nvSpPr>
            <p:cNvPr id="9300" name="Text Box 109"/>
            <p:cNvSpPr txBox="1">
              <a:spLocks noChangeArrowheads="1"/>
            </p:cNvSpPr>
            <p:nvPr/>
          </p:nvSpPr>
          <p:spPr bwMode="auto">
            <a:xfrm>
              <a:off x="975" y="3430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3   1   36</a:t>
              </a:r>
            </a:p>
          </p:txBody>
        </p:sp>
        <p:sp>
          <p:nvSpPr>
            <p:cNvPr id="9301" name="Text Box 110"/>
            <p:cNvSpPr txBox="1">
              <a:spLocks noChangeArrowheads="1"/>
            </p:cNvSpPr>
            <p:nvPr/>
          </p:nvSpPr>
          <p:spPr bwMode="auto">
            <a:xfrm>
              <a:off x="975" y="3793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3   4   28</a:t>
              </a:r>
            </a:p>
          </p:txBody>
        </p:sp>
      </p:grpSp>
      <p:graphicFrame>
        <p:nvGraphicFramePr>
          <p:cNvPr id="9218" name="Object 116"/>
          <p:cNvGraphicFramePr>
            <a:graphicFrameLocks noChangeAspect="1"/>
          </p:cNvGraphicFramePr>
          <p:nvPr/>
        </p:nvGraphicFramePr>
        <p:xfrm>
          <a:off x="6084888" y="0"/>
          <a:ext cx="266382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公式" r:id="rId3" imgW="1497950" imgH="710891" progId="Equation.3">
                  <p:embed/>
                </p:oleObj>
              </mc:Choice>
              <mc:Fallback>
                <p:oleObj name="公式" r:id="rId3" imgW="1497950" imgH="710891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0"/>
                        <a:ext cx="2663825" cy="13287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8877112-DBDA-448D-A47C-5ED76C5A4832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28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矩阵快速转置算法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Wingdings" pitchFamily="2" charset="2"/>
              </a:rPr>
              <a:t>2</a:t>
            </a:r>
            <a:r>
              <a:rPr lang="zh-CN" altLang="en-US" smtClean="0">
                <a:sym typeface="Wingdings" pitchFamily="2" charset="2"/>
              </a:rPr>
              <a:t>）将</a:t>
            </a:r>
            <a:r>
              <a:rPr lang="en-US" altLang="zh-CN" smtClean="0">
                <a:sym typeface="Wingdings" pitchFamily="2" charset="2"/>
              </a:rPr>
              <a:t>M</a:t>
            </a:r>
            <a:r>
              <a:rPr lang="zh-CN" altLang="en-US" smtClean="0">
                <a:sym typeface="Wingdings" pitchFamily="2" charset="2"/>
              </a:rPr>
              <a:t>中的元素放在</a:t>
            </a:r>
            <a:r>
              <a:rPr lang="en-US" altLang="zh-CN" smtClean="0">
                <a:sym typeface="Wingdings" pitchFamily="2" charset="2"/>
              </a:rPr>
              <a:t>T</a:t>
            </a:r>
            <a:r>
              <a:rPr lang="zh-CN" altLang="en-US" smtClean="0">
                <a:sym typeface="Wingdings" pitchFamily="2" charset="2"/>
              </a:rPr>
              <a:t>中恰当位置</a:t>
            </a:r>
          </a:p>
        </p:txBody>
      </p:sp>
      <p:graphicFrame>
        <p:nvGraphicFramePr>
          <p:cNvPr id="237572" name="Group 4"/>
          <p:cNvGraphicFramePr>
            <a:graphicFrameLocks noGrp="1"/>
          </p:cNvGraphicFramePr>
          <p:nvPr/>
        </p:nvGraphicFramePr>
        <p:xfrm>
          <a:off x="2700338" y="2133600"/>
          <a:ext cx="4689475" cy="503238"/>
        </p:xfrm>
        <a:graphic>
          <a:graphicData uri="http://schemas.openxmlformats.org/drawingml/2006/table">
            <a:tbl>
              <a:tblPr/>
              <a:tblGrid>
                <a:gridCol w="938212"/>
                <a:gridCol w="938213"/>
                <a:gridCol w="938212"/>
                <a:gridCol w="936625"/>
                <a:gridCol w="93821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0" name="Rectangle 18"/>
          <p:cNvSpPr>
            <a:spLocks noChangeArrowheads="1"/>
          </p:cNvSpPr>
          <p:nvPr/>
        </p:nvSpPr>
        <p:spPr bwMode="auto">
          <a:xfrm>
            <a:off x="1116013" y="2133600"/>
            <a:ext cx="1473200" cy="457200"/>
          </a:xfrm>
          <a:prstGeom prst="rect">
            <a:avLst/>
          </a:prstGeom>
          <a:solidFill>
            <a:schemeClr val="bg1"/>
          </a:solidFill>
          <a:ln w="9525" cap="sq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/>
              <a:t>col </a:t>
            </a:r>
          </a:p>
        </p:txBody>
      </p:sp>
      <p:sp>
        <p:nvSpPr>
          <p:cNvPr id="10261" name="Rectangle 19"/>
          <p:cNvSpPr>
            <a:spLocks noChangeArrowheads="1"/>
          </p:cNvSpPr>
          <p:nvPr/>
        </p:nvSpPr>
        <p:spPr bwMode="auto">
          <a:xfrm>
            <a:off x="1116013" y="2636838"/>
            <a:ext cx="1473200" cy="457200"/>
          </a:xfrm>
          <a:prstGeom prst="rect">
            <a:avLst/>
          </a:prstGeom>
          <a:solidFill>
            <a:schemeClr val="bg1"/>
          </a:solidFill>
          <a:ln w="9525" cap="sq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 dirty="0" err="1"/>
              <a:t>c</a:t>
            </a:r>
            <a:r>
              <a:rPr lang="en-US" altLang="zh-CN" sz="2400" dirty="0" err="1" smtClean="0"/>
              <a:t>pot</a:t>
            </a:r>
            <a:r>
              <a:rPr lang="en-US" altLang="zh-CN" sz="2400" dirty="0" smtClean="0"/>
              <a:t>[col</a:t>
            </a:r>
            <a:r>
              <a:rPr lang="en-US" altLang="zh-CN" sz="2400" dirty="0"/>
              <a:t>]</a:t>
            </a:r>
          </a:p>
        </p:txBody>
      </p:sp>
      <p:graphicFrame>
        <p:nvGraphicFramePr>
          <p:cNvPr id="237588" name="Group 20"/>
          <p:cNvGraphicFramePr>
            <a:graphicFrameLocks noGrp="1"/>
          </p:cNvGraphicFramePr>
          <p:nvPr/>
        </p:nvGraphicFramePr>
        <p:xfrm>
          <a:off x="2700338" y="2636838"/>
          <a:ext cx="4689475" cy="503238"/>
        </p:xfrm>
        <a:graphic>
          <a:graphicData uri="http://schemas.openxmlformats.org/drawingml/2006/table">
            <a:tbl>
              <a:tblPr/>
              <a:tblGrid>
                <a:gridCol w="938212"/>
                <a:gridCol w="938213"/>
                <a:gridCol w="938212"/>
                <a:gridCol w="936625"/>
                <a:gridCol w="93821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76" name="Group 228"/>
          <p:cNvGrpSpPr>
            <a:grpSpLocks/>
          </p:cNvGrpSpPr>
          <p:nvPr/>
        </p:nvGrpSpPr>
        <p:grpSpPr bwMode="auto">
          <a:xfrm>
            <a:off x="4025900" y="3313113"/>
            <a:ext cx="1728788" cy="3052762"/>
            <a:chOff x="3243" y="2296"/>
            <a:chExt cx="1089" cy="1923"/>
          </a:xfrm>
        </p:grpSpPr>
        <p:sp>
          <p:nvSpPr>
            <p:cNvPr id="10300" name="Text Box 229"/>
            <p:cNvSpPr txBox="1">
              <a:spLocks noChangeArrowheads="1"/>
            </p:cNvSpPr>
            <p:nvPr/>
          </p:nvSpPr>
          <p:spPr bwMode="auto">
            <a:xfrm>
              <a:off x="3243" y="2685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301" name="Text Box 230"/>
            <p:cNvSpPr txBox="1">
              <a:spLocks noChangeArrowheads="1"/>
            </p:cNvSpPr>
            <p:nvPr/>
          </p:nvSpPr>
          <p:spPr bwMode="auto">
            <a:xfrm>
              <a:off x="3243" y="3838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302" name="Text Box 231"/>
            <p:cNvSpPr txBox="1">
              <a:spLocks noChangeArrowheads="1"/>
            </p:cNvSpPr>
            <p:nvPr/>
          </p:nvSpPr>
          <p:spPr bwMode="auto">
            <a:xfrm>
              <a:off x="3243" y="3072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303" name="Text Box 232"/>
            <p:cNvSpPr txBox="1">
              <a:spLocks noChangeArrowheads="1"/>
            </p:cNvSpPr>
            <p:nvPr/>
          </p:nvSpPr>
          <p:spPr bwMode="auto">
            <a:xfrm>
              <a:off x="3243" y="2296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304" name="Text Box 233"/>
            <p:cNvSpPr txBox="1">
              <a:spLocks noChangeArrowheads="1"/>
            </p:cNvSpPr>
            <p:nvPr/>
          </p:nvSpPr>
          <p:spPr bwMode="auto">
            <a:xfrm>
              <a:off x="3243" y="3457"/>
              <a:ext cx="1089" cy="381"/>
            </a:xfrm>
            <a:prstGeom prst="rect">
              <a:avLst/>
            </a:prstGeom>
            <a:solidFill>
              <a:srgbClr val="E6CD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32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0277" name="Text Box 234"/>
          <p:cNvSpPr txBox="1">
            <a:spLocks noChangeArrowheads="1"/>
          </p:cNvSpPr>
          <p:nvPr/>
        </p:nvSpPr>
        <p:spPr bwMode="auto">
          <a:xfrm>
            <a:off x="0" y="3600450"/>
            <a:ext cx="79057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0000"/>
                </a:solidFill>
                <a:ea typeface="宋体" pitchFamily="2" charset="-122"/>
              </a:rPr>
              <a:t>按行序存储</a:t>
            </a:r>
          </a:p>
        </p:txBody>
      </p:sp>
      <p:grpSp>
        <p:nvGrpSpPr>
          <p:cNvPr id="10278" name="Group 235"/>
          <p:cNvGrpSpPr>
            <a:grpSpLocks/>
          </p:cNvGrpSpPr>
          <p:nvPr/>
        </p:nvGrpSpPr>
        <p:grpSpPr bwMode="auto">
          <a:xfrm>
            <a:off x="714375" y="3429000"/>
            <a:ext cx="1809750" cy="2909888"/>
            <a:chOff x="975" y="2341"/>
            <a:chExt cx="1140" cy="1833"/>
          </a:xfrm>
        </p:grpSpPr>
        <p:sp>
          <p:nvSpPr>
            <p:cNvPr id="10295" name="Text Box 236"/>
            <p:cNvSpPr txBox="1">
              <a:spLocks noChangeArrowheads="1"/>
            </p:cNvSpPr>
            <p:nvPr/>
          </p:nvSpPr>
          <p:spPr bwMode="auto">
            <a:xfrm>
              <a:off x="975" y="2341"/>
              <a:ext cx="1140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1   2   14</a:t>
              </a:r>
            </a:p>
          </p:txBody>
        </p:sp>
        <p:sp>
          <p:nvSpPr>
            <p:cNvPr id="10296" name="Text Box 237"/>
            <p:cNvSpPr txBox="1">
              <a:spLocks noChangeArrowheads="1"/>
            </p:cNvSpPr>
            <p:nvPr/>
          </p:nvSpPr>
          <p:spPr bwMode="auto">
            <a:xfrm>
              <a:off x="975" y="2707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1   5   -5</a:t>
              </a:r>
            </a:p>
          </p:txBody>
        </p:sp>
        <p:sp>
          <p:nvSpPr>
            <p:cNvPr id="10297" name="Text Box 238"/>
            <p:cNvSpPr txBox="1">
              <a:spLocks noChangeArrowheads="1"/>
            </p:cNvSpPr>
            <p:nvPr/>
          </p:nvSpPr>
          <p:spPr bwMode="auto">
            <a:xfrm>
              <a:off x="975" y="3067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2   2   -7</a:t>
              </a:r>
            </a:p>
          </p:txBody>
        </p:sp>
        <p:sp>
          <p:nvSpPr>
            <p:cNvPr id="10298" name="Text Box 239"/>
            <p:cNvSpPr txBox="1">
              <a:spLocks noChangeArrowheads="1"/>
            </p:cNvSpPr>
            <p:nvPr/>
          </p:nvSpPr>
          <p:spPr bwMode="auto">
            <a:xfrm>
              <a:off x="975" y="3430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3   1   36</a:t>
              </a:r>
            </a:p>
          </p:txBody>
        </p:sp>
        <p:sp>
          <p:nvSpPr>
            <p:cNvPr id="10299" name="Text Box 240"/>
            <p:cNvSpPr txBox="1">
              <a:spLocks noChangeArrowheads="1"/>
            </p:cNvSpPr>
            <p:nvPr/>
          </p:nvSpPr>
          <p:spPr bwMode="auto">
            <a:xfrm>
              <a:off x="975" y="3793"/>
              <a:ext cx="1134" cy="3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chemeClr val="tx1"/>
                  </a:solidFill>
                  <a:ea typeface="宋体" pitchFamily="2" charset="-122"/>
                </a:rPr>
                <a:t>3   4   28</a:t>
              </a:r>
            </a:p>
          </p:txBody>
        </p:sp>
      </p:grpSp>
      <p:sp>
        <p:nvSpPr>
          <p:cNvPr id="237809" name="Text Box 241"/>
          <p:cNvSpPr txBox="1">
            <a:spLocks noChangeArrowheads="1"/>
          </p:cNvSpPr>
          <p:nvPr/>
        </p:nvSpPr>
        <p:spPr bwMode="auto">
          <a:xfrm>
            <a:off x="4025900" y="3975100"/>
            <a:ext cx="1728788" cy="5794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2   1   14</a:t>
            </a:r>
          </a:p>
        </p:txBody>
      </p:sp>
      <p:sp>
        <p:nvSpPr>
          <p:cNvPr id="237810" name="Text Box 242"/>
          <p:cNvSpPr txBox="1">
            <a:spLocks noChangeArrowheads="1"/>
          </p:cNvSpPr>
          <p:nvPr/>
        </p:nvSpPr>
        <p:spPr bwMode="auto">
          <a:xfrm>
            <a:off x="4025900" y="5805488"/>
            <a:ext cx="1728788" cy="579437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5   1   -5</a:t>
            </a:r>
          </a:p>
        </p:txBody>
      </p:sp>
      <p:sp>
        <p:nvSpPr>
          <p:cNvPr id="237811" name="Text Box 243"/>
          <p:cNvSpPr txBox="1">
            <a:spLocks noChangeArrowheads="1"/>
          </p:cNvSpPr>
          <p:nvPr/>
        </p:nvSpPr>
        <p:spPr bwMode="auto">
          <a:xfrm>
            <a:off x="4025900" y="4589463"/>
            <a:ext cx="1728788" cy="579437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2   2   -7</a:t>
            </a:r>
          </a:p>
        </p:txBody>
      </p:sp>
      <p:sp>
        <p:nvSpPr>
          <p:cNvPr id="237812" name="Text Box 244"/>
          <p:cNvSpPr txBox="1">
            <a:spLocks noChangeArrowheads="1"/>
          </p:cNvSpPr>
          <p:nvPr/>
        </p:nvSpPr>
        <p:spPr bwMode="auto">
          <a:xfrm>
            <a:off x="4025900" y="3357563"/>
            <a:ext cx="1728788" cy="579437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1   3   36</a:t>
            </a:r>
          </a:p>
        </p:txBody>
      </p:sp>
      <p:sp>
        <p:nvSpPr>
          <p:cNvPr id="237813" name="Text Box 245"/>
          <p:cNvSpPr txBox="1">
            <a:spLocks noChangeArrowheads="1"/>
          </p:cNvSpPr>
          <p:nvPr/>
        </p:nvSpPr>
        <p:spPr bwMode="auto">
          <a:xfrm>
            <a:off x="4025900" y="5200650"/>
            <a:ext cx="1728788" cy="5794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solidFill>
                  <a:schemeClr val="tx1"/>
                </a:solidFill>
                <a:ea typeface="宋体" pitchFamily="2" charset="-122"/>
              </a:rPr>
              <a:t>4   3   28</a:t>
            </a:r>
          </a:p>
        </p:txBody>
      </p:sp>
      <p:sp>
        <p:nvSpPr>
          <p:cNvPr id="237814" name="Line 246"/>
          <p:cNvSpPr>
            <a:spLocks noChangeShapeType="1"/>
          </p:cNvSpPr>
          <p:nvPr/>
        </p:nvSpPr>
        <p:spPr bwMode="auto">
          <a:xfrm flipV="1">
            <a:off x="2514600" y="3646488"/>
            <a:ext cx="1511300" cy="180022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7815" name="Line 247"/>
          <p:cNvSpPr>
            <a:spLocks noChangeShapeType="1"/>
          </p:cNvSpPr>
          <p:nvPr/>
        </p:nvSpPr>
        <p:spPr bwMode="auto">
          <a:xfrm>
            <a:off x="2514600" y="3717925"/>
            <a:ext cx="1511300" cy="576263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7816" name="Line 248"/>
          <p:cNvSpPr>
            <a:spLocks noChangeShapeType="1"/>
          </p:cNvSpPr>
          <p:nvPr/>
        </p:nvSpPr>
        <p:spPr bwMode="auto">
          <a:xfrm>
            <a:off x="2514600" y="4941888"/>
            <a:ext cx="15113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7817" name="Line 249"/>
          <p:cNvSpPr>
            <a:spLocks noChangeShapeType="1"/>
          </p:cNvSpPr>
          <p:nvPr/>
        </p:nvSpPr>
        <p:spPr bwMode="auto">
          <a:xfrm flipV="1">
            <a:off x="2514600" y="5446713"/>
            <a:ext cx="1511300" cy="57467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7818" name="Line 250"/>
          <p:cNvSpPr>
            <a:spLocks noChangeShapeType="1"/>
          </p:cNvSpPr>
          <p:nvPr/>
        </p:nvSpPr>
        <p:spPr bwMode="auto">
          <a:xfrm>
            <a:off x="2514600" y="4294188"/>
            <a:ext cx="1511300" cy="180022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242" name="Object 253"/>
          <p:cNvGraphicFramePr>
            <a:graphicFrameLocks noChangeAspect="1"/>
          </p:cNvGraphicFramePr>
          <p:nvPr/>
        </p:nvGraphicFramePr>
        <p:xfrm>
          <a:off x="6084888" y="0"/>
          <a:ext cx="266382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" name="公式" r:id="rId3" imgW="1497950" imgH="710891" progId="Equation.3">
                  <p:embed/>
                </p:oleObj>
              </mc:Choice>
              <mc:Fallback>
                <p:oleObj name="公式" r:id="rId3" imgW="1497950" imgH="710891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0"/>
                        <a:ext cx="2663825" cy="13287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22" name="Text Box 254"/>
          <p:cNvSpPr txBox="1">
            <a:spLocks noChangeArrowheads="1"/>
          </p:cNvSpPr>
          <p:nvPr/>
        </p:nvSpPr>
        <p:spPr bwMode="auto">
          <a:xfrm>
            <a:off x="3779838" y="2679700"/>
            <a:ext cx="647700" cy="3841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3</a:t>
            </a:r>
          </a:p>
        </p:txBody>
      </p:sp>
      <p:sp>
        <p:nvSpPr>
          <p:cNvPr id="237825" name="Text Box 257"/>
          <p:cNvSpPr txBox="1">
            <a:spLocks noChangeArrowheads="1"/>
          </p:cNvSpPr>
          <p:nvPr/>
        </p:nvSpPr>
        <p:spPr bwMode="auto">
          <a:xfrm>
            <a:off x="6516688" y="2708275"/>
            <a:ext cx="647700" cy="3841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6</a:t>
            </a:r>
          </a:p>
        </p:txBody>
      </p:sp>
      <p:sp>
        <p:nvSpPr>
          <p:cNvPr id="237826" name="Text Box 258"/>
          <p:cNvSpPr txBox="1">
            <a:spLocks noChangeArrowheads="1"/>
          </p:cNvSpPr>
          <p:nvPr/>
        </p:nvSpPr>
        <p:spPr bwMode="auto">
          <a:xfrm>
            <a:off x="3890963" y="2817813"/>
            <a:ext cx="647700" cy="3841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4</a:t>
            </a:r>
          </a:p>
        </p:txBody>
      </p:sp>
      <p:sp>
        <p:nvSpPr>
          <p:cNvPr id="237827" name="Text Box 259"/>
          <p:cNvSpPr txBox="1">
            <a:spLocks noChangeArrowheads="1"/>
          </p:cNvSpPr>
          <p:nvPr/>
        </p:nvSpPr>
        <p:spPr bwMode="auto">
          <a:xfrm>
            <a:off x="2843213" y="2708275"/>
            <a:ext cx="647700" cy="3841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2</a:t>
            </a:r>
          </a:p>
        </p:txBody>
      </p:sp>
      <p:sp>
        <p:nvSpPr>
          <p:cNvPr id="237828" name="Text Box 260"/>
          <p:cNvSpPr txBox="1">
            <a:spLocks noChangeArrowheads="1"/>
          </p:cNvSpPr>
          <p:nvPr/>
        </p:nvSpPr>
        <p:spPr bwMode="auto">
          <a:xfrm>
            <a:off x="5651500" y="2708275"/>
            <a:ext cx="647700" cy="3841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5</a:t>
            </a:r>
          </a:p>
        </p:txBody>
      </p:sp>
      <p:sp>
        <p:nvSpPr>
          <p:cNvPr id="237829" name="Rectangle 261"/>
          <p:cNvSpPr>
            <a:spLocks noChangeArrowheads="1"/>
          </p:cNvSpPr>
          <p:nvPr/>
        </p:nvSpPr>
        <p:spPr bwMode="auto">
          <a:xfrm>
            <a:off x="395288" y="3933825"/>
            <a:ext cx="8542337" cy="2592388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for (p=1; p&lt;=</a:t>
            </a:r>
            <a:r>
              <a:rPr lang="en-US" altLang="zh-CN" dirty="0" err="1">
                <a:solidFill>
                  <a:schemeClr val="tx1"/>
                </a:solidFill>
              </a:rPr>
              <a:t>M.tu</a:t>
            </a:r>
            <a:r>
              <a:rPr lang="en-US" altLang="zh-CN" dirty="0">
                <a:solidFill>
                  <a:schemeClr val="tx1"/>
                </a:solidFill>
              </a:rPr>
              <a:t>; ++p</a:t>
            </a:r>
            <a:r>
              <a:rPr lang="en-US" altLang="zh-CN" dirty="0" smtClean="0">
                <a:solidFill>
                  <a:schemeClr val="tx1"/>
                </a:solidFill>
              </a:rPr>
              <a:t>){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把非零元素放置到正确位置</a:t>
            </a:r>
            <a:endParaRPr lang="en-US" altLang="zh-CN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col = </a:t>
            </a:r>
            <a:r>
              <a:rPr lang="en-US" altLang="zh-CN" dirty="0" err="1">
                <a:solidFill>
                  <a:schemeClr val="tx1"/>
                </a:solidFill>
              </a:rPr>
              <a:t>M.data</a:t>
            </a:r>
            <a:r>
              <a:rPr lang="en-US" altLang="zh-CN" dirty="0">
                <a:solidFill>
                  <a:schemeClr val="tx1"/>
                </a:solidFill>
              </a:rPr>
              <a:t>[p].j; </a:t>
            </a:r>
            <a:r>
              <a:rPr lang="en-US" altLang="zh-CN" dirty="0">
                <a:solidFill>
                  <a:srgbClr val="FF0000"/>
                </a:solidFill>
              </a:rPr>
              <a:t>q=</a:t>
            </a:r>
            <a:r>
              <a:rPr lang="en-US" altLang="zh-CN" dirty="0" err="1">
                <a:solidFill>
                  <a:srgbClr val="FF0000"/>
                </a:solidFill>
              </a:rPr>
              <a:t>cpot</a:t>
            </a:r>
            <a:r>
              <a:rPr lang="en-US" altLang="zh-CN" dirty="0">
                <a:solidFill>
                  <a:srgbClr val="FF0000"/>
                </a:solidFill>
              </a:rPr>
              <a:t>[col];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T.data</a:t>
            </a:r>
            <a:r>
              <a:rPr lang="en-US" altLang="zh-CN" dirty="0">
                <a:solidFill>
                  <a:schemeClr val="tx1"/>
                </a:solidFill>
              </a:rPr>
              <a:t>[q].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M.data</a:t>
            </a:r>
            <a:r>
              <a:rPr lang="en-US" altLang="zh-CN" dirty="0">
                <a:solidFill>
                  <a:schemeClr val="tx1"/>
                </a:solidFill>
              </a:rPr>
              <a:t>[p].j;</a:t>
            </a:r>
            <a:r>
              <a:rPr lang="en-US" altLang="zh-CN" dirty="0"/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T.data</a:t>
            </a:r>
            <a:r>
              <a:rPr lang="en-US" altLang="zh-CN" dirty="0">
                <a:solidFill>
                  <a:schemeClr val="tx1"/>
                </a:solidFill>
              </a:rPr>
              <a:t>[q].j = </a:t>
            </a:r>
            <a:r>
              <a:rPr lang="en-US" altLang="zh-CN" dirty="0" err="1">
                <a:solidFill>
                  <a:schemeClr val="tx1"/>
                </a:solidFill>
              </a:rPr>
              <a:t>M.data</a:t>
            </a:r>
            <a:r>
              <a:rPr lang="en-US" altLang="zh-CN" dirty="0">
                <a:solidFill>
                  <a:schemeClr val="tx1"/>
                </a:solidFill>
              </a:rPr>
              <a:t>[p].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T.data</a:t>
            </a:r>
            <a:r>
              <a:rPr lang="en-US" altLang="zh-CN" dirty="0">
                <a:solidFill>
                  <a:schemeClr val="tx1"/>
                </a:solidFill>
              </a:rPr>
              <a:t>[q].e = </a:t>
            </a:r>
            <a:r>
              <a:rPr lang="en-US" altLang="zh-CN" dirty="0" err="1">
                <a:solidFill>
                  <a:schemeClr val="tx1"/>
                </a:solidFill>
              </a:rPr>
              <a:t>M.data</a:t>
            </a:r>
            <a:r>
              <a:rPr lang="en-US" altLang="zh-CN" dirty="0">
                <a:solidFill>
                  <a:schemeClr val="tx1"/>
                </a:solidFill>
              </a:rPr>
              <a:t>[p].e; </a:t>
            </a:r>
            <a:r>
              <a:rPr lang="en-US" altLang="zh-CN" dirty="0" err="1">
                <a:solidFill>
                  <a:srgbClr val="FF0000"/>
                </a:solidFill>
              </a:rPr>
              <a:t>cpot</a:t>
            </a:r>
            <a:r>
              <a:rPr lang="en-US" altLang="zh-CN" dirty="0">
                <a:solidFill>
                  <a:srgbClr val="FF0000"/>
                </a:solidFill>
              </a:rPr>
              <a:t>[col]++;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78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809" grpId="0" animBg="1"/>
      <p:bldP spid="237810" grpId="0" animBg="1"/>
      <p:bldP spid="237811" grpId="0" animBg="1"/>
      <p:bldP spid="237812" grpId="0" animBg="1"/>
      <p:bldP spid="237813" grpId="0" animBg="1"/>
      <p:bldP spid="237814" grpId="0" animBg="1"/>
      <p:bldP spid="237815" grpId="0" animBg="1"/>
      <p:bldP spid="237816" grpId="0" animBg="1"/>
      <p:bldP spid="237817" grpId="0" animBg="1"/>
      <p:bldP spid="237818" grpId="0" animBg="1"/>
      <p:bldP spid="237822" grpId="0" animBg="1"/>
      <p:bldP spid="237825" grpId="0" animBg="1"/>
      <p:bldP spid="237826" grpId="0" animBg="1"/>
      <p:bldP spid="237827" grpId="0" animBg="1"/>
      <p:bldP spid="237828" grpId="0" animBg="1"/>
      <p:bldP spid="237829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12D5B97-E78E-4827-87CB-7F065CA784B7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29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矩阵快速转置算法的操作步骤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的各个参数：</a:t>
            </a:r>
          </a:p>
          <a:p>
            <a:pPr marL="990600" lvl="1" indent="-533400" eaLnBrk="1" hangingPunct="1"/>
            <a:r>
              <a:rPr lang="en-US" altLang="zh-CN" dirty="0" smtClean="0">
                <a:solidFill>
                  <a:schemeClr val="tx2"/>
                </a:solidFill>
              </a:rPr>
              <a:t>T.mu=M.nu;  T.nu=M.mu;  </a:t>
            </a:r>
            <a:r>
              <a:rPr lang="en-US" altLang="zh-CN" dirty="0" err="1" smtClean="0">
                <a:solidFill>
                  <a:schemeClr val="tx2"/>
                </a:solidFill>
              </a:rPr>
              <a:t>T.tu</a:t>
            </a:r>
            <a:r>
              <a:rPr lang="en-US" altLang="zh-CN" dirty="0" smtClean="0">
                <a:solidFill>
                  <a:schemeClr val="tx2"/>
                </a:solidFill>
              </a:rPr>
              <a:t>=</a:t>
            </a:r>
            <a:r>
              <a:rPr lang="en-US" altLang="zh-CN" dirty="0" err="1" smtClean="0">
                <a:solidFill>
                  <a:schemeClr val="tx2"/>
                </a:solidFill>
              </a:rPr>
              <a:t>M.tu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依次累加出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中每一列的元素个数</a:t>
            </a:r>
          </a:p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依次求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中每一列</a:t>
            </a:r>
            <a:r>
              <a:rPr lang="zh-CN" altLang="en-US" dirty="0" smtClean="0">
                <a:solidFill>
                  <a:schemeClr val="tx1"/>
                </a:solidFill>
              </a:rPr>
              <a:t>的元素在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中的起始位置</a:t>
            </a:r>
          </a:p>
          <a:p>
            <a:pPr marL="533400" indent="-533400" eaLnBrk="1" hangingPunct="1">
              <a:buFont typeface="Symbol" pitchFamily="18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依次将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中的元素放到正确的位置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AF8282C-43D8-4B8B-A186-D617E696A145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graphicFrame>
        <p:nvGraphicFramePr>
          <p:cNvPr id="224410" name="Group 154"/>
          <p:cNvGraphicFramePr>
            <a:graphicFrameLocks noGrp="1"/>
          </p:cNvGraphicFramePr>
          <p:nvPr/>
        </p:nvGraphicFramePr>
        <p:xfrm>
          <a:off x="395288" y="2911475"/>
          <a:ext cx="3600450" cy="2951164"/>
        </p:xfrm>
        <a:graphic>
          <a:graphicData uri="http://schemas.openxmlformats.org/drawingml/2006/table">
            <a:tbl>
              <a:tblPr/>
              <a:tblGrid>
                <a:gridCol w="876300"/>
                <a:gridCol w="841375"/>
                <a:gridCol w="828675"/>
                <a:gridCol w="1054100"/>
              </a:tblGrid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n-1n-1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4427538" y="2551113"/>
            <a:ext cx="4032250" cy="3452812"/>
            <a:chOff x="852" y="216"/>
            <a:chExt cx="2484" cy="2154"/>
          </a:xfrm>
        </p:grpSpPr>
        <p:grpSp>
          <p:nvGrpSpPr>
            <p:cNvPr id="18493" name="Group 83"/>
            <p:cNvGrpSpPr>
              <a:grpSpLocks/>
            </p:cNvGrpSpPr>
            <p:nvPr/>
          </p:nvGrpSpPr>
          <p:grpSpPr bwMode="auto">
            <a:xfrm>
              <a:off x="1584" y="408"/>
              <a:ext cx="1752" cy="1752"/>
              <a:chOff x="1584" y="408"/>
              <a:chExt cx="1752" cy="1752"/>
            </a:xfrm>
          </p:grpSpPr>
          <p:sp>
            <p:nvSpPr>
              <p:cNvPr id="18523" name="AutoShape 84"/>
              <p:cNvSpPr>
                <a:spLocks noChangeArrowheads="1"/>
              </p:cNvSpPr>
              <p:nvPr/>
            </p:nvSpPr>
            <p:spPr bwMode="auto">
              <a:xfrm>
                <a:off x="1896" y="4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4" name="AutoShape 85"/>
              <p:cNvSpPr>
                <a:spLocks noChangeArrowheads="1"/>
              </p:cNvSpPr>
              <p:nvPr/>
            </p:nvSpPr>
            <p:spPr bwMode="auto">
              <a:xfrm>
                <a:off x="2232" y="4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5" name="AutoShape 86"/>
              <p:cNvSpPr>
                <a:spLocks noChangeArrowheads="1"/>
              </p:cNvSpPr>
              <p:nvPr/>
            </p:nvSpPr>
            <p:spPr bwMode="auto">
              <a:xfrm>
                <a:off x="2568" y="4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6" name="AutoShape 87"/>
              <p:cNvSpPr>
                <a:spLocks noChangeArrowheads="1"/>
              </p:cNvSpPr>
              <p:nvPr/>
            </p:nvSpPr>
            <p:spPr bwMode="auto">
              <a:xfrm>
                <a:off x="1788" y="51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7" name="AutoShape 88"/>
              <p:cNvSpPr>
                <a:spLocks noChangeArrowheads="1"/>
              </p:cNvSpPr>
              <p:nvPr/>
            </p:nvSpPr>
            <p:spPr bwMode="auto">
              <a:xfrm>
                <a:off x="2124" y="51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8" name="AutoShape 89"/>
              <p:cNvSpPr>
                <a:spLocks noChangeArrowheads="1"/>
              </p:cNvSpPr>
              <p:nvPr/>
            </p:nvSpPr>
            <p:spPr bwMode="auto">
              <a:xfrm>
                <a:off x="2460" y="51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9" name="AutoShape 90"/>
              <p:cNvSpPr>
                <a:spLocks noChangeArrowheads="1"/>
              </p:cNvSpPr>
              <p:nvPr/>
            </p:nvSpPr>
            <p:spPr bwMode="auto">
              <a:xfrm>
                <a:off x="1680" y="62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0" name="AutoShape 91"/>
              <p:cNvSpPr>
                <a:spLocks noChangeArrowheads="1"/>
              </p:cNvSpPr>
              <p:nvPr/>
            </p:nvSpPr>
            <p:spPr bwMode="auto">
              <a:xfrm>
                <a:off x="2016" y="62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1" name="AutoShape 92"/>
              <p:cNvSpPr>
                <a:spLocks noChangeArrowheads="1"/>
              </p:cNvSpPr>
              <p:nvPr/>
            </p:nvSpPr>
            <p:spPr bwMode="auto">
              <a:xfrm>
                <a:off x="2352" y="62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2" name="AutoShape 93"/>
              <p:cNvSpPr>
                <a:spLocks noChangeArrowheads="1"/>
              </p:cNvSpPr>
              <p:nvPr/>
            </p:nvSpPr>
            <p:spPr bwMode="auto">
              <a:xfrm>
                <a:off x="2904" y="141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3" name="AutoShape 94"/>
              <p:cNvSpPr>
                <a:spLocks noChangeArrowheads="1"/>
              </p:cNvSpPr>
              <p:nvPr/>
            </p:nvSpPr>
            <p:spPr bwMode="auto">
              <a:xfrm>
                <a:off x="2904" y="108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4" name="AutoShape 95"/>
              <p:cNvSpPr>
                <a:spLocks noChangeArrowheads="1"/>
              </p:cNvSpPr>
              <p:nvPr/>
            </p:nvSpPr>
            <p:spPr bwMode="auto">
              <a:xfrm>
                <a:off x="2904" y="74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5" name="AutoShape 96"/>
              <p:cNvSpPr>
                <a:spLocks noChangeArrowheads="1"/>
              </p:cNvSpPr>
              <p:nvPr/>
            </p:nvSpPr>
            <p:spPr bwMode="auto">
              <a:xfrm>
                <a:off x="2904" y="4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6" name="AutoShape 97"/>
              <p:cNvSpPr>
                <a:spLocks noChangeArrowheads="1"/>
              </p:cNvSpPr>
              <p:nvPr/>
            </p:nvSpPr>
            <p:spPr bwMode="auto">
              <a:xfrm>
                <a:off x="2808" y="151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7" name="AutoShape 98"/>
              <p:cNvSpPr>
                <a:spLocks noChangeArrowheads="1"/>
              </p:cNvSpPr>
              <p:nvPr/>
            </p:nvSpPr>
            <p:spPr bwMode="auto">
              <a:xfrm>
                <a:off x="2808" y="117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8" name="AutoShape 99"/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9" name="AutoShape 100"/>
              <p:cNvSpPr>
                <a:spLocks noChangeArrowheads="1"/>
              </p:cNvSpPr>
              <p:nvPr/>
            </p:nvSpPr>
            <p:spPr bwMode="auto">
              <a:xfrm>
                <a:off x="2808" y="50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0" name="AutoShape 101"/>
              <p:cNvSpPr>
                <a:spLocks noChangeArrowheads="1"/>
              </p:cNvSpPr>
              <p:nvPr/>
            </p:nvSpPr>
            <p:spPr bwMode="auto">
              <a:xfrm>
                <a:off x="2700" y="16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1" name="AutoShape 102"/>
              <p:cNvSpPr>
                <a:spLocks noChangeArrowheads="1"/>
              </p:cNvSpPr>
              <p:nvPr/>
            </p:nvSpPr>
            <p:spPr bwMode="auto">
              <a:xfrm>
                <a:off x="2700" y="128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2" name="AutoShape 103"/>
              <p:cNvSpPr>
                <a:spLocks noChangeArrowheads="1"/>
              </p:cNvSpPr>
              <p:nvPr/>
            </p:nvSpPr>
            <p:spPr bwMode="auto">
              <a:xfrm>
                <a:off x="2700" y="94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3" name="AutoShape 104"/>
              <p:cNvSpPr>
                <a:spLocks noChangeArrowheads="1"/>
              </p:cNvSpPr>
              <p:nvPr/>
            </p:nvSpPr>
            <p:spPr bwMode="auto">
              <a:xfrm>
                <a:off x="2700" y="61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4" name="AutoShape 105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5" name="AutoShape 106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6" name="AutoShape 107"/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7" name="AutoShape 108"/>
              <p:cNvSpPr>
                <a:spLocks noChangeArrowheads="1"/>
              </p:cNvSpPr>
              <p:nvPr/>
            </p:nvSpPr>
            <p:spPr bwMode="auto">
              <a:xfrm>
                <a:off x="1584" y="139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8" name="AutoShape 109"/>
              <p:cNvSpPr>
                <a:spLocks noChangeArrowheads="1"/>
              </p:cNvSpPr>
              <p:nvPr/>
            </p:nvSpPr>
            <p:spPr bwMode="auto">
              <a:xfrm>
                <a:off x="1920" y="139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9" name="AutoShape 110"/>
              <p:cNvSpPr>
                <a:spLocks noChangeArrowheads="1"/>
              </p:cNvSpPr>
              <p:nvPr/>
            </p:nvSpPr>
            <p:spPr bwMode="auto">
              <a:xfrm>
                <a:off x="2256" y="139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0" name="AutoShape 111"/>
              <p:cNvSpPr>
                <a:spLocks noChangeArrowheads="1"/>
              </p:cNvSpPr>
              <p:nvPr/>
            </p:nvSpPr>
            <p:spPr bwMode="auto">
              <a:xfrm>
                <a:off x="1584" y="105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1" name="AutoShape 11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2" name="AutoShape 113"/>
              <p:cNvSpPr>
                <a:spLocks noChangeArrowheads="1"/>
              </p:cNvSpPr>
              <p:nvPr/>
            </p:nvSpPr>
            <p:spPr bwMode="auto">
              <a:xfrm>
                <a:off x="2256" y="105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3" name="AutoShape 114"/>
              <p:cNvSpPr>
                <a:spLocks noChangeArrowheads="1"/>
              </p:cNvSpPr>
              <p:nvPr/>
            </p:nvSpPr>
            <p:spPr bwMode="auto">
              <a:xfrm>
                <a:off x="1584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4" name="AutoShape 115"/>
              <p:cNvSpPr>
                <a:spLocks noChangeArrowheads="1"/>
              </p:cNvSpPr>
              <p:nvPr/>
            </p:nvSpPr>
            <p:spPr bwMode="auto">
              <a:xfrm>
                <a:off x="1920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5" name="AutoShape 116"/>
              <p:cNvSpPr>
                <a:spLocks noChangeArrowheads="1"/>
              </p:cNvSpPr>
              <p:nvPr/>
            </p:nvSpPr>
            <p:spPr bwMode="auto">
              <a:xfrm>
                <a:off x="2256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6" name="AutoShape 11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7" name="AutoShape 118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8" name="AutoShape 119"/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9" name="AutoShape 120"/>
              <p:cNvSpPr>
                <a:spLocks noChangeArrowheads="1"/>
              </p:cNvSpPr>
              <p:nvPr/>
            </p:nvSpPr>
            <p:spPr bwMode="auto">
              <a:xfrm>
                <a:off x="259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494" name="Text Box 121"/>
            <p:cNvSpPr txBox="1">
              <a:spLocks noChangeArrowheads="1"/>
            </p:cNvSpPr>
            <p:nvPr/>
          </p:nvSpPr>
          <p:spPr bwMode="auto">
            <a:xfrm>
              <a:off x="1152" y="912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宋体" pitchFamily="2" charset="-122"/>
                </a:rPr>
                <a:t>Q1</a:t>
              </a:r>
            </a:p>
          </p:txBody>
        </p:sp>
        <p:sp>
          <p:nvSpPr>
            <p:cNvPr id="18495" name="Text Box 122"/>
            <p:cNvSpPr txBox="1">
              <a:spLocks noChangeArrowheads="1"/>
            </p:cNvSpPr>
            <p:nvPr/>
          </p:nvSpPr>
          <p:spPr bwMode="auto">
            <a:xfrm>
              <a:off x="1152" y="1248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宋体" pitchFamily="2" charset="-122"/>
                </a:rPr>
                <a:t>Q2</a:t>
              </a:r>
            </a:p>
          </p:txBody>
        </p:sp>
        <p:sp>
          <p:nvSpPr>
            <p:cNvPr id="18496" name="Text Box 123"/>
            <p:cNvSpPr txBox="1">
              <a:spLocks noChangeArrowheads="1"/>
            </p:cNvSpPr>
            <p:nvPr/>
          </p:nvSpPr>
          <p:spPr bwMode="auto">
            <a:xfrm>
              <a:off x="1152" y="1584"/>
              <a:ext cx="33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宋体" pitchFamily="2" charset="-122"/>
                </a:rPr>
                <a:t>Q3</a:t>
              </a:r>
            </a:p>
          </p:txBody>
        </p:sp>
        <p:sp>
          <p:nvSpPr>
            <p:cNvPr id="18497" name="Text Box 124"/>
            <p:cNvSpPr txBox="1">
              <a:spLocks noChangeArrowheads="1"/>
            </p:cNvSpPr>
            <p:nvPr/>
          </p:nvSpPr>
          <p:spPr bwMode="auto">
            <a:xfrm>
              <a:off x="1152" y="1920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宋体" pitchFamily="2" charset="-122"/>
                </a:rPr>
                <a:t>Q4</a:t>
              </a:r>
            </a:p>
          </p:txBody>
        </p:sp>
        <p:sp>
          <p:nvSpPr>
            <p:cNvPr id="18498" name="Text Box 125"/>
            <p:cNvSpPr txBox="1">
              <a:spLocks noChangeArrowheads="1"/>
            </p:cNvSpPr>
            <p:nvPr/>
          </p:nvSpPr>
          <p:spPr bwMode="auto">
            <a:xfrm>
              <a:off x="852" y="624"/>
              <a:ext cx="7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itchFamily="2" charset="-122"/>
                </a:rPr>
                <a:t>Vancouver</a:t>
              </a:r>
            </a:p>
          </p:txBody>
        </p:sp>
        <p:sp>
          <p:nvSpPr>
            <p:cNvPr id="18499" name="Text Box 126"/>
            <p:cNvSpPr txBox="1">
              <a:spLocks noChangeArrowheads="1"/>
            </p:cNvSpPr>
            <p:nvPr/>
          </p:nvSpPr>
          <p:spPr bwMode="auto">
            <a:xfrm>
              <a:off x="948" y="508"/>
              <a:ext cx="7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itchFamily="2" charset="-122"/>
                </a:rPr>
                <a:t>Toronto</a:t>
              </a:r>
            </a:p>
          </p:txBody>
        </p:sp>
        <p:sp>
          <p:nvSpPr>
            <p:cNvPr id="18500" name="Text Box 127"/>
            <p:cNvSpPr txBox="1">
              <a:spLocks noChangeArrowheads="1"/>
            </p:cNvSpPr>
            <p:nvPr/>
          </p:nvSpPr>
          <p:spPr bwMode="auto">
            <a:xfrm>
              <a:off x="1044" y="364"/>
              <a:ext cx="7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itchFamily="2" charset="-122"/>
                </a:rPr>
                <a:t>New York</a:t>
              </a:r>
            </a:p>
          </p:txBody>
        </p:sp>
        <p:sp>
          <p:nvSpPr>
            <p:cNvPr id="18501" name="Text Box 128"/>
            <p:cNvSpPr txBox="1">
              <a:spLocks noChangeArrowheads="1"/>
            </p:cNvSpPr>
            <p:nvPr/>
          </p:nvSpPr>
          <p:spPr bwMode="auto">
            <a:xfrm>
              <a:off x="1200" y="216"/>
              <a:ext cx="7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itchFamily="2" charset="-122"/>
                </a:rPr>
                <a:t>Chicago</a:t>
              </a:r>
            </a:p>
          </p:txBody>
        </p:sp>
        <p:grpSp>
          <p:nvGrpSpPr>
            <p:cNvPr id="18502" name="Group 129"/>
            <p:cNvGrpSpPr>
              <a:grpSpLocks/>
            </p:cNvGrpSpPr>
            <p:nvPr/>
          </p:nvGrpSpPr>
          <p:grpSpPr bwMode="auto">
            <a:xfrm>
              <a:off x="1584" y="816"/>
              <a:ext cx="1344" cy="1344"/>
              <a:chOff x="1584" y="816"/>
              <a:chExt cx="1344" cy="1344"/>
            </a:xfrm>
          </p:grpSpPr>
          <p:sp>
            <p:nvSpPr>
              <p:cNvPr id="18507" name="Rectangle 130"/>
              <p:cNvSpPr>
                <a:spLocks noChangeArrowheads="1"/>
              </p:cNvSpPr>
              <p:nvPr/>
            </p:nvSpPr>
            <p:spPr bwMode="auto">
              <a:xfrm>
                <a:off x="2580" y="1828"/>
                <a:ext cx="348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580</a:t>
                </a:r>
              </a:p>
            </p:txBody>
          </p:sp>
          <p:sp>
            <p:nvSpPr>
              <p:cNvPr id="18508" name="Rectangle 131"/>
              <p:cNvSpPr>
                <a:spLocks noChangeArrowheads="1"/>
              </p:cNvSpPr>
              <p:nvPr/>
            </p:nvSpPr>
            <p:spPr bwMode="auto">
              <a:xfrm>
                <a:off x="2299" y="1828"/>
                <a:ext cx="28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38</a:t>
                </a:r>
              </a:p>
            </p:txBody>
          </p:sp>
          <p:sp>
            <p:nvSpPr>
              <p:cNvPr id="18509" name="Rectangle 132"/>
              <p:cNvSpPr>
                <a:spLocks noChangeArrowheads="1"/>
              </p:cNvSpPr>
              <p:nvPr/>
            </p:nvSpPr>
            <p:spPr bwMode="auto">
              <a:xfrm>
                <a:off x="1908" y="1828"/>
                <a:ext cx="39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600"/>
                  <a:t>1038</a:t>
                </a:r>
              </a:p>
            </p:txBody>
          </p:sp>
          <p:sp>
            <p:nvSpPr>
              <p:cNvPr id="18510" name="Rectangle 133"/>
              <p:cNvSpPr>
                <a:spLocks noChangeArrowheads="1"/>
              </p:cNvSpPr>
              <p:nvPr/>
            </p:nvSpPr>
            <p:spPr bwMode="auto">
              <a:xfrm>
                <a:off x="1584" y="1828"/>
                <a:ext cx="32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600"/>
                  <a:t>927</a:t>
                </a:r>
              </a:p>
            </p:txBody>
          </p:sp>
          <p:sp>
            <p:nvSpPr>
              <p:cNvPr id="18511" name="Rectangle 134"/>
              <p:cNvSpPr>
                <a:spLocks noChangeArrowheads="1"/>
              </p:cNvSpPr>
              <p:nvPr/>
            </p:nvSpPr>
            <p:spPr bwMode="auto">
              <a:xfrm>
                <a:off x="2580" y="1496"/>
                <a:ext cx="348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501</a:t>
                </a:r>
              </a:p>
            </p:txBody>
          </p:sp>
          <p:sp>
            <p:nvSpPr>
              <p:cNvPr id="18512" name="Rectangle 135"/>
              <p:cNvSpPr>
                <a:spLocks noChangeArrowheads="1"/>
              </p:cNvSpPr>
              <p:nvPr/>
            </p:nvSpPr>
            <p:spPr bwMode="auto">
              <a:xfrm>
                <a:off x="2299" y="1496"/>
                <a:ext cx="28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30</a:t>
                </a:r>
              </a:p>
            </p:txBody>
          </p:sp>
          <p:sp>
            <p:nvSpPr>
              <p:cNvPr id="18513" name="Rectangle 136"/>
              <p:cNvSpPr>
                <a:spLocks noChangeArrowheads="1"/>
              </p:cNvSpPr>
              <p:nvPr/>
            </p:nvSpPr>
            <p:spPr bwMode="auto">
              <a:xfrm>
                <a:off x="1908" y="1496"/>
                <a:ext cx="39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600"/>
                  <a:t>1023</a:t>
                </a:r>
              </a:p>
            </p:txBody>
          </p:sp>
          <p:sp>
            <p:nvSpPr>
              <p:cNvPr id="18514" name="Rectangle 137"/>
              <p:cNvSpPr>
                <a:spLocks noChangeArrowheads="1"/>
              </p:cNvSpPr>
              <p:nvPr/>
            </p:nvSpPr>
            <p:spPr bwMode="auto">
              <a:xfrm>
                <a:off x="1584" y="1496"/>
                <a:ext cx="32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600"/>
                  <a:t>812</a:t>
                </a:r>
              </a:p>
            </p:txBody>
          </p:sp>
          <p:sp>
            <p:nvSpPr>
              <p:cNvPr id="18515" name="Rectangle 138"/>
              <p:cNvSpPr>
                <a:spLocks noChangeArrowheads="1"/>
              </p:cNvSpPr>
              <p:nvPr/>
            </p:nvSpPr>
            <p:spPr bwMode="auto">
              <a:xfrm>
                <a:off x="2580" y="1148"/>
                <a:ext cx="348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512</a:t>
                </a:r>
              </a:p>
            </p:txBody>
          </p:sp>
          <p:sp>
            <p:nvSpPr>
              <p:cNvPr id="18516" name="Rectangle 139"/>
              <p:cNvSpPr>
                <a:spLocks noChangeArrowheads="1"/>
              </p:cNvSpPr>
              <p:nvPr/>
            </p:nvSpPr>
            <p:spPr bwMode="auto">
              <a:xfrm>
                <a:off x="2299" y="1148"/>
                <a:ext cx="281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31</a:t>
                </a:r>
              </a:p>
            </p:txBody>
          </p:sp>
          <p:sp>
            <p:nvSpPr>
              <p:cNvPr id="18517" name="Rectangle 140"/>
              <p:cNvSpPr>
                <a:spLocks noChangeArrowheads="1"/>
              </p:cNvSpPr>
              <p:nvPr/>
            </p:nvSpPr>
            <p:spPr bwMode="auto">
              <a:xfrm>
                <a:off x="1908" y="1148"/>
                <a:ext cx="391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952</a:t>
                </a:r>
              </a:p>
            </p:txBody>
          </p:sp>
          <p:sp>
            <p:nvSpPr>
              <p:cNvPr id="18518" name="Rectangle 141"/>
              <p:cNvSpPr>
                <a:spLocks noChangeArrowheads="1"/>
              </p:cNvSpPr>
              <p:nvPr/>
            </p:nvSpPr>
            <p:spPr bwMode="auto">
              <a:xfrm>
                <a:off x="1584" y="1148"/>
                <a:ext cx="324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600"/>
                  <a:t>608</a:t>
                </a:r>
              </a:p>
            </p:txBody>
          </p:sp>
          <p:sp>
            <p:nvSpPr>
              <p:cNvPr id="18519" name="Rectangle 142"/>
              <p:cNvSpPr>
                <a:spLocks noChangeArrowheads="1"/>
              </p:cNvSpPr>
              <p:nvPr/>
            </p:nvSpPr>
            <p:spPr bwMode="auto">
              <a:xfrm>
                <a:off x="2580" y="816"/>
                <a:ext cx="348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400</a:t>
                </a:r>
              </a:p>
            </p:txBody>
          </p:sp>
          <p:sp>
            <p:nvSpPr>
              <p:cNvPr id="18520" name="Rectangle 143"/>
              <p:cNvSpPr>
                <a:spLocks noChangeArrowheads="1"/>
              </p:cNvSpPr>
              <p:nvPr/>
            </p:nvSpPr>
            <p:spPr bwMode="auto">
              <a:xfrm>
                <a:off x="2299" y="816"/>
                <a:ext cx="28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14</a:t>
                </a:r>
              </a:p>
            </p:txBody>
          </p:sp>
          <p:sp>
            <p:nvSpPr>
              <p:cNvPr id="18521" name="Rectangle 144"/>
              <p:cNvSpPr>
                <a:spLocks noChangeArrowheads="1"/>
              </p:cNvSpPr>
              <p:nvPr/>
            </p:nvSpPr>
            <p:spPr bwMode="auto">
              <a:xfrm>
                <a:off x="1908" y="816"/>
                <a:ext cx="39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800"/>
                  <a:t>825</a:t>
                </a:r>
              </a:p>
            </p:txBody>
          </p:sp>
          <p:sp>
            <p:nvSpPr>
              <p:cNvPr id="18522" name="Rectangle 145"/>
              <p:cNvSpPr>
                <a:spLocks noChangeArrowheads="1"/>
              </p:cNvSpPr>
              <p:nvPr/>
            </p:nvSpPr>
            <p:spPr bwMode="auto">
              <a:xfrm>
                <a:off x="1584" y="816"/>
                <a:ext cx="32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itchFamily="18" charset="2"/>
                  <a:buNone/>
                </a:pPr>
                <a:r>
                  <a:rPr lang="en-US" altLang="zh-CN" sz="1600"/>
                  <a:t>605</a:t>
                </a:r>
              </a:p>
            </p:txBody>
          </p:sp>
        </p:grpSp>
        <p:sp>
          <p:nvSpPr>
            <p:cNvPr id="18503" name="Text Box 146"/>
            <p:cNvSpPr txBox="1">
              <a:spLocks noChangeArrowheads="1"/>
            </p:cNvSpPr>
            <p:nvPr/>
          </p:nvSpPr>
          <p:spPr bwMode="auto">
            <a:xfrm>
              <a:off x="1632" y="2160"/>
              <a:ext cx="2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itchFamily="2" charset="-122"/>
                </a:rPr>
                <a:t>ent.</a:t>
              </a:r>
            </a:p>
          </p:txBody>
        </p:sp>
        <p:sp>
          <p:nvSpPr>
            <p:cNvPr id="18504" name="Text Box 147"/>
            <p:cNvSpPr txBox="1">
              <a:spLocks noChangeArrowheads="1"/>
            </p:cNvSpPr>
            <p:nvPr/>
          </p:nvSpPr>
          <p:spPr bwMode="auto">
            <a:xfrm>
              <a:off x="1920" y="2160"/>
              <a:ext cx="2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itchFamily="2" charset="-122"/>
                </a:rPr>
                <a:t>cm.</a:t>
              </a:r>
            </a:p>
          </p:txBody>
        </p:sp>
        <p:sp>
          <p:nvSpPr>
            <p:cNvPr id="18505" name="Text Box 148"/>
            <p:cNvSpPr txBox="1">
              <a:spLocks noChangeArrowheads="1"/>
            </p:cNvSpPr>
            <p:nvPr/>
          </p:nvSpPr>
          <p:spPr bwMode="auto">
            <a:xfrm>
              <a:off x="2256" y="2160"/>
              <a:ext cx="2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itchFamily="2" charset="-122"/>
                </a:rPr>
                <a:t>ph.</a:t>
              </a:r>
            </a:p>
          </p:txBody>
        </p:sp>
        <p:sp>
          <p:nvSpPr>
            <p:cNvPr id="18506" name="Text Box 149"/>
            <p:cNvSpPr txBox="1">
              <a:spLocks noChangeArrowheads="1"/>
            </p:cNvSpPr>
            <p:nvPr/>
          </p:nvSpPr>
          <p:spPr bwMode="auto">
            <a:xfrm>
              <a:off x="2640" y="2160"/>
              <a:ext cx="2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itchFamily="2" charset="-122"/>
                </a:rPr>
                <a:t>sec.</a:t>
              </a:r>
            </a:p>
          </p:txBody>
        </p:sp>
      </p:grpSp>
      <p:sp>
        <p:nvSpPr>
          <p:cNvPr id="224412" name="Text Box 156"/>
          <p:cNvSpPr txBox="1">
            <a:spLocks noChangeArrowheads="1"/>
          </p:cNvSpPr>
          <p:nvPr/>
        </p:nvSpPr>
        <p:spPr bwMode="auto">
          <a:xfrm>
            <a:off x="1187450" y="5949950"/>
            <a:ext cx="172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二维数组</a:t>
            </a:r>
          </a:p>
        </p:txBody>
      </p:sp>
      <p:sp>
        <p:nvSpPr>
          <p:cNvPr id="224413" name="Text Box 157"/>
          <p:cNvSpPr txBox="1">
            <a:spLocks noChangeArrowheads="1"/>
          </p:cNvSpPr>
          <p:nvPr/>
        </p:nvSpPr>
        <p:spPr bwMode="auto">
          <a:xfrm>
            <a:off x="5940425" y="6021388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三维数组</a:t>
            </a:r>
          </a:p>
        </p:txBody>
      </p:sp>
      <p:graphicFrame>
        <p:nvGraphicFramePr>
          <p:cNvPr id="224448" name="Group 192"/>
          <p:cNvGraphicFramePr>
            <a:graphicFrameLocks noGrp="1"/>
          </p:cNvGraphicFramePr>
          <p:nvPr/>
        </p:nvGraphicFramePr>
        <p:xfrm>
          <a:off x="395288" y="1412875"/>
          <a:ext cx="7599362" cy="592138"/>
        </p:xfrm>
        <a:graphic>
          <a:graphicData uri="http://schemas.openxmlformats.org/drawingml/2006/table">
            <a:tbl>
              <a:tblPr/>
              <a:tblGrid>
                <a:gridCol w="690562"/>
                <a:gridCol w="692150"/>
                <a:gridCol w="690563"/>
                <a:gridCol w="692150"/>
                <a:gridCol w="690562"/>
                <a:gridCol w="690563"/>
                <a:gridCol w="690562"/>
                <a:gridCol w="690563"/>
                <a:gridCol w="690562"/>
                <a:gridCol w="690563"/>
                <a:gridCol w="690562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4449" name="Text Box 193"/>
          <p:cNvSpPr txBox="1">
            <a:spLocks noChangeArrowheads="1"/>
          </p:cNvSpPr>
          <p:nvPr/>
        </p:nvSpPr>
        <p:spPr bwMode="auto">
          <a:xfrm>
            <a:off x="1908175" y="2060575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一维数组：顺序表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4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4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12" grpId="0"/>
      <p:bldP spid="224413" grpId="0"/>
      <p:bldP spid="2244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D8144F6-5EB9-4F2D-908B-A2744FF50B84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30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79388" y="-26988"/>
            <a:ext cx="8820150" cy="6891338"/>
          </a:xfrm>
          <a:prstGeom prst="rect">
            <a:avLst/>
          </a:prstGeom>
          <a:gradFill rotWithShape="1">
            <a:gsLst>
              <a:gs pos="0">
                <a:srgbClr val="FBE8B3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</a:rPr>
              <a:t>Status </a:t>
            </a:r>
            <a:r>
              <a:rPr lang="en-US" altLang="zh-CN" dirty="0" err="1">
                <a:solidFill>
                  <a:schemeClr val="tx2"/>
                </a:solidFill>
              </a:rPr>
              <a:t>FastTransposeSMatrix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TSMatrix</a:t>
            </a:r>
            <a:r>
              <a:rPr lang="en-US" altLang="zh-CN" dirty="0">
                <a:solidFill>
                  <a:schemeClr val="tx2"/>
                </a:solidFill>
              </a:rPr>
              <a:t> M, </a:t>
            </a:r>
            <a:r>
              <a:rPr lang="en-US" altLang="zh-CN" dirty="0" err="1">
                <a:solidFill>
                  <a:schemeClr val="tx2"/>
                </a:solidFill>
              </a:rPr>
              <a:t>TSMatrix</a:t>
            </a:r>
            <a:r>
              <a:rPr lang="en-US" altLang="zh-CN" dirty="0">
                <a:solidFill>
                  <a:schemeClr val="tx2"/>
                </a:solidFill>
              </a:rPr>
              <a:t> &amp;T){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chemeClr val="tx1"/>
                </a:solidFill>
              </a:rPr>
              <a:t>return OK;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</a:rPr>
              <a:t>} // </a:t>
            </a:r>
            <a:r>
              <a:rPr lang="en-US" altLang="zh-CN" dirty="0" err="1">
                <a:solidFill>
                  <a:schemeClr val="tx2"/>
                </a:solidFill>
              </a:rPr>
              <a:t>FastTransposeSMatrix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780069" y="6049962"/>
            <a:ext cx="22429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</a:rPr>
              <a:t>复杂度：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95288" y="5121275"/>
            <a:ext cx="8351837" cy="6111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for (p=1; p&lt;=</a:t>
            </a:r>
            <a:r>
              <a:rPr lang="en-US" altLang="zh-CN" dirty="0" err="1">
                <a:solidFill>
                  <a:schemeClr val="tx1"/>
                </a:solidFill>
              </a:rPr>
              <a:t>M.tu</a:t>
            </a:r>
            <a:r>
              <a:rPr lang="en-US" altLang="zh-CN" dirty="0">
                <a:solidFill>
                  <a:schemeClr val="tx1"/>
                </a:solidFill>
              </a:rPr>
              <a:t>; ++p) {…</a:t>
            </a:r>
            <a:r>
              <a:rPr lang="zh-CN" altLang="en-US" dirty="0">
                <a:solidFill>
                  <a:schemeClr val="tx2"/>
                </a:solidFill>
              </a:rPr>
              <a:t>转置矩阵元素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  <a:r>
              <a:rPr lang="en-US" altLang="zh-CN" dirty="0">
                <a:solidFill>
                  <a:srgbClr val="800000"/>
                </a:solidFill>
              </a:rPr>
              <a:t>//</a:t>
            </a:r>
            <a:r>
              <a:rPr lang="zh-CN" altLang="en-US" dirty="0">
                <a:solidFill>
                  <a:srgbClr val="800000"/>
                </a:solidFill>
              </a:rPr>
              <a:t>步骤</a:t>
            </a:r>
            <a:r>
              <a:rPr lang="en-US" altLang="zh-CN" dirty="0">
                <a:solidFill>
                  <a:srgbClr val="800000"/>
                </a:solidFill>
              </a:rPr>
              <a:t>4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95288" y="908050"/>
            <a:ext cx="8424862" cy="1101725"/>
          </a:xfrm>
          <a:prstGeom prst="rect">
            <a:avLst/>
          </a:prstGeom>
          <a:noFill/>
          <a:ln w="28575">
            <a:solidFill>
              <a:srgbClr val="FF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T.mu = M.nu;  T.nu = M.mu;  </a:t>
            </a:r>
            <a:r>
              <a:rPr lang="en-US" altLang="zh-CN" dirty="0" err="1">
                <a:solidFill>
                  <a:schemeClr val="tx1"/>
                </a:solidFill>
              </a:rPr>
              <a:t>T.tu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M.tu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en-US" altLang="zh-CN" dirty="0">
                <a:solidFill>
                  <a:srgbClr val="800000"/>
                </a:solidFill>
              </a:rPr>
              <a:t>//</a:t>
            </a:r>
            <a:r>
              <a:rPr lang="zh-CN" altLang="en-US" dirty="0">
                <a:solidFill>
                  <a:srgbClr val="800000"/>
                </a:solidFill>
              </a:rPr>
              <a:t>步骤</a:t>
            </a:r>
            <a:r>
              <a:rPr lang="en-US" altLang="zh-CN" dirty="0">
                <a:solidFill>
                  <a:srgbClr val="800000"/>
                </a:solidFill>
              </a:rPr>
              <a:t>1</a:t>
            </a:r>
          </a:p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990033"/>
                </a:solidFill>
              </a:rPr>
              <a:t>if (</a:t>
            </a:r>
            <a:r>
              <a:rPr lang="en-US" altLang="zh-CN" dirty="0" err="1">
                <a:solidFill>
                  <a:srgbClr val="990033"/>
                </a:solidFill>
              </a:rPr>
              <a:t>T.tu</a:t>
            </a:r>
            <a:r>
              <a:rPr lang="en-US" altLang="zh-CN" dirty="0">
                <a:solidFill>
                  <a:srgbClr val="990033"/>
                </a:solidFill>
              </a:rPr>
              <a:t> &lt;=0) return NOELEM;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95288" y="2138363"/>
            <a:ext cx="8424862" cy="1083374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for (col=1; col&lt;= M.nu; ++col)  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[col] = 0; </a:t>
            </a:r>
            <a:r>
              <a:rPr lang="en-US" altLang="zh-CN" dirty="0">
                <a:solidFill>
                  <a:srgbClr val="800000"/>
                </a:solidFill>
              </a:rPr>
              <a:t>//</a:t>
            </a:r>
            <a:r>
              <a:rPr lang="zh-CN" altLang="en-US" dirty="0">
                <a:solidFill>
                  <a:srgbClr val="800000"/>
                </a:solidFill>
              </a:rPr>
              <a:t>步骤</a:t>
            </a:r>
            <a:r>
              <a:rPr lang="en-US" altLang="zh-CN" dirty="0">
                <a:solidFill>
                  <a:srgbClr val="800000"/>
                </a:solidFill>
              </a:rPr>
              <a:t>2</a:t>
            </a:r>
          </a:p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for (t=1; t&lt;=</a:t>
            </a:r>
            <a:r>
              <a:rPr lang="en-US" altLang="zh-CN" dirty="0" err="1">
                <a:solidFill>
                  <a:schemeClr val="tx1"/>
                </a:solidFill>
              </a:rPr>
              <a:t>M.tu</a:t>
            </a:r>
            <a:r>
              <a:rPr lang="en-US" altLang="zh-CN" dirty="0">
                <a:solidFill>
                  <a:schemeClr val="tx1"/>
                </a:solidFill>
              </a:rPr>
              <a:t>; ++t)  ++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M.data</a:t>
            </a:r>
            <a:r>
              <a:rPr lang="en-US" altLang="zh-CN" dirty="0">
                <a:solidFill>
                  <a:schemeClr val="tx1"/>
                </a:solidFill>
              </a:rPr>
              <a:t>[t].j];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395288" y="3348038"/>
            <a:ext cx="8424862" cy="1592262"/>
          </a:xfrm>
          <a:prstGeom prst="rect">
            <a:avLst/>
          </a:prstGeom>
          <a:noFill/>
          <a:ln w="28575">
            <a:solidFill>
              <a:srgbClr val="8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cpot</a:t>
            </a:r>
            <a:r>
              <a:rPr lang="en-US" altLang="zh-CN" dirty="0">
                <a:solidFill>
                  <a:srgbClr val="FF0000"/>
                </a:solidFill>
              </a:rPr>
              <a:t>[1] = 1; </a:t>
            </a:r>
            <a:r>
              <a:rPr lang="en-US" altLang="zh-CN" dirty="0">
                <a:solidFill>
                  <a:srgbClr val="800000"/>
                </a:solidFill>
              </a:rPr>
              <a:t>//</a:t>
            </a:r>
            <a:r>
              <a:rPr lang="zh-CN" altLang="en-US" dirty="0">
                <a:solidFill>
                  <a:srgbClr val="800000"/>
                </a:solidFill>
              </a:rPr>
              <a:t>步骤</a:t>
            </a:r>
            <a:r>
              <a:rPr lang="en-US" altLang="zh-CN" dirty="0" smtClean="0">
                <a:solidFill>
                  <a:srgbClr val="800000"/>
                </a:solidFill>
              </a:rPr>
              <a:t>3</a:t>
            </a:r>
            <a:endParaRPr lang="en-US" altLang="zh-CN" dirty="0">
              <a:solidFill>
                <a:srgbClr val="FF0000"/>
              </a:solidFill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for (col=2; col&lt;=M.nu; ++col)</a:t>
            </a:r>
          </a:p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</a:rPr>
              <a:t>cpot</a:t>
            </a:r>
            <a:r>
              <a:rPr lang="en-US" altLang="zh-CN" dirty="0">
                <a:solidFill>
                  <a:srgbClr val="FF0000"/>
                </a:solidFill>
              </a:rPr>
              <a:t>[col] = </a:t>
            </a:r>
            <a:r>
              <a:rPr lang="en-US" altLang="zh-CN" dirty="0" err="1">
                <a:solidFill>
                  <a:srgbClr val="FF0000"/>
                </a:solidFill>
              </a:rPr>
              <a:t>cpot</a:t>
            </a:r>
            <a:r>
              <a:rPr lang="en-US" altLang="zh-CN" dirty="0">
                <a:solidFill>
                  <a:srgbClr val="FF0000"/>
                </a:solidFill>
              </a:rPr>
              <a:t>[col-1] +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[col-1];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53565" y="6084887"/>
            <a:ext cx="222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O(</a:t>
            </a:r>
            <a:r>
              <a:rPr lang="en-US" altLang="zh-CN" sz="4000" dirty="0" err="1">
                <a:solidFill>
                  <a:srgbClr val="FF0000"/>
                </a:solidFill>
              </a:rPr>
              <a:t>nu+tu</a:t>
            </a:r>
            <a:r>
              <a:rPr lang="en-US" altLang="zh-CN" sz="40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514" grpId="0" animBg="1"/>
      <p:bldP spid="21516" grpId="0" animBg="1"/>
      <p:bldP spid="21518" grpId="0" animBg="1"/>
      <p:bldP spid="21520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0F04266-B3FC-46E5-BC3E-84B853AA55EE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31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7891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算法分析</a:t>
            </a:r>
          </a:p>
        </p:txBody>
      </p:sp>
      <p:sp>
        <p:nvSpPr>
          <p:cNvPr id="37892" name="Rectangle 10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用常规的二维数组表示时的算法</a:t>
            </a:r>
          </a:p>
          <a:p>
            <a:pPr lvl="1" eaLnBrk="1" hangingPunct="1"/>
            <a:r>
              <a:rPr lang="zh-CN" altLang="en-US" dirty="0" smtClean="0"/>
              <a:t>时间复杂度：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mu×nu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/>
              <a:t>空间复杂度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O(1)</a:t>
            </a:r>
          </a:p>
          <a:p>
            <a:pPr eaLnBrk="1" hangingPunct="1"/>
            <a:r>
              <a:rPr lang="zh-CN" altLang="en-US" dirty="0" smtClean="0"/>
              <a:t>矩阵转置算法</a:t>
            </a:r>
            <a:r>
              <a:rPr lang="en-US" altLang="zh-CN" dirty="0" smtClean="0"/>
              <a:t>1</a:t>
            </a:r>
          </a:p>
          <a:p>
            <a:pPr lvl="1" eaLnBrk="1" hangingPunct="1"/>
            <a:r>
              <a:rPr lang="zh-CN" altLang="en-US" dirty="0" smtClean="0"/>
              <a:t>时间复杂度： </a:t>
            </a:r>
            <a:r>
              <a:rPr lang="en-US" altLang="zh-CN" dirty="0"/>
              <a:t>O(</a:t>
            </a:r>
            <a:r>
              <a:rPr lang="en-US" altLang="zh-CN" dirty="0" err="1"/>
              <a:t>nu×tu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/>
              <a:t>空间复杂度：</a:t>
            </a:r>
            <a:r>
              <a:rPr lang="en-US" altLang="zh-CN" dirty="0"/>
              <a:t>O(1)</a:t>
            </a:r>
          </a:p>
          <a:p>
            <a:pPr eaLnBrk="1" hangingPunct="1"/>
            <a:r>
              <a:rPr lang="zh-CN" altLang="en-US" dirty="0" smtClean="0"/>
              <a:t>矩阵快速转置算法</a:t>
            </a:r>
          </a:p>
          <a:p>
            <a:pPr lvl="1" eaLnBrk="1" hangingPunct="1"/>
            <a:r>
              <a:rPr lang="zh-CN" altLang="en-US" dirty="0" smtClean="0"/>
              <a:t>时间复杂度：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nu+tu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空间复杂度：</a:t>
            </a:r>
            <a:r>
              <a:rPr lang="en-US" altLang="zh-CN" dirty="0" smtClean="0"/>
              <a:t>O(</a:t>
            </a:r>
            <a:r>
              <a:rPr lang="en-US" altLang="zh-CN" dirty="0"/>
              <a:t>n</a:t>
            </a:r>
            <a:r>
              <a:rPr lang="en-US" altLang="zh-CN" dirty="0" smtClean="0"/>
              <a:t>u)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19999" y="2996952"/>
            <a:ext cx="5818402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n w="95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空间换时间</a:t>
            </a:r>
            <a:r>
              <a:rPr lang="en-US" altLang="zh-CN" sz="6600" dirty="0" smtClean="0">
                <a:ln w="95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  <a:endParaRPr lang="zh-CN" altLang="en-US" sz="6600" dirty="0">
              <a:ln w="95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E59D692-BFFD-4E7E-ABF4-520AFB80C6E5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32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二、行逻辑链接顺序表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带行表的三元组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5076825" y="1254125"/>
            <a:ext cx="1477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800000"/>
                </a:solidFill>
                <a:ea typeface="隶书" pitchFamily="49" charset="-122"/>
              </a:rPr>
              <a:t>M.data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5195888" y="5518150"/>
            <a:ext cx="23764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行数</a:t>
            </a:r>
            <a:r>
              <a:rPr lang="en-US" altLang="zh-CN" sz="2400">
                <a:solidFill>
                  <a:srgbClr val="800000"/>
                </a:solidFill>
                <a:ea typeface="宋体" pitchFamily="2" charset="-122"/>
              </a:rPr>
              <a:t>M.mu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列数</a:t>
            </a:r>
            <a:r>
              <a:rPr lang="en-US" altLang="zh-CN" sz="2400">
                <a:solidFill>
                  <a:srgbClr val="800000"/>
                </a:solidFill>
                <a:ea typeface="宋体" pitchFamily="2" charset="-122"/>
              </a:rPr>
              <a:t>M.nu</a:t>
            </a:r>
          </a:p>
          <a:p>
            <a:pPr>
              <a:spcBef>
                <a:spcPct val="0"/>
              </a:spcBef>
            </a:pPr>
            <a:r>
              <a:rPr lang="zh-CN" altLang="en-US" sz="2400"/>
              <a:t>元素个数</a:t>
            </a:r>
            <a:r>
              <a:rPr lang="en-US" altLang="zh-CN" sz="2400">
                <a:solidFill>
                  <a:srgbClr val="800000"/>
                </a:solidFill>
                <a:ea typeface="宋体" pitchFamily="2" charset="-122"/>
              </a:rPr>
              <a:t>M.tu</a:t>
            </a:r>
          </a:p>
        </p:txBody>
      </p:sp>
      <p:grpSp>
        <p:nvGrpSpPr>
          <p:cNvPr id="38919" name="Group 6"/>
          <p:cNvGrpSpPr>
            <a:grpSpLocks/>
          </p:cNvGrpSpPr>
          <p:nvPr/>
        </p:nvGrpSpPr>
        <p:grpSpPr bwMode="auto">
          <a:xfrm>
            <a:off x="11113" y="2492375"/>
            <a:ext cx="4705350" cy="3529013"/>
            <a:chOff x="45" y="1207"/>
            <a:chExt cx="2964" cy="2223"/>
          </a:xfrm>
        </p:grpSpPr>
        <p:sp>
          <p:nvSpPr>
            <p:cNvPr id="39000" name="Text Box 7"/>
            <p:cNvSpPr txBox="1">
              <a:spLocks noChangeArrowheads="1"/>
            </p:cNvSpPr>
            <p:nvPr/>
          </p:nvSpPr>
          <p:spPr bwMode="auto">
            <a:xfrm>
              <a:off x="45" y="1879"/>
              <a:ext cx="7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M</a:t>
              </a:r>
              <a:r>
                <a:rPr lang="en-US" altLang="zh-CN" sz="3600" b="0" baseline="-30000">
                  <a:solidFill>
                    <a:schemeClr val="tx1"/>
                  </a:solidFill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=</a:t>
              </a:r>
              <a:endParaRPr lang="en-US" altLang="zh-CN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39001" name="Text Box 8"/>
            <p:cNvSpPr txBox="1">
              <a:spLocks noChangeArrowheads="1"/>
            </p:cNvSpPr>
            <p:nvPr/>
          </p:nvSpPr>
          <p:spPr bwMode="auto">
            <a:xfrm>
              <a:off x="476" y="1207"/>
              <a:ext cx="2533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>
                <a:spcBef>
                  <a:spcPct val="4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0 12  9  0  0  0  0</a:t>
              </a:r>
              <a:endParaRPr lang="en-US" altLang="zh-CN" baseline="-300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endParaRP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 0  0  0  0  0  0  0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-3  0  0  0  0 14  0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 0  0 24  0  0  0  0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 0 18  0  0  0  0  0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  <a:ea typeface="宋体" pitchFamily="2" charset="-122"/>
                </a:rPr>
                <a:t>15  0  0 -7  0  0  0</a:t>
              </a:r>
              <a:endParaRPr lang="en-US" altLang="zh-CN" baseline="-300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39002" name="AutoShape 9"/>
            <p:cNvSpPr>
              <a:spLocks/>
            </p:cNvSpPr>
            <p:nvPr/>
          </p:nvSpPr>
          <p:spPr bwMode="auto">
            <a:xfrm>
              <a:off x="478" y="1303"/>
              <a:ext cx="65" cy="2127"/>
            </a:xfrm>
            <a:prstGeom prst="leftBracket">
              <a:avLst>
                <a:gd name="adj" fmla="val 27269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39003" name="AutoShape 10"/>
            <p:cNvSpPr>
              <a:spLocks/>
            </p:cNvSpPr>
            <p:nvPr/>
          </p:nvSpPr>
          <p:spPr bwMode="auto">
            <a:xfrm>
              <a:off x="2835" y="1303"/>
              <a:ext cx="101" cy="2082"/>
            </a:xfrm>
            <a:prstGeom prst="rightBracket">
              <a:avLst>
                <a:gd name="adj" fmla="val 17178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532" name="Group 12"/>
          <p:cNvGraphicFramePr>
            <a:graphicFrameLocks noGrp="1"/>
          </p:cNvGraphicFramePr>
          <p:nvPr/>
        </p:nvGraphicFramePr>
        <p:xfrm>
          <a:off x="5556250" y="596900"/>
          <a:ext cx="3624263" cy="457200"/>
        </p:xfrm>
        <a:graphic>
          <a:graphicData uri="http://schemas.openxmlformats.org/drawingml/2006/table">
            <a:tbl>
              <a:tblPr/>
              <a:tblGrid>
                <a:gridCol w="1208088"/>
                <a:gridCol w="1208087"/>
                <a:gridCol w="1208088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行下标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列下标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627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44825"/>
              </p:ext>
            </p:extLst>
          </p:nvPr>
        </p:nvGraphicFramePr>
        <p:xfrm>
          <a:off x="6348413" y="1268413"/>
          <a:ext cx="2070100" cy="4114800"/>
        </p:xfrm>
        <a:graphic>
          <a:graphicData uri="http://schemas.openxmlformats.org/drawingml/2006/table">
            <a:tbl>
              <a:tblPr/>
              <a:tblGrid>
                <a:gridCol w="690562"/>
                <a:gridCol w="688975"/>
                <a:gridCol w="690563"/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616" name="Group 96"/>
          <p:cNvGraphicFramePr>
            <a:graphicFrameLocks noGrp="1"/>
          </p:cNvGraphicFramePr>
          <p:nvPr/>
        </p:nvGraphicFramePr>
        <p:xfrm>
          <a:off x="7716838" y="5446713"/>
          <a:ext cx="719137" cy="1371600"/>
        </p:xfrm>
        <a:graphic>
          <a:graphicData uri="http://schemas.openxmlformats.org/drawingml/2006/table">
            <a:tbl>
              <a:tblPr/>
              <a:tblGrid>
                <a:gridCol w="719137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38982" name="Rectangle 106"/>
          <p:cNvSpPr>
            <a:spLocks noChangeArrowheads="1"/>
          </p:cNvSpPr>
          <p:nvPr/>
        </p:nvSpPr>
        <p:spPr bwMode="auto">
          <a:xfrm>
            <a:off x="1547813" y="6092825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按行序存储</a:t>
            </a:r>
          </a:p>
        </p:txBody>
      </p:sp>
      <p:graphicFrame>
        <p:nvGraphicFramePr>
          <p:cNvPr id="235685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99253"/>
              </p:ext>
            </p:extLst>
          </p:nvPr>
        </p:nvGraphicFramePr>
        <p:xfrm>
          <a:off x="5221163" y="2640013"/>
          <a:ext cx="690563" cy="2743200"/>
        </p:xfrm>
        <a:graphic>
          <a:graphicData uri="http://schemas.openxmlformats.org/drawingml/2006/table">
            <a:tbl>
              <a:tblPr/>
              <a:tblGrid>
                <a:gridCol w="690563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35686" name="Text Box 166"/>
          <p:cNvSpPr txBox="1">
            <a:spLocks noChangeArrowheads="1"/>
          </p:cNvSpPr>
          <p:nvPr/>
        </p:nvSpPr>
        <p:spPr bwMode="auto">
          <a:xfrm>
            <a:off x="4355976" y="2063750"/>
            <a:ext cx="1477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>
                <a:solidFill>
                  <a:srgbClr val="FF3300"/>
                </a:solidFill>
                <a:ea typeface="隶书" pitchFamily="49" charset="-122"/>
              </a:rPr>
              <a:t>M. </a:t>
            </a:r>
            <a:r>
              <a:rPr lang="en-US" altLang="zh-CN" dirty="0" err="1">
                <a:solidFill>
                  <a:srgbClr val="FF3300"/>
                </a:solidFill>
                <a:ea typeface="隶书" pitchFamily="49" charset="-122"/>
              </a:rPr>
              <a:t>rpos</a:t>
            </a:r>
            <a:endParaRPr lang="en-US" altLang="zh-CN" dirty="0">
              <a:solidFill>
                <a:srgbClr val="FF3300"/>
              </a:solidFill>
              <a:ea typeface="隶书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5833938" y="1988840"/>
            <a:ext cx="550193" cy="86409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V="1">
            <a:off x="5815806" y="2852936"/>
            <a:ext cx="568325" cy="50405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5815806" y="2852936"/>
            <a:ext cx="568325" cy="1026914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5762086" y="3789040"/>
            <a:ext cx="586327" cy="45911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5762086" y="4200525"/>
            <a:ext cx="586327" cy="524619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5762086" y="4653136"/>
            <a:ext cx="622045" cy="50405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716464" y="2676307"/>
            <a:ext cx="47942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</a:p>
          <a:p>
            <a:r>
              <a:rPr lang="en-US" altLang="zh-CN" sz="2000" dirty="0" smtClean="0"/>
              <a:t>2</a:t>
            </a:r>
          </a:p>
          <a:p>
            <a:r>
              <a:rPr lang="en-US" altLang="zh-CN" sz="2000" dirty="0" smtClean="0"/>
              <a:t>3</a:t>
            </a:r>
          </a:p>
          <a:p>
            <a:r>
              <a:rPr lang="en-US" altLang="zh-CN" sz="2000" dirty="0" smtClean="0"/>
              <a:t>4</a:t>
            </a:r>
          </a:p>
          <a:p>
            <a:r>
              <a:rPr lang="en-US" altLang="zh-CN" sz="2000" dirty="0" smtClean="0"/>
              <a:t>5</a:t>
            </a:r>
          </a:p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  <p:bldP spid="235525" grpId="0"/>
      <p:bldP spid="235686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4DE2A12-6DC5-41ED-A9F5-8662C5581974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33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带行表的三元组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143000" y="1981200"/>
            <a:ext cx="7461448" cy="3754874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#define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maxrow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100</a:t>
            </a:r>
          </a:p>
          <a:p>
            <a:pPr algn="l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typedef </a:t>
            </a:r>
            <a:r>
              <a:rPr lang="en-US" altLang="zh-CN" dirty="0" err="1">
                <a:solidFill>
                  <a:schemeClr val="tx2"/>
                </a:solidFill>
                <a:ea typeface="宋体" pitchFamily="2" charset="-122"/>
              </a:rPr>
              <a:t>struct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{</a:t>
            </a:r>
          </a:p>
          <a:p>
            <a:pPr algn="l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  triple data[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maxsize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];//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int     </a:t>
            </a:r>
            <a:r>
              <a:rPr lang="en-US" altLang="zh-CN" dirty="0" err="1">
                <a:solidFill>
                  <a:srgbClr val="FF3300"/>
                </a:solidFill>
                <a:ea typeface="宋体" pitchFamily="2" charset="-122"/>
              </a:rPr>
              <a:t>rpos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[</a:t>
            </a:r>
            <a:r>
              <a:rPr lang="en-US" altLang="zh-CN" dirty="0" err="1">
                <a:solidFill>
                  <a:srgbClr val="FF3300"/>
                </a:solidFill>
                <a:ea typeface="宋体" pitchFamily="2" charset="-122"/>
              </a:rPr>
              <a:t>maxrow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];//</a:t>
            </a:r>
            <a:r>
              <a:rPr lang="zh-CN" altLang="en-US" dirty="0">
                <a:solidFill>
                  <a:srgbClr val="FF3300"/>
                </a:solidFill>
                <a:ea typeface="宋体" pitchFamily="2" charset="-122"/>
              </a:rPr>
              <a:t>行表</a:t>
            </a:r>
            <a:endParaRPr lang="en-US" altLang="zh-CN" dirty="0">
              <a:solidFill>
                <a:srgbClr val="FF3300"/>
              </a:solidFill>
              <a:ea typeface="宋体" pitchFamily="2" charset="-122"/>
            </a:endParaRPr>
          </a:p>
          <a:p>
            <a:pPr algn="l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  int  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mu,nu,tu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;//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行数，列数，元素个数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      }</a:t>
            </a:r>
            <a:r>
              <a:rPr lang="en-US" altLang="zh-CN" dirty="0" err="1">
                <a:solidFill>
                  <a:schemeClr val="tx2"/>
                </a:solidFill>
                <a:ea typeface="宋体" pitchFamily="2" charset="-122"/>
              </a:rPr>
              <a:t>rtripletable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E24E12D-DAA7-4391-B34B-497F4C57DD3E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34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矩阵的乘法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143000" y="1676400"/>
            <a:ext cx="16065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AutoNum type="arabicPlain" startAt="3"/>
            </a:pPr>
            <a:r>
              <a:rPr lang="en-US" altLang="zh-CN" dirty="0">
                <a:solidFill>
                  <a:schemeClr val="tx1"/>
                </a:solidFill>
              </a:rPr>
              <a:t>0  0  5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0  -1  0  0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2   0  0   0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374253" y="2143125"/>
            <a:ext cx="741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M=</a:t>
            </a:r>
          </a:p>
        </p:txBody>
      </p:sp>
      <p:sp>
        <p:nvSpPr>
          <p:cNvPr id="11271" name="AutoShape 6"/>
          <p:cNvSpPr>
            <a:spLocks/>
          </p:cNvSpPr>
          <p:nvPr/>
        </p:nvSpPr>
        <p:spPr bwMode="auto">
          <a:xfrm>
            <a:off x="1082675" y="1914525"/>
            <a:ext cx="76200" cy="1143000"/>
          </a:xfrm>
          <a:prstGeom prst="leftBracket">
            <a:avLst>
              <a:gd name="adj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AutoShape 7"/>
          <p:cNvSpPr>
            <a:spLocks/>
          </p:cNvSpPr>
          <p:nvPr/>
        </p:nvSpPr>
        <p:spPr bwMode="auto">
          <a:xfrm>
            <a:off x="2682875" y="1914525"/>
            <a:ext cx="76200" cy="1143000"/>
          </a:xfrm>
          <a:prstGeom prst="rightBracket">
            <a:avLst>
              <a:gd name="adj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4038600" y="1340768"/>
            <a:ext cx="925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 0   2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 1   0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-2   4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 0   0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3373760" y="2036093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N=</a:t>
            </a:r>
          </a:p>
        </p:txBody>
      </p:sp>
      <p:sp>
        <p:nvSpPr>
          <p:cNvPr id="11275" name="AutoShape 10"/>
          <p:cNvSpPr>
            <a:spLocks/>
          </p:cNvSpPr>
          <p:nvPr/>
        </p:nvSpPr>
        <p:spPr bwMode="auto">
          <a:xfrm>
            <a:off x="3978275" y="1655093"/>
            <a:ext cx="152400" cy="1447800"/>
          </a:xfrm>
          <a:prstGeom prst="leftBracket">
            <a:avLst>
              <a:gd name="adj" fmla="val 791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AutoShape 11"/>
          <p:cNvSpPr>
            <a:spLocks/>
          </p:cNvSpPr>
          <p:nvPr/>
        </p:nvSpPr>
        <p:spPr bwMode="auto">
          <a:xfrm>
            <a:off x="4892675" y="1649760"/>
            <a:ext cx="152400" cy="1524000"/>
          </a:xfrm>
          <a:prstGeom prst="rightBracket">
            <a:avLst>
              <a:gd name="adj" fmla="val 8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010400" y="1752600"/>
            <a:ext cx="9302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 0   6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-1   0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 0   4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313512" y="2286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Q=</a:t>
            </a:r>
          </a:p>
        </p:txBody>
      </p:sp>
      <p:sp>
        <p:nvSpPr>
          <p:cNvPr id="11279" name="AutoShape 15"/>
          <p:cNvSpPr>
            <a:spLocks/>
          </p:cNvSpPr>
          <p:nvPr/>
        </p:nvSpPr>
        <p:spPr bwMode="auto">
          <a:xfrm>
            <a:off x="6950075" y="1905000"/>
            <a:ext cx="152400" cy="1295400"/>
          </a:xfrm>
          <a:prstGeom prst="leftBracket">
            <a:avLst>
              <a:gd name="adj" fmla="val 708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AutoShape 16"/>
          <p:cNvSpPr>
            <a:spLocks/>
          </p:cNvSpPr>
          <p:nvPr/>
        </p:nvSpPr>
        <p:spPr bwMode="auto">
          <a:xfrm>
            <a:off x="7940675" y="1905000"/>
            <a:ext cx="76200" cy="1371600"/>
          </a:xfrm>
          <a:prstGeom prst="rightBracket">
            <a:avLst>
              <a:gd name="adj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6082" name="Object 18"/>
          <p:cNvGraphicFramePr>
            <a:graphicFrameLocks noChangeAspect="1"/>
          </p:cNvGraphicFramePr>
          <p:nvPr/>
        </p:nvGraphicFramePr>
        <p:xfrm>
          <a:off x="914400" y="3962400"/>
          <a:ext cx="61404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3" imgW="1777229" imgH="431613" progId="Equation.3">
                  <p:embed/>
                </p:oleObj>
              </mc:Choice>
              <mc:Fallback>
                <p:oleObj name="Equation" r:id="rId3" imgW="1777229" imgH="4316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6140450" cy="1122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914400" y="5334000"/>
            <a:ext cx="6172200" cy="974725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如果用二维数组存储矩阵，乘法的算法包含三重循环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94152" y="3180800"/>
            <a:ext cx="87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(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4)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11960" y="3271901"/>
            <a:ext cx="87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(4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2)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142386" y="3292305"/>
            <a:ext cx="87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(3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8" grpId="0"/>
      <p:bldP spid="11279" grpId="0" animBg="1"/>
      <p:bldP spid="11280" grpId="0" animBg="1"/>
      <p:bldP spid="216083" grpId="0" animBg="1" autoUpdateAnimBg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D0B0938-BEDA-4770-B680-385463B0A5DC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35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用三元组表示矩阵时的算法</a:t>
            </a:r>
          </a:p>
        </p:txBody>
      </p:sp>
      <p:grpSp>
        <p:nvGrpSpPr>
          <p:cNvPr id="40964" name="Group 33"/>
          <p:cNvGrpSpPr>
            <a:grpSpLocks/>
          </p:cNvGrpSpPr>
          <p:nvPr/>
        </p:nvGrpSpPr>
        <p:grpSpPr bwMode="auto">
          <a:xfrm>
            <a:off x="396875" y="1524000"/>
            <a:ext cx="2438400" cy="1544638"/>
            <a:chOff x="250" y="1008"/>
            <a:chExt cx="1536" cy="973"/>
          </a:xfrm>
        </p:grpSpPr>
        <p:sp>
          <p:nvSpPr>
            <p:cNvPr id="41066" name="Text Box 4"/>
            <p:cNvSpPr txBox="1">
              <a:spLocks noChangeArrowheads="1"/>
            </p:cNvSpPr>
            <p:nvPr/>
          </p:nvSpPr>
          <p:spPr bwMode="auto">
            <a:xfrm>
              <a:off x="768" y="1008"/>
              <a:ext cx="1012" cy="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FontTx/>
                <a:buAutoNum type="arabicPlain" startAt="3"/>
              </a:pPr>
              <a:r>
                <a:rPr lang="en-US" altLang="zh-CN">
                  <a:solidFill>
                    <a:schemeClr val="tx1"/>
                  </a:solidFill>
                </a:rPr>
                <a:t>0  0  5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0  -1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2   0  0   0</a:t>
              </a:r>
            </a:p>
          </p:txBody>
        </p:sp>
        <p:sp>
          <p:nvSpPr>
            <p:cNvPr id="41067" name="Text Box 5"/>
            <p:cNvSpPr txBox="1">
              <a:spLocks noChangeArrowheads="1"/>
            </p:cNvSpPr>
            <p:nvPr/>
          </p:nvSpPr>
          <p:spPr bwMode="auto">
            <a:xfrm>
              <a:off x="250" y="130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M=</a:t>
              </a:r>
            </a:p>
          </p:txBody>
        </p:sp>
        <p:sp>
          <p:nvSpPr>
            <p:cNvPr id="41068" name="AutoShape 6"/>
            <p:cNvSpPr>
              <a:spLocks/>
            </p:cNvSpPr>
            <p:nvPr/>
          </p:nvSpPr>
          <p:spPr bwMode="auto">
            <a:xfrm>
              <a:off x="730" y="1158"/>
              <a:ext cx="48" cy="720"/>
            </a:xfrm>
            <a:prstGeom prst="lef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9" name="AutoShape 7"/>
            <p:cNvSpPr>
              <a:spLocks/>
            </p:cNvSpPr>
            <p:nvPr/>
          </p:nvSpPr>
          <p:spPr bwMode="auto">
            <a:xfrm>
              <a:off x="1738" y="1158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65" name="Group 34"/>
          <p:cNvGrpSpPr>
            <a:grpSpLocks/>
          </p:cNvGrpSpPr>
          <p:nvPr/>
        </p:nvGrpSpPr>
        <p:grpSpPr bwMode="auto">
          <a:xfrm>
            <a:off x="3292475" y="1196975"/>
            <a:ext cx="1828800" cy="2057400"/>
            <a:chOff x="2074" y="912"/>
            <a:chExt cx="1152" cy="1296"/>
          </a:xfrm>
        </p:grpSpPr>
        <p:sp>
          <p:nvSpPr>
            <p:cNvPr id="41062" name="Text Box 8"/>
            <p:cNvSpPr txBox="1">
              <a:spLocks noChangeArrowheads="1"/>
            </p:cNvSpPr>
            <p:nvPr/>
          </p:nvSpPr>
          <p:spPr bwMode="auto">
            <a:xfrm>
              <a:off x="2592" y="912"/>
              <a:ext cx="583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 0   2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 1   0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-2   4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 0   0</a:t>
              </a:r>
            </a:p>
          </p:txBody>
        </p:sp>
        <p:sp>
          <p:nvSpPr>
            <p:cNvPr id="41063" name="Text Box 9"/>
            <p:cNvSpPr txBox="1">
              <a:spLocks noChangeArrowheads="1"/>
            </p:cNvSpPr>
            <p:nvPr/>
          </p:nvSpPr>
          <p:spPr bwMode="auto">
            <a:xfrm>
              <a:off x="2074" y="135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</a:rPr>
                <a:t>N=</a:t>
              </a:r>
            </a:p>
          </p:txBody>
        </p:sp>
        <p:sp>
          <p:nvSpPr>
            <p:cNvPr id="41064" name="AutoShape 10"/>
            <p:cNvSpPr>
              <a:spLocks/>
            </p:cNvSpPr>
            <p:nvPr/>
          </p:nvSpPr>
          <p:spPr bwMode="auto">
            <a:xfrm>
              <a:off x="2554" y="1110"/>
              <a:ext cx="96" cy="912"/>
            </a:xfrm>
            <a:prstGeom prst="leftBracket">
              <a:avLst>
                <a:gd name="adj" fmla="val 791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AutoShape 11"/>
            <p:cNvSpPr>
              <a:spLocks/>
            </p:cNvSpPr>
            <p:nvPr/>
          </p:nvSpPr>
          <p:spPr bwMode="auto">
            <a:xfrm>
              <a:off x="3130" y="1087"/>
              <a:ext cx="96" cy="960"/>
            </a:xfrm>
            <a:prstGeom prst="rightBracket">
              <a:avLst>
                <a:gd name="adj" fmla="val 8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66" name="Group 35"/>
          <p:cNvGrpSpPr>
            <a:grpSpLocks/>
          </p:cNvGrpSpPr>
          <p:nvPr/>
        </p:nvGrpSpPr>
        <p:grpSpPr bwMode="auto">
          <a:xfrm>
            <a:off x="6188075" y="1524000"/>
            <a:ext cx="1905000" cy="1544638"/>
            <a:chOff x="3898" y="1056"/>
            <a:chExt cx="1200" cy="973"/>
          </a:xfrm>
        </p:grpSpPr>
        <p:sp>
          <p:nvSpPr>
            <p:cNvPr id="41058" name="Text Box 12"/>
            <p:cNvSpPr txBox="1">
              <a:spLocks noChangeArrowheads="1"/>
            </p:cNvSpPr>
            <p:nvPr/>
          </p:nvSpPr>
          <p:spPr bwMode="auto">
            <a:xfrm>
              <a:off x="4464" y="1056"/>
              <a:ext cx="586" cy="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 0   6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-1   0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 0   4</a:t>
              </a:r>
            </a:p>
          </p:txBody>
        </p:sp>
        <p:sp>
          <p:nvSpPr>
            <p:cNvPr id="41059" name="Text Box 13"/>
            <p:cNvSpPr txBox="1">
              <a:spLocks noChangeArrowheads="1"/>
            </p:cNvSpPr>
            <p:nvPr/>
          </p:nvSpPr>
          <p:spPr bwMode="auto">
            <a:xfrm>
              <a:off x="3898" y="139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Q=</a:t>
              </a:r>
            </a:p>
          </p:txBody>
        </p:sp>
        <p:sp>
          <p:nvSpPr>
            <p:cNvPr id="41060" name="AutoShape 14"/>
            <p:cNvSpPr>
              <a:spLocks/>
            </p:cNvSpPr>
            <p:nvPr/>
          </p:nvSpPr>
          <p:spPr bwMode="auto">
            <a:xfrm>
              <a:off x="4426" y="1152"/>
              <a:ext cx="96" cy="816"/>
            </a:xfrm>
            <a:prstGeom prst="leftBracket">
              <a:avLst>
                <a:gd name="adj" fmla="val 708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1" name="AutoShape 15"/>
            <p:cNvSpPr>
              <a:spLocks/>
            </p:cNvSpPr>
            <p:nvPr/>
          </p:nvSpPr>
          <p:spPr bwMode="auto">
            <a:xfrm>
              <a:off x="5050" y="1152"/>
              <a:ext cx="48" cy="816"/>
            </a:xfrm>
            <a:prstGeom prst="rightBracket">
              <a:avLst>
                <a:gd name="adj" fmla="val 1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7277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22830"/>
              </p:ext>
            </p:extLst>
          </p:nvPr>
        </p:nvGraphicFramePr>
        <p:xfrm>
          <a:off x="3215409" y="3221038"/>
          <a:ext cx="1368425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4025"/>
                <a:gridCol w="4572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275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338"/>
              </p:ext>
            </p:extLst>
          </p:nvPr>
        </p:nvGraphicFramePr>
        <p:xfrm>
          <a:off x="870671" y="3232356"/>
          <a:ext cx="1368425" cy="182880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220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70245"/>
              </p:ext>
            </p:extLst>
          </p:nvPr>
        </p:nvGraphicFramePr>
        <p:xfrm>
          <a:off x="6358799" y="3221038"/>
          <a:ext cx="1446213" cy="1566864"/>
        </p:xfrm>
        <a:graphic>
          <a:graphicData uri="http://schemas.openxmlformats.org/drawingml/2006/table">
            <a:tbl>
              <a:tblPr/>
              <a:tblGrid>
                <a:gridCol w="481708"/>
                <a:gridCol w="482796"/>
                <a:gridCol w="481709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274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29297"/>
              </p:ext>
            </p:extLst>
          </p:nvPr>
        </p:nvGraphicFramePr>
        <p:xfrm>
          <a:off x="13195" y="3678238"/>
          <a:ext cx="722312" cy="1371600"/>
        </p:xfrm>
        <a:graphic>
          <a:graphicData uri="http://schemas.openxmlformats.org/drawingml/2006/table">
            <a:tbl>
              <a:tblPr/>
              <a:tblGrid>
                <a:gridCol w="360362"/>
                <a:gridCol w="36195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7272" name="Rectangle 184"/>
          <p:cNvSpPr>
            <a:spLocks noChangeArrowheads="1"/>
          </p:cNvSpPr>
          <p:nvPr/>
        </p:nvSpPr>
        <p:spPr bwMode="auto">
          <a:xfrm>
            <a:off x="251521" y="5229200"/>
            <a:ext cx="8621348" cy="1588654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考察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中第</a:t>
            </a:r>
            <a:r>
              <a:rPr lang="en-US" altLang="zh-CN" sz="2400" dirty="0" smtClean="0">
                <a:solidFill>
                  <a:srgbClr val="FF0000"/>
                </a:solidFill>
              </a:rPr>
              <a:t>j</a:t>
            </a:r>
            <a:r>
              <a:rPr lang="zh-CN" altLang="en-US" sz="2400" dirty="0" smtClean="0">
                <a:solidFill>
                  <a:srgbClr val="FF0000"/>
                </a:solidFill>
              </a:rPr>
              <a:t>行的元素：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行的每个元素</a:t>
            </a:r>
            <a:r>
              <a:rPr lang="en-US" altLang="zh-CN" sz="2400" dirty="0" smtClean="0">
                <a:solidFill>
                  <a:srgbClr val="FF0000"/>
                </a:solidFill>
              </a:rPr>
              <a:t>M(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, j)</a:t>
            </a:r>
            <a:r>
              <a:rPr lang="zh-CN" altLang="en-US" sz="2400" dirty="0">
                <a:solidFill>
                  <a:srgbClr val="FF0000"/>
                </a:solidFill>
              </a:rPr>
              <a:t>分别与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中</a:t>
            </a:r>
            <a:r>
              <a:rPr lang="zh-CN" altLang="en-US" sz="2400" u="sng" dirty="0">
                <a:solidFill>
                  <a:srgbClr val="FF0000"/>
                </a:solidFill>
              </a:rPr>
              <a:t>第</a:t>
            </a:r>
            <a:r>
              <a:rPr lang="en-US" altLang="zh-CN" sz="2400" u="sng" dirty="0">
                <a:solidFill>
                  <a:srgbClr val="FF0000"/>
                </a:solidFill>
              </a:rPr>
              <a:t>j</a:t>
            </a:r>
            <a:r>
              <a:rPr lang="zh-CN" altLang="en-US" sz="2400" u="sng" dirty="0">
                <a:solidFill>
                  <a:srgbClr val="FF0000"/>
                </a:solidFill>
              </a:rPr>
              <a:t>行</a:t>
            </a:r>
            <a:r>
              <a:rPr lang="zh-CN" altLang="en-US" sz="2400" dirty="0">
                <a:solidFill>
                  <a:srgbClr val="FF0000"/>
                </a:solidFill>
              </a:rPr>
              <a:t>的元素</a:t>
            </a:r>
            <a:r>
              <a:rPr lang="en-US" altLang="zh-CN" sz="2400" dirty="0">
                <a:solidFill>
                  <a:srgbClr val="FF0000"/>
                </a:solidFill>
              </a:rPr>
              <a:t>(j, </a:t>
            </a:r>
            <a:r>
              <a:rPr lang="en-US" altLang="zh-CN" sz="2400" dirty="0" err="1">
                <a:solidFill>
                  <a:srgbClr val="FF0000"/>
                </a:solidFill>
              </a:rPr>
              <a:t>ccol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相乘；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乘积累加到</a:t>
            </a:r>
            <a:r>
              <a:rPr lang="en-US" altLang="zh-CN" sz="2400" dirty="0">
                <a:solidFill>
                  <a:srgbClr val="FF0000"/>
                </a:solidFill>
              </a:rPr>
              <a:t>Q(i, </a:t>
            </a:r>
            <a:r>
              <a:rPr lang="en-US" altLang="zh-CN" sz="2400" dirty="0" err="1">
                <a:solidFill>
                  <a:srgbClr val="FF0000"/>
                </a:solidFill>
              </a:rPr>
              <a:t>ccol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中。</a:t>
            </a:r>
          </a:p>
        </p:txBody>
      </p:sp>
      <p:graphicFrame>
        <p:nvGraphicFramePr>
          <p:cNvPr id="25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10162"/>
              </p:ext>
            </p:extLst>
          </p:nvPr>
        </p:nvGraphicFramePr>
        <p:xfrm>
          <a:off x="2366096" y="3204734"/>
          <a:ext cx="722312" cy="1828800"/>
        </p:xfrm>
        <a:graphic>
          <a:graphicData uri="http://schemas.openxmlformats.org/drawingml/2006/table">
            <a:tbl>
              <a:tblPr/>
              <a:tblGrid>
                <a:gridCol w="360362"/>
                <a:gridCol w="36195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30685"/>
              </p:ext>
            </p:extLst>
          </p:nvPr>
        </p:nvGraphicFramePr>
        <p:xfrm>
          <a:off x="5577880" y="3416302"/>
          <a:ext cx="722312" cy="1371600"/>
        </p:xfrm>
        <a:graphic>
          <a:graphicData uri="http://schemas.openxmlformats.org/drawingml/2006/table">
            <a:tbl>
              <a:tblPr/>
              <a:tblGrid>
                <a:gridCol w="360362"/>
                <a:gridCol w="36195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58941" y="5014859"/>
            <a:ext cx="4125068" cy="461665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可以每次</a:t>
            </a:r>
            <a:r>
              <a:rPr lang="zh-CN" altLang="en-US" sz="2400" dirty="0">
                <a:solidFill>
                  <a:srgbClr val="FF0000"/>
                </a:solidFill>
              </a:rPr>
              <a:t>计算</a:t>
            </a: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中的一行元素</a:t>
            </a:r>
          </a:p>
        </p:txBody>
      </p:sp>
      <p:graphicFrame>
        <p:nvGraphicFramePr>
          <p:cNvPr id="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736825"/>
              </p:ext>
            </p:extLst>
          </p:nvPr>
        </p:nvGraphicFramePr>
        <p:xfrm>
          <a:off x="2986512" y="57150"/>
          <a:ext cx="61404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8" name="Equation" r:id="rId4" imgW="1777229" imgH="431613" progId="Equation.3">
                  <p:embed/>
                </p:oleObj>
              </mc:Choice>
              <mc:Fallback>
                <p:oleObj name="Equation" r:id="rId4" imgW="177722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512" y="57150"/>
                        <a:ext cx="6140450" cy="11223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72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72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7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7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7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7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272" grpId="0" build="p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A79140D-9C2F-4DDE-AEB9-0177988C54F4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36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用三元组表示矩阵时的算法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算法的基本思想：</a:t>
            </a:r>
          </a:p>
          <a:p>
            <a:pPr eaLnBrk="1" hangingPunct="1"/>
            <a:r>
              <a:rPr lang="zh-CN" altLang="en-US" dirty="0" smtClean="0"/>
              <a:t>每次计算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中的一行元素，设当前行号为</a:t>
            </a:r>
            <a:r>
              <a:rPr lang="en-US" altLang="zh-CN" dirty="0" smtClean="0"/>
              <a:t>arrow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设临时变量</a:t>
            </a:r>
            <a:r>
              <a:rPr lang="en-US" altLang="zh-CN" dirty="0" err="1" smtClean="0"/>
              <a:t>ctemp</a:t>
            </a:r>
            <a:r>
              <a:rPr lang="en-US" altLang="zh-CN" dirty="0" smtClean="0"/>
              <a:t>[ ]</a:t>
            </a:r>
            <a:r>
              <a:rPr lang="zh-CN" altLang="en-US" dirty="0" smtClean="0"/>
              <a:t>保存该行元素，先将其清零。</a:t>
            </a:r>
          </a:p>
          <a:p>
            <a:pPr eaLnBrk="1" hangingPunct="1"/>
            <a:r>
              <a:rPr lang="zh-CN" altLang="en-US" dirty="0" smtClean="0"/>
              <a:t>计算每行元素：</a:t>
            </a:r>
          </a:p>
          <a:p>
            <a:pPr lvl="1" eaLnBrk="1" hangingPunct="1"/>
            <a:r>
              <a:rPr lang="en-US" altLang="zh-CN" dirty="0" smtClean="0"/>
              <a:t>M</a:t>
            </a:r>
            <a:r>
              <a:rPr lang="zh-CN" altLang="en-US" dirty="0"/>
              <a:t>中第</a:t>
            </a:r>
            <a:r>
              <a:rPr lang="en-US" altLang="zh-CN" dirty="0"/>
              <a:t>arrow</a:t>
            </a:r>
            <a:r>
              <a:rPr lang="zh-CN" altLang="en-US" dirty="0"/>
              <a:t>行的</a:t>
            </a:r>
            <a:r>
              <a:rPr lang="zh-CN" altLang="en-US" dirty="0" smtClean="0"/>
              <a:t>每一个元素</a:t>
            </a:r>
            <a:r>
              <a:rPr lang="en-US" altLang="zh-CN" dirty="0" smtClean="0"/>
              <a:t>(arrow, j)</a:t>
            </a:r>
            <a:r>
              <a:rPr lang="zh-CN" altLang="en-US" dirty="0" smtClean="0"/>
              <a:t>分别与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行的元素</a:t>
            </a:r>
            <a:r>
              <a:rPr lang="en-US" altLang="zh-CN" dirty="0" smtClean="0"/>
              <a:t>(j, </a:t>
            </a:r>
            <a:r>
              <a:rPr lang="en-US" altLang="zh-CN" dirty="0" err="1" smtClean="0"/>
              <a:t>ccol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相乘，其结果累加到</a:t>
            </a:r>
            <a:r>
              <a:rPr lang="en-US" altLang="zh-CN" dirty="0" err="1" smtClean="0"/>
              <a:t>ctemp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ccol</a:t>
            </a:r>
            <a:r>
              <a:rPr lang="en-US" altLang="zh-CN" dirty="0"/>
              <a:t>]</a:t>
            </a:r>
            <a:r>
              <a:rPr lang="zh-CN" altLang="en-US" dirty="0" smtClean="0"/>
              <a:t>中。</a:t>
            </a:r>
          </a:p>
          <a:p>
            <a:pPr eaLnBrk="1" hangingPunct="1"/>
            <a:r>
              <a:rPr lang="zh-CN" altLang="en-US" dirty="0" smtClean="0"/>
              <a:t>计算完后将该行元素压缩存储到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的三元组中。</a:t>
            </a:r>
          </a:p>
        </p:txBody>
      </p:sp>
      <p:sp>
        <p:nvSpPr>
          <p:cNvPr id="5" name="矩形 4"/>
          <p:cNvSpPr/>
          <p:nvPr/>
        </p:nvSpPr>
        <p:spPr>
          <a:xfrm>
            <a:off x="2680468" y="6119595"/>
            <a:ext cx="4240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希望大家自己看懂算法</a:t>
            </a:r>
            <a:r>
              <a:rPr lang="en-US" altLang="zh-CN" dirty="0"/>
              <a:t>5.3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B3943-125B-479B-A47E-F321F880AB8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7504" y="404664"/>
            <a:ext cx="8891463" cy="5632311"/>
          </a:xfrm>
          <a:prstGeom prst="rect">
            <a:avLst/>
          </a:prstGeom>
          <a:gradFill rotWithShape="1">
            <a:gsLst>
              <a:gs pos="0">
                <a:srgbClr val="FBE8B3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Status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MultSMatrix</a:t>
            </a:r>
            <a:r>
              <a:rPr lang="en-US" altLang="zh-CN" sz="2400" dirty="0" smtClean="0">
                <a:solidFill>
                  <a:schemeClr val="tx2"/>
                </a:solidFill>
              </a:rPr>
              <a:t> (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RLSMatrix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M, </a:t>
            </a:r>
            <a:r>
              <a:rPr lang="en-US" altLang="zh-CN" sz="2400" dirty="0" err="1">
                <a:solidFill>
                  <a:schemeClr val="tx2"/>
                </a:solidFill>
              </a:rPr>
              <a:t>RLSMatrix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N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 </a:t>
            </a:r>
            <a:r>
              <a:rPr lang="en-US" altLang="zh-CN" sz="2400" dirty="0" smtClean="0">
                <a:solidFill>
                  <a:schemeClr val="tx2"/>
                </a:solidFill>
              </a:rPr>
              <a:t>                                  ,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RLSMatrix</a:t>
            </a:r>
            <a:r>
              <a:rPr lang="en-US" altLang="zh-CN" sz="2400" dirty="0" smtClean="0">
                <a:solidFill>
                  <a:schemeClr val="tx2"/>
                </a:solidFill>
              </a:rPr>
              <a:t> &amp;Q)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{//</a:t>
            </a:r>
            <a:r>
              <a:rPr lang="zh-CN" altLang="en-US" sz="2400" dirty="0" smtClean="0">
                <a:solidFill>
                  <a:schemeClr val="tx2"/>
                </a:solidFill>
              </a:rPr>
              <a:t>求矩阵乘积</a:t>
            </a:r>
            <a:r>
              <a:rPr lang="en-US" altLang="zh-CN" sz="2400" dirty="0" smtClean="0">
                <a:solidFill>
                  <a:schemeClr val="tx2"/>
                </a:solidFill>
              </a:rPr>
              <a:t>Q=M*N, </a:t>
            </a:r>
            <a:r>
              <a:rPr lang="zh-CN" altLang="en-US" sz="2400" dirty="0">
                <a:solidFill>
                  <a:schemeClr val="tx2"/>
                </a:solidFill>
              </a:rPr>
              <a:t>采用行逻辑链接顺序表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    //</a:t>
            </a:r>
            <a:r>
              <a:rPr lang="zh-CN" altLang="en-US" sz="2400" dirty="0">
                <a:solidFill>
                  <a:schemeClr val="tx2"/>
                </a:solidFill>
              </a:rPr>
              <a:t>初始化</a:t>
            </a:r>
            <a:r>
              <a:rPr lang="en-US" altLang="zh-CN" sz="2400" dirty="0">
                <a:solidFill>
                  <a:schemeClr val="tx2"/>
                </a:solidFill>
              </a:rPr>
              <a:t>Q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    Q.mu </a:t>
            </a:r>
            <a:r>
              <a:rPr lang="en-US" altLang="zh-CN" sz="2400" dirty="0">
                <a:solidFill>
                  <a:schemeClr val="tx2"/>
                </a:solidFill>
              </a:rPr>
              <a:t>= M.mu; Q.nu = N.nu;  </a:t>
            </a:r>
            <a:r>
              <a:rPr lang="en-US" altLang="zh-CN" sz="2400" dirty="0" err="1">
                <a:solidFill>
                  <a:schemeClr val="tx2"/>
                </a:solidFill>
              </a:rPr>
              <a:t>Q.tu</a:t>
            </a:r>
            <a:r>
              <a:rPr lang="en-US" altLang="zh-CN" sz="2400" dirty="0">
                <a:solidFill>
                  <a:schemeClr val="tx2"/>
                </a:solidFill>
              </a:rPr>
              <a:t> = 0</a:t>
            </a:r>
            <a:r>
              <a:rPr lang="en-US" altLang="zh-CN" sz="2400" dirty="0" smtClean="0">
                <a:solidFill>
                  <a:schemeClr val="tx2"/>
                </a:solidFill>
              </a:rPr>
              <a:t>;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    if (</a:t>
            </a:r>
            <a:r>
              <a:rPr lang="en-US" altLang="zh-CN" sz="2400" dirty="0" err="1">
                <a:solidFill>
                  <a:schemeClr val="tx2"/>
                </a:solidFill>
              </a:rPr>
              <a:t>M.tu</a:t>
            </a:r>
            <a:r>
              <a:rPr lang="en-US" altLang="zh-CN" sz="2400" dirty="0">
                <a:solidFill>
                  <a:schemeClr val="tx2"/>
                </a:solidFill>
              </a:rPr>
              <a:t>* </a:t>
            </a:r>
            <a:r>
              <a:rPr lang="en-US" altLang="zh-CN" sz="2400" dirty="0" err="1">
                <a:solidFill>
                  <a:schemeClr val="tx2"/>
                </a:solidFill>
              </a:rPr>
              <a:t>N.tu</a:t>
            </a:r>
            <a:r>
              <a:rPr lang="en-US" altLang="zh-CN" sz="2400" dirty="0">
                <a:solidFill>
                  <a:schemeClr val="tx2"/>
                </a:solidFill>
              </a:rPr>
              <a:t> != </a:t>
            </a:r>
            <a:r>
              <a:rPr lang="en-US" altLang="zh-CN" sz="2400" dirty="0" smtClean="0">
                <a:solidFill>
                  <a:schemeClr val="tx2"/>
                </a:solidFill>
              </a:rPr>
              <a:t>0) //</a:t>
            </a:r>
            <a:r>
              <a:rPr lang="zh-CN" altLang="en-US" sz="2400" dirty="0" smtClean="0">
                <a:solidFill>
                  <a:schemeClr val="tx2"/>
                </a:solidFill>
              </a:rPr>
              <a:t>如果</a:t>
            </a:r>
            <a:r>
              <a:rPr lang="en-US" altLang="zh-CN" sz="2400" dirty="0" smtClean="0">
                <a:solidFill>
                  <a:schemeClr val="tx2"/>
                </a:solidFill>
              </a:rPr>
              <a:t>Q</a:t>
            </a:r>
            <a:r>
              <a:rPr lang="zh-CN" altLang="en-US" sz="2400" dirty="0" smtClean="0">
                <a:solidFill>
                  <a:schemeClr val="tx2"/>
                </a:solidFill>
              </a:rPr>
              <a:t>是非零矩阵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    { //</a:t>
            </a:r>
            <a:r>
              <a:rPr lang="zh-CN" altLang="en-US" sz="2400" dirty="0" smtClean="0">
                <a:solidFill>
                  <a:schemeClr val="tx2"/>
                </a:solidFill>
              </a:rPr>
              <a:t>逐行求积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        for (arrow = 1; arrow &lt;= M.mu; arrow++) {//</a:t>
            </a:r>
            <a:r>
              <a:rPr lang="zh-CN" altLang="en-US" sz="2400" dirty="0" smtClean="0">
                <a:solidFill>
                  <a:schemeClr val="tx2"/>
                </a:solidFill>
              </a:rPr>
              <a:t>处理</a:t>
            </a:r>
            <a:r>
              <a:rPr lang="en-US" altLang="zh-CN" sz="2400" dirty="0" smtClean="0">
                <a:solidFill>
                  <a:schemeClr val="tx2"/>
                </a:solidFill>
              </a:rPr>
              <a:t>M</a:t>
            </a:r>
            <a:r>
              <a:rPr lang="zh-CN" altLang="en-US" sz="2400" dirty="0" smtClean="0">
                <a:solidFill>
                  <a:schemeClr val="tx2"/>
                </a:solidFill>
              </a:rPr>
              <a:t>的每一行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        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ctemp</a:t>
            </a:r>
            <a:r>
              <a:rPr lang="en-US" altLang="zh-CN" sz="2400" dirty="0" smtClean="0">
                <a:solidFill>
                  <a:schemeClr val="tx2"/>
                </a:solidFill>
              </a:rPr>
              <a:t>[ ] = 0;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        </a:t>
            </a:r>
            <a:r>
              <a:rPr lang="zh-CN" altLang="en-US" sz="2400" dirty="0" smtClean="0">
                <a:solidFill>
                  <a:schemeClr val="tx2"/>
                </a:solidFill>
              </a:rPr>
              <a:t>计算</a:t>
            </a:r>
            <a:r>
              <a:rPr lang="en-US" altLang="zh-CN" sz="2400" dirty="0" smtClean="0">
                <a:solidFill>
                  <a:schemeClr val="tx2"/>
                </a:solidFill>
              </a:rPr>
              <a:t>Q</a:t>
            </a:r>
            <a:r>
              <a:rPr lang="zh-CN" altLang="en-US" sz="2400" dirty="0" smtClean="0">
                <a:solidFill>
                  <a:schemeClr val="tx2"/>
                </a:solidFill>
              </a:rPr>
              <a:t>中第</a:t>
            </a:r>
            <a:r>
              <a:rPr lang="en-US" altLang="zh-CN" sz="2400" dirty="0" smtClean="0">
                <a:solidFill>
                  <a:schemeClr val="tx2"/>
                </a:solidFill>
              </a:rPr>
              <a:t>arrow</a:t>
            </a:r>
            <a:r>
              <a:rPr lang="zh-CN" altLang="en-US" sz="2400" dirty="0" smtClean="0">
                <a:solidFill>
                  <a:schemeClr val="tx2"/>
                </a:solidFill>
              </a:rPr>
              <a:t>行的积并存入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ctemp</a:t>
            </a:r>
            <a:r>
              <a:rPr lang="en-US" altLang="zh-CN" sz="2400" dirty="0" smtClean="0">
                <a:solidFill>
                  <a:schemeClr val="tx2"/>
                </a:solidFill>
              </a:rPr>
              <a:t>[ ]</a:t>
            </a:r>
            <a:r>
              <a:rPr lang="zh-CN" altLang="en-US" sz="2400" dirty="0" smtClean="0">
                <a:solidFill>
                  <a:schemeClr val="tx2"/>
                </a:solidFill>
              </a:rPr>
              <a:t>中</a:t>
            </a:r>
            <a:r>
              <a:rPr lang="en-US" altLang="zh-CN" sz="2400" dirty="0" smtClean="0">
                <a:solidFill>
                  <a:schemeClr val="tx2"/>
                </a:solidFill>
              </a:rPr>
              <a:t>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        </a:t>
            </a:r>
            <a:r>
              <a:rPr lang="zh-CN" altLang="en-US" sz="2400" dirty="0" smtClean="0">
                <a:solidFill>
                  <a:schemeClr val="tx2"/>
                </a:solidFill>
              </a:rPr>
              <a:t>将</a:t>
            </a:r>
            <a:r>
              <a:rPr lang="en-US" altLang="zh-CN" sz="2400" dirty="0" err="1">
                <a:solidFill>
                  <a:schemeClr val="tx2"/>
                </a:solidFill>
              </a:rPr>
              <a:t>ctemp</a:t>
            </a:r>
            <a:r>
              <a:rPr lang="en-US" altLang="zh-CN" sz="2400" dirty="0">
                <a:solidFill>
                  <a:schemeClr val="tx2"/>
                </a:solidFill>
              </a:rPr>
              <a:t>[ </a:t>
            </a:r>
            <a:r>
              <a:rPr lang="en-US" altLang="zh-CN" sz="2400" dirty="0" smtClean="0">
                <a:solidFill>
                  <a:schemeClr val="tx2"/>
                </a:solidFill>
              </a:rPr>
              <a:t>]</a:t>
            </a:r>
            <a:r>
              <a:rPr lang="zh-CN" altLang="en-US" sz="2400" dirty="0" smtClean="0">
                <a:solidFill>
                  <a:schemeClr val="tx2"/>
                </a:solidFill>
              </a:rPr>
              <a:t>中非零元素压缩存储到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Q.data</a:t>
            </a:r>
            <a:r>
              <a:rPr lang="en-US" altLang="zh-CN" sz="2400" dirty="0" smtClean="0">
                <a:solidFill>
                  <a:schemeClr val="tx2"/>
                </a:solidFill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    }// for arrow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}//if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  return OK;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} // </a:t>
            </a:r>
            <a:r>
              <a:rPr lang="en-US" altLang="zh-CN" sz="2400" dirty="0" err="1">
                <a:solidFill>
                  <a:schemeClr val="tx2"/>
                </a:solidFill>
              </a:rPr>
              <a:t>MultSMatrix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2680468" y="6119595"/>
            <a:ext cx="4240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希望大家自己看懂算法</a:t>
            </a:r>
            <a:r>
              <a:rPr lang="en-US" altLang="zh-CN" dirty="0"/>
              <a:t>5.3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9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B3943-125B-479B-A47E-F321F880AB82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4848" y="997089"/>
            <a:ext cx="8820150" cy="5632311"/>
          </a:xfrm>
          <a:prstGeom prst="rect">
            <a:avLst/>
          </a:prstGeom>
          <a:gradFill rotWithShape="1">
            <a:gsLst>
              <a:gs pos="0">
                <a:srgbClr val="FBE8B3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//</a:t>
            </a:r>
            <a:r>
              <a:rPr lang="zh-CN" altLang="en-US" sz="2400" dirty="0">
                <a:solidFill>
                  <a:schemeClr val="tx2"/>
                </a:solidFill>
              </a:rPr>
              <a:t>计算</a:t>
            </a:r>
            <a:r>
              <a:rPr lang="en-US" altLang="zh-CN" sz="2400" dirty="0">
                <a:solidFill>
                  <a:schemeClr val="tx2"/>
                </a:solidFill>
              </a:rPr>
              <a:t>Q</a:t>
            </a:r>
            <a:r>
              <a:rPr lang="zh-CN" altLang="en-US" sz="2400" dirty="0">
                <a:solidFill>
                  <a:schemeClr val="tx2"/>
                </a:solidFill>
              </a:rPr>
              <a:t>中第</a:t>
            </a:r>
            <a:r>
              <a:rPr lang="en-US" altLang="zh-CN" sz="2400" dirty="0">
                <a:solidFill>
                  <a:schemeClr val="tx2"/>
                </a:solidFill>
              </a:rPr>
              <a:t>arrow</a:t>
            </a:r>
            <a:r>
              <a:rPr lang="zh-CN" altLang="en-US" sz="2400" dirty="0">
                <a:solidFill>
                  <a:schemeClr val="tx2"/>
                </a:solidFill>
              </a:rPr>
              <a:t>行的积并存入</a:t>
            </a:r>
            <a:r>
              <a:rPr lang="en-US" altLang="zh-CN" sz="2400" dirty="0" err="1">
                <a:solidFill>
                  <a:schemeClr val="tx2"/>
                </a:solidFill>
              </a:rPr>
              <a:t>ctemp</a:t>
            </a:r>
            <a:r>
              <a:rPr lang="en-US" altLang="zh-CN" sz="2400" dirty="0">
                <a:solidFill>
                  <a:schemeClr val="tx2"/>
                </a:solidFill>
              </a:rPr>
              <a:t>[ ]</a:t>
            </a:r>
            <a:r>
              <a:rPr lang="zh-CN" altLang="en-US" sz="2400" dirty="0" smtClean="0">
                <a:solidFill>
                  <a:schemeClr val="tx2"/>
                </a:solidFill>
              </a:rPr>
              <a:t>中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tx2"/>
                </a:solidFill>
              </a:rPr>
              <a:t>Q.rpos</a:t>
            </a:r>
            <a:r>
              <a:rPr lang="en-US" altLang="zh-CN" sz="2400" dirty="0" smtClean="0">
                <a:solidFill>
                  <a:schemeClr val="tx2"/>
                </a:solidFill>
              </a:rPr>
              <a:t>[arrow] = Q.tu+1; //</a:t>
            </a:r>
            <a:r>
              <a:rPr lang="zh-CN" altLang="en-US" sz="2400" dirty="0" smtClean="0">
                <a:solidFill>
                  <a:schemeClr val="tx2"/>
                </a:solidFill>
              </a:rPr>
              <a:t>设置当前行的行表，即第一元素位置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if (arrow &lt; M.mu</a:t>
            </a:r>
            <a:r>
              <a:rPr lang="en-US" altLang="zh-CN" sz="2400" dirty="0">
                <a:solidFill>
                  <a:schemeClr val="tx2"/>
                </a:solidFill>
              </a:rPr>
              <a:t>) </a:t>
            </a:r>
            <a:r>
              <a:rPr lang="en-US" altLang="zh-CN" sz="2400" dirty="0" smtClean="0">
                <a:solidFill>
                  <a:schemeClr val="tx2"/>
                </a:solidFill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</a:rPr>
              <a:t>设</a:t>
            </a:r>
            <a:r>
              <a:rPr lang="zh-CN" altLang="en-US" sz="2400" dirty="0">
                <a:solidFill>
                  <a:schemeClr val="tx2"/>
                </a:solidFill>
              </a:rPr>
              <a:t>指针</a:t>
            </a:r>
            <a:r>
              <a:rPr lang="en-US" altLang="zh-CN" sz="2400" dirty="0" err="1">
                <a:solidFill>
                  <a:schemeClr val="tx2"/>
                </a:solidFill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</a:rPr>
              <a:t>指向</a:t>
            </a:r>
            <a:r>
              <a:rPr lang="en-US" altLang="zh-CN" sz="2400" dirty="0" smtClean="0">
                <a:solidFill>
                  <a:schemeClr val="tx2"/>
                </a:solidFill>
              </a:rPr>
              <a:t>M</a:t>
            </a:r>
            <a:r>
              <a:rPr lang="zh-CN" altLang="en-US" sz="2400" dirty="0" smtClean="0">
                <a:solidFill>
                  <a:schemeClr val="tx2"/>
                </a:solidFill>
              </a:rPr>
              <a:t>第</a:t>
            </a:r>
            <a:r>
              <a:rPr lang="en-US" altLang="zh-CN" sz="2400" dirty="0" smtClean="0">
                <a:solidFill>
                  <a:schemeClr val="tx2"/>
                </a:solidFill>
              </a:rPr>
              <a:t>arrow+1</a:t>
            </a:r>
            <a:r>
              <a:rPr lang="zh-CN" altLang="en-US" sz="2400" dirty="0" smtClean="0">
                <a:solidFill>
                  <a:schemeClr val="tx2"/>
                </a:solidFill>
              </a:rPr>
              <a:t>行的第一个元素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tp</a:t>
            </a:r>
            <a:r>
              <a:rPr lang="en-US" altLang="zh-CN" sz="2400" dirty="0" smtClean="0">
                <a:solidFill>
                  <a:schemeClr val="tx2"/>
                </a:solidFill>
              </a:rPr>
              <a:t> =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M.rpos</a:t>
            </a:r>
            <a:r>
              <a:rPr lang="en-US" altLang="zh-CN" sz="2400" dirty="0" smtClean="0">
                <a:solidFill>
                  <a:schemeClr val="tx2"/>
                </a:solidFill>
              </a:rPr>
              <a:t>[arrow+1];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else </a:t>
            </a:r>
            <a:r>
              <a:rPr lang="en-US" altLang="zh-CN" sz="2400" dirty="0" err="1">
                <a:solidFill>
                  <a:schemeClr val="tx2"/>
                </a:solidFill>
              </a:rPr>
              <a:t>tp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=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M.tu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+ 1;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p = </a:t>
            </a:r>
            <a:r>
              <a:rPr lang="en-US" altLang="zh-CN" sz="2400" dirty="0" err="1">
                <a:solidFill>
                  <a:schemeClr val="tx2"/>
                </a:solidFill>
              </a:rPr>
              <a:t>M.rpos</a:t>
            </a:r>
            <a:r>
              <a:rPr lang="en-US" altLang="zh-CN" sz="2400" dirty="0">
                <a:solidFill>
                  <a:schemeClr val="tx2"/>
                </a:solidFill>
              </a:rPr>
              <a:t>[arrow</a:t>
            </a:r>
            <a:r>
              <a:rPr lang="en-US" altLang="zh-CN" sz="2400" dirty="0" smtClean="0">
                <a:solidFill>
                  <a:schemeClr val="tx2"/>
                </a:solidFill>
              </a:rPr>
              <a:t>]; //</a:t>
            </a:r>
            <a:r>
              <a:rPr lang="zh-CN" altLang="en-US" sz="2400" dirty="0">
                <a:solidFill>
                  <a:schemeClr val="tx2"/>
                </a:solidFill>
              </a:rPr>
              <a:t>设</a:t>
            </a:r>
            <a:r>
              <a:rPr lang="zh-CN" altLang="en-US" sz="2400" dirty="0" smtClean="0">
                <a:solidFill>
                  <a:schemeClr val="tx2"/>
                </a:solidFill>
              </a:rPr>
              <a:t>指针</a:t>
            </a:r>
            <a:r>
              <a:rPr lang="en-US" altLang="zh-CN" sz="2400" dirty="0" smtClean="0">
                <a:solidFill>
                  <a:schemeClr val="tx2"/>
                </a:solidFill>
              </a:rPr>
              <a:t>p</a:t>
            </a:r>
            <a:r>
              <a:rPr lang="zh-CN" altLang="en-US" sz="2400" dirty="0" smtClean="0">
                <a:solidFill>
                  <a:schemeClr val="tx2"/>
                </a:solidFill>
              </a:rPr>
              <a:t>指向</a:t>
            </a:r>
            <a:r>
              <a:rPr lang="en-US" altLang="zh-CN" sz="2400" dirty="0" smtClean="0">
                <a:solidFill>
                  <a:schemeClr val="tx2"/>
                </a:solidFill>
              </a:rPr>
              <a:t>M</a:t>
            </a:r>
            <a:r>
              <a:rPr lang="zh-CN" altLang="en-US" sz="2400" dirty="0">
                <a:solidFill>
                  <a:schemeClr val="tx2"/>
                </a:solidFill>
              </a:rPr>
              <a:t>第</a:t>
            </a:r>
            <a:r>
              <a:rPr lang="en-US" altLang="zh-CN" sz="2400" dirty="0" smtClean="0">
                <a:solidFill>
                  <a:schemeClr val="tx2"/>
                </a:solidFill>
              </a:rPr>
              <a:t>arrow</a:t>
            </a:r>
            <a:r>
              <a:rPr lang="zh-CN" altLang="en-US" sz="2400" dirty="0" smtClean="0">
                <a:solidFill>
                  <a:schemeClr val="tx2"/>
                </a:solidFill>
              </a:rPr>
              <a:t>行</a:t>
            </a:r>
            <a:r>
              <a:rPr lang="zh-CN" altLang="en-US" sz="2400" dirty="0">
                <a:solidFill>
                  <a:schemeClr val="tx2"/>
                </a:solidFill>
              </a:rPr>
              <a:t>的第一个元素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for (</a:t>
            </a:r>
            <a:r>
              <a:rPr lang="en-US" altLang="zh-CN" sz="2400" dirty="0">
                <a:solidFill>
                  <a:schemeClr val="tx2"/>
                </a:solidFill>
              </a:rPr>
              <a:t>;</a:t>
            </a:r>
            <a:r>
              <a:rPr lang="en-US" altLang="zh-CN" sz="2400" dirty="0" smtClean="0">
                <a:solidFill>
                  <a:schemeClr val="tx2"/>
                </a:solidFill>
              </a:rPr>
              <a:t>p&lt;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tp</a:t>
            </a:r>
            <a:r>
              <a:rPr lang="en-US" altLang="zh-CN" sz="2400" dirty="0" smtClean="0">
                <a:solidFill>
                  <a:schemeClr val="tx2"/>
                </a:solidFill>
              </a:rPr>
              <a:t>; p++) {// </a:t>
            </a:r>
            <a:r>
              <a:rPr lang="zh-CN" altLang="en-US" sz="2400" dirty="0" smtClean="0">
                <a:solidFill>
                  <a:schemeClr val="tx2"/>
                </a:solidFill>
              </a:rPr>
              <a:t>对</a:t>
            </a:r>
            <a:r>
              <a:rPr lang="en-US" altLang="zh-CN" sz="2400" dirty="0" smtClean="0">
                <a:solidFill>
                  <a:schemeClr val="tx2"/>
                </a:solidFill>
              </a:rPr>
              <a:t>M</a:t>
            </a:r>
            <a:r>
              <a:rPr lang="zh-CN" altLang="en-US" sz="2400" dirty="0" smtClean="0">
                <a:solidFill>
                  <a:schemeClr val="tx2"/>
                </a:solidFill>
              </a:rPr>
              <a:t>中当前行的每一非零元素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brow =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M.data</a:t>
            </a:r>
            <a:r>
              <a:rPr lang="en-US" altLang="zh-CN" sz="2400" dirty="0" smtClean="0">
                <a:solidFill>
                  <a:schemeClr val="tx2"/>
                </a:solidFill>
              </a:rPr>
              <a:t>[p].j; //brow</a:t>
            </a:r>
            <a:r>
              <a:rPr lang="zh-CN" altLang="en-US" sz="2400" dirty="0" smtClean="0">
                <a:solidFill>
                  <a:schemeClr val="tx2"/>
                </a:solidFill>
              </a:rPr>
              <a:t>是</a:t>
            </a:r>
            <a:r>
              <a:rPr lang="en-US" altLang="zh-CN" sz="2400" dirty="0" smtClean="0">
                <a:solidFill>
                  <a:schemeClr val="tx2"/>
                </a:solidFill>
              </a:rPr>
              <a:t>M</a:t>
            </a:r>
            <a:r>
              <a:rPr lang="zh-CN" altLang="en-US" sz="2400" dirty="0" smtClean="0">
                <a:solidFill>
                  <a:schemeClr val="tx2"/>
                </a:solidFill>
              </a:rPr>
              <a:t>当前元素的对应元素在</a:t>
            </a:r>
            <a:r>
              <a:rPr lang="en-US" altLang="zh-CN" sz="2400" dirty="0" smtClean="0">
                <a:solidFill>
                  <a:schemeClr val="tx2"/>
                </a:solidFill>
              </a:rPr>
              <a:t>N</a:t>
            </a:r>
            <a:r>
              <a:rPr lang="zh-CN" altLang="en-US" sz="2400" dirty="0" smtClean="0">
                <a:solidFill>
                  <a:schemeClr val="tx2"/>
                </a:solidFill>
              </a:rPr>
              <a:t>中行号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if (brow &lt; N.mu) t =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N.rpos</a:t>
            </a:r>
            <a:r>
              <a:rPr lang="en-US" altLang="zh-CN" sz="2400" dirty="0" smtClean="0">
                <a:solidFill>
                  <a:schemeClr val="tx2"/>
                </a:solidFill>
              </a:rPr>
              <a:t>[brow+1];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else t =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N.tu</a:t>
            </a:r>
            <a:r>
              <a:rPr lang="en-US" altLang="zh-CN" sz="2400" dirty="0" smtClean="0">
                <a:solidFill>
                  <a:schemeClr val="tx2"/>
                </a:solidFill>
              </a:rPr>
              <a:t>  + 1;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for(q =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N.rpos</a:t>
            </a:r>
            <a:r>
              <a:rPr lang="en-US" altLang="zh-CN" sz="2400" dirty="0" smtClean="0">
                <a:solidFill>
                  <a:schemeClr val="tx2"/>
                </a:solidFill>
              </a:rPr>
              <a:t>[arrow]; q&lt;t; q++){//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ccol</a:t>
            </a:r>
            <a:r>
              <a:rPr lang="en-US" altLang="zh-CN" sz="2400" dirty="0" smtClean="0">
                <a:solidFill>
                  <a:schemeClr val="tx2"/>
                </a:solidFill>
              </a:rPr>
              <a:t> =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N.data</a:t>
            </a:r>
            <a:r>
              <a:rPr lang="en-US" altLang="zh-CN" sz="2400" dirty="0" smtClean="0">
                <a:solidFill>
                  <a:schemeClr val="tx2"/>
                </a:solidFill>
              </a:rPr>
              <a:t>[q].j;                       // </a:t>
            </a:r>
            <a:r>
              <a:rPr lang="zh-CN" altLang="en-US" sz="2400" dirty="0" smtClean="0">
                <a:solidFill>
                  <a:schemeClr val="tx2"/>
                </a:solidFill>
              </a:rPr>
              <a:t>乘积元素在</a:t>
            </a:r>
            <a:r>
              <a:rPr lang="en-US" altLang="zh-CN" sz="2400" dirty="0" smtClean="0">
                <a:solidFill>
                  <a:schemeClr val="tx2"/>
                </a:solidFill>
              </a:rPr>
              <a:t>Q</a:t>
            </a:r>
            <a:r>
              <a:rPr lang="zh-CN" altLang="en-US" sz="2400" dirty="0" smtClean="0">
                <a:solidFill>
                  <a:schemeClr val="tx2"/>
                </a:solidFill>
              </a:rPr>
              <a:t>中的列号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ctemp</a:t>
            </a:r>
            <a:r>
              <a:rPr lang="en-US" altLang="zh-CN" sz="2400" dirty="0" smtClean="0">
                <a:solidFill>
                  <a:schemeClr val="tx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ccol</a:t>
            </a:r>
            <a:r>
              <a:rPr lang="en-US" altLang="zh-CN" sz="2400" dirty="0" smtClean="0">
                <a:solidFill>
                  <a:schemeClr val="tx2"/>
                </a:solidFill>
              </a:rPr>
              <a:t>] +=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M.data</a:t>
            </a:r>
            <a:r>
              <a:rPr lang="en-US" altLang="zh-CN" sz="2400" dirty="0" smtClean="0">
                <a:solidFill>
                  <a:schemeClr val="tx2"/>
                </a:solidFill>
              </a:rPr>
              <a:t>[p].e *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N.data</a:t>
            </a:r>
            <a:r>
              <a:rPr lang="en-US" altLang="zh-CN" sz="2400" dirty="0" smtClean="0">
                <a:solidFill>
                  <a:schemeClr val="tx2"/>
                </a:solidFill>
              </a:rPr>
              <a:t>[p</a:t>
            </a:r>
            <a:r>
              <a:rPr lang="en-US" altLang="zh-CN" sz="2400" dirty="0">
                <a:solidFill>
                  <a:schemeClr val="tx2"/>
                </a:solidFill>
              </a:rPr>
              <a:t>].</a:t>
            </a:r>
            <a:r>
              <a:rPr lang="en-US" altLang="zh-CN" sz="2400" dirty="0" smtClean="0">
                <a:solidFill>
                  <a:schemeClr val="tx2"/>
                </a:solidFill>
              </a:rPr>
              <a:t>e;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}//for q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}// for p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B3943-125B-479B-A47E-F321F880AB8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5247" y="2420888"/>
            <a:ext cx="8820150" cy="2308324"/>
          </a:xfrm>
          <a:prstGeom prst="rect">
            <a:avLst/>
          </a:prstGeom>
          <a:gradFill rotWithShape="1">
            <a:gsLst>
              <a:gs pos="0">
                <a:srgbClr val="FBE8B3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//</a:t>
            </a:r>
            <a:r>
              <a:rPr lang="zh-CN" altLang="en-US" sz="2400" dirty="0">
                <a:solidFill>
                  <a:schemeClr val="tx2"/>
                </a:solidFill>
              </a:rPr>
              <a:t>将</a:t>
            </a:r>
            <a:r>
              <a:rPr lang="en-US" altLang="zh-CN" sz="2400" dirty="0" err="1">
                <a:solidFill>
                  <a:schemeClr val="tx2"/>
                </a:solidFill>
              </a:rPr>
              <a:t>ctemp</a:t>
            </a:r>
            <a:r>
              <a:rPr lang="en-US" altLang="zh-CN" sz="2400" dirty="0">
                <a:solidFill>
                  <a:schemeClr val="tx2"/>
                </a:solidFill>
              </a:rPr>
              <a:t>[ ]</a:t>
            </a:r>
            <a:r>
              <a:rPr lang="zh-CN" altLang="en-US" sz="2400" dirty="0">
                <a:solidFill>
                  <a:schemeClr val="tx2"/>
                </a:solidFill>
              </a:rPr>
              <a:t>中非零元素压缩存储到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Q.data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for (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ccol</a:t>
            </a:r>
            <a:r>
              <a:rPr lang="en-US" altLang="zh-CN" sz="2400" dirty="0" smtClean="0">
                <a:solidFill>
                  <a:schemeClr val="tx2"/>
                </a:solidFill>
              </a:rPr>
              <a:t> = 1;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ccol</a:t>
            </a:r>
            <a:r>
              <a:rPr lang="en-US" altLang="zh-CN" sz="2400" dirty="0" smtClean="0">
                <a:solidFill>
                  <a:schemeClr val="tx2"/>
                </a:solidFill>
              </a:rPr>
              <a:t>&lt;=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Q.tu</a:t>
            </a:r>
            <a:r>
              <a:rPr lang="en-US" altLang="zh-CN" sz="2400" dirty="0" smtClean="0">
                <a:solidFill>
                  <a:schemeClr val="tx2"/>
                </a:solidFill>
              </a:rPr>
              <a:t>;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ccol</a:t>
            </a:r>
            <a:r>
              <a:rPr lang="en-US" altLang="zh-CN" sz="2400" dirty="0" smtClean="0">
                <a:solidFill>
                  <a:schemeClr val="tx2"/>
                </a:solidFill>
              </a:rPr>
              <a:t>++) {// </a:t>
            </a:r>
            <a:r>
              <a:rPr lang="zh-CN" altLang="en-US" sz="2400" dirty="0" smtClean="0">
                <a:solidFill>
                  <a:schemeClr val="tx2"/>
                </a:solidFill>
              </a:rPr>
              <a:t>压缩存储当前行非零元素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    if (temp[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ccol</a:t>
            </a:r>
            <a:r>
              <a:rPr lang="en-US" altLang="zh-CN" sz="2400" dirty="0" smtClean="0">
                <a:solidFill>
                  <a:schemeClr val="tx2"/>
                </a:solidFill>
              </a:rPr>
              <a:t>] != 0){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    if(++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Q.tu</a:t>
            </a:r>
            <a:r>
              <a:rPr lang="en-US" altLang="zh-CN" sz="2400" dirty="0" smtClean="0">
                <a:solidFill>
                  <a:schemeClr val="tx2"/>
                </a:solidFill>
              </a:rPr>
              <a:t> &gt; MAXSIZE) return ERROR;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Q.data</a:t>
            </a:r>
            <a:r>
              <a:rPr lang="en-US" altLang="zh-CN" sz="2400" dirty="0" smtClean="0">
                <a:solidFill>
                  <a:schemeClr val="tx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Q.tu</a:t>
            </a:r>
            <a:r>
              <a:rPr lang="en-US" altLang="zh-CN" sz="2400" dirty="0" smtClean="0">
                <a:solidFill>
                  <a:schemeClr val="tx2"/>
                </a:solidFill>
              </a:rPr>
              <a:t>] = ( arrow,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ccol</a:t>
            </a:r>
            <a:r>
              <a:rPr lang="en-US" altLang="zh-CN" sz="2400" dirty="0" smtClean="0">
                <a:solidFill>
                  <a:schemeClr val="tx2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ctemp</a:t>
            </a:r>
            <a:r>
              <a:rPr lang="en-US" altLang="zh-CN" sz="2400" dirty="0" smtClean="0">
                <a:solidFill>
                  <a:schemeClr val="tx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ccol</a:t>
            </a:r>
            <a:r>
              <a:rPr lang="en-US" altLang="zh-CN" sz="2400" dirty="0" smtClean="0">
                <a:solidFill>
                  <a:schemeClr val="tx2"/>
                </a:solidFill>
              </a:rPr>
              <a:t>]);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}// if temp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6AB46B9-645F-4548-8FBE-ACA0B07EFC9F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61988" y="1916113"/>
            <a:ext cx="2362200" cy="2362200"/>
            <a:chOff x="1584" y="408"/>
            <a:chExt cx="1752" cy="1752"/>
          </a:xfrm>
        </p:grpSpPr>
        <p:sp>
          <p:nvSpPr>
            <p:cNvPr id="19544" name="AutoShape 5"/>
            <p:cNvSpPr>
              <a:spLocks noChangeArrowheads="1"/>
            </p:cNvSpPr>
            <p:nvPr/>
          </p:nvSpPr>
          <p:spPr bwMode="auto">
            <a:xfrm>
              <a:off x="1896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5" name="AutoShape 6"/>
            <p:cNvSpPr>
              <a:spLocks noChangeArrowheads="1"/>
            </p:cNvSpPr>
            <p:nvPr/>
          </p:nvSpPr>
          <p:spPr bwMode="auto">
            <a:xfrm>
              <a:off x="2232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6" name="AutoShape 7"/>
            <p:cNvSpPr>
              <a:spLocks noChangeArrowheads="1"/>
            </p:cNvSpPr>
            <p:nvPr/>
          </p:nvSpPr>
          <p:spPr bwMode="auto">
            <a:xfrm>
              <a:off x="2568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7" name="AutoShape 8"/>
            <p:cNvSpPr>
              <a:spLocks noChangeArrowheads="1"/>
            </p:cNvSpPr>
            <p:nvPr/>
          </p:nvSpPr>
          <p:spPr bwMode="auto">
            <a:xfrm>
              <a:off x="1788" y="5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8" name="AutoShape 9"/>
            <p:cNvSpPr>
              <a:spLocks noChangeArrowheads="1"/>
            </p:cNvSpPr>
            <p:nvPr/>
          </p:nvSpPr>
          <p:spPr bwMode="auto">
            <a:xfrm>
              <a:off x="2124" y="5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9" name="AutoShape 10"/>
            <p:cNvSpPr>
              <a:spLocks noChangeArrowheads="1"/>
            </p:cNvSpPr>
            <p:nvPr/>
          </p:nvSpPr>
          <p:spPr bwMode="auto">
            <a:xfrm>
              <a:off x="2460" y="5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0" name="AutoShape 11"/>
            <p:cNvSpPr>
              <a:spLocks noChangeArrowheads="1"/>
            </p:cNvSpPr>
            <p:nvPr/>
          </p:nvSpPr>
          <p:spPr bwMode="auto">
            <a:xfrm>
              <a:off x="1680" y="62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1" name="AutoShape 12"/>
            <p:cNvSpPr>
              <a:spLocks noChangeArrowheads="1"/>
            </p:cNvSpPr>
            <p:nvPr/>
          </p:nvSpPr>
          <p:spPr bwMode="auto">
            <a:xfrm>
              <a:off x="2016" y="62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2" name="AutoShape 13"/>
            <p:cNvSpPr>
              <a:spLocks noChangeArrowheads="1"/>
            </p:cNvSpPr>
            <p:nvPr/>
          </p:nvSpPr>
          <p:spPr bwMode="auto">
            <a:xfrm>
              <a:off x="2352" y="62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3" name="AutoShape 14"/>
            <p:cNvSpPr>
              <a:spLocks noChangeArrowheads="1"/>
            </p:cNvSpPr>
            <p:nvPr/>
          </p:nvSpPr>
          <p:spPr bwMode="auto">
            <a:xfrm>
              <a:off x="2904" y="14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4" name="AutoShape 15"/>
            <p:cNvSpPr>
              <a:spLocks noChangeArrowheads="1"/>
            </p:cNvSpPr>
            <p:nvPr/>
          </p:nvSpPr>
          <p:spPr bwMode="auto">
            <a:xfrm>
              <a:off x="2904" y="108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5" name="AutoShape 16"/>
            <p:cNvSpPr>
              <a:spLocks noChangeArrowheads="1"/>
            </p:cNvSpPr>
            <p:nvPr/>
          </p:nvSpPr>
          <p:spPr bwMode="auto">
            <a:xfrm>
              <a:off x="2904" y="74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6" name="AutoShape 17"/>
            <p:cNvSpPr>
              <a:spLocks noChangeArrowheads="1"/>
            </p:cNvSpPr>
            <p:nvPr/>
          </p:nvSpPr>
          <p:spPr bwMode="auto">
            <a:xfrm>
              <a:off x="2904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7" name="AutoShape 18"/>
            <p:cNvSpPr>
              <a:spLocks noChangeArrowheads="1"/>
            </p:cNvSpPr>
            <p:nvPr/>
          </p:nvSpPr>
          <p:spPr bwMode="auto">
            <a:xfrm>
              <a:off x="2808" y="151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8" name="AutoShape 19"/>
            <p:cNvSpPr>
              <a:spLocks noChangeArrowheads="1"/>
            </p:cNvSpPr>
            <p:nvPr/>
          </p:nvSpPr>
          <p:spPr bwMode="auto">
            <a:xfrm>
              <a:off x="2808" y="117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" name="AutoShape 20"/>
            <p:cNvSpPr>
              <a:spLocks noChangeArrowheads="1"/>
            </p:cNvSpPr>
            <p:nvPr/>
          </p:nvSpPr>
          <p:spPr bwMode="auto">
            <a:xfrm>
              <a:off x="2808" y="84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0" name="AutoShape 21"/>
            <p:cNvSpPr>
              <a:spLocks noChangeArrowheads="1"/>
            </p:cNvSpPr>
            <p:nvPr/>
          </p:nvSpPr>
          <p:spPr bwMode="auto">
            <a:xfrm>
              <a:off x="2808" y="50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1" name="AutoShape 22"/>
            <p:cNvSpPr>
              <a:spLocks noChangeArrowheads="1"/>
            </p:cNvSpPr>
            <p:nvPr/>
          </p:nvSpPr>
          <p:spPr bwMode="auto">
            <a:xfrm>
              <a:off x="2700" y="16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" name="AutoShape 23"/>
            <p:cNvSpPr>
              <a:spLocks noChangeArrowheads="1"/>
            </p:cNvSpPr>
            <p:nvPr/>
          </p:nvSpPr>
          <p:spPr bwMode="auto">
            <a:xfrm>
              <a:off x="2700" y="128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3" name="AutoShape 24"/>
            <p:cNvSpPr>
              <a:spLocks noChangeArrowheads="1"/>
            </p:cNvSpPr>
            <p:nvPr/>
          </p:nvSpPr>
          <p:spPr bwMode="auto">
            <a:xfrm>
              <a:off x="2700" y="94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4" name="AutoShape 25"/>
            <p:cNvSpPr>
              <a:spLocks noChangeArrowheads="1"/>
            </p:cNvSpPr>
            <p:nvPr/>
          </p:nvSpPr>
          <p:spPr bwMode="auto">
            <a:xfrm>
              <a:off x="2700" y="61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5" name="AutoShape 26"/>
            <p:cNvSpPr>
              <a:spLocks noChangeArrowheads="1"/>
            </p:cNvSpPr>
            <p:nvPr/>
          </p:nvSpPr>
          <p:spPr bwMode="auto">
            <a:xfrm>
              <a:off x="1584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6" name="AutoShape 27"/>
            <p:cNvSpPr>
              <a:spLocks noChangeArrowheads="1"/>
            </p:cNvSpPr>
            <p:nvPr/>
          </p:nvSpPr>
          <p:spPr bwMode="auto">
            <a:xfrm>
              <a:off x="1920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7" name="AutoShape 28"/>
            <p:cNvSpPr>
              <a:spLocks noChangeArrowheads="1"/>
            </p:cNvSpPr>
            <p:nvPr/>
          </p:nvSpPr>
          <p:spPr bwMode="auto">
            <a:xfrm>
              <a:off x="2256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8" name="AutoShape 29"/>
            <p:cNvSpPr>
              <a:spLocks noChangeArrowheads="1"/>
            </p:cNvSpPr>
            <p:nvPr/>
          </p:nvSpPr>
          <p:spPr bwMode="auto">
            <a:xfrm>
              <a:off x="1584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9" name="AutoShape 30"/>
            <p:cNvSpPr>
              <a:spLocks noChangeArrowheads="1"/>
            </p:cNvSpPr>
            <p:nvPr/>
          </p:nvSpPr>
          <p:spPr bwMode="auto">
            <a:xfrm>
              <a:off x="1920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0" name="AutoShape 31"/>
            <p:cNvSpPr>
              <a:spLocks noChangeArrowheads="1"/>
            </p:cNvSpPr>
            <p:nvPr/>
          </p:nvSpPr>
          <p:spPr bwMode="auto">
            <a:xfrm>
              <a:off x="2256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1" name="AutoShape 32"/>
            <p:cNvSpPr>
              <a:spLocks noChangeArrowheads="1"/>
            </p:cNvSpPr>
            <p:nvPr/>
          </p:nvSpPr>
          <p:spPr bwMode="auto">
            <a:xfrm>
              <a:off x="1584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2" name="AutoShape 33"/>
            <p:cNvSpPr>
              <a:spLocks noChangeArrowheads="1"/>
            </p:cNvSpPr>
            <p:nvPr/>
          </p:nvSpPr>
          <p:spPr bwMode="auto">
            <a:xfrm>
              <a:off x="1920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3" name="AutoShape 34"/>
            <p:cNvSpPr>
              <a:spLocks noChangeArrowheads="1"/>
            </p:cNvSpPr>
            <p:nvPr/>
          </p:nvSpPr>
          <p:spPr bwMode="auto">
            <a:xfrm>
              <a:off x="2256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4" name="AutoShape 35"/>
            <p:cNvSpPr>
              <a:spLocks noChangeArrowheads="1"/>
            </p:cNvSpPr>
            <p:nvPr/>
          </p:nvSpPr>
          <p:spPr bwMode="auto">
            <a:xfrm>
              <a:off x="1584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5" name="AutoShape 36"/>
            <p:cNvSpPr>
              <a:spLocks noChangeArrowheads="1"/>
            </p:cNvSpPr>
            <p:nvPr/>
          </p:nvSpPr>
          <p:spPr bwMode="auto">
            <a:xfrm>
              <a:off x="1920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6" name="AutoShape 37"/>
            <p:cNvSpPr>
              <a:spLocks noChangeArrowheads="1"/>
            </p:cNvSpPr>
            <p:nvPr/>
          </p:nvSpPr>
          <p:spPr bwMode="auto">
            <a:xfrm>
              <a:off x="2256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7" name="AutoShape 38"/>
            <p:cNvSpPr>
              <a:spLocks noChangeArrowheads="1"/>
            </p:cNvSpPr>
            <p:nvPr/>
          </p:nvSpPr>
          <p:spPr bwMode="auto">
            <a:xfrm>
              <a:off x="2592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8" name="AutoShape 39"/>
            <p:cNvSpPr>
              <a:spLocks noChangeArrowheads="1"/>
            </p:cNvSpPr>
            <p:nvPr/>
          </p:nvSpPr>
          <p:spPr bwMode="auto">
            <a:xfrm>
              <a:off x="2592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79" name="AutoShape 40"/>
            <p:cNvSpPr>
              <a:spLocks noChangeArrowheads="1"/>
            </p:cNvSpPr>
            <p:nvPr/>
          </p:nvSpPr>
          <p:spPr bwMode="auto">
            <a:xfrm>
              <a:off x="2592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80" name="AutoShape 41"/>
            <p:cNvSpPr>
              <a:spLocks noChangeArrowheads="1"/>
            </p:cNvSpPr>
            <p:nvPr/>
          </p:nvSpPr>
          <p:spPr bwMode="auto">
            <a:xfrm>
              <a:off x="2592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2" name="Group 42"/>
          <p:cNvGrpSpPr>
            <a:grpSpLocks/>
          </p:cNvGrpSpPr>
          <p:nvPr/>
        </p:nvGrpSpPr>
        <p:grpSpPr bwMode="auto">
          <a:xfrm>
            <a:off x="3481388" y="1916113"/>
            <a:ext cx="2362200" cy="2362200"/>
            <a:chOff x="1584" y="408"/>
            <a:chExt cx="1752" cy="1752"/>
          </a:xfrm>
        </p:grpSpPr>
        <p:sp>
          <p:nvSpPr>
            <p:cNvPr id="19507" name="AutoShape 43"/>
            <p:cNvSpPr>
              <a:spLocks noChangeArrowheads="1"/>
            </p:cNvSpPr>
            <p:nvPr/>
          </p:nvSpPr>
          <p:spPr bwMode="auto">
            <a:xfrm>
              <a:off x="1896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8" name="AutoShape 44"/>
            <p:cNvSpPr>
              <a:spLocks noChangeArrowheads="1"/>
            </p:cNvSpPr>
            <p:nvPr/>
          </p:nvSpPr>
          <p:spPr bwMode="auto">
            <a:xfrm>
              <a:off x="2232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9" name="AutoShape 45"/>
            <p:cNvSpPr>
              <a:spLocks noChangeArrowheads="1"/>
            </p:cNvSpPr>
            <p:nvPr/>
          </p:nvSpPr>
          <p:spPr bwMode="auto">
            <a:xfrm>
              <a:off x="2568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0" name="AutoShape 46"/>
            <p:cNvSpPr>
              <a:spLocks noChangeArrowheads="1"/>
            </p:cNvSpPr>
            <p:nvPr/>
          </p:nvSpPr>
          <p:spPr bwMode="auto">
            <a:xfrm>
              <a:off x="1788" y="5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1" name="AutoShape 47"/>
            <p:cNvSpPr>
              <a:spLocks noChangeArrowheads="1"/>
            </p:cNvSpPr>
            <p:nvPr/>
          </p:nvSpPr>
          <p:spPr bwMode="auto">
            <a:xfrm>
              <a:off x="2124" y="5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2" name="AutoShape 48"/>
            <p:cNvSpPr>
              <a:spLocks noChangeArrowheads="1"/>
            </p:cNvSpPr>
            <p:nvPr/>
          </p:nvSpPr>
          <p:spPr bwMode="auto">
            <a:xfrm>
              <a:off x="2460" y="5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3" name="AutoShape 49"/>
            <p:cNvSpPr>
              <a:spLocks noChangeArrowheads="1"/>
            </p:cNvSpPr>
            <p:nvPr/>
          </p:nvSpPr>
          <p:spPr bwMode="auto">
            <a:xfrm>
              <a:off x="1680" y="62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4" name="AutoShape 50"/>
            <p:cNvSpPr>
              <a:spLocks noChangeArrowheads="1"/>
            </p:cNvSpPr>
            <p:nvPr/>
          </p:nvSpPr>
          <p:spPr bwMode="auto">
            <a:xfrm>
              <a:off x="2016" y="62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5" name="AutoShape 51"/>
            <p:cNvSpPr>
              <a:spLocks noChangeArrowheads="1"/>
            </p:cNvSpPr>
            <p:nvPr/>
          </p:nvSpPr>
          <p:spPr bwMode="auto">
            <a:xfrm>
              <a:off x="2352" y="62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6" name="AutoShape 52"/>
            <p:cNvSpPr>
              <a:spLocks noChangeArrowheads="1"/>
            </p:cNvSpPr>
            <p:nvPr/>
          </p:nvSpPr>
          <p:spPr bwMode="auto">
            <a:xfrm>
              <a:off x="2904" y="14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7" name="AutoShape 53"/>
            <p:cNvSpPr>
              <a:spLocks noChangeArrowheads="1"/>
            </p:cNvSpPr>
            <p:nvPr/>
          </p:nvSpPr>
          <p:spPr bwMode="auto">
            <a:xfrm>
              <a:off x="2904" y="108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8" name="AutoShape 54"/>
            <p:cNvSpPr>
              <a:spLocks noChangeArrowheads="1"/>
            </p:cNvSpPr>
            <p:nvPr/>
          </p:nvSpPr>
          <p:spPr bwMode="auto">
            <a:xfrm>
              <a:off x="2904" y="74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9" name="AutoShape 55"/>
            <p:cNvSpPr>
              <a:spLocks noChangeArrowheads="1"/>
            </p:cNvSpPr>
            <p:nvPr/>
          </p:nvSpPr>
          <p:spPr bwMode="auto">
            <a:xfrm>
              <a:off x="2904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0" name="AutoShape 56"/>
            <p:cNvSpPr>
              <a:spLocks noChangeArrowheads="1"/>
            </p:cNvSpPr>
            <p:nvPr/>
          </p:nvSpPr>
          <p:spPr bwMode="auto">
            <a:xfrm>
              <a:off x="2808" y="151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1" name="AutoShape 57"/>
            <p:cNvSpPr>
              <a:spLocks noChangeArrowheads="1"/>
            </p:cNvSpPr>
            <p:nvPr/>
          </p:nvSpPr>
          <p:spPr bwMode="auto">
            <a:xfrm>
              <a:off x="2808" y="117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2" name="AutoShape 58"/>
            <p:cNvSpPr>
              <a:spLocks noChangeArrowheads="1"/>
            </p:cNvSpPr>
            <p:nvPr/>
          </p:nvSpPr>
          <p:spPr bwMode="auto">
            <a:xfrm>
              <a:off x="2808" y="84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3" name="AutoShape 59"/>
            <p:cNvSpPr>
              <a:spLocks noChangeArrowheads="1"/>
            </p:cNvSpPr>
            <p:nvPr/>
          </p:nvSpPr>
          <p:spPr bwMode="auto">
            <a:xfrm>
              <a:off x="2808" y="50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4" name="AutoShape 60"/>
            <p:cNvSpPr>
              <a:spLocks noChangeArrowheads="1"/>
            </p:cNvSpPr>
            <p:nvPr/>
          </p:nvSpPr>
          <p:spPr bwMode="auto">
            <a:xfrm>
              <a:off x="2700" y="16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5" name="AutoShape 61"/>
            <p:cNvSpPr>
              <a:spLocks noChangeArrowheads="1"/>
            </p:cNvSpPr>
            <p:nvPr/>
          </p:nvSpPr>
          <p:spPr bwMode="auto">
            <a:xfrm>
              <a:off x="2700" y="128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6" name="AutoShape 62"/>
            <p:cNvSpPr>
              <a:spLocks noChangeArrowheads="1"/>
            </p:cNvSpPr>
            <p:nvPr/>
          </p:nvSpPr>
          <p:spPr bwMode="auto">
            <a:xfrm>
              <a:off x="2700" y="94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7" name="AutoShape 63"/>
            <p:cNvSpPr>
              <a:spLocks noChangeArrowheads="1"/>
            </p:cNvSpPr>
            <p:nvPr/>
          </p:nvSpPr>
          <p:spPr bwMode="auto">
            <a:xfrm>
              <a:off x="2700" y="61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8" name="AutoShape 64"/>
            <p:cNvSpPr>
              <a:spLocks noChangeArrowheads="1"/>
            </p:cNvSpPr>
            <p:nvPr/>
          </p:nvSpPr>
          <p:spPr bwMode="auto">
            <a:xfrm>
              <a:off x="1584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9" name="AutoShape 65"/>
            <p:cNvSpPr>
              <a:spLocks noChangeArrowheads="1"/>
            </p:cNvSpPr>
            <p:nvPr/>
          </p:nvSpPr>
          <p:spPr bwMode="auto">
            <a:xfrm>
              <a:off x="1920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0" name="AutoShape 66"/>
            <p:cNvSpPr>
              <a:spLocks noChangeArrowheads="1"/>
            </p:cNvSpPr>
            <p:nvPr/>
          </p:nvSpPr>
          <p:spPr bwMode="auto">
            <a:xfrm>
              <a:off x="2256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1" name="AutoShape 67"/>
            <p:cNvSpPr>
              <a:spLocks noChangeArrowheads="1"/>
            </p:cNvSpPr>
            <p:nvPr/>
          </p:nvSpPr>
          <p:spPr bwMode="auto">
            <a:xfrm>
              <a:off x="1584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2" name="AutoShape 68"/>
            <p:cNvSpPr>
              <a:spLocks noChangeArrowheads="1"/>
            </p:cNvSpPr>
            <p:nvPr/>
          </p:nvSpPr>
          <p:spPr bwMode="auto">
            <a:xfrm>
              <a:off x="1920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3" name="AutoShape 69"/>
            <p:cNvSpPr>
              <a:spLocks noChangeArrowheads="1"/>
            </p:cNvSpPr>
            <p:nvPr/>
          </p:nvSpPr>
          <p:spPr bwMode="auto">
            <a:xfrm>
              <a:off x="2256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4" name="AutoShape 70"/>
            <p:cNvSpPr>
              <a:spLocks noChangeArrowheads="1"/>
            </p:cNvSpPr>
            <p:nvPr/>
          </p:nvSpPr>
          <p:spPr bwMode="auto">
            <a:xfrm>
              <a:off x="1584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5" name="AutoShape 71"/>
            <p:cNvSpPr>
              <a:spLocks noChangeArrowheads="1"/>
            </p:cNvSpPr>
            <p:nvPr/>
          </p:nvSpPr>
          <p:spPr bwMode="auto">
            <a:xfrm>
              <a:off x="1920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6" name="AutoShape 72"/>
            <p:cNvSpPr>
              <a:spLocks noChangeArrowheads="1"/>
            </p:cNvSpPr>
            <p:nvPr/>
          </p:nvSpPr>
          <p:spPr bwMode="auto">
            <a:xfrm>
              <a:off x="2256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7" name="AutoShape 73"/>
            <p:cNvSpPr>
              <a:spLocks noChangeArrowheads="1"/>
            </p:cNvSpPr>
            <p:nvPr/>
          </p:nvSpPr>
          <p:spPr bwMode="auto">
            <a:xfrm>
              <a:off x="1584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8" name="AutoShape 74"/>
            <p:cNvSpPr>
              <a:spLocks noChangeArrowheads="1"/>
            </p:cNvSpPr>
            <p:nvPr/>
          </p:nvSpPr>
          <p:spPr bwMode="auto">
            <a:xfrm>
              <a:off x="1920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9" name="AutoShape 75"/>
            <p:cNvSpPr>
              <a:spLocks noChangeArrowheads="1"/>
            </p:cNvSpPr>
            <p:nvPr/>
          </p:nvSpPr>
          <p:spPr bwMode="auto">
            <a:xfrm>
              <a:off x="2256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0" name="AutoShape 76"/>
            <p:cNvSpPr>
              <a:spLocks noChangeArrowheads="1"/>
            </p:cNvSpPr>
            <p:nvPr/>
          </p:nvSpPr>
          <p:spPr bwMode="auto">
            <a:xfrm>
              <a:off x="2592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1" name="AutoShape 77"/>
            <p:cNvSpPr>
              <a:spLocks noChangeArrowheads="1"/>
            </p:cNvSpPr>
            <p:nvPr/>
          </p:nvSpPr>
          <p:spPr bwMode="auto">
            <a:xfrm>
              <a:off x="2592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2" name="AutoShape 78"/>
            <p:cNvSpPr>
              <a:spLocks noChangeArrowheads="1"/>
            </p:cNvSpPr>
            <p:nvPr/>
          </p:nvSpPr>
          <p:spPr bwMode="auto">
            <a:xfrm>
              <a:off x="2592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3" name="AutoShape 79"/>
            <p:cNvSpPr>
              <a:spLocks noChangeArrowheads="1"/>
            </p:cNvSpPr>
            <p:nvPr/>
          </p:nvSpPr>
          <p:spPr bwMode="auto">
            <a:xfrm>
              <a:off x="2592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3" name="Group 80"/>
          <p:cNvGrpSpPr>
            <a:grpSpLocks/>
          </p:cNvGrpSpPr>
          <p:nvPr/>
        </p:nvGrpSpPr>
        <p:grpSpPr bwMode="auto">
          <a:xfrm>
            <a:off x="6300788" y="1916113"/>
            <a:ext cx="2362200" cy="2362200"/>
            <a:chOff x="1584" y="408"/>
            <a:chExt cx="1752" cy="1752"/>
          </a:xfrm>
        </p:grpSpPr>
        <p:sp>
          <p:nvSpPr>
            <p:cNvPr id="19470" name="AutoShape 81"/>
            <p:cNvSpPr>
              <a:spLocks noChangeArrowheads="1"/>
            </p:cNvSpPr>
            <p:nvPr/>
          </p:nvSpPr>
          <p:spPr bwMode="auto">
            <a:xfrm>
              <a:off x="1896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1" name="AutoShape 82"/>
            <p:cNvSpPr>
              <a:spLocks noChangeArrowheads="1"/>
            </p:cNvSpPr>
            <p:nvPr/>
          </p:nvSpPr>
          <p:spPr bwMode="auto">
            <a:xfrm>
              <a:off x="2232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2" name="AutoShape 83"/>
            <p:cNvSpPr>
              <a:spLocks noChangeArrowheads="1"/>
            </p:cNvSpPr>
            <p:nvPr/>
          </p:nvSpPr>
          <p:spPr bwMode="auto">
            <a:xfrm>
              <a:off x="2568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3" name="AutoShape 84"/>
            <p:cNvSpPr>
              <a:spLocks noChangeArrowheads="1"/>
            </p:cNvSpPr>
            <p:nvPr/>
          </p:nvSpPr>
          <p:spPr bwMode="auto">
            <a:xfrm>
              <a:off x="1788" y="5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4" name="AutoShape 85"/>
            <p:cNvSpPr>
              <a:spLocks noChangeArrowheads="1"/>
            </p:cNvSpPr>
            <p:nvPr/>
          </p:nvSpPr>
          <p:spPr bwMode="auto">
            <a:xfrm>
              <a:off x="2124" y="5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5" name="AutoShape 86"/>
            <p:cNvSpPr>
              <a:spLocks noChangeArrowheads="1"/>
            </p:cNvSpPr>
            <p:nvPr/>
          </p:nvSpPr>
          <p:spPr bwMode="auto">
            <a:xfrm>
              <a:off x="2460" y="5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6" name="AutoShape 87"/>
            <p:cNvSpPr>
              <a:spLocks noChangeArrowheads="1"/>
            </p:cNvSpPr>
            <p:nvPr/>
          </p:nvSpPr>
          <p:spPr bwMode="auto">
            <a:xfrm>
              <a:off x="1680" y="62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7" name="AutoShape 88"/>
            <p:cNvSpPr>
              <a:spLocks noChangeArrowheads="1"/>
            </p:cNvSpPr>
            <p:nvPr/>
          </p:nvSpPr>
          <p:spPr bwMode="auto">
            <a:xfrm>
              <a:off x="2016" y="62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8" name="AutoShape 89"/>
            <p:cNvSpPr>
              <a:spLocks noChangeArrowheads="1"/>
            </p:cNvSpPr>
            <p:nvPr/>
          </p:nvSpPr>
          <p:spPr bwMode="auto">
            <a:xfrm>
              <a:off x="2352" y="62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9" name="AutoShape 90"/>
            <p:cNvSpPr>
              <a:spLocks noChangeArrowheads="1"/>
            </p:cNvSpPr>
            <p:nvPr/>
          </p:nvSpPr>
          <p:spPr bwMode="auto">
            <a:xfrm>
              <a:off x="2904" y="141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0" name="AutoShape 91"/>
            <p:cNvSpPr>
              <a:spLocks noChangeArrowheads="1"/>
            </p:cNvSpPr>
            <p:nvPr/>
          </p:nvSpPr>
          <p:spPr bwMode="auto">
            <a:xfrm>
              <a:off x="2904" y="108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1" name="AutoShape 92"/>
            <p:cNvSpPr>
              <a:spLocks noChangeArrowheads="1"/>
            </p:cNvSpPr>
            <p:nvPr/>
          </p:nvSpPr>
          <p:spPr bwMode="auto">
            <a:xfrm>
              <a:off x="2904" y="74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AutoShape 93"/>
            <p:cNvSpPr>
              <a:spLocks noChangeArrowheads="1"/>
            </p:cNvSpPr>
            <p:nvPr/>
          </p:nvSpPr>
          <p:spPr bwMode="auto">
            <a:xfrm>
              <a:off x="2904" y="40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3" name="AutoShape 94"/>
            <p:cNvSpPr>
              <a:spLocks noChangeArrowheads="1"/>
            </p:cNvSpPr>
            <p:nvPr/>
          </p:nvSpPr>
          <p:spPr bwMode="auto">
            <a:xfrm>
              <a:off x="2808" y="151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4" name="AutoShape 95"/>
            <p:cNvSpPr>
              <a:spLocks noChangeArrowheads="1"/>
            </p:cNvSpPr>
            <p:nvPr/>
          </p:nvSpPr>
          <p:spPr bwMode="auto">
            <a:xfrm>
              <a:off x="2808" y="117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5" name="AutoShape 96"/>
            <p:cNvSpPr>
              <a:spLocks noChangeArrowheads="1"/>
            </p:cNvSpPr>
            <p:nvPr/>
          </p:nvSpPr>
          <p:spPr bwMode="auto">
            <a:xfrm>
              <a:off x="2808" y="84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6" name="AutoShape 97"/>
            <p:cNvSpPr>
              <a:spLocks noChangeArrowheads="1"/>
            </p:cNvSpPr>
            <p:nvPr/>
          </p:nvSpPr>
          <p:spPr bwMode="auto">
            <a:xfrm>
              <a:off x="2808" y="50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7" name="AutoShape 98"/>
            <p:cNvSpPr>
              <a:spLocks noChangeArrowheads="1"/>
            </p:cNvSpPr>
            <p:nvPr/>
          </p:nvSpPr>
          <p:spPr bwMode="auto">
            <a:xfrm>
              <a:off x="2700" y="16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8" name="AutoShape 99"/>
            <p:cNvSpPr>
              <a:spLocks noChangeArrowheads="1"/>
            </p:cNvSpPr>
            <p:nvPr/>
          </p:nvSpPr>
          <p:spPr bwMode="auto">
            <a:xfrm>
              <a:off x="2700" y="1284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9" name="AutoShape 100"/>
            <p:cNvSpPr>
              <a:spLocks noChangeArrowheads="1"/>
            </p:cNvSpPr>
            <p:nvPr/>
          </p:nvSpPr>
          <p:spPr bwMode="auto">
            <a:xfrm>
              <a:off x="2700" y="94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0" name="AutoShape 101"/>
            <p:cNvSpPr>
              <a:spLocks noChangeArrowheads="1"/>
            </p:cNvSpPr>
            <p:nvPr/>
          </p:nvSpPr>
          <p:spPr bwMode="auto">
            <a:xfrm>
              <a:off x="2700" y="61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1" name="AutoShape 102"/>
            <p:cNvSpPr>
              <a:spLocks noChangeArrowheads="1"/>
            </p:cNvSpPr>
            <p:nvPr/>
          </p:nvSpPr>
          <p:spPr bwMode="auto">
            <a:xfrm>
              <a:off x="1584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2" name="AutoShape 103"/>
            <p:cNvSpPr>
              <a:spLocks noChangeArrowheads="1"/>
            </p:cNvSpPr>
            <p:nvPr/>
          </p:nvSpPr>
          <p:spPr bwMode="auto">
            <a:xfrm>
              <a:off x="1920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3" name="AutoShape 104"/>
            <p:cNvSpPr>
              <a:spLocks noChangeArrowheads="1"/>
            </p:cNvSpPr>
            <p:nvPr/>
          </p:nvSpPr>
          <p:spPr bwMode="auto">
            <a:xfrm>
              <a:off x="2256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4" name="AutoShape 105"/>
            <p:cNvSpPr>
              <a:spLocks noChangeArrowheads="1"/>
            </p:cNvSpPr>
            <p:nvPr/>
          </p:nvSpPr>
          <p:spPr bwMode="auto">
            <a:xfrm>
              <a:off x="1584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5" name="AutoShape 106"/>
            <p:cNvSpPr>
              <a:spLocks noChangeArrowheads="1"/>
            </p:cNvSpPr>
            <p:nvPr/>
          </p:nvSpPr>
          <p:spPr bwMode="auto">
            <a:xfrm>
              <a:off x="1920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6" name="AutoShape 107"/>
            <p:cNvSpPr>
              <a:spLocks noChangeArrowheads="1"/>
            </p:cNvSpPr>
            <p:nvPr/>
          </p:nvSpPr>
          <p:spPr bwMode="auto">
            <a:xfrm>
              <a:off x="2256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7" name="AutoShape 108"/>
            <p:cNvSpPr>
              <a:spLocks noChangeArrowheads="1"/>
            </p:cNvSpPr>
            <p:nvPr/>
          </p:nvSpPr>
          <p:spPr bwMode="auto">
            <a:xfrm>
              <a:off x="1584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8" name="AutoShape 109"/>
            <p:cNvSpPr>
              <a:spLocks noChangeArrowheads="1"/>
            </p:cNvSpPr>
            <p:nvPr/>
          </p:nvSpPr>
          <p:spPr bwMode="auto">
            <a:xfrm>
              <a:off x="1920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9" name="AutoShape 110"/>
            <p:cNvSpPr>
              <a:spLocks noChangeArrowheads="1"/>
            </p:cNvSpPr>
            <p:nvPr/>
          </p:nvSpPr>
          <p:spPr bwMode="auto">
            <a:xfrm>
              <a:off x="2256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0" name="AutoShape 111"/>
            <p:cNvSpPr>
              <a:spLocks noChangeArrowheads="1"/>
            </p:cNvSpPr>
            <p:nvPr/>
          </p:nvSpPr>
          <p:spPr bwMode="auto">
            <a:xfrm>
              <a:off x="1584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1" name="AutoShape 112"/>
            <p:cNvSpPr>
              <a:spLocks noChangeArrowheads="1"/>
            </p:cNvSpPr>
            <p:nvPr/>
          </p:nvSpPr>
          <p:spPr bwMode="auto">
            <a:xfrm>
              <a:off x="1920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2" name="AutoShape 113"/>
            <p:cNvSpPr>
              <a:spLocks noChangeArrowheads="1"/>
            </p:cNvSpPr>
            <p:nvPr/>
          </p:nvSpPr>
          <p:spPr bwMode="auto">
            <a:xfrm>
              <a:off x="2256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3" name="AutoShape 114"/>
            <p:cNvSpPr>
              <a:spLocks noChangeArrowheads="1"/>
            </p:cNvSpPr>
            <p:nvPr/>
          </p:nvSpPr>
          <p:spPr bwMode="auto">
            <a:xfrm>
              <a:off x="2592" y="1728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4" name="AutoShape 115"/>
            <p:cNvSpPr>
              <a:spLocks noChangeArrowheads="1"/>
            </p:cNvSpPr>
            <p:nvPr/>
          </p:nvSpPr>
          <p:spPr bwMode="auto">
            <a:xfrm>
              <a:off x="2592" y="1392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5" name="AutoShape 116"/>
            <p:cNvSpPr>
              <a:spLocks noChangeArrowheads="1"/>
            </p:cNvSpPr>
            <p:nvPr/>
          </p:nvSpPr>
          <p:spPr bwMode="auto">
            <a:xfrm>
              <a:off x="2592" y="1056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6" name="AutoShape 117"/>
            <p:cNvSpPr>
              <a:spLocks noChangeArrowheads="1"/>
            </p:cNvSpPr>
            <p:nvPr/>
          </p:nvSpPr>
          <p:spPr bwMode="auto">
            <a:xfrm>
              <a:off x="2592" y="720"/>
              <a:ext cx="432" cy="43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4" name="Line 118"/>
          <p:cNvSpPr>
            <a:spLocks noChangeShapeType="1"/>
          </p:cNvSpPr>
          <p:nvPr/>
        </p:nvSpPr>
        <p:spPr bwMode="auto">
          <a:xfrm>
            <a:off x="814388" y="4735513"/>
            <a:ext cx="76962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5" name="Text Box 119"/>
          <p:cNvSpPr txBox="1">
            <a:spLocks noChangeArrowheads="1"/>
          </p:cNvSpPr>
          <p:nvPr/>
        </p:nvSpPr>
        <p:spPr bwMode="auto">
          <a:xfrm>
            <a:off x="3633788" y="473551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ea typeface="宋体" pitchFamily="2" charset="-122"/>
              </a:rPr>
              <a:t>supplier</a:t>
            </a:r>
          </a:p>
        </p:txBody>
      </p:sp>
      <p:sp>
        <p:nvSpPr>
          <p:cNvPr id="19466" name="Text Box 120"/>
          <p:cNvSpPr txBox="1">
            <a:spLocks noChangeArrowheads="1"/>
          </p:cNvSpPr>
          <p:nvPr/>
        </p:nvSpPr>
        <p:spPr bwMode="auto">
          <a:xfrm>
            <a:off x="966788" y="1535113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ea typeface="宋体" pitchFamily="2" charset="-122"/>
              </a:rPr>
              <a:t>SUP1</a:t>
            </a:r>
          </a:p>
        </p:txBody>
      </p:sp>
      <p:sp>
        <p:nvSpPr>
          <p:cNvPr id="19467" name="Text Box 121"/>
          <p:cNvSpPr txBox="1">
            <a:spLocks noChangeArrowheads="1"/>
          </p:cNvSpPr>
          <p:nvPr/>
        </p:nvSpPr>
        <p:spPr bwMode="auto">
          <a:xfrm>
            <a:off x="3709988" y="1535113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ea typeface="宋体" pitchFamily="2" charset="-122"/>
              </a:rPr>
              <a:t>SUP2</a:t>
            </a:r>
          </a:p>
        </p:txBody>
      </p:sp>
      <p:sp>
        <p:nvSpPr>
          <p:cNvPr id="19468" name="Text Box 122"/>
          <p:cNvSpPr txBox="1">
            <a:spLocks noChangeArrowheads="1"/>
          </p:cNvSpPr>
          <p:nvPr/>
        </p:nvSpPr>
        <p:spPr bwMode="auto">
          <a:xfrm>
            <a:off x="6529388" y="1535113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ea typeface="宋体" pitchFamily="2" charset="-122"/>
              </a:rPr>
              <a:t>SUP3</a:t>
            </a:r>
          </a:p>
        </p:txBody>
      </p:sp>
      <p:sp>
        <p:nvSpPr>
          <p:cNvPr id="19469" name="Text Box 125"/>
          <p:cNvSpPr txBox="1">
            <a:spLocks noChangeArrowheads="1"/>
          </p:cNvSpPr>
          <p:nvPr/>
        </p:nvSpPr>
        <p:spPr bwMode="auto">
          <a:xfrm>
            <a:off x="3851275" y="5589588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四维数组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A46DAF5-2778-4E3A-A258-E727FBE305EB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40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 十字链表</a:t>
            </a:r>
          </a:p>
        </p:txBody>
      </p:sp>
      <p:grpSp>
        <p:nvGrpSpPr>
          <p:cNvPr id="12294" name="Group 63"/>
          <p:cNvGrpSpPr>
            <a:grpSpLocks/>
          </p:cNvGrpSpPr>
          <p:nvPr/>
        </p:nvGrpSpPr>
        <p:grpSpPr bwMode="auto">
          <a:xfrm>
            <a:off x="395288" y="1196975"/>
            <a:ext cx="6381750" cy="5410200"/>
            <a:chOff x="249" y="754"/>
            <a:chExt cx="4020" cy="3408"/>
          </a:xfrm>
        </p:grpSpPr>
        <p:graphicFrame>
          <p:nvGraphicFramePr>
            <p:cNvPr id="12291" name="Object 32"/>
            <p:cNvGraphicFramePr>
              <a:graphicFrameLocks noChangeAspect="1"/>
            </p:cNvGraphicFramePr>
            <p:nvPr/>
          </p:nvGraphicFramePr>
          <p:xfrm>
            <a:off x="249" y="754"/>
            <a:ext cx="4020" cy="3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7" name="文档" r:id="rId3" imgW="3068320" imgH="2600960" progId="Word.Document.8">
                    <p:embed/>
                  </p:oleObj>
                </mc:Choice>
                <mc:Fallback>
                  <p:oleObj name="文档" r:id="rId3" imgW="3068320" imgH="2600960" progId="Word.Document.8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754"/>
                          <a:ext cx="4020" cy="3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Text Box 43"/>
            <p:cNvSpPr txBox="1">
              <a:spLocks noChangeArrowheads="1"/>
            </p:cNvSpPr>
            <p:nvPr/>
          </p:nvSpPr>
          <p:spPr bwMode="auto">
            <a:xfrm>
              <a:off x="1442" y="183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12310" name="Text Box 44"/>
            <p:cNvSpPr txBox="1">
              <a:spLocks noChangeArrowheads="1"/>
            </p:cNvSpPr>
            <p:nvPr/>
          </p:nvSpPr>
          <p:spPr bwMode="auto">
            <a:xfrm>
              <a:off x="1644" y="183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12311" name="Text Box 45"/>
            <p:cNvSpPr txBox="1">
              <a:spLocks noChangeArrowheads="1"/>
            </p:cNvSpPr>
            <p:nvPr/>
          </p:nvSpPr>
          <p:spPr bwMode="auto">
            <a:xfrm>
              <a:off x="1836" y="183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12312" name="Text Box 46"/>
            <p:cNvSpPr txBox="1">
              <a:spLocks noChangeArrowheads="1"/>
            </p:cNvSpPr>
            <p:nvPr/>
          </p:nvSpPr>
          <p:spPr bwMode="auto">
            <a:xfrm>
              <a:off x="3533" y="185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12313" name="Text Box 47"/>
            <p:cNvSpPr txBox="1">
              <a:spLocks noChangeArrowheads="1"/>
            </p:cNvSpPr>
            <p:nvPr/>
          </p:nvSpPr>
          <p:spPr bwMode="auto">
            <a:xfrm>
              <a:off x="3746" y="185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314" name="Text Box 48"/>
            <p:cNvSpPr txBox="1">
              <a:spLocks noChangeArrowheads="1"/>
            </p:cNvSpPr>
            <p:nvPr/>
          </p:nvSpPr>
          <p:spPr bwMode="auto">
            <a:xfrm>
              <a:off x="3937" y="1857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12315" name="Text Box 49"/>
            <p:cNvSpPr txBox="1">
              <a:spLocks noChangeArrowheads="1"/>
            </p:cNvSpPr>
            <p:nvPr/>
          </p:nvSpPr>
          <p:spPr bwMode="auto">
            <a:xfrm>
              <a:off x="2240" y="2622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12316" name="Text Box 50"/>
            <p:cNvSpPr txBox="1">
              <a:spLocks noChangeArrowheads="1"/>
            </p:cNvSpPr>
            <p:nvPr/>
          </p:nvSpPr>
          <p:spPr bwMode="auto">
            <a:xfrm>
              <a:off x="2440" y="2622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12317" name="Text Box 51"/>
            <p:cNvSpPr txBox="1">
              <a:spLocks noChangeArrowheads="1"/>
            </p:cNvSpPr>
            <p:nvPr/>
          </p:nvSpPr>
          <p:spPr bwMode="auto">
            <a:xfrm>
              <a:off x="2598" y="2614"/>
              <a:ext cx="4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-1</a:t>
              </a:r>
            </a:p>
          </p:txBody>
        </p:sp>
        <p:sp>
          <p:nvSpPr>
            <p:cNvPr id="12318" name="Text Box 52"/>
            <p:cNvSpPr txBox="1">
              <a:spLocks noChangeArrowheads="1"/>
            </p:cNvSpPr>
            <p:nvPr/>
          </p:nvSpPr>
          <p:spPr bwMode="auto">
            <a:xfrm>
              <a:off x="1422" y="341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12320" name="Text Box 54"/>
            <p:cNvSpPr txBox="1">
              <a:spLocks noChangeArrowheads="1"/>
            </p:cNvSpPr>
            <p:nvPr/>
          </p:nvSpPr>
          <p:spPr bwMode="auto">
            <a:xfrm>
              <a:off x="1846" y="3405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12321" name="Text Box 55"/>
            <p:cNvSpPr txBox="1">
              <a:spLocks noChangeArrowheads="1"/>
            </p:cNvSpPr>
            <p:nvPr/>
          </p:nvSpPr>
          <p:spPr bwMode="auto">
            <a:xfrm>
              <a:off x="2925" y="1073"/>
              <a:ext cx="28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tx1"/>
                  </a:solidFill>
                  <a:ea typeface="宋体" pitchFamily="2" charset="-122"/>
                </a:rPr>
                <a:t>^</a:t>
              </a:r>
              <a:endParaRPr lang="en-US" altLang="zh-CN" sz="36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22" name="Text Box 56"/>
            <p:cNvSpPr txBox="1">
              <a:spLocks noChangeArrowheads="1"/>
            </p:cNvSpPr>
            <p:nvPr/>
          </p:nvSpPr>
          <p:spPr bwMode="auto">
            <a:xfrm>
              <a:off x="3865" y="2071"/>
              <a:ext cx="28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tx1"/>
                  </a:solidFill>
                  <a:ea typeface="宋体" pitchFamily="2" charset="-122"/>
                </a:rPr>
                <a:t>^</a:t>
              </a:r>
              <a:endParaRPr lang="en-US" altLang="zh-CN" sz="36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23" name="Text Box 57"/>
            <p:cNvSpPr txBox="1">
              <a:spLocks noChangeArrowheads="1"/>
            </p:cNvSpPr>
            <p:nvPr/>
          </p:nvSpPr>
          <p:spPr bwMode="auto">
            <a:xfrm>
              <a:off x="3544" y="2071"/>
              <a:ext cx="28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tx1"/>
                  </a:solidFill>
                  <a:ea typeface="宋体" pitchFamily="2" charset="-122"/>
                </a:rPr>
                <a:t>^</a:t>
              </a:r>
              <a:endParaRPr lang="en-US" altLang="zh-CN" sz="36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24" name="Text Box 58"/>
            <p:cNvSpPr txBox="1">
              <a:spLocks noChangeArrowheads="1"/>
            </p:cNvSpPr>
            <p:nvPr/>
          </p:nvSpPr>
          <p:spPr bwMode="auto">
            <a:xfrm>
              <a:off x="2248" y="2842"/>
              <a:ext cx="28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tx1"/>
                  </a:solidFill>
                  <a:ea typeface="宋体" pitchFamily="2" charset="-122"/>
                </a:rPr>
                <a:t>^</a:t>
              </a:r>
              <a:endParaRPr lang="en-US" altLang="zh-CN" sz="36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25" name="Text Box 59"/>
            <p:cNvSpPr txBox="1">
              <a:spLocks noChangeArrowheads="1"/>
            </p:cNvSpPr>
            <p:nvPr/>
          </p:nvSpPr>
          <p:spPr bwMode="auto">
            <a:xfrm>
              <a:off x="2550" y="2842"/>
              <a:ext cx="28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>
                  <a:solidFill>
                    <a:schemeClr val="tx1"/>
                  </a:solidFill>
                  <a:ea typeface="宋体" pitchFamily="2" charset="-122"/>
                </a:rPr>
                <a:t>^</a:t>
              </a:r>
              <a:endParaRPr lang="en-US" altLang="zh-CN" sz="36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26" name="Text Box 60"/>
            <p:cNvSpPr txBox="1">
              <a:spLocks noChangeArrowheads="1"/>
            </p:cNvSpPr>
            <p:nvPr/>
          </p:nvSpPr>
          <p:spPr bwMode="auto">
            <a:xfrm>
              <a:off x="1455" y="3613"/>
              <a:ext cx="28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tx1"/>
                  </a:solidFill>
                  <a:ea typeface="宋体" pitchFamily="2" charset="-122"/>
                </a:rPr>
                <a:t>^</a:t>
              </a:r>
              <a:endParaRPr lang="en-US" altLang="zh-CN" sz="36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27" name="Text Box 61"/>
            <p:cNvSpPr txBox="1">
              <a:spLocks noChangeArrowheads="1"/>
            </p:cNvSpPr>
            <p:nvPr/>
          </p:nvSpPr>
          <p:spPr bwMode="auto">
            <a:xfrm>
              <a:off x="1743" y="3613"/>
              <a:ext cx="28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>
                  <a:solidFill>
                    <a:schemeClr val="tx1"/>
                  </a:solidFill>
                  <a:ea typeface="宋体" pitchFamily="2" charset="-122"/>
                </a:rPr>
                <a:t>^</a:t>
              </a:r>
              <a:endParaRPr lang="en-US" altLang="zh-CN" sz="36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28" name="Text Box 62"/>
            <p:cNvSpPr txBox="1">
              <a:spLocks noChangeArrowheads="1"/>
            </p:cNvSpPr>
            <p:nvPr/>
          </p:nvSpPr>
          <p:spPr bwMode="auto">
            <a:xfrm>
              <a:off x="1655" y="3405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2295" name="Group 64"/>
          <p:cNvGrpSpPr>
            <a:grpSpLocks/>
          </p:cNvGrpSpPr>
          <p:nvPr/>
        </p:nvGrpSpPr>
        <p:grpSpPr bwMode="auto">
          <a:xfrm>
            <a:off x="6732588" y="188913"/>
            <a:ext cx="2159000" cy="1746250"/>
            <a:chOff x="3651" y="2929"/>
            <a:chExt cx="1360" cy="1100"/>
          </a:xfrm>
        </p:grpSpPr>
        <p:grpSp>
          <p:nvGrpSpPr>
            <p:cNvPr id="12297" name="Group 65"/>
            <p:cNvGrpSpPr>
              <a:grpSpLocks/>
            </p:cNvGrpSpPr>
            <p:nvPr/>
          </p:nvGrpSpPr>
          <p:grpSpPr bwMode="auto">
            <a:xfrm>
              <a:off x="3833" y="3203"/>
              <a:ext cx="1000" cy="551"/>
              <a:chOff x="1519" y="2115"/>
              <a:chExt cx="1089" cy="589"/>
            </a:xfrm>
          </p:grpSpPr>
          <p:grpSp>
            <p:nvGrpSpPr>
              <p:cNvPr id="12300" name="Group 66"/>
              <p:cNvGrpSpPr>
                <a:grpSpLocks/>
              </p:cNvGrpSpPr>
              <p:nvPr/>
            </p:nvGrpSpPr>
            <p:grpSpPr bwMode="auto">
              <a:xfrm>
                <a:off x="1565" y="2160"/>
                <a:ext cx="954" cy="544"/>
                <a:chOff x="1791" y="1480"/>
                <a:chExt cx="954" cy="725"/>
              </a:xfrm>
            </p:grpSpPr>
            <p:grpSp>
              <p:nvGrpSpPr>
                <p:cNvPr id="12302" name="Group 67"/>
                <p:cNvGrpSpPr>
                  <a:grpSpLocks/>
                </p:cNvGrpSpPr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grpSp>
                <p:nvGrpSpPr>
                  <p:cNvPr id="12304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791" y="1480"/>
                    <a:ext cx="954" cy="725"/>
                    <a:chOff x="1791" y="1480"/>
                    <a:chExt cx="954" cy="725"/>
                  </a:xfrm>
                </p:grpSpPr>
                <p:sp>
                  <p:nvSpPr>
                    <p:cNvPr id="203845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1480"/>
                      <a:ext cx="953" cy="72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 cap="rnd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C0C0C0"/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308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1842"/>
                      <a:ext cx="954" cy="0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230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109" y="1480"/>
                    <a:ext cx="0" cy="351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1491"/>
                    <a:ext cx="0" cy="351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03" name="Line 73"/>
                <p:cNvSpPr>
                  <a:spLocks noChangeShapeType="1"/>
                </p:cNvSpPr>
                <p:nvPr/>
              </p:nvSpPr>
              <p:spPr bwMode="auto">
                <a:xfrm>
                  <a:off x="2245" y="1854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01" name="Text Box 74"/>
              <p:cNvSpPr txBox="1">
                <a:spLocks noChangeArrowheads="1"/>
              </p:cNvSpPr>
              <p:nvPr/>
            </p:nvSpPr>
            <p:spPr bwMode="auto">
              <a:xfrm>
                <a:off x="1519" y="2115"/>
                <a:ext cx="1089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zh-CN" sz="32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2298" name="Text Box 75"/>
            <p:cNvSpPr txBox="1">
              <a:spLocks noChangeArrowheads="1"/>
            </p:cNvSpPr>
            <p:nvPr/>
          </p:nvSpPr>
          <p:spPr bwMode="auto">
            <a:xfrm>
              <a:off x="3787" y="2929"/>
              <a:ext cx="1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1"/>
                  </a:solidFill>
                  <a:ea typeface="宋体" pitchFamily="2" charset="-122"/>
                </a:rPr>
                <a:t>i    j   e</a:t>
              </a:r>
            </a:p>
          </p:txBody>
        </p:sp>
        <p:sp>
          <p:nvSpPr>
            <p:cNvPr id="12299" name="Text Box 76"/>
            <p:cNvSpPr txBox="1">
              <a:spLocks noChangeArrowheads="1"/>
            </p:cNvSpPr>
            <p:nvPr/>
          </p:nvSpPr>
          <p:spPr bwMode="auto">
            <a:xfrm>
              <a:off x="3651" y="3702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down right</a:t>
              </a:r>
            </a:p>
          </p:txBody>
        </p:sp>
      </p:grpSp>
      <p:graphicFrame>
        <p:nvGraphicFramePr>
          <p:cNvPr id="12290" name="Object 79"/>
          <p:cNvGraphicFramePr>
            <a:graphicFrameLocks noChangeAspect="1"/>
          </p:cNvGraphicFramePr>
          <p:nvPr/>
        </p:nvGraphicFramePr>
        <p:xfrm>
          <a:off x="6156325" y="4292600"/>
          <a:ext cx="251142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8" name="公式" r:id="rId5" imgW="1002865" imgH="710891" progId="Equation.3">
                  <p:embed/>
                </p:oleObj>
              </mc:Choice>
              <mc:Fallback>
                <p:oleObj name="公式" r:id="rId5" imgW="1002865" imgH="710891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92600"/>
                        <a:ext cx="2511425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732240" y="2604298"/>
            <a:ext cx="2352680" cy="830997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适合于对矩阵频繁修改的情况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0643FC6-6161-4C55-A676-9640C850F572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41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3011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十字链表的类型定义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684213" y="1557338"/>
            <a:ext cx="7704137" cy="2447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lang="en-US" altLang="zh-CN" dirty="0"/>
              <a:t>  typedef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OLNode</a:t>
            </a:r>
            <a:r>
              <a:rPr lang="en-US" altLang="zh-CN" dirty="0"/>
              <a:t> {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int  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, j;</a:t>
            </a: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非零元的行下标和列下标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lang="zh-CN" altLang="en-US" dirty="0"/>
              <a:t>     </a:t>
            </a:r>
            <a:r>
              <a:rPr lang="en-US" altLang="zh-CN" dirty="0" err="1"/>
              <a:t>ElemType</a:t>
            </a:r>
            <a:r>
              <a:rPr lang="en-US" altLang="zh-CN" dirty="0"/>
              <a:t>  e;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非零元值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lang="zh-CN" altLang="en-US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STRUCT </a:t>
            </a:r>
            <a:r>
              <a:rPr lang="en-US" altLang="zh-CN" dirty="0" err="1">
                <a:solidFill>
                  <a:srgbClr val="FF0000"/>
                </a:solidFill>
              </a:rPr>
              <a:t>OLNode</a:t>
            </a:r>
            <a:r>
              <a:rPr lang="en-US" altLang="zh-CN" dirty="0">
                <a:solidFill>
                  <a:srgbClr val="FF0000"/>
                </a:solidFill>
              </a:rPr>
              <a:t> *right,*down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lang="en-US" altLang="zh-CN" dirty="0"/>
              <a:t> }</a:t>
            </a:r>
            <a:r>
              <a:rPr lang="en-US" altLang="zh-CN" dirty="0" err="1"/>
              <a:t>OLNode</a:t>
            </a:r>
            <a:r>
              <a:rPr lang="en-US" altLang="zh-CN" dirty="0"/>
              <a:t>, </a:t>
            </a:r>
            <a:r>
              <a:rPr lang="en-US" altLang="zh-CN" dirty="0" err="1"/>
              <a:t>OLink</a:t>
            </a:r>
            <a:r>
              <a:rPr lang="en-US" altLang="zh-CN" dirty="0"/>
              <a:t>; </a:t>
            </a: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684213" y="4149725"/>
            <a:ext cx="7704137" cy="1957388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dirty="0"/>
              <a:t>typedef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algn="l">
              <a:spcBef>
                <a:spcPct val="10000"/>
              </a:spcBef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FF0000"/>
                </a:solidFill>
              </a:rPr>
              <a:t>OLink</a:t>
            </a:r>
            <a:r>
              <a:rPr lang="en-US" altLang="zh-CN" dirty="0">
                <a:solidFill>
                  <a:srgbClr val="FF0000"/>
                </a:solidFill>
              </a:rPr>
              <a:t> *</a:t>
            </a:r>
            <a:r>
              <a:rPr lang="en-US" altLang="zh-CN" dirty="0" err="1">
                <a:solidFill>
                  <a:srgbClr val="FF0000"/>
                </a:solidFill>
              </a:rPr>
              <a:t>rhead</a:t>
            </a:r>
            <a:r>
              <a:rPr lang="en-US" altLang="zh-CN" dirty="0">
                <a:solidFill>
                  <a:srgbClr val="FF0000"/>
                </a:solidFill>
              </a:rPr>
              <a:t>,*</a:t>
            </a:r>
            <a:r>
              <a:rPr lang="en-US" altLang="zh-CN" dirty="0" err="1">
                <a:solidFill>
                  <a:srgbClr val="FF0000"/>
                </a:solidFill>
              </a:rPr>
              <a:t>chead</a:t>
            </a:r>
            <a:r>
              <a:rPr lang="en-US" altLang="zh-CN" dirty="0">
                <a:solidFill>
                  <a:srgbClr val="FF0000"/>
                </a:solidFill>
              </a:rPr>
              <a:t>; //</a:t>
            </a:r>
            <a:r>
              <a:rPr lang="zh-CN" altLang="en-US" dirty="0">
                <a:solidFill>
                  <a:srgbClr val="FF0000"/>
                </a:solidFill>
              </a:rPr>
              <a:t>行、列表头指针数组</a:t>
            </a:r>
          </a:p>
          <a:p>
            <a:pPr algn="l">
              <a:spcBef>
                <a:spcPct val="10000"/>
              </a:spcBef>
            </a:pPr>
            <a:r>
              <a:rPr lang="zh-CN" altLang="en-US" dirty="0"/>
              <a:t>      </a:t>
            </a:r>
            <a:r>
              <a:rPr lang="en-US" altLang="zh-CN" dirty="0"/>
              <a:t>int     mu</a:t>
            </a:r>
            <a:r>
              <a:rPr lang="en-US" altLang="zh-CN" dirty="0" smtClean="0"/>
              <a:t>, nu, </a:t>
            </a:r>
            <a:r>
              <a:rPr lang="en-US" altLang="zh-CN" dirty="0" err="1" smtClean="0"/>
              <a:t>tu</a:t>
            </a:r>
            <a:r>
              <a:rPr lang="en-US" altLang="zh-CN" dirty="0"/>
              <a:t>;  //</a:t>
            </a:r>
            <a:r>
              <a:rPr lang="zh-CN" altLang="en-US" dirty="0"/>
              <a:t>行数、列数和非零元个数</a:t>
            </a:r>
          </a:p>
          <a:p>
            <a:pPr algn="l">
              <a:spcBef>
                <a:spcPct val="10000"/>
              </a:spcBef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  <a:r>
              <a:rPr lang="en-US" altLang="zh-CN" dirty="0" err="1">
                <a:solidFill>
                  <a:srgbClr val="FF0000"/>
                </a:solidFill>
              </a:rPr>
              <a:t>CrossList</a:t>
            </a:r>
            <a:r>
              <a:rPr lang="en-US" altLang="zh-CN" dirty="0"/>
              <a:t>;</a:t>
            </a:r>
          </a:p>
        </p:txBody>
      </p:sp>
      <p:grpSp>
        <p:nvGrpSpPr>
          <p:cNvPr id="43014" name="Group 41"/>
          <p:cNvGrpSpPr>
            <a:grpSpLocks/>
          </p:cNvGrpSpPr>
          <p:nvPr/>
        </p:nvGrpSpPr>
        <p:grpSpPr bwMode="auto">
          <a:xfrm>
            <a:off x="6948488" y="263525"/>
            <a:ext cx="1587500" cy="874713"/>
            <a:chOff x="1519" y="2115"/>
            <a:chExt cx="1089" cy="589"/>
          </a:xfrm>
        </p:grpSpPr>
        <p:grpSp>
          <p:nvGrpSpPr>
            <p:cNvPr id="43017" name="Group 42"/>
            <p:cNvGrpSpPr>
              <a:grpSpLocks/>
            </p:cNvGrpSpPr>
            <p:nvPr/>
          </p:nvGrpSpPr>
          <p:grpSpPr bwMode="auto">
            <a:xfrm>
              <a:off x="1565" y="2160"/>
              <a:ext cx="954" cy="544"/>
              <a:chOff x="1791" y="1480"/>
              <a:chExt cx="954" cy="725"/>
            </a:xfrm>
          </p:grpSpPr>
          <p:grpSp>
            <p:nvGrpSpPr>
              <p:cNvPr id="43019" name="Group 43"/>
              <p:cNvGrpSpPr>
                <a:grpSpLocks/>
              </p:cNvGrpSpPr>
              <p:nvPr/>
            </p:nvGrpSpPr>
            <p:grpSpPr bwMode="auto">
              <a:xfrm>
                <a:off x="1791" y="1480"/>
                <a:ext cx="954" cy="725"/>
                <a:chOff x="1791" y="1480"/>
                <a:chExt cx="954" cy="725"/>
              </a:xfrm>
            </p:grpSpPr>
            <p:grpSp>
              <p:nvGrpSpPr>
                <p:cNvPr id="43021" name="Group 44"/>
                <p:cNvGrpSpPr>
                  <a:grpSpLocks/>
                </p:cNvGrpSpPr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sp>
                <p:nvSpPr>
                  <p:cNvPr id="8708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480"/>
                    <a:ext cx="953" cy="7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rnd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02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842"/>
                    <a:ext cx="9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22" name="Line 47"/>
                <p:cNvSpPr>
                  <a:spLocks noChangeShapeType="1"/>
                </p:cNvSpPr>
                <p:nvPr/>
              </p:nvSpPr>
              <p:spPr bwMode="auto">
                <a:xfrm>
                  <a:off x="2109" y="1480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3" name="Line 48"/>
                <p:cNvSpPr>
                  <a:spLocks noChangeShapeType="1"/>
                </p:cNvSpPr>
                <p:nvPr/>
              </p:nvSpPr>
              <p:spPr bwMode="auto">
                <a:xfrm>
                  <a:off x="2426" y="1491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20" name="Line 49"/>
              <p:cNvSpPr>
                <a:spLocks noChangeShapeType="1"/>
              </p:cNvSpPr>
              <p:nvPr/>
            </p:nvSpPr>
            <p:spPr bwMode="auto">
              <a:xfrm>
                <a:off x="2245" y="1854"/>
                <a:ext cx="0" cy="351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18" name="Text Box 50"/>
            <p:cNvSpPr txBox="1">
              <a:spLocks noChangeArrowheads="1"/>
            </p:cNvSpPr>
            <p:nvPr/>
          </p:nvSpPr>
          <p:spPr bwMode="auto">
            <a:xfrm>
              <a:off x="1519" y="2115"/>
              <a:ext cx="108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32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43015" name="Text Box 51"/>
          <p:cNvSpPr txBox="1">
            <a:spLocks noChangeArrowheads="1"/>
          </p:cNvSpPr>
          <p:nvPr/>
        </p:nvSpPr>
        <p:spPr bwMode="auto">
          <a:xfrm>
            <a:off x="6875463" y="-171450"/>
            <a:ext cx="172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i    j   e</a:t>
            </a:r>
          </a:p>
        </p:txBody>
      </p:sp>
      <p:sp>
        <p:nvSpPr>
          <p:cNvPr id="43016" name="Text Box 52"/>
          <p:cNvSpPr txBox="1">
            <a:spLocks noChangeArrowheads="1"/>
          </p:cNvSpPr>
          <p:nvPr/>
        </p:nvSpPr>
        <p:spPr bwMode="auto">
          <a:xfrm>
            <a:off x="6659563" y="1055688"/>
            <a:ext cx="215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down right</a:t>
            </a:r>
          </a:p>
        </p:txBody>
      </p:sp>
      <p:sp>
        <p:nvSpPr>
          <p:cNvPr id="2" name="矩形 1"/>
          <p:cNvSpPr/>
          <p:nvPr/>
        </p:nvSpPr>
        <p:spPr>
          <a:xfrm>
            <a:off x="4965712" y="380534"/>
            <a:ext cx="2050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Orthogonal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7" grpId="0" animBg="1"/>
      <p:bldP spid="8707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BE8B81E-ECB7-4C58-A06B-B6E475207C8A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42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17" name="Line 41"/>
          <p:cNvSpPr>
            <a:spLocks noChangeShapeType="1"/>
          </p:cNvSpPr>
          <p:nvPr/>
        </p:nvSpPr>
        <p:spPr bwMode="auto">
          <a:xfrm>
            <a:off x="3124200" y="283686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十字链表的操作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类似线性表</a:t>
            </a:r>
          </a:p>
          <a:p>
            <a:pPr eaLnBrk="1" hangingPunct="1"/>
            <a:r>
              <a:rPr lang="zh-CN" altLang="en-US" sz="3200" smtClean="0"/>
              <a:t>区别：对横纵两个方向的链表同时操作</a:t>
            </a:r>
          </a:p>
        </p:txBody>
      </p:sp>
      <p:graphicFrame>
        <p:nvGraphicFramePr>
          <p:cNvPr id="205861" name="Object 37"/>
          <p:cNvGraphicFramePr>
            <a:graphicFrameLocks noChangeAspect="1"/>
          </p:cNvGraphicFramePr>
          <p:nvPr/>
        </p:nvGraphicFramePr>
        <p:xfrm>
          <a:off x="6084888" y="4581525"/>
          <a:ext cx="251142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4" name="公式" r:id="rId3" imgW="1002865" imgH="710891" progId="Equation.3">
                  <p:embed/>
                </p:oleObj>
              </mc:Choice>
              <mc:Fallback>
                <p:oleObj name="公式" r:id="rId3" imgW="1002865" imgH="710891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581525"/>
                        <a:ext cx="2511425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1465263" y="38004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1744663" y="38004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2009775" y="38004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4332154" y="380528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4594136" y="380528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4883788" y="381322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2511425" y="4835525"/>
            <a:ext cx="265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3327" name="Text Box 13"/>
          <p:cNvSpPr txBox="1">
            <a:spLocks noChangeArrowheads="1"/>
          </p:cNvSpPr>
          <p:nvPr/>
        </p:nvSpPr>
        <p:spPr bwMode="auto">
          <a:xfrm>
            <a:off x="2776538" y="48355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3328" name="Text Box 14"/>
          <p:cNvSpPr txBox="1">
            <a:spLocks noChangeArrowheads="1"/>
          </p:cNvSpPr>
          <p:nvPr/>
        </p:nvSpPr>
        <p:spPr bwMode="auto">
          <a:xfrm>
            <a:off x="3040063" y="483552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-1</a:t>
            </a:r>
          </a:p>
        </p:txBody>
      </p:sp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1417638" y="58372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3331" name="Text Box 17"/>
          <p:cNvSpPr txBox="1">
            <a:spLocks noChangeArrowheads="1"/>
          </p:cNvSpPr>
          <p:nvPr/>
        </p:nvSpPr>
        <p:spPr bwMode="auto">
          <a:xfrm>
            <a:off x="1979712" y="58372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3332" name="Text Box 18"/>
          <p:cNvSpPr txBox="1">
            <a:spLocks noChangeArrowheads="1"/>
          </p:cNvSpPr>
          <p:nvPr/>
        </p:nvSpPr>
        <p:spPr bwMode="auto">
          <a:xfrm>
            <a:off x="3511550" y="2740025"/>
            <a:ext cx="509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^</a:t>
            </a:r>
            <a:endParaRPr lang="en-US" altLang="zh-CN" sz="36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33" name="Text Box 19"/>
          <p:cNvSpPr txBox="1">
            <a:spLocks noChangeArrowheads="1"/>
          </p:cNvSpPr>
          <p:nvPr/>
        </p:nvSpPr>
        <p:spPr bwMode="auto">
          <a:xfrm>
            <a:off x="4757738" y="4075113"/>
            <a:ext cx="4523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</a:rPr>
              <a:t>^</a:t>
            </a:r>
            <a:endParaRPr lang="en-US" altLang="zh-CN" sz="36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34" name="Text Box 20"/>
          <p:cNvSpPr txBox="1">
            <a:spLocks noChangeArrowheads="1"/>
          </p:cNvSpPr>
          <p:nvPr/>
        </p:nvSpPr>
        <p:spPr bwMode="auto">
          <a:xfrm>
            <a:off x="4314825" y="4075113"/>
            <a:ext cx="4523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</a:rPr>
              <a:t>^</a:t>
            </a:r>
            <a:endParaRPr lang="en-US" altLang="zh-CN" sz="36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35" name="Text Box 21"/>
          <p:cNvSpPr txBox="1">
            <a:spLocks noChangeArrowheads="1"/>
          </p:cNvSpPr>
          <p:nvPr/>
        </p:nvSpPr>
        <p:spPr bwMode="auto">
          <a:xfrm>
            <a:off x="2555875" y="5084763"/>
            <a:ext cx="449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^</a:t>
            </a:r>
            <a:endParaRPr lang="en-US" altLang="zh-CN" sz="36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2971800" y="5084763"/>
            <a:ext cx="449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^</a:t>
            </a:r>
            <a:endParaRPr lang="en-US" altLang="zh-CN" sz="36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37" name="Text Box 23"/>
          <p:cNvSpPr txBox="1">
            <a:spLocks noChangeArrowheads="1"/>
          </p:cNvSpPr>
          <p:nvPr/>
        </p:nvSpPr>
        <p:spPr bwMode="auto">
          <a:xfrm>
            <a:off x="1484313" y="6089650"/>
            <a:ext cx="4523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</a:rPr>
              <a:t>^</a:t>
            </a:r>
            <a:endParaRPr lang="en-US" altLang="zh-CN" sz="36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38" name="Text Box 24"/>
          <p:cNvSpPr txBox="1">
            <a:spLocks noChangeArrowheads="1"/>
          </p:cNvSpPr>
          <p:nvPr/>
        </p:nvSpPr>
        <p:spPr bwMode="auto">
          <a:xfrm>
            <a:off x="1881188" y="6089650"/>
            <a:ext cx="4523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</a:rPr>
              <a:t>^</a:t>
            </a:r>
            <a:endParaRPr lang="en-US" altLang="zh-CN" sz="36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39" name="Text Box 25"/>
          <p:cNvSpPr txBox="1">
            <a:spLocks noChangeArrowheads="1"/>
          </p:cNvSpPr>
          <p:nvPr/>
        </p:nvSpPr>
        <p:spPr bwMode="auto">
          <a:xfrm>
            <a:off x="1732823" y="58372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3340" name="Line 42"/>
          <p:cNvSpPr>
            <a:spLocks noChangeShapeType="1"/>
          </p:cNvSpPr>
          <p:nvPr/>
        </p:nvSpPr>
        <p:spPr bwMode="auto">
          <a:xfrm>
            <a:off x="2160588" y="283686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Line 43"/>
          <p:cNvSpPr>
            <a:spLocks noChangeShapeType="1"/>
          </p:cNvSpPr>
          <p:nvPr/>
        </p:nvSpPr>
        <p:spPr bwMode="auto">
          <a:xfrm>
            <a:off x="4087813" y="283686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2" name="Rectangle 44"/>
          <p:cNvSpPr>
            <a:spLocks noChangeArrowheads="1"/>
          </p:cNvSpPr>
          <p:nvPr/>
        </p:nvSpPr>
        <p:spPr bwMode="auto">
          <a:xfrm>
            <a:off x="1473200" y="3859213"/>
            <a:ext cx="835025" cy="5778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3" name="Line 45"/>
          <p:cNvSpPr>
            <a:spLocks noChangeShapeType="1"/>
          </p:cNvSpPr>
          <p:nvPr/>
        </p:nvSpPr>
        <p:spPr bwMode="auto">
          <a:xfrm>
            <a:off x="1473200" y="4200525"/>
            <a:ext cx="825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4" name="Line 46"/>
          <p:cNvSpPr>
            <a:spLocks noChangeShapeType="1"/>
          </p:cNvSpPr>
          <p:nvPr/>
        </p:nvSpPr>
        <p:spPr bwMode="auto">
          <a:xfrm>
            <a:off x="1747838" y="385921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5" name="Line 47"/>
          <p:cNvSpPr>
            <a:spLocks noChangeShapeType="1"/>
          </p:cNvSpPr>
          <p:nvPr/>
        </p:nvSpPr>
        <p:spPr bwMode="auto">
          <a:xfrm>
            <a:off x="2024063" y="385921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6" name="Line 48"/>
          <p:cNvSpPr>
            <a:spLocks noChangeShapeType="1"/>
          </p:cNvSpPr>
          <p:nvPr/>
        </p:nvSpPr>
        <p:spPr bwMode="auto">
          <a:xfrm>
            <a:off x="1885950" y="4200525"/>
            <a:ext cx="0" cy="227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7" name="Rectangle 49"/>
          <p:cNvSpPr>
            <a:spLocks noChangeArrowheads="1"/>
          </p:cNvSpPr>
          <p:nvPr/>
        </p:nvSpPr>
        <p:spPr bwMode="auto">
          <a:xfrm>
            <a:off x="4364038" y="3859213"/>
            <a:ext cx="835025" cy="5778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Line 50"/>
          <p:cNvSpPr>
            <a:spLocks noChangeShapeType="1"/>
          </p:cNvSpPr>
          <p:nvPr/>
        </p:nvSpPr>
        <p:spPr bwMode="auto">
          <a:xfrm>
            <a:off x="4364038" y="4200525"/>
            <a:ext cx="825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9" name="Line 51"/>
          <p:cNvSpPr>
            <a:spLocks noChangeShapeType="1"/>
          </p:cNvSpPr>
          <p:nvPr/>
        </p:nvSpPr>
        <p:spPr bwMode="auto">
          <a:xfrm>
            <a:off x="4638675" y="385921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Line 52"/>
          <p:cNvSpPr>
            <a:spLocks noChangeShapeType="1"/>
          </p:cNvSpPr>
          <p:nvPr/>
        </p:nvSpPr>
        <p:spPr bwMode="auto">
          <a:xfrm>
            <a:off x="4914900" y="385921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Line 53"/>
          <p:cNvSpPr>
            <a:spLocks noChangeShapeType="1"/>
          </p:cNvSpPr>
          <p:nvPr/>
        </p:nvSpPr>
        <p:spPr bwMode="auto">
          <a:xfrm>
            <a:off x="4776788" y="4200525"/>
            <a:ext cx="0" cy="227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Rectangle 54"/>
          <p:cNvSpPr>
            <a:spLocks noChangeArrowheads="1"/>
          </p:cNvSpPr>
          <p:nvPr/>
        </p:nvSpPr>
        <p:spPr bwMode="auto">
          <a:xfrm>
            <a:off x="1473200" y="5905500"/>
            <a:ext cx="835025" cy="5762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Line 55"/>
          <p:cNvSpPr>
            <a:spLocks noChangeShapeType="1"/>
          </p:cNvSpPr>
          <p:nvPr/>
        </p:nvSpPr>
        <p:spPr bwMode="auto">
          <a:xfrm>
            <a:off x="1473200" y="6246813"/>
            <a:ext cx="825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4" name="Line 56"/>
          <p:cNvSpPr>
            <a:spLocks noChangeShapeType="1"/>
          </p:cNvSpPr>
          <p:nvPr/>
        </p:nvSpPr>
        <p:spPr bwMode="auto">
          <a:xfrm>
            <a:off x="1747838" y="5905500"/>
            <a:ext cx="0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5" name="Line 57"/>
          <p:cNvSpPr>
            <a:spLocks noChangeShapeType="1"/>
          </p:cNvSpPr>
          <p:nvPr/>
        </p:nvSpPr>
        <p:spPr bwMode="auto">
          <a:xfrm>
            <a:off x="2024063" y="5905500"/>
            <a:ext cx="0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6" name="Line 58"/>
          <p:cNvSpPr>
            <a:spLocks noChangeShapeType="1"/>
          </p:cNvSpPr>
          <p:nvPr/>
        </p:nvSpPr>
        <p:spPr bwMode="auto">
          <a:xfrm>
            <a:off x="1885950" y="6246813"/>
            <a:ext cx="0" cy="227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Rectangle 59"/>
          <p:cNvSpPr>
            <a:spLocks noChangeArrowheads="1"/>
          </p:cNvSpPr>
          <p:nvPr/>
        </p:nvSpPr>
        <p:spPr bwMode="auto">
          <a:xfrm>
            <a:off x="2573338" y="4883150"/>
            <a:ext cx="836612" cy="5762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8" name="Line 60"/>
          <p:cNvSpPr>
            <a:spLocks noChangeShapeType="1"/>
          </p:cNvSpPr>
          <p:nvPr/>
        </p:nvSpPr>
        <p:spPr bwMode="auto">
          <a:xfrm>
            <a:off x="2573338" y="5222875"/>
            <a:ext cx="8270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9" name="Line 61"/>
          <p:cNvSpPr>
            <a:spLocks noChangeShapeType="1"/>
          </p:cNvSpPr>
          <p:nvPr/>
        </p:nvSpPr>
        <p:spPr bwMode="auto">
          <a:xfrm>
            <a:off x="2849563" y="4883150"/>
            <a:ext cx="0" cy="339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0" name="Line 62"/>
          <p:cNvSpPr>
            <a:spLocks noChangeShapeType="1"/>
          </p:cNvSpPr>
          <p:nvPr/>
        </p:nvSpPr>
        <p:spPr bwMode="auto">
          <a:xfrm>
            <a:off x="3124200" y="4883150"/>
            <a:ext cx="0" cy="339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1" name="Line 63"/>
          <p:cNvSpPr>
            <a:spLocks noChangeShapeType="1"/>
          </p:cNvSpPr>
          <p:nvPr/>
        </p:nvSpPr>
        <p:spPr bwMode="auto">
          <a:xfrm>
            <a:off x="2987675" y="5222875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2" name="Rectangle 64"/>
          <p:cNvSpPr>
            <a:spLocks noChangeArrowheads="1"/>
          </p:cNvSpPr>
          <p:nvPr/>
        </p:nvSpPr>
        <p:spPr bwMode="auto">
          <a:xfrm>
            <a:off x="371475" y="3746500"/>
            <a:ext cx="422275" cy="29622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3" name="Line 65"/>
          <p:cNvSpPr>
            <a:spLocks noChangeShapeType="1"/>
          </p:cNvSpPr>
          <p:nvPr/>
        </p:nvSpPr>
        <p:spPr bwMode="auto">
          <a:xfrm>
            <a:off x="371475" y="4768850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4" name="Line 66"/>
          <p:cNvSpPr>
            <a:spLocks noChangeShapeType="1"/>
          </p:cNvSpPr>
          <p:nvPr/>
        </p:nvSpPr>
        <p:spPr bwMode="auto">
          <a:xfrm>
            <a:off x="371475" y="5730875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65" name="Group 69"/>
          <p:cNvGrpSpPr>
            <a:grpSpLocks/>
          </p:cNvGrpSpPr>
          <p:nvPr/>
        </p:nvGrpSpPr>
        <p:grpSpPr bwMode="auto">
          <a:xfrm>
            <a:off x="646113" y="4262438"/>
            <a:ext cx="827087" cy="112712"/>
            <a:chOff x="678" y="2685"/>
            <a:chExt cx="521" cy="71"/>
          </a:xfrm>
        </p:grpSpPr>
        <p:sp>
          <p:nvSpPr>
            <p:cNvPr id="13406" name="Line 67"/>
            <p:cNvSpPr>
              <a:spLocks noChangeShapeType="1"/>
            </p:cNvSpPr>
            <p:nvPr/>
          </p:nvSpPr>
          <p:spPr bwMode="auto">
            <a:xfrm>
              <a:off x="678" y="2718"/>
              <a:ext cx="4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7" name="Freeform 68"/>
            <p:cNvSpPr>
              <a:spLocks/>
            </p:cNvSpPr>
            <p:nvPr/>
          </p:nvSpPr>
          <p:spPr bwMode="auto">
            <a:xfrm>
              <a:off x="1129" y="2685"/>
              <a:ext cx="70" cy="71"/>
            </a:xfrm>
            <a:custGeom>
              <a:avLst/>
              <a:gdLst>
                <a:gd name="T0" fmla="*/ 0 w 70"/>
                <a:gd name="T1" fmla="*/ 71 h 71"/>
                <a:gd name="T2" fmla="*/ 70 w 70"/>
                <a:gd name="T3" fmla="*/ 33 h 71"/>
                <a:gd name="T4" fmla="*/ 0 w 70"/>
                <a:gd name="T5" fmla="*/ 0 h 71"/>
                <a:gd name="T6" fmla="*/ 0 w 70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1"/>
                <a:gd name="T14" fmla="*/ 70 w 70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1">
                  <a:moveTo>
                    <a:pt x="0" y="71"/>
                  </a:moveTo>
                  <a:lnTo>
                    <a:pt x="70" y="33"/>
                  </a:lnTo>
                  <a:lnTo>
                    <a:pt x="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6" name="Group 72"/>
          <p:cNvGrpSpPr>
            <a:grpSpLocks/>
          </p:cNvGrpSpPr>
          <p:nvPr/>
        </p:nvGrpSpPr>
        <p:grpSpPr bwMode="auto">
          <a:xfrm>
            <a:off x="2024063" y="4262438"/>
            <a:ext cx="2339975" cy="112712"/>
            <a:chOff x="1546" y="2685"/>
            <a:chExt cx="1474" cy="71"/>
          </a:xfrm>
        </p:grpSpPr>
        <p:sp>
          <p:nvSpPr>
            <p:cNvPr id="13404" name="Line 70"/>
            <p:cNvSpPr>
              <a:spLocks noChangeShapeType="1"/>
            </p:cNvSpPr>
            <p:nvPr/>
          </p:nvSpPr>
          <p:spPr bwMode="auto">
            <a:xfrm>
              <a:off x="1546" y="2718"/>
              <a:ext cx="14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5" name="Freeform 71"/>
            <p:cNvSpPr>
              <a:spLocks/>
            </p:cNvSpPr>
            <p:nvPr/>
          </p:nvSpPr>
          <p:spPr bwMode="auto">
            <a:xfrm>
              <a:off x="2950" y="2685"/>
              <a:ext cx="70" cy="71"/>
            </a:xfrm>
            <a:custGeom>
              <a:avLst/>
              <a:gdLst>
                <a:gd name="T0" fmla="*/ 0 w 70"/>
                <a:gd name="T1" fmla="*/ 71 h 71"/>
                <a:gd name="T2" fmla="*/ 70 w 70"/>
                <a:gd name="T3" fmla="*/ 33 h 71"/>
                <a:gd name="T4" fmla="*/ 0 w 70"/>
                <a:gd name="T5" fmla="*/ 0 h 71"/>
                <a:gd name="T6" fmla="*/ 0 w 70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1"/>
                <a:gd name="T14" fmla="*/ 70 w 70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1">
                  <a:moveTo>
                    <a:pt x="0" y="71"/>
                  </a:moveTo>
                  <a:lnTo>
                    <a:pt x="70" y="33"/>
                  </a:lnTo>
                  <a:lnTo>
                    <a:pt x="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7" name="Group 75"/>
          <p:cNvGrpSpPr>
            <a:grpSpLocks/>
          </p:cNvGrpSpPr>
          <p:nvPr/>
        </p:nvGrpSpPr>
        <p:grpSpPr bwMode="auto">
          <a:xfrm>
            <a:off x="646113" y="5284788"/>
            <a:ext cx="1927225" cy="114300"/>
            <a:chOff x="678" y="3329"/>
            <a:chExt cx="1214" cy="72"/>
          </a:xfrm>
        </p:grpSpPr>
        <p:sp>
          <p:nvSpPr>
            <p:cNvPr id="13402" name="Line 73"/>
            <p:cNvSpPr>
              <a:spLocks noChangeShapeType="1"/>
            </p:cNvSpPr>
            <p:nvPr/>
          </p:nvSpPr>
          <p:spPr bwMode="auto">
            <a:xfrm>
              <a:off x="678" y="3362"/>
              <a:ext cx="11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Freeform 74"/>
            <p:cNvSpPr>
              <a:spLocks/>
            </p:cNvSpPr>
            <p:nvPr/>
          </p:nvSpPr>
          <p:spPr bwMode="auto">
            <a:xfrm>
              <a:off x="1823" y="3329"/>
              <a:ext cx="69" cy="72"/>
            </a:xfrm>
            <a:custGeom>
              <a:avLst/>
              <a:gdLst>
                <a:gd name="T0" fmla="*/ 0 w 69"/>
                <a:gd name="T1" fmla="*/ 72 h 72"/>
                <a:gd name="T2" fmla="*/ 69 w 69"/>
                <a:gd name="T3" fmla="*/ 33 h 72"/>
                <a:gd name="T4" fmla="*/ 0 w 69"/>
                <a:gd name="T5" fmla="*/ 0 h 72"/>
                <a:gd name="T6" fmla="*/ 0 w 6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72"/>
                <a:gd name="T14" fmla="*/ 69 w 69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72">
                  <a:moveTo>
                    <a:pt x="0" y="72"/>
                  </a:moveTo>
                  <a:lnTo>
                    <a:pt x="69" y="33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8" name="Group 78"/>
          <p:cNvGrpSpPr>
            <a:grpSpLocks/>
          </p:cNvGrpSpPr>
          <p:nvPr/>
        </p:nvGrpSpPr>
        <p:grpSpPr bwMode="auto">
          <a:xfrm>
            <a:off x="646113" y="6307138"/>
            <a:ext cx="827087" cy="114300"/>
            <a:chOff x="678" y="3973"/>
            <a:chExt cx="521" cy="72"/>
          </a:xfrm>
        </p:grpSpPr>
        <p:sp>
          <p:nvSpPr>
            <p:cNvPr id="13400" name="Line 76"/>
            <p:cNvSpPr>
              <a:spLocks noChangeShapeType="1"/>
            </p:cNvSpPr>
            <p:nvPr/>
          </p:nvSpPr>
          <p:spPr bwMode="auto">
            <a:xfrm>
              <a:off x="678" y="4006"/>
              <a:ext cx="4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Freeform 77"/>
            <p:cNvSpPr>
              <a:spLocks/>
            </p:cNvSpPr>
            <p:nvPr/>
          </p:nvSpPr>
          <p:spPr bwMode="auto">
            <a:xfrm>
              <a:off x="1129" y="3973"/>
              <a:ext cx="70" cy="72"/>
            </a:xfrm>
            <a:custGeom>
              <a:avLst/>
              <a:gdLst>
                <a:gd name="T0" fmla="*/ 0 w 70"/>
                <a:gd name="T1" fmla="*/ 72 h 72"/>
                <a:gd name="T2" fmla="*/ 70 w 70"/>
                <a:gd name="T3" fmla="*/ 33 h 72"/>
                <a:gd name="T4" fmla="*/ 0 w 70"/>
                <a:gd name="T5" fmla="*/ 0 h 72"/>
                <a:gd name="T6" fmla="*/ 0 w 70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2"/>
                <a:gd name="T14" fmla="*/ 70 w 70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2">
                  <a:moveTo>
                    <a:pt x="0" y="72"/>
                  </a:moveTo>
                  <a:lnTo>
                    <a:pt x="70" y="33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9" name="Group 81"/>
          <p:cNvGrpSpPr>
            <a:grpSpLocks/>
          </p:cNvGrpSpPr>
          <p:nvPr/>
        </p:nvGrpSpPr>
        <p:grpSpPr bwMode="auto">
          <a:xfrm>
            <a:off x="1546225" y="3063875"/>
            <a:ext cx="119063" cy="795338"/>
            <a:chOff x="1245" y="1930"/>
            <a:chExt cx="75" cy="501"/>
          </a:xfrm>
        </p:grpSpPr>
        <p:sp>
          <p:nvSpPr>
            <p:cNvPr id="13398" name="Line 79"/>
            <p:cNvSpPr>
              <a:spLocks noChangeShapeType="1"/>
            </p:cNvSpPr>
            <p:nvPr/>
          </p:nvSpPr>
          <p:spPr bwMode="auto">
            <a:xfrm>
              <a:off x="1285" y="1930"/>
              <a:ext cx="0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Freeform 80"/>
            <p:cNvSpPr>
              <a:spLocks/>
            </p:cNvSpPr>
            <p:nvPr/>
          </p:nvSpPr>
          <p:spPr bwMode="auto">
            <a:xfrm>
              <a:off x="1245" y="2365"/>
              <a:ext cx="75" cy="66"/>
            </a:xfrm>
            <a:custGeom>
              <a:avLst/>
              <a:gdLst>
                <a:gd name="T0" fmla="*/ 0 w 75"/>
                <a:gd name="T1" fmla="*/ 0 h 66"/>
                <a:gd name="T2" fmla="*/ 40 w 75"/>
                <a:gd name="T3" fmla="*/ 66 h 66"/>
                <a:gd name="T4" fmla="*/ 75 w 75"/>
                <a:gd name="T5" fmla="*/ 0 h 66"/>
                <a:gd name="T6" fmla="*/ 0 w 7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66"/>
                <a:gd name="T14" fmla="*/ 75 w 7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66">
                  <a:moveTo>
                    <a:pt x="0" y="0"/>
                  </a:moveTo>
                  <a:lnTo>
                    <a:pt x="40" y="6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70" name="Group 84"/>
          <p:cNvGrpSpPr>
            <a:grpSpLocks/>
          </p:cNvGrpSpPr>
          <p:nvPr/>
        </p:nvGrpSpPr>
        <p:grpSpPr bwMode="auto">
          <a:xfrm>
            <a:off x="1546225" y="4314825"/>
            <a:ext cx="119063" cy="1590675"/>
            <a:chOff x="1245" y="2718"/>
            <a:chExt cx="75" cy="1002"/>
          </a:xfrm>
        </p:grpSpPr>
        <p:sp>
          <p:nvSpPr>
            <p:cNvPr id="13396" name="Line 82"/>
            <p:cNvSpPr>
              <a:spLocks noChangeShapeType="1"/>
            </p:cNvSpPr>
            <p:nvPr/>
          </p:nvSpPr>
          <p:spPr bwMode="auto">
            <a:xfrm>
              <a:off x="1285" y="2718"/>
              <a:ext cx="0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Freeform 83"/>
            <p:cNvSpPr>
              <a:spLocks/>
            </p:cNvSpPr>
            <p:nvPr/>
          </p:nvSpPr>
          <p:spPr bwMode="auto">
            <a:xfrm>
              <a:off x="1245" y="3654"/>
              <a:ext cx="75" cy="66"/>
            </a:xfrm>
            <a:custGeom>
              <a:avLst/>
              <a:gdLst>
                <a:gd name="T0" fmla="*/ 0 w 75"/>
                <a:gd name="T1" fmla="*/ 0 h 66"/>
                <a:gd name="T2" fmla="*/ 40 w 75"/>
                <a:gd name="T3" fmla="*/ 66 h 66"/>
                <a:gd name="T4" fmla="*/ 75 w 75"/>
                <a:gd name="T5" fmla="*/ 0 h 66"/>
                <a:gd name="T6" fmla="*/ 0 w 7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66"/>
                <a:gd name="T14" fmla="*/ 75 w 7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66">
                  <a:moveTo>
                    <a:pt x="0" y="0"/>
                  </a:moveTo>
                  <a:lnTo>
                    <a:pt x="40" y="6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71" name="Group 87"/>
          <p:cNvGrpSpPr>
            <a:grpSpLocks/>
          </p:cNvGrpSpPr>
          <p:nvPr/>
        </p:nvGrpSpPr>
        <p:grpSpPr bwMode="auto">
          <a:xfrm>
            <a:off x="2647950" y="3063875"/>
            <a:ext cx="119063" cy="1819275"/>
            <a:chOff x="1939" y="1930"/>
            <a:chExt cx="75" cy="1146"/>
          </a:xfrm>
        </p:grpSpPr>
        <p:sp>
          <p:nvSpPr>
            <p:cNvPr id="13394" name="Line 85"/>
            <p:cNvSpPr>
              <a:spLocks noChangeShapeType="1"/>
            </p:cNvSpPr>
            <p:nvPr/>
          </p:nvSpPr>
          <p:spPr bwMode="auto">
            <a:xfrm>
              <a:off x="1979" y="1930"/>
              <a:ext cx="0" cy="1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Freeform 86"/>
            <p:cNvSpPr>
              <a:spLocks/>
            </p:cNvSpPr>
            <p:nvPr/>
          </p:nvSpPr>
          <p:spPr bwMode="auto">
            <a:xfrm>
              <a:off x="1939" y="3010"/>
              <a:ext cx="75" cy="66"/>
            </a:xfrm>
            <a:custGeom>
              <a:avLst/>
              <a:gdLst>
                <a:gd name="T0" fmla="*/ 0 w 75"/>
                <a:gd name="T1" fmla="*/ 0 h 66"/>
                <a:gd name="T2" fmla="*/ 40 w 75"/>
                <a:gd name="T3" fmla="*/ 66 h 66"/>
                <a:gd name="T4" fmla="*/ 75 w 75"/>
                <a:gd name="T5" fmla="*/ 0 h 66"/>
                <a:gd name="T6" fmla="*/ 0 w 7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66"/>
                <a:gd name="T14" fmla="*/ 75 w 7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66">
                  <a:moveTo>
                    <a:pt x="0" y="0"/>
                  </a:moveTo>
                  <a:lnTo>
                    <a:pt x="40" y="6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72" name="Group 90"/>
          <p:cNvGrpSpPr>
            <a:grpSpLocks/>
          </p:cNvGrpSpPr>
          <p:nvPr/>
        </p:nvGrpSpPr>
        <p:grpSpPr bwMode="auto">
          <a:xfrm>
            <a:off x="4437063" y="3063875"/>
            <a:ext cx="119062" cy="795338"/>
            <a:chOff x="3066" y="1930"/>
            <a:chExt cx="75" cy="501"/>
          </a:xfrm>
        </p:grpSpPr>
        <p:sp>
          <p:nvSpPr>
            <p:cNvPr id="13392" name="Line 88"/>
            <p:cNvSpPr>
              <a:spLocks noChangeShapeType="1"/>
            </p:cNvSpPr>
            <p:nvPr/>
          </p:nvSpPr>
          <p:spPr bwMode="auto">
            <a:xfrm>
              <a:off x="3107" y="1930"/>
              <a:ext cx="0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Freeform 89"/>
            <p:cNvSpPr>
              <a:spLocks/>
            </p:cNvSpPr>
            <p:nvPr/>
          </p:nvSpPr>
          <p:spPr bwMode="auto">
            <a:xfrm>
              <a:off x="3066" y="2365"/>
              <a:ext cx="75" cy="66"/>
            </a:xfrm>
            <a:custGeom>
              <a:avLst/>
              <a:gdLst>
                <a:gd name="T0" fmla="*/ 0 w 75"/>
                <a:gd name="T1" fmla="*/ 0 h 66"/>
                <a:gd name="T2" fmla="*/ 41 w 75"/>
                <a:gd name="T3" fmla="*/ 66 h 66"/>
                <a:gd name="T4" fmla="*/ 75 w 75"/>
                <a:gd name="T5" fmla="*/ 0 h 66"/>
                <a:gd name="T6" fmla="*/ 0 w 7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66"/>
                <a:gd name="T14" fmla="*/ 75 w 7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66">
                  <a:moveTo>
                    <a:pt x="0" y="0"/>
                  </a:moveTo>
                  <a:lnTo>
                    <a:pt x="41" y="6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73" name="Rectangle 91"/>
          <p:cNvSpPr>
            <a:spLocks noChangeArrowheads="1"/>
          </p:cNvSpPr>
          <p:nvPr/>
        </p:nvSpPr>
        <p:spPr bwMode="auto">
          <a:xfrm>
            <a:off x="646113" y="2382838"/>
            <a:ext cx="1249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4" name="Rectangle 92"/>
          <p:cNvSpPr>
            <a:spLocks noChangeArrowheads="1"/>
          </p:cNvSpPr>
          <p:nvPr/>
        </p:nvSpPr>
        <p:spPr bwMode="auto">
          <a:xfrm>
            <a:off x="858838" y="2497138"/>
            <a:ext cx="9271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0"/>
              <a:t>M.chead</a:t>
            </a:r>
            <a:endParaRPr lang="en-US" altLang="zh-CN"/>
          </a:p>
        </p:txBody>
      </p:sp>
      <p:sp>
        <p:nvSpPr>
          <p:cNvPr id="13375" name="Rectangle 93"/>
          <p:cNvSpPr>
            <a:spLocks noChangeArrowheads="1"/>
          </p:cNvSpPr>
          <p:nvPr/>
        </p:nvSpPr>
        <p:spPr bwMode="auto">
          <a:xfrm>
            <a:off x="-179388" y="3178175"/>
            <a:ext cx="1247776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6" name="Rectangle 94"/>
          <p:cNvSpPr>
            <a:spLocks noChangeArrowheads="1"/>
          </p:cNvSpPr>
          <p:nvPr/>
        </p:nvSpPr>
        <p:spPr bwMode="auto">
          <a:xfrm>
            <a:off x="23813" y="3292475"/>
            <a:ext cx="8969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0" dirty="0" err="1"/>
              <a:t>M.rhead</a:t>
            </a:r>
            <a:endParaRPr lang="en-US" altLang="zh-CN" dirty="0"/>
          </a:p>
        </p:txBody>
      </p:sp>
      <p:sp>
        <p:nvSpPr>
          <p:cNvPr id="13377" name="Rectangle 40"/>
          <p:cNvSpPr>
            <a:spLocks noChangeArrowheads="1"/>
          </p:cNvSpPr>
          <p:nvPr/>
        </p:nvSpPr>
        <p:spPr bwMode="auto">
          <a:xfrm>
            <a:off x="1196975" y="2836863"/>
            <a:ext cx="3863975" cy="3508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3708400" y="4797425"/>
            <a:ext cx="1089336" cy="930275"/>
            <a:chOff x="2381" y="3067"/>
            <a:chExt cx="681" cy="586"/>
          </a:xfrm>
        </p:grpSpPr>
        <p:grpSp>
          <p:nvGrpSpPr>
            <p:cNvPr id="13381" name="Group 105"/>
            <p:cNvGrpSpPr>
              <a:grpSpLocks/>
            </p:cNvGrpSpPr>
            <p:nvPr/>
          </p:nvGrpSpPr>
          <p:grpSpPr bwMode="auto">
            <a:xfrm>
              <a:off x="2385" y="3114"/>
              <a:ext cx="636" cy="377"/>
              <a:chOff x="2820" y="3098"/>
              <a:chExt cx="636" cy="377"/>
            </a:xfrm>
          </p:grpSpPr>
          <p:grpSp>
            <p:nvGrpSpPr>
              <p:cNvPr id="13385" name="Group 97"/>
              <p:cNvGrpSpPr>
                <a:grpSpLocks/>
              </p:cNvGrpSpPr>
              <p:nvPr/>
            </p:nvGrpSpPr>
            <p:grpSpPr bwMode="auto">
              <a:xfrm>
                <a:off x="2820" y="3098"/>
                <a:ext cx="636" cy="377"/>
                <a:chOff x="1791" y="1480"/>
                <a:chExt cx="954" cy="725"/>
              </a:xfrm>
            </p:grpSpPr>
            <p:grpSp>
              <p:nvGrpSpPr>
                <p:cNvPr id="13387" name="Group 98"/>
                <p:cNvGrpSpPr>
                  <a:grpSpLocks/>
                </p:cNvGrpSpPr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sp>
                <p:nvSpPr>
                  <p:cNvPr id="20592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480"/>
                    <a:ext cx="953" cy="7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rnd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391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842"/>
                    <a:ext cx="9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88" name="Line 101"/>
                <p:cNvSpPr>
                  <a:spLocks noChangeShapeType="1"/>
                </p:cNvSpPr>
                <p:nvPr/>
              </p:nvSpPr>
              <p:spPr bwMode="auto">
                <a:xfrm>
                  <a:off x="2109" y="1480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9" name="Line 102"/>
                <p:cNvSpPr>
                  <a:spLocks noChangeShapeType="1"/>
                </p:cNvSpPr>
                <p:nvPr/>
              </p:nvSpPr>
              <p:spPr bwMode="auto">
                <a:xfrm>
                  <a:off x="2426" y="1491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86" name="Line 103"/>
              <p:cNvSpPr>
                <a:spLocks noChangeShapeType="1"/>
              </p:cNvSpPr>
              <p:nvPr/>
            </p:nvSpPr>
            <p:spPr bwMode="auto">
              <a:xfrm>
                <a:off x="3123" y="3292"/>
                <a:ext cx="0" cy="18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82" name="Text Box 106"/>
            <p:cNvSpPr txBox="1">
              <a:spLocks noChangeArrowheads="1"/>
            </p:cNvSpPr>
            <p:nvPr/>
          </p:nvSpPr>
          <p:spPr bwMode="auto">
            <a:xfrm>
              <a:off x="2381" y="3067"/>
              <a:ext cx="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2  3   7</a:t>
              </a:r>
            </a:p>
          </p:txBody>
        </p:sp>
        <p:sp>
          <p:nvSpPr>
            <p:cNvPr id="13383" name="Text Box 108"/>
            <p:cNvSpPr txBox="1">
              <a:spLocks noChangeArrowheads="1"/>
            </p:cNvSpPr>
            <p:nvPr/>
          </p:nvSpPr>
          <p:spPr bwMode="auto">
            <a:xfrm>
              <a:off x="2399" y="3239"/>
              <a:ext cx="3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>
                  <a:solidFill>
                    <a:schemeClr val="tx1"/>
                  </a:solidFill>
                  <a:ea typeface="宋体" pitchFamily="2" charset="-122"/>
                </a:rPr>
                <a:t>^</a:t>
              </a:r>
              <a:endParaRPr lang="en-US" altLang="zh-CN" sz="36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384" name="Text Box 109"/>
            <p:cNvSpPr txBox="1">
              <a:spLocks noChangeArrowheads="1"/>
            </p:cNvSpPr>
            <p:nvPr/>
          </p:nvSpPr>
          <p:spPr bwMode="auto">
            <a:xfrm>
              <a:off x="2699" y="3249"/>
              <a:ext cx="3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>
                  <a:solidFill>
                    <a:schemeClr val="tx1"/>
                  </a:solidFill>
                  <a:ea typeface="宋体" pitchFamily="2" charset="-122"/>
                </a:rPr>
                <a:t>^</a:t>
              </a:r>
              <a:endParaRPr lang="en-US" altLang="zh-CN" sz="36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13315" name="Object 120"/>
          <p:cNvGraphicFramePr>
            <a:graphicFrameLocks noChangeAspect="1"/>
          </p:cNvGraphicFramePr>
          <p:nvPr/>
        </p:nvGraphicFramePr>
        <p:xfrm>
          <a:off x="6011863" y="2492375"/>
          <a:ext cx="251142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5" name="公式" r:id="rId5" imgW="1002865" imgH="710891" progId="Equation.3">
                  <p:embed/>
                </p:oleObj>
              </mc:Choice>
              <mc:Fallback>
                <p:oleObj name="公式" r:id="rId5" imgW="1002865" imgH="710891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492375"/>
                        <a:ext cx="2511425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3511550" y="2846388"/>
            <a:ext cx="480219" cy="331787"/>
          </a:xfrm>
          <a:prstGeom prst="rect">
            <a:avLst/>
          </a:prstGeom>
          <a:solidFill>
            <a:schemeClr val="accent3"/>
          </a:solidFill>
          <a:ln w="28575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069071" y="5262983"/>
            <a:ext cx="322645" cy="180000"/>
          </a:xfrm>
          <a:prstGeom prst="rect">
            <a:avLst/>
          </a:prstGeom>
          <a:solidFill>
            <a:schemeClr val="accent3"/>
          </a:solidFill>
          <a:ln w="28575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5937" name="Line 113"/>
          <p:cNvSpPr>
            <a:spLocks noChangeShapeType="1"/>
          </p:cNvSpPr>
          <p:nvPr/>
        </p:nvSpPr>
        <p:spPr bwMode="auto">
          <a:xfrm>
            <a:off x="3851275" y="2997200"/>
            <a:ext cx="0" cy="19446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938" name="Line 114"/>
          <p:cNvSpPr>
            <a:spLocks noChangeShapeType="1"/>
          </p:cNvSpPr>
          <p:nvPr/>
        </p:nvSpPr>
        <p:spPr bwMode="auto">
          <a:xfrm>
            <a:off x="3132138" y="5373688"/>
            <a:ext cx="576262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6" grpId="0" animBg="1"/>
      <p:bldP spid="205937" grpId="0" animBg="1"/>
      <p:bldP spid="2059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65612F7-F207-4E0A-9B4E-7D4689062FEB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43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 </a:t>
            </a:r>
            <a:r>
              <a:rPr lang="zh-CN" altLang="en-US" smtClean="0"/>
              <a:t>广义表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686800" cy="6175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广义表</a:t>
            </a:r>
            <a:r>
              <a:rPr lang="en-US" altLang="zh-CN" dirty="0" smtClean="0"/>
              <a:t>(generalized list)</a:t>
            </a:r>
            <a:r>
              <a:rPr lang="zh-CN" altLang="en-US" dirty="0" smtClean="0"/>
              <a:t>：一种不同构的线性结构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73818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LS = (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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)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其中：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或为</a:t>
            </a:r>
            <a:r>
              <a:rPr lang="zh-CN" altLang="en-US" dirty="0">
                <a:solidFill>
                  <a:srgbClr val="FF3300"/>
                </a:solidFill>
              </a:rPr>
              <a:t>原子</a:t>
            </a:r>
            <a:r>
              <a:rPr lang="en-US" altLang="zh-CN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(atom)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或为</a:t>
            </a:r>
            <a:r>
              <a:rPr lang="zh-CN" altLang="en-US" dirty="0">
                <a:solidFill>
                  <a:srgbClr val="FF3300"/>
                </a:solidFill>
              </a:rPr>
              <a:t>广义表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161925" y="3068638"/>
            <a:ext cx="873125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广义表的基本性质</a:t>
            </a:r>
          </a:p>
          <a:p>
            <a:pPr algn="l" eaLnBrk="1" hangingPunct="1">
              <a:spcBef>
                <a:spcPct val="20000"/>
              </a:spcBef>
              <a:buFontTx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广义表的定义是一个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递归定义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，因为在描述广义表时又用到了广义表；</a:t>
            </a:r>
          </a:p>
          <a:p>
            <a:pPr algn="l" eaLnBrk="1" hangingPunct="1">
              <a:spcBef>
                <a:spcPct val="20000"/>
              </a:spcBef>
              <a:buFontTx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在线性表中数据元素是单个元素，而在广义表中， 元素可以是单个元素称为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原子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</a:rPr>
              <a:t>(atom)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，也可以是广义表，称为广义表的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子表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latin typeface="楷体_GB2312" pitchFamily="49" charset="-122"/>
              </a:rPr>
              <a:t>sublist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；</a:t>
            </a:r>
          </a:p>
          <a:p>
            <a:pPr algn="l" eaLnBrk="1" hangingPunct="1">
              <a:spcBef>
                <a:spcPct val="20000"/>
              </a:spcBef>
              <a:buFontTx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当每个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元素均为原子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且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类型相同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时，就是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线性表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  <p:bldP spid="25907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B869316-3CF8-4917-B1DF-CBCA01299C99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44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5.4.1 </a:t>
            </a:r>
            <a:r>
              <a:rPr lang="zh-CN" altLang="en-US" smtClean="0"/>
              <a:t>广义表的定义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9388" y="1341438"/>
            <a:ext cx="8712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广义表的术语</a:t>
            </a:r>
            <a:endParaRPr lang="zh-CN" altLang="en-US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11188" y="1816100"/>
            <a:ext cx="7381875" cy="60483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LS = (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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260102" name="AutoShape 6"/>
          <p:cNvSpPr>
            <a:spLocks noChangeArrowheads="1"/>
          </p:cNvSpPr>
          <p:nvPr/>
        </p:nvSpPr>
        <p:spPr bwMode="auto">
          <a:xfrm>
            <a:off x="2546350" y="2879725"/>
            <a:ext cx="2311400" cy="612775"/>
          </a:xfrm>
          <a:prstGeom prst="wedgeRoundRectCallout">
            <a:avLst>
              <a:gd name="adj1" fmla="val 2828"/>
              <a:gd name="adj2" fmla="val -149408"/>
              <a:gd name="adj3" fmla="val 16667"/>
            </a:avLst>
          </a:prstGeom>
          <a:solidFill>
            <a:schemeClr val="bg1"/>
          </a:solidFill>
          <a:ln w="22225">
            <a:solidFill>
              <a:schemeClr val="tx2"/>
            </a:solidFill>
            <a:miter lim="800000"/>
            <a:headEnd/>
            <a:tailEnd/>
          </a:ln>
          <a:extLst/>
        </p:spPr>
        <p:txBody>
          <a:bodyPr lIns="0" tIns="0" rIns="0" bIns="0" anchor="ctr" anchorCtr="1"/>
          <a:lstStyle/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表头</a:t>
            </a:r>
            <a:r>
              <a:rPr lang="en-US" altLang="zh-CN" dirty="0" smtClean="0">
                <a:solidFill>
                  <a:srgbClr val="800080"/>
                </a:solidFill>
                <a:latin typeface="楷体_GB2312" pitchFamily="49" charset="-122"/>
              </a:rPr>
              <a:t>head: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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60103" name="AutoShape 7"/>
          <p:cNvSpPr>
            <a:spLocks noChangeArrowheads="1"/>
          </p:cNvSpPr>
          <p:nvPr/>
        </p:nvSpPr>
        <p:spPr bwMode="auto">
          <a:xfrm>
            <a:off x="1150938" y="2879725"/>
            <a:ext cx="1079500" cy="612775"/>
          </a:xfrm>
          <a:prstGeom prst="wedgeRoundRectCallout">
            <a:avLst>
              <a:gd name="adj1" fmla="val 104412"/>
              <a:gd name="adj2" fmla="val -140417"/>
              <a:gd name="adj3" fmla="val 16667"/>
            </a:avLst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>
                <a:solidFill>
                  <a:srgbClr val="800080"/>
                </a:solidFill>
                <a:latin typeface="楷体_GB2312" pitchFamily="49" charset="-122"/>
              </a:rPr>
              <a:t>表名</a:t>
            </a:r>
          </a:p>
        </p:txBody>
      </p:sp>
      <p:sp>
        <p:nvSpPr>
          <p:cNvPr id="260104" name="AutoShape 8"/>
          <p:cNvSpPr>
            <a:spLocks/>
          </p:cNvSpPr>
          <p:nvPr/>
        </p:nvSpPr>
        <p:spPr bwMode="auto">
          <a:xfrm rot="-5400000">
            <a:off x="4909344" y="1651794"/>
            <a:ext cx="269875" cy="1665287"/>
          </a:xfrm>
          <a:prstGeom prst="leftBrace">
            <a:avLst>
              <a:gd name="adj1" fmla="val 51422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4857750" y="1071563"/>
            <a:ext cx="1576388" cy="612775"/>
          </a:xfrm>
          <a:prstGeom prst="wedgeRoundRectCallout">
            <a:avLst>
              <a:gd name="adj1" fmla="val 5949"/>
              <a:gd name="adj2" fmla="val 131935"/>
              <a:gd name="adj3" fmla="val 16667"/>
            </a:avLst>
          </a:prstGeom>
          <a:solidFill>
            <a:schemeClr val="bg1"/>
          </a:solidFill>
          <a:ln w="22225">
            <a:solidFill>
              <a:schemeClr val="tx2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n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是表长</a:t>
            </a: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179388" y="4032250"/>
            <a:ext cx="8712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表头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LS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的第一个元素称为表头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179388" y="4575175"/>
            <a:ext cx="8712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表尾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：其余元素组成的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表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称为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LS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的表尾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179388" y="5118100"/>
            <a:ext cx="8712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表长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：为最外层包含元素个数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79388" y="5661025"/>
            <a:ext cx="871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4000" indent="-15240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深度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：所含括弧的重数。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原子的深度为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rgbClr val="800080"/>
                </a:solidFill>
                <a:latin typeface="Arial" charset="0"/>
              </a:rPr>
              <a:t>“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空表”的深度为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260112" name="Rectangle 16"/>
          <p:cNvSpPr>
            <a:spLocks noChangeArrowheads="1"/>
          </p:cNvSpPr>
          <p:nvPr/>
        </p:nvSpPr>
        <p:spPr bwMode="auto">
          <a:xfrm>
            <a:off x="6434138" y="2604295"/>
            <a:ext cx="1925637" cy="519112"/>
          </a:xfrm>
          <a:prstGeom prst="rect">
            <a:avLst/>
          </a:prstGeom>
          <a:noFill/>
          <a:ln w="9525" cap="sq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(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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直接连接符 2"/>
          <p:cNvCxnSpPr>
            <a:stCxn id="260104" idx="1"/>
          </p:cNvCxnSpPr>
          <p:nvPr/>
        </p:nvCxnSpPr>
        <p:spPr bwMode="auto">
          <a:xfrm flipH="1">
            <a:off x="5044281" y="2619375"/>
            <a:ext cx="1" cy="26035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>
            <a:off x="5044281" y="2889250"/>
            <a:ext cx="1389857" cy="635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0105" name="AutoShape 9"/>
          <p:cNvSpPr>
            <a:spLocks noChangeArrowheads="1"/>
          </p:cNvSpPr>
          <p:nvPr/>
        </p:nvSpPr>
        <p:spPr bwMode="auto">
          <a:xfrm>
            <a:off x="6516688" y="3429000"/>
            <a:ext cx="1576387" cy="612775"/>
          </a:xfrm>
          <a:prstGeom prst="wedgeRoundRectCallout">
            <a:avLst>
              <a:gd name="adj1" fmla="val -8109"/>
              <a:gd name="adj2" fmla="val -112956"/>
              <a:gd name="adj3" fmla="val 16667"/>
            </a:avLst>
          </a:prstGeom>
          <a:solidFill>
            <a:schemeClr val="bg1"/>
          </a:solidFill>
          <a:ln w="22225">
            <a:solidFill>
              <a:schemeClr val="tx2"/>
            </a:solidFill>
            <a:miter lim="800000"/>
            <a:headEnd/>
            <a:tailEnd/>
          </a:ln>
          <a:extLst/>
        </p:spPr>
        <p:txBody>
          <a:bodyPr lIns="0" rIns="0"/>
          <a:lstStyle/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表尾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nimBg="1" autoUpdateAnimBg="0"/>
      <p:bldP spid="260103" grpId="0" animBg="1" autoUpdateAnimBg="0"/>
      <p:bldP spid="260104" grpId="0" animBg="1"/>
      <p:bldP spid="260106" grpId="0" animBg="1" autoUpdateAnimBg="0"/>
      <p:bldP spid="260107" grpId="0"/>
      <p:bldP spid="260108" grpId="0"/>
      <p:bldP spid="260109" grpId="0"/>
      <p:bldP spid="260110" grpId="0"/>
      <p:bldP spid="260112" grpId="0" animBg="1"/>
      <p:bldP spid="26010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107A2CE-B69E-442F-8B95-7AB159242E70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45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5.4.1 </a:t>
            </a:r>
            <a:r>
              <a:rPr lang="zh-CN" altLang="en-US" smtClean="0"/>
              <a:t>广义表的定义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例如</a:t>
            </a:r>
            <a:r>
              <a:rPr lang="en-US" altLang="zh-CN" smtClean="0"/>
              <a:t>:   </a:t>
            </a:r>
          </a:p>
          <a:p>
            <a:pPr lvl="1" eaLnBrk="1" hangingPunct="1"/>
            <a:r>
              <a:rPr lang="en-US" altLang="zh-CN" smtClean="0"/>
              <a:t>A = (  ) </a:t>
            </a:r>
            <a:r>
              <a:rPr lang="zh-CN" altLang="en-US" smtClean="0">
                <a:solidFill>
                  <a:srgbClr val="FF3300"/>
                </a:solidFill>
              </a:rPr>
              <a:t>空表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3635375" y="1844675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:0</a:t>
            </a:r>
            <a:r>
              <a:rPr lang="zh-CN" altLang="en-US"/>
              <a:t>；深度</a:t>
            </a:r>
            <a:r>
              <a:rPr lang="en-US" altLang="zh-CN"/>
              <a:t>:1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3635375" y="2349500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:2</a:t>
            </a:r>
            <a:r>
              <a:rPr lang="zh-CN" altLang="en-US"/>
              <a:t>；深度</a:t>
            </a:r>
            <a:r>
              <a:rPr lang="en-US" altLang="zh-CN"/>
              <a:t>:2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3635375" y="2909888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:2</a:t>
            </a:r>
            <a:r>
              <a:rPr lang="zh-CN" altLang="en-US"/>
              <a:t>；深度</a:t>
            </a:r>
            <a:r>
              <a:rPr lang="en-US" altLang="zh-CN"/>
              <a:t>:3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3635375" y="3414713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:3</a:t>
            </a:r>
            <a:r>
              <a:rPr lang="zh-CN" altLang="en-US"/>
              <a:t>；深度</a:t>
            </a:r>
            <a:r>
              <a:rPr lang="en-US" altLang="zh-CN"/>
              <a:t>:4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3708400" y="4652963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  2</a:t>
            </a:r>
            <a:r>
              <a:rPr lang="zh-CN" altLang="en-US"/>
              <a:t>；深度</a:t>
            </a:r>
            <a:r>
              <a:rPr lang="en-US" altLang="zh-CN"/>
              <a:t>:</a:t>
            </a:r>
            <a:r>
              <a:rPr lang="zh-CN" altLang="en-US"/>
              <a:t>无限 </a:t>
            </a:r>
          </a:p>
        </p:txBody>
      </p:sp>
      <p:sp>
        <p:nvSpPr>
          <p:cNvPr id="10" name="矩形 9"/>
          <p:cNvSpPr/>
          <p:nvPr/>
        </p:nvSpPr>
        <p:spPr>
          <a:xfrm>
            <a:off x="214313" y="2357438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F = (d, (e))</a:t>
            </a:r>
          </a:p>
        </p:txBody>
      </p:sp>
      <p:sp>
        <p:nvSpPr>
          <p:cNvPr id="11" name="矩形 10"/>
          <p:cNvSpPr/>
          <p:nvPr/>
        </p:nvSpPr>
        <p:spPr>
          <a:xfrm>
            <a:off x="214313" y="2857500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D = ((a,(</a:t>
            </a:r>
            <a:r>
              <a:rPr lang="en-US" altLang="zh-CN" kern="0" dirty="0" err="1">
                <a:solidFill>
                  <a:srgbClr val="400080"/>
                </a:solidFill>
                <a:latin typeface="Times New Roman"/>
                <a:ea typeface="楷体_GB2312"/>
              </a:rPr>
              <a:t>b,c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)), F) </a:t>
            </a:r>
          </a:p>
        </p:txBody>
      </p:sp>
      <p:sp>
        <p:nvSpPr>
          <p:cNvPr id="12" name="矩形 11"/>
          <p:cNvSpPr/>
          <p:nvPr/>
        </p:nvSpPr>
        <p:spPr>
          <a:xfrm>
            <a:off x="214313" y="3429000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C = (A, D, F)</a:t>
            </a:r>
          </a:p>
        </p:txBody>
      </p:sp>
      <p:sp>
        <p:nvSpPr>
          <p:cNvPr id="13" name="矩形 12"/>
          <p:cNvSpPr/>
          <p:nvPr/>
        </p:nvSpPr>
        <p:spPr>
          <a:xfrm>
            <a:off x="214313" y="4000500"/>
            <a:ext cx="735806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B = (a, B) = (a, (a, (a, 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  <a:sym typeface="Symbol" pitchFamily="18" charset="2"/>
              </a:rPr>
              <a:t>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 ,  ) ) ) </a:t>
            </a:r>
            <a:r>
              <a:rPr lang="zh-CN" altLang="en-US" kern="0" dirty="0">
                <a:solidFill>
                  <a:srgbClr val="FF3300"/>
                </a:solidFill>
                <a:latin typeface="Times New Roman"/>
                <a:ea typeface="楷体_GB2312"/>
              </a:rPr>
              <a:t>递归定义</a:t>
            </a:r>
          </a:p>
        </p:txBody>
      </p:sp>
      <p:sp>
        <p:nvSpPr>
          <p:cNvPr id="14" name="矩形 13"/>
          <p:cNvSpPr/>
          <p:nvPr/>
        </p:nvSpPr>
        <p:spPr>
          <a:xfrm>
            <a:off x="142875" y="5214938"/>
            <a:ext cx="735806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B = (a, (a, (a, 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  <a:sym typeface="Symbol" pitchFamily="18" charset="2"/>
              </a:rPr>
              <a:t>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 ,  ) ) )</a:t>
            </a:r>
            <a:endParaRPr lang="zh-CN" altLang="en-US" kern="0" dirty="0">
              <a:solidFill>
                <a:srgbClr val="FF3300"/>
              </a:solidFill>
              <a:latin typeface="Times New Roman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  <p:bldP spid="261128" grpId="0"/>
      <p:bldP spid="261129" grpId="0"/>
      <p:bldP spid="261130" grpId="0"/>
      <p:bldP spid="10" grpId="0"/>
      <p:bldP spid="11" grpId="0"/>
      <p:bldP spid="12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A2A4D75-4A83-4352-B6D9-CA72D1C388F5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46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广义表的结构特点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广义表的应用</a:t>
            </a:r>
          </a:p>
          <a:p>
            <a:pPr lvl="1" eaLnBrk="1" hangingPunct="1"/>
            <a:r>
              <a:rPr lang="en-US" altLang="zh-CN" dirty="0" smtClean="0"/>
              <a:t>LISP</a:t>
            </a:r>
            <a:r>
              <a:rPr lang="zh-CN" altLang="en-US" dirty="0" smtClean="0"/>
              <a:t>语言</a:t>
            </a:r>
          </a:p>
          <a:p>
            <a:pPr lvl="1" eaLnBrk="1" hangingPunct="1"/>
            <a:r>
              <a:rPr lang="zh-CN" altLang="en-US" dirty="0" smtClean="0"/>
              <a:t>专家系统</a:t>
            </a:r>
          </a:p>
          <a:p>
            <a:pPr lvl="1" eaLnBrk="1" hangingPunct="1"/>
            <a:r>
              <a:rPr lang="zh-CN" altLang="en-US" dirty="0" smtClean="0"/>
              <a:t>数据挖掘</a:t>
            </a:r>
            <a:r>
              <a:rPr lang="en-US" altLang="zh-CN" dirty="0" smtClean="0"/>
              <a:t>……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广义表的结构特点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五个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1) </a:t>
            </a:r>
            <a:r>
              <a:rPr lang="zh-CN" altLang="en-US" dirty="0" smtClean="0"/>
              <a:t>广义表中的数据元素有相对次序；</a:t>
            </a:r>
          </a:p>
          <a:p>
            <a:pPr lvl="1" eaLnBrk="1" hangingPunct="1"/>
            <a:r>
              <a:rPr lang="en-US" altLang="zh-CN" dirty="0" smtClean="0"/>
              <a:t>2) </a:t>
            </a:r>
            <a:r>
              <a:rPr lang="zh-CN" altLang="en-US" dirty="0" smtClean="0"/>
              <a:t>广义表可以共享；</a:t>
            </a:r>
          </a:p>
          <a:p>
            <a:pPr lvl="1" eaLnBrk="1" hangingPunct="1"/>
            <a:r>
              <a:rPr lang="en-US" altLang="zh-CN" dirty="0" smtClean="0"/>
              <a:t>3) </a:t>
            </a:r>
            <a:r>
              <a:rPr lang="zh-CN" altLang="en-US" dirty="0" smtClean="0"/>
              <a:t>广义表可以是一个递归的表。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E7207E2-D784-44C1-AC51-20D28769CAEE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47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广义表的结构特点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）广义表是一个</a:t>
            </a:r>
            <a:r>
              <a:rPr lang="zh-CN" altLang="en-US" smtClean="0">
                <a:solidFill>
                  <a:srgbClr val="FF0000"/>
                </a:solidFill>
              </a:rPr>
              <a:t>多层次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线性结构</a:t>
            </a:r>
          </a:p>
          <a:p>
            <a:pPr eaLnBrk="1" hangingPunct="1"/>
            <a:r>
              <a:rPr lang="zh-CN" altLang="en-US" smtClean="0"/>
              <a:t>例如：</a:t>
            </a:r>
            <a:r>
              <a:rPr lang="en-US" altLang="zh-CN" smtClean="0"/>
              <a:t>D=(E, F)</a:t>
            </a:r>
          </a:p>
          <a:p>
            <a:pPr lvl="1"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E=(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,</a:t>
            </a:r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(</a:t>
            </a:r>
            <a:r>
              <a:rPr lang="en-US" altLang="zh-CN" smtClean="0">
                <a:solidFill>
                  <a:srgbClr val="9933FF"/>
                </a:solidFill>
                <a:ea typeface="宋体" pitchFamily="2" charset="-122"/>
              </a:rPr>
              <a:t>b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,</a:t>
            </a:r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9933FF"/>
                </a:solidFill>
                <a:ea typeface="宋体" pitchFamily="2" charset="-122"/>
              </a:rPr>
              <a:t>c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)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F=(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d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,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 (</a:t>
            </a:r>
            <a:r>
              <a:rPr lang="en-US" altLang="zh-CN" smtClean="0">
                <a:solidFill>
                  <a:srgbClr val="9933FF"/>
                </a:solidFill>
                <a:ea typeface="宋体" pitchFamily="2" charset="-122"/>
              </a:rPr>
              <a:t>e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)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643438" y="2565400"/>
            <a:ext cx="3962400" cy="3579813"/>
            <a:chOff x="2688" y="1152"/>
            <a:chExt cx="2496" cy="2255"/>
          </a:xfrm>
        </p:grpSpPr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3360" y="1536"/>
              <a:ext cx="384" cy="38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Oval 10"/>
            <p:cNvSpPr>
              <a:spLocks noChangeArrowheads="1"/>
            </p:cNvSpPr>
            <p:nvPr/>
          </p:nvSpPr>
          <p:spPr bwMode="auto">
            <a:xfrm>
              <a:off x="307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2688" y="2496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2976" y="3072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3600" y="3072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>
              <a:off x="4064" y="2496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48146" name="Text Box 18"/>
            <p:cNvSpPr txBox="1">
              <a:spLocks noChangeArrowheads="1"/>
            </p:cNvSpPr>
            <p:nvPr/>
          </p:nvSpPr>
          <p:spPr bwMode="auto">
            <a:xfrm>
              <a:off x="4752" y="3072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3216" y="115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2784" y="172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4560" y="172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sp>
          <p:nvSpPr>
            <p:cNvPr id="48150" name="Oval 22"/>
            <p:cNvSpPr>
              <a:spLocks noChangeArrowheads="1"/>
            </p:cNvSpPr>
            <p:nvPr/>
          </p:nvSpPr>
          <p:spPr bwMode="auto">
            <a:xfrm>
              <a:off x="3648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>
              <a:off x="3936" y="1584"/>
              <a:ext cx="384" cy="38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H="1">
              <a:off x="2880" y="2160"/>
              <a:ext cx="240" cy="33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312" y="2208"/>
              <a:ext cx="240" cy="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264" y="2832"/>
              <a:ext cx="288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3600" y="2832"/>
              <a:ext cx="24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 flipH="1">
              <a:off x="4272" y="2208"/>
              <a:ext cx="192" cy="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4592" y="2159"/>
              <a:ext cx="384" cy="3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>
              <a:off x="4992" y="2832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Oval 11"/>
            <p:cNvSpPr>
              <a:spLocks noChangeArrowheads="1"/>
            </p:cNvSpPr>
            <p:nvPr/>
          </p:nvSpPr>
          <p:spPr bwMode="auto">
            <a:xfrm>
              <a:off x="432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5" name="Oval 17"/>
            <p:cNvSpPr>
              <a:spLocks noChangeArrowheads="1"/>
            </p:cNvSpPr>
            <p:nvPr/>
          </p:nvSpPr>
          <p:spPr bwMode="auto">
            <a:xfrm>
              <a:off x="4800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0" name="Oval 12"/>
            <p:cNvSpPr>
              <a:spLocks noChangeArrowheads="1"/>
            </p:cNvSpPr>
            <p:nvPr/>
          </p:nvSpPr>
          <p:spPr bwMode="auto">
            <a:xfrm>
              <a:off x="342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34" name="Text Box 33"/>
          <p:cNvSpPr txBox="1">
            <a:spLocks noChangeArrowheads="1"/>
          </p:cNvSpPr>
          <p:nvPr/>
        </p:nvSpPr>
        <p:spPr bwMode="auto">
          <a:xfrm>
            <a:off x="6443663" y="1557338"/>
            <a:ext cx="2520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charset="0"/>
                <a:ea typeface="宋体" pitchFamily="2" charset="-122"/>
              </a:rPr>
              <a:t>用</a:t>
            </a:r>
            <a:r>
              <a:rPr lang="zh-CN" altLang="en-US">
                <a:solidFill>
                  <a:srgbClr val="FF3300"/>
                </a:solidFill>
                <a:latin typeface="Arial" charset="0"/>
                <a:ea typeface="宋体" pitchFamily="2" charset="-122"/>
              </a:rPr>
              <a:t>○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宋体" pitchFamily="2" charset="-122"/>
              </a:rPr>
              <a:t>表示子表</a:t>
            </a:r>
          </a:p>
          <a:p>
            <a:pPr algn="l">
              <a:spcBef>
                <a:spcPct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charset="0"/>
                <a:ea typeface="宋体" pitchFamily="2" charset="-122"/>
              </a:rPr>
              <a:t>用</a:t>
            </a:r>
            <a:r>
              <a:rPr lang="zh-CN" altLang="en-US">
                <a:solidFill>
                  <a:srgbClr val="FF3300"/>
                </a:solidFill>
                <a:latin typeface="Arial" charset="0"/>
                <a:ea typeface="宋体" pitchFamily="2" charset="-122"/>
              </a:rPr>
              <a:t>□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宋体" pitchFamily="2" charset="-122"/>
              </a:rPr>
              <a:t>表示原子</a:t>
            </a: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395288" y="3644900"/>
            <a:ext cx="3744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：长度：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；深度：</a:t>
            </a: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395288" y="4221163"/>
            <a:ext cx="3689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</a:rPr>
              <a:t>深度＝括号的重数</a:t>
            </a:r>
          </a:p>
          <a:p>
            <a:pPr algn="l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</a:rPr>
              <a:t>        ＝ </a:t>
            </a:r>
            <a:r>
              <a:rPr lang="zh-CN" altLang="en-US" sz="32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○</a:t>
            </a:r>
            <a:r>
              <a:rPr lang="zh-CN" altLang="en-US">
                <a:solidFill>
                  <a:schemeClr val="tx1"/>
                </a:solidFill>
              </a:rPr>
              <a:t> 结点的层数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9" grpId="0"/>
      <p:bldP spid="8810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9DC37C9-32D5-437A-A263-36F2E34C8804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48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广义表的结构特点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686800" cy="5181600"/>
          </a:xfrm>
        </p:spPr>
        <p:txBody>
          <a:bodyPr/>
          <a:lstStyle/>
          <a:p>
            <a:pPr marL="533400" indent="-533400"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）任何一个非空广义表</a:t>
            </a:r>
            <a:r>
              <a:rPr lang="en-US" altLang="zh-CN" dirty="0" smtClean="0"/>
              <a:t>LS = ( 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1, 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2, …, 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n)</a:t>
            </a:r>
            <a:r>
              <a:rPr lang="zh-CN" altLang="en-US" dirty="0" smtClean="0"/>
              <a:t>均可分解为</a:t>
            </a:r>
          </a:p>
          <a:p>
            <a:pPr marL="990600" lvl="1" indent="-533400" eaLnBrk="1" hangingPunct="1"/>
            <a:r>
              <a:rPr lang="zh-CN" altLang="en-US" dirty="0" smtClean="0"/>
              <a:t>表头：</a:t>
            </a:r>
            <a:r>
              <a:rPr lang="en-US" altLang="zh-CN" dirty="0" smtClean="0"/>
              <a:t>Head(LS) = 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1</a:t>
            </a:r>
          </a:p>
          <a:p>
            <a:pPr marL="990600" lvl="1" indent="-533400" eaLnBrk="1" hangingPunct="1"/>
            <a:r>
              <a:rPr lang="zh-CN" altLang="en-US" dirty="0" smtClean="0"/>
              <a:t>表尾</a:t>
            </a:r>
            <a:r>
              <a:rPr lang="en-US" altLang="zh-CN" dirty="0" smtClean="0"/>
              <a:t>:   Tail(LS) = ( 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2, …, 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n) 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800600" y="184166"/>
            <a:ext cx="2017713" cy="1152525"/>
          </a:xfrm>
          <a:prstGeom prst="wedgeEllipseCallout">
            <a:avLst>
              <a:gd name="adj1" fmla="val -63376"/>
              <a:gd name="adj2" fmla="val 146593"/>
            </a:avLst>
          </a:prstGeom>
          <a:solidFill>
            <a:srgbClr val="FFFFCC"/>
          </a:solidFill>
          <a:ln w="28575" cap="sq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/>
              <a:t>第一个元素</a:t>
            </a:r>
          </a:p>
        </p:txBody>
      </p:sp>
      <p:sp>
        <p:nvSpPr>
          <p:cNvPr id="264197" name="AutoShape 5"/>
          <p:cNvSpPr>
            <a:spLocks noChangeArrowheads="1"/>
          </p:cNvSpPr>
          <p:nvPr/>
        </p:nvSpPr>
        <p:spPr bwMode="auto">
          <a:xfrm>
            <a:off x="6250157" y="2003458"/>
            <a:ext cx="2881313" cy="1296987"/>
          </a:xfrm>
          <a:prstGeom prst="wedgeEllipseCallout">
            <a:avLst>
              <a:gd name="adj1" fmla="val -57856"/>
              <a:gd name="adj2" fmla="val 36291"/>
            </a:avLst>
          </a:prstGeom>
          <a:solidFill>
            <a:schemeClr val="hlink"/>
          </a:solidFill>
          <a:ln w="28575" cap="sq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/>
              <a:t>其余元素构成的广义表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468313" y="3370263"/>
            <a:ext cx="84963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</a:pPr>
            <a:r>
              <a:rPr lang="zh-CN" altLang="en-US" dirty="0">
                <a:solidFill>
                  <a:srgbClr val="990033"/>
                </a:solidFill>
              </a:rPr>
              <a:t>例如</a:t>
            </a:r>
            <a:r>
              <a:rPr lang="en-US" altLang="zh-CN" dirty="0">
                <a:solidFill>
                  <a:srgbClr val="990033"/>
                </a:solidFill>
              </a:rPr>
              <a:t>:</a:t>
            </a:r>
            <a:r>
              <a:rPr lang="en-US" altLang="zh-CN" dirty="0">
                <a:solidFill>
                  <a:schemeClr val="tx1"/>
                </a:solidFill>
              </a:rPr>
              <a:t>   D = ( E, F ) =  ((a, (b, c)), F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</a:pPr>
            <a:r>
              <a:rPr lang="en-US" altLang="zh-CN" dirty="0">
                <a:solidFill>
                  <a:schemeClr val="tx1"/>
                </a:solidFill>
              </a:rPr>
              <a:t>Head( </a:t>
            </a:r>
            <a:r>
              <a:rPr lang="en-US" altLang="zh-CN" dirty="0">
                <a:solidFill>
                  <a:srgbClr val="0000FF"/>
                </a:solidFill>
              </a:rPr>
              <a:t>D </a:t>
            </a:r>
            <a:r>
              <a:rPr lang="en-US" altLang="zh-CN" dirty="0">
                <a:solidFill>
                  <a:schemeClr val="tx1"/>
                </a:solidFill>
              </a:rPr>
              <a:t>) = </a:t>
            </a:r>
            <a:r>
              <a:rPr lang="en-US" altLang="zh-CN" dirty="0">
                <a:solidFill>
                  <a:schemeClr val="tx2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        Tail( 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altLang="zh-CN" dirty="0">
                <a:solidFill>
                  <a:schemeClr val="tx1"/>
                </a:solidFill>
              </a:rPr>
              <a:t> ) = </a:t>
            </a:r>
            <a:r>
              <a:rPr lang="en-US" altLang="zh-CN" dirty="0">
                <a:solidFill>
                  <a:schemeClr val="tx2"/>
                </a:solidFill>
              </a:rPr>
              <a:t>( F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</a:pPr>
            <a:r>
              <a:rPr lang="en-US" altLang="zh-CN" dirty="0">
                <a:solidFill>
                  <a:schemeClr val="tx1"/>
                </a:solidFill>
              </a:rPr>
              <a:t>Head(</a:t>
            </a:r>
            <a:r>
              <a:rPr lang="en-US" altLang="zh-CN" dirty="0">
                <a:solidFill>
                  <a:srgbClr val="0000FF"/>
                </a:solidFill>
              </a:rPr>
              <a:t> E </a:t>
            </a:r>
            <a:r>
              <a:rPr lang="en-US" altLang="zh-CN" dirty="0">
                <a:solidFill>
                  <a:schemeClr val="tx1"/>
                </a:solidFill>
              </a:rPr>
              <a:t>) = 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         Tail(</a:t>
            </a:r>
            <a:r>
              <a:rPr lang="en-US" altLang="zh-CN" dirty="0">
                <a:solidFill>
                  <a:srgbClr val="0000FF"/>
                </a:solidFill>
              </a:rPr>
              <a:t> E</a:t>
            </a:r>
            <a:r>
              <a:rPr lang="en-US" altLang="zh-CN" dirty="0">
                <a:solidFill>
                  <a:schemeClr val="tx1"/>
                </a:solidFill>
              </a:rPr>
              <a:t> ) =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 ( b, c)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</a:pPr>
            <a:r>
              <a:rPr lang="en-US" altLang="zh-CN" dirty="0">
                <a:solidFill>
                  <a:schemeClr val="tx1"/>
                </a:solidFill>
              </a:rPr>
              <a:t>Head(</a:t>
            </a:r>
            <a:r>
              <a:rPr lang="en-US" altLang="zh-CN" dirty="0">
                <a:solidFill>
                  <a:srgbClr val="0000FF"/>
                </a:solidFill>
              </a:rPr>
              <a:t> (( b, c))</a:t>
            </a:r>
            <a:r>
              <a:rPr lang="en-US" altLang="zh-CN" dirty="0">
                <a:solidFill>
                  <a:schemeClr val="tx1"/>
                </a:solidFill>
              </a:rPr>
              <a:t> ) = </a:t>
            </a:r>
            <a:r>
              <a:rPr lang="en-US" altLang="zh-CN" dirty="0">
                <a:solidFill>
                  <a:schemeClr val="tx2"/>
                </a:solidFill>
              </a:rPr>
              <a:t>( b, c)</a:t>
            </a:r>
            <a:r>
              <a:rPr lang="en-US" altLang="zh-CN" dirty="0">
                <a:solidFill>
                  <a:schemeClr val="tx1"/>
                </a:solidFill>
              </a:rPr>
              <a:t>   Tail( </a:t>
            </a:r>
            <a:r>
              <a:rPr lang="en-US" altLang="zh-CN" dirty="0">
                <a:solidFill>
                  <a:srgbClr val="0000FF"/>
                </a:solidFill>
              </a:rPr>
              <a:t>(( b, c))</a:t>
            </a:r>
            <a:r>
              <a:rPr lang="en-US" altLang="zh-CN" dirty="0">
                <a:solidFill>
                  <a:schemeClr val="tx1"/>
                </a:solidFill>
              </a:rPr>
              <a:t> ) = </a:t>
            </a:r>
            <a:r>
              <a:rPr lang="en-US" altLang="zh-CN" dirty="0">
                <a:solidFill>
                  <a:schemeClr val="tx2"/>
                </a:solidFill>
              </a:rPr>
              <a:t>(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</a:pPr>
            <a:r>
              <a:rPr lang="en-US" altLang="zh-CN" dirty="0">
                <a:solidFill>
                  <a:schemeClr val="tx1"/>
                </a:solidFill>
              </a:rPr>
              <a:t>Head(</a:t>
            </a:r>
            <a:r>
              <a:rPr lang="en-US" altLang="zh-CN" dirty="0">
                <a:solidFill>
                  <a:srgbClr val="0000FF"/>
                </a:solidFill>
              </a:rPr>
              <a:t> ( b, c) </a:t>
            </a:r>
            <a:r>
              <a:rPr lang="en-US" altLang="zh-CN" dirty="0">
                <a:solidFill>
                  <a:schemeClr val="tx1"/>
                </a:solidFill>
              </a:rPr>
              <a:t>) =</a:t>
            </a:r>
            <a:r>
              <a:rPr lang="en-US" altLang="zh-CN" dirty="0">
                <a:solidFill>
                  <a:srgbClr val="9933FF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    Tail( </a:t>
            </a:r>
            <a:r>
              <a:rPr lang="en-US" altLang="zh-CN" dirty="0">
                <a:solidFill>
                  <a:srgbClr val="0000FF"/>
                </a:solidFill>
              </a:rPr>
              <a:t>( b, c)</a:t>
            </a:r>
            <a:r>
              <a:rPr lang="en-US" altLang="zh-CN" dirty="0">
                <a:solidFill>
                  <a:schemeClr val="tx1"/>
                </a:solidFill>
              </a:rPr>
              <a:t> ) = </a:t>
            </a:r>
            <a:r>
              <a:rPr lang="en-US" altLang="zh-CN" dirty="0">
                <a:solidFill>
                  <a:schemeClr val="tx2"/>
                </a:solidFill>
              </a:rPr>
              <a:t>( c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</a:pPr>
            <a:r>
              <a:rPr lang="en-US" altLang="zh-CN" dirty="0">
                <a:solidFill>
                  <a:schemeClr val="tx1"/>
                </a:solidFill>
              </a:rPr>
              <a:t>Head( </a:t>
            </a:r>
            <a:r>
              <a:rPr lang="en-US" altLang="zh-CN" dirty="0">
                <a:solidFill>
                  <a:srgbClr val="0000FF"/>
                </a:solidFill>
              </a:rPr>
              <a:t>( c )</a:t>
            </a:r>
            <a:r>
              <a:rPr lang="en-US" altLang="zh-CN" dirty="0">
                <a:solidFill>
                  <a:schemeClr val="tx1"/>
                </a:solidFill>
              </a:rPr>
              <a:t> ) =</a:t>
            </a:r>
            <a:r>
              <a:rPr lang="en-US" altLang="zh-CN" dirty="0">
                <a:solidFill>
                  <a:srgbClr val="9933FF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 </a:t>
            </a:r>
            <a:r>
              <a:rPr lang="en-US" altLang="zh-CN" dirty="0">
                <a:solidFill>
                  <a:schemeClr val="tx1"/>
                </a:solidFill>
              </a:rPr>
              <a:t>       Tail( </a:t>
            </a:r>
            <a:r>
              <a:rPr lang="en-US" altLang="zh-CN" dirty="0">
                <a:solidFill>
                  <a:srgbClr val="0000FF"/>
                </a:solidFill>
              </a:rPr>
              <a:t>( c )</a:t>
            </a:r>
            <a:r>
              <a:rPr lang="en-US" altLang="zh-CN" dirty="0">
                <a:solidFill>
                  <a:schemeClr val="tx1"/>
                </a:solidFill>
              </a:rPr>
              <a:t> ) = </a:t>
            </a:r>
            <a:r>
              <a:rPr lang="en-US" altLang="zh-CN" dirty="0">
                <a:solidFill>
                  <a:schemeClr val="tx2"/>
                </a:solidFill>
              </a:rPr>
              <a:t>(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nimBg="1"/>
      <p:bldP spid="264197" grpId="0" animBg="1"/>
      <p:bldP spid="26419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广义表的结构特点</a:t>
            </a: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E816474-117F-4B69-BF54-2C57919540B6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49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13" y="1500188"/>
            <a:ext cx="8643937" cy="1987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l">
              <a:spcBef>
                <a:spcPct val="20000"/>
              </a:spcBef>
              <a:buClr>
                <a:srgbClr val="6600CC"/>
              </a:buClr>
              <a:buSzPct val="110000"/>
              <a:buFont typeface="Symbol" pitchFamily="18" charset="2"/>
              <a:buChar char="¨"/>
              <a:defRPr/>
            </a:pPr>
            <a:r>
              <a:rPr lang="en-US" altLang="zh-CN" kern="0" dirty="0">
                <a:latin typeface="Times New Roman"/>
                <a:ea typeface="楷体_GB2312"/>
              </a:rPr>
              <a:t>5</a:t>
            </a:r>
            <a:r>
              <a:rPr lang="zh-CN" altLang="en-US" kern="0" dirty="0">
                <a:latin typeface="Times New Roman"/>
                <a:ea typeface="楷体_GB2312"/>
              </a:rPr>
              <a:t>）任何一个非空广义表</a:t>
            </a:r>
            <a:r>
              <a:rPr lang="en-US" altLang="zh-CN" kern="0" dirty="0">
                <a:latin typeface="Times New Roman"/>
                <a:ea typeface="楷体_GB2312"/>
              </a:rPr>
              <a:t>LS = ( </a:t>
            </a:r>
            <a:r>
              <a:rPr lang="en-US" altLang="zh-CN" kern="0" dirty="0">
                <a:latin typeface="Times New Roman"/>
                <a:ea typeface="楷体_GB2312"/>
                <a:sym typeface="Symbol" pitchFamily="18" charset="2"/>
              </a:rPr>
              <a:t></a:t>
            </a:r>
            <a:r>
              <a:rPr lang="en-US" altLang="zh-CN" kern="0" dirty="0">
                <a:latin typeface="Times New Roman"/>
                <a:ea typeface="楷体_GB2312"/>
              </a:rPr>
              <a:t>1, </a:t>
            </a:r>
            <a:r>
              <a:rPr lang="en-US" altLang="zh-CN" kern="0" dirty="0">
                <a:latin typeface="Times New Roman"/>
                <a:ea typeface="楷体_GB2312"/>
                <a:sym typeface="Symbol" pitchFamily="18" charset="2"/>
              </a:rPr>
              <a:t></a:t>
            </a:r>
            <a:r>
              <a:rPr lang="en-US" altLang="zh-CN" kern="0" dirty="0">
                <a:latin typeface="Times New Roman"/>
                <a:ea typeface="楷体_GB2312"/>
              </a:rPr>
              <a:t>2, …, </a:t>
            </a:r>
            <a:r>
              <a:rPr lang="en-US" altLang="zh-CN" kern="0" dirty="0">
                <a:latin typeface="Times New Roman"/>
                <a:ea typeface="楷体_GB2312"/>
                <a:sym typeface="Symbol" pitchFamily="18" charset="2"/>
              </a:rPr>
              <a:t></a:t>
            </a:r>
            <a:r>
              <a:rPr lang="en-US" altLang="zh-CN" kern="0" dirty="0">
                <a:latin typeface="Times New Roman"/>
                <a:ea typeface="楷体_GB2312"/>
              </a:rPr>
              <a:t>n)</a:t>
            </a:r>
            <a:r>
              <a:rPr lang="zh-CN" altLang="en-US" kern="0" dirty="0">
                <a:latin typeface="Times New Roman"/>
                <a:ea typeface="楷体_GB2312"/>
              </a:rPr>
              <a:t>均可分解为</a:t>
            </a:r>
          </a:p>
          <a:p>
            <a:pPr marL="990600" lvl="1" indent="-53340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zh-CN" altLang="en-US" kern="0" dirty="0">
                <a:solidFill>
                  <a:srgbClr val="400080"/>
                </a:solidFill>
                <a:latin typeface="Times New Roman"/>
                <a:ea typeface="楷体_GB2312"/>
              </a:rPr>
              <a:t>表头：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Head(LS) = 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  <a:sym typeface="Symbol" pitchFamily="18" charset="2"/>
              </a:rPr>
              <a:t>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1</a:t>
            </a:r>
          </a:p>
          <a:p>
            <a:pPr marL="990600" lvl="1" indent="-53340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zh-CN" altLang="en-US" kern="0" dirty="0">
                <a:solidFill>
                  <a:srgbClr val="400080"/>
                </a:solidFill>
                <a:latin typeface="Times New Roman"/>
                <a:ea typeface="楷体_GB2312"/>
              </a:rPr>
              <a:t>表尾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:   Tail(LS) = ( 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  <a:sym typeface="Symbol" pitchFamily="18" charset="2"/>
              </a:rPr>
              <a:t>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2, …, 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  <a:sym typeface="Symbol" pitchFamily="18" charset="2"/>
              </a:rPr>
              <a:t></a:t>
            </a: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n) </a:t>
            </a:r>
          </a:p>
        </p:txBody>
      </p:sp>
      <p:sp>
        <p:nvSpPr>
          <p:cNvPr id="50181" name="矩形 5"/>
          <p:cNvSpPr>
            <a:spLocks noChangeArrowheads="1"/>
          </p:cNvSpPr>
          <p:nvPr/>
        </p:nvSpPr>
        <p:spPr bwMode="auto">
          <a:xfrm>
            <a:off x="500063" y="3643313"/>
            <a:ext cx="814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</a:pPr>
            <a:r>
              <a:rPr lang="zh-CN" altLang="en-US">
                <a:solidFill>
                  <a:srgbClr val="990033"/>
                </a:solidFill>
              </a:rPr>
              <a:t>例如</a:t>
            </a:r>
            <a:r>
              <a:rPr lang="en-US" altLang="zh-CN">
                <a:solidFill>
                  <a:srgbClr val="990033"/>
                </a:solidFill>
              </a:rPr>
              <a:t>:</a:t>
            </a:r>
            <a:r>
              <a:rPr lang="en-US" altLang="zh-CN">
                <a:solidFill>
                  <a:schemeClr val="tx1"/>
                </a:solidFill>
              </a:rPr>
              <a:t>   D = ( E, F ) =  ((a, (b, c))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F )</a:t>
            </a:r>
          </a:p>
        </p:txBody>
      </p:sp>
      <p:sp>
        <p:nvSpPr>
          <p:cNvPr id="7" name="矩形 6"/>
          <p:cNvSpPr/>
          <p:nvPr/>
        </p:nvSpPr>
        <p:spPr>
          <a:xfrm>
            <a:off x="500063" y="5214938"/>
            <a:ext cx="8143875" cy="10398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  <a:defRPr/>
            </a:pPr>
            <a:r>
              <a:rPr lang="en-US" altLang="zh-CN" dirty="0">
                <a:solidFill>
                  <a:srgbClr val="990033"/>
                </a:solidFill>
              </a:rPr>
              <a:t>b= ?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b=Head (Head(Tail(Head(D))))</a:t>
            </a:r>
          </a:p>
        </p:txBody>
      </p:sp>
      <p:sp>
        <p:nvSpPr>
          <p:cNvPr id="8" name="矩形 7"/>
          <p:cNvSpPr/>
          <p:nvPr/>
        </p:nvSpPr>
        <p:spPr>
          <a:xfrm>
            <a:off x="500063" y="4143375"/>
            <a:ext cx="8143875" cy="1039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  <a:defRPr/>
            </a:pPr>
            <a:r>
              <a:rPr lang="en-US" altLang="zh-CN" dirty="0">
                <a:solidFill>
                  <a:srgbClr val="990033"/>
                </a:solidFill>
              </a:rPr>
              <a:t>a= ?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Char char="¨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/>
                <a:ea typeface="楷体_GB2312"/>
              </a:rPr>
              <a:t>a=Head(Head(D))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2AC0F9B-4D51-4C18-B5B7-93D065788FC9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5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5.1  </a:t>
            </a:r>
            <a:r>
              <a:rPr lang="zh-CN" altLang="en-US" dirty="0" smtClean="0"/>
              <a:t>数组的类型定义</a:t>
            </a:r>
          </a:p>
        </p:txBody>
      </p:sp>
      <p:sp>
        <p:nvSpPr>
          <p:cNvPr id="20484" name="Text Box 14"/>
          <p:cNvSpPr txBox="1">
            <a:spLocks noChangeArrowheads="1"/>
          </p:cNvSpPr>
          <p:nvPr/>
        </p:nvSpPr>
        <p:spPr bwMode="auto">
          <a:xfrm>
            <a:off x="179388" y="1412875"/>
            <a:ext cx="8640762" cy="54244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2"/>
                </a:solidFill>
              </a:rPr>
              <a:t>ADT Array {</a:t>
            </a:r>
            <a:r>
              <a:rPr lang="en-US" altLang="zh-CN" dirty="0">
                <a:solidFill>
                  <a:schemeClr val="tx2"/>
                </a:solidFill>
              </a:rPr>
              <a:t>//</a:t>
            </a:r>
            <a:r>
              <a:rPr lang="zh-CN" altLang="en-US" dirty="0">
                <a:solidFill>
                  <a:schemeClr val="tx2"/>
                </a:solidFill>
              </a:rPr>
              <a:t>二维数组的定义</a:t>
            </a:r>
            <a:endParaRPr lang="zh-CN" altLang="zh-CN" dirty="0">
              <a:solidFill>
                <a:schemeClr val="tx2"/>
              </a:solidFill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800000"/>
                </a:solidFill>
                <a:latin typeface="楷体_GB2312" pitchFamily="49" charset="-122"/>
              </a:rPr>
              <a:t>数据对象</a:t>
            </a:r>
            <a:r>
              <a:rPr lang="en-US" altLang="zh-CN" dirty="0">
                <a:solidFill>
                  <a:srgbClr val="800000"/>
                </a:solidFill>
                <a:latin typeface="楷体_GB2312" pitchFamily="49" charset="-122"/>
              </a:rPr>
              <a:t>: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 dirty="0">
              <a:solidFill>
                <a:srgbClr val="8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800000"/>
                </a:solidFill>
                <a:latin typeface="楷体_GB2312" pitchFamily="49" charset="-122"/>
              </a:rPr>
              <a:t>数据关系</a:t>
            </a:r>
            <a:r>
              <a:rPr lang="en-US" altLang="zh-CN" dirty="0">
                <a:solidFill>
                  <a:srgbClr val="800000"/>
                </a:solidFill>
                <a:latin typeface="楷体_GB2312" pitchFamily="49" charset="-122"/>
              </a:rPr>
              <a:t>: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 dirty="0">
              <a:solidFill>
                <a:srgbClr val="0000FF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800000"/>
                </a:solidFill>
              </a:rPr>
              <a:t>   </a:t>
            </a:r>
            <a:r>
              <a:rPr lang="zh-CN" altLang="en-US" dirty="0">
                <a:solidFill>
                  <a:srgbClr val="800000"/>
                </a:solidFill>
              </a:rPr>
              <a:t>基本操作</a:t>
            </a:r>
            <a:r>
              <a:rPr lang="en-US" altLang="zh-CN" dirty="0">
                <a:solidFill>
                  <a:srgbClr val="800000"/>
                </a:solidFill>
              </a:rPr>
              <a:t>: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} ADT Array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0485" name="Rectangle 15"/>
          <p:cNvSpPr>
            <a:spLocks noChangeArrowheads="1"/>
          </p:cNvSpPr>
          <p:nvPr/>
        </p:nvSpPr>
        <p:spPr bwMode="auto">
          <a:xfrm>
            <a:off x="827088" y="2636838"/>
            <a:ext cx="7862887" cy="974725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≤ i ≤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-1, 0 </a:t>
            </a:r>
            <a:r>
              <a:rPr lang="en-US" altLang="zh-CN" dirty="0" smtClean="0">
                <a:solidFill>
                  <a:schemeClr val="tx1"/>
                </a:solidFill>
              </a:rPr>
              <a:t>≤ j ≤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D = {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dirty="0">
                <a:solidFill>
                  <a:schemeClr val="tx1"/>
                </a:solidFill>
              </a:rPr>
              <a:t> | 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dirty="0">
                <a:solidFill>
                  <a:schemeClr val="tx1"/>
                </a:solidFill>
              </a:rPr>
              <a:t> ∈</a:t>
            </a:r>
            <a:r>
              <a:rPr lang="en-US" altLang="zh-CN" dirty="0" err="1">
                <a:solidFill>
                  <a:schemeClr val="tx1"/>
                </a:solidFill>
              </a:rPr>
              <a:t>ElemSet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827088" y="4149725"/>
            <a:ext cx="7862887" cy="157321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R = { ROW, COL }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ROW = {&lt;a</a:t>
            </a:r>
            <a:r>
              <a:rPr lang="en-US" altLang="zh-CN" baseline="-25000" dirty="0">
                <a:solidFill>
                  <a:schemeClr val="tx1"/>
                </a:solidFill>
              </a:rPr>
              <a:t>i,j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i+1,j</a:t>
            </a:r>
            <a:r>
              <a:rPr lang="en-US" altLang="zh-CN" dirty="0">
                <a:solidFill>
                  <a:schemeClr val="tx1"/>
                </a:solidFill>
              </a:rPr>
              <a:t>&gt;| 0</a:t>
            </a:r>
            <a:r>
              <a:rPr lang="en-US" altLang="zh-CN" dirty="0" smtClean="0">
                <a:solidFill>
                  <a:schemeClr val="tx1"/>
                </a:solidFill>
              </a:rPr>
              <a:t>≤ i ≤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-2, 0</a:t>
            </a:r>
            <a:r>
              <a:rPr lang="en-US" altLang="zh-CN" dirty="0" smtClean="0">
                <a:solidFill>
                  <a:schemeClr val="tx1"/>
                </a:solidFill>
              </a:rPr>
              <a:t>≤ j ≤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-1}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COL = {&lt;a</a:t>
            </a:r>
            <a:r>
              <a:rPr lang="en-US" altLang="zh-CN" baseline="-25000" dirty="0">
                <a:solidFill>
                  <a:schemeClr val="tx1"/>
                </a:solidFill>
              </a:rPr>
              <a:t>i,j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i,j+1</a:t>
            </a:r>
            <a:r>
              <a:rPr lang="en-US" altLang="zh-CN" dirty="0">
                <a:solidFill>
                  <a:schemeClr val="tx1"/>
                </a:solidFill>
              </a:rPr>
              <a:t>&gt;| 0</a:t>
            </a:r>
            <a:r>
              <a:rPr lang="en-US" altLang="zh-CN" dirty="0" smtClean="0">
                <a:solidFill>
                  <a:schemeClr val="tx1"/>
                </a:solidFill>
              </a:rPr>
              <a:t>≤ i ≤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-1, 0≤ </a:t>
            </a:r>
            <a:r>
              <a:rPr lang="en-US" altLang="zh-CN" dirty="0" smtClean="0">
                <a:solidFill>
                  <a:schemeClr val="tx1"/>
                </a:solidFill>
              </a:rPr>
              <a:t>j ≤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-2}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275856" y="1761503"/>
            <a:ext cx="2232248" cy="875336"/>
          </a:xfrm>
          <a:prstGeom prst="wedgeEllipseCallout">
            <a:avLst>
              <a:gd name="adj1" fmla="val -100261"/>
              <a:gd name="adj2" fmla="val 46979"/>
            </a:avLst>
          </a:prstGeom>
          <a:solidFill>
            <a:srgbClr val="FFFFCC"/>
          </a:solidFill>
          <a:ln w="28575" cap="sq">
            <a:solidFill>
              <a:srgbClr val="FF0000"/>
            </a:solidFill>
            <a:miter lim="800000"/>
            <a:headEnd/>
            <a:tailEnd/>
          </a:ln>
        </p:spPr>
        <p:txBody>
          <a:bodyPr tIns="0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维</a:t>
            </a:r>
            <a:r>
              <a:rPr lang="zh-CN" altLang="en-US" dirty="0"/>
              <a:t>的长度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940152" y="2160903"/>
            <a:ext cx="2232248" cy="875336"/>
          </a:xfrm>
          <a:prstGeom prst="wedgeEllipseCallout">
            <a:avLst>
              <a:gd name="adj1" fmla="val -135372"/>
              <a:gd name="adj2" fmla="val 20449"/>
            </a:avLst>
          </a:prstGeom>
          <a:solidFill>
            <a:srgbClr val="FFFFCC"/>
          </a:solidFill>
          <a:ln w="28575" cap="sq">
            <a:solidFill>
              <a:srgbClr val="FF0000"/>
            </a:solidFill>
            <a:miter lim="800000"/>
            <a:headEnd/>
            <a:tailEnd/>
          </a:ln>
        </p:spPr>
        <p:txBody>
          <a:bodyPr tIns="0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维</a:t>
            </a:r>
            <a:r>
              <a:rPr lang="zh-CN" altLang="en-US" dirty="0"/>
              <a:t>的长度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1619672" y="2598571"/>
            <a:ext cx="576064" cy="576064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347988" y="2598571"/>
            <a:ext cx="576064" cy="576064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 animBg="1"/>
      <p:bldP spid="7" grpId="0" animBg="1"/>
      <p:bldP spid="8" grpId="0" animBg="1"/>
      <p:bldP spid="3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914E695-AE1D-4A3B-B442-981098F8E5C9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50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 </a:t>
            </a:r>
            <a:r>
              <a:rPr lang="zh-CN" altLang="en-US" smtClean="0"/>
              <a:t>广义表的表示方法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900113" y="1557338"/>
            <a:ext cx="7559675" cy="46085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ADT GList {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数据对象：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＝</a:t>
            </a:r>
            <a:r>
              <a:rPr lang="en-US" altLang="zh-CN">
                <a:solidFill>
                  <a:schemeClr val="tx1"/>
                </a:solidFill>
              </a:rPr>
              <a:t>{e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| i=1,2,..,n;  n≥0; 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                  e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∈AtomSet </a:t>
            </a:r>
            <a:r>
              <a:rPr lang="zh-CN" altLang="en-US">
                <a:solidFill>
                  <a:srgbClr val="FF3300"/>
                </a:solidFill>
              </a:rPr>
              <a:t>或 </a:t>
            </a:r>
            <a:r>
              <a:rPr lang="en-US" altLang="zh-CN">
                <a:solidFill>
                  <a:srgbClr val="FF3300"/>
                </a:solidFill>
              </a:rPr>
              <a:t>e</a:t>
            </a:r>
            <a:r>
              <a:rPr lang="en-US" altLang="zh-CN" baseline="-25000">
                <a:solidFill>
                  <a:srgbClr val="FF3300"/>
                </a:solidFill>
              </a:rPr>
              <a:t>i</a:t>
            </a:r>
            <a:r>
              <a:rPr lang="en-US" altLang="zh-CN">
                <a:solidFill>
                  <a:srgbClr val="FF3300"/>
                </a:solidFill>
              </a:rPr>
              <a:t>∈GList</a:t>
            </a:r>
            <a:r>
              <a:rPr lang="en-US" altLang="zh-CN">
                <a:solidFill>
                  <a:schemeClr val="tx1"/>
                </a:solidFill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                  AtomSet</a:t>
            </a:r>
            <a:r>
              <a:rPr lang="zh-CN" altLang="en-US">
                <a:solidFill>
                  <a:schemeClr val="tx1"/>
                </a:solidFill>
              </a:rPr>
              <a:t>为某个数据对象集合</a:t>
            </a:r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数据关系：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</a:rPr>
              <a:t>            </a:t>
            </a:r>
            <a:r>
              <a:rPr lang="en-US" altLang="zh-CN">
                <a:solidFill>
                  <a:schemeClr val="tx1"/>
                </a:solidFill>
              </a:rPr>
              <a:t>LR</a:t>
            </a:r>
            <a:r>
              <a:rPr lang="zh-CN" altLang="en-US">
                <a:solidFill>
                  <a:schemeClr val="tx1"/>
                </a:solidFill>
              </a:rPr>
              <a:t>＝</a:t>
            </a:r>
            <a:r>
              <a:rPr lang="en-US" altLang="zh-CN">
                <a:solidFill>
                  <a:schemeClr val="tx1"/>
                </a:solidFill>
              </a:rPr>
              <a:t>{&lt;e</a:t>
            </a:r>
            <a:r>
              <a:rPr lang="en-US" altLang="zh-CN" baseline="-25000">
                <a:solidFill>
                  <a:schemeClr val="tx1"/>
                </a:solidFill>
              </a:rPr>
              <a:t>i-1</a:t>
            </a:r>
            <a:r>
              <a:rPr lang="en-US" altLang="zh-CN">
                <a:solidFill>
                  <a:schemeClr val="tx1"/>
                </a:solidFill>
              </a:rPr>
              <a:t>, e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&gt;| e</a:t>
            </a:r>
            <a:r>
              <a:rPr lang="en-US" altLang="zh-CN" baseline="-25000">
                <a:solidFill>
                  <a:schemeClr val="tx1"/>
                </a:solidFill>
              </a:rPr>
              <a:t>i-1</a:t>
            </a:r>
            <a:r>
              <a:rPr lang="en-US" altLang="zh-CN">
                <a:solidFill>
                  <a:schemeClr val="tx1"/>
                </a:solidFill>
              </a:rPr>
              <a:t> ,e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∈D, 2≤i≤n}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基本操作</a:t>
            </a:r>
            <a:r>
              <a:rPr lang="en-US" altLang="zh-CN">
                <a:solidFill>
                  <a:schemeClr val="tx2"/>
                </a:solidFill>
              </a:rPr>
              <a:t>:   ……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} ADT GList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F0C1E64-8EE5-4899-B815-45DB02B4F0AA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51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基本操作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74041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 b="0">
                <a:solidFill>
                  <a:srgbClr val="990033"/>
                </a:solidFill>
                <a:sym typeface="Symbol" pitchFamily="18" charset="2"/>
              </a:rPr>
              <a:t></a:t>
            </a:r>
            <a:r>
              <a:rPr lang="en-US" altLang="zh-CN" sz="3600" b="0">
                <a:solidFill>
                  <a:schemeClr val="tx1"/>
                </a:solidFill>
              </a:rPr>
              <a:t>  </a:t>
            </a:r>
            <a:r>
              <a:rPr lang="zh-CN" altLang="en-US" sz="3600">
                <a:solidFill>
                  <a:srgbClr val="990033"/>
                </a:solidFill>
              </a:rPr>
              <a:t>结构的创建和销毁</a:t>
            </a:r>
            <a:endParaRPr lang="zh-CN" altLang="en-US" sz="3200">
              <a:solidFill>
                <a:srgbClr val="990033"/>
              </a:solidFill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200" b="0">
                <a:solidFill>
                  <a:schemeClr val="tx1"/>
                </a:solidFill>
              </a:rPr>
              <a:t>   </a:t>
            </a:r>
            <a:r>
              <a:rPr lang="en-US" altLang="zh-CN" sz="3200" b="0">
                <a:solidFill>
                  <a:srgbClr val="0000FF"/>
                </a:solidFill>
              </a:rPr>
              <a:t>InitGList(</a:t>
            </a:r>
            <a:r>
              <a:rPr lang="en-US" altLang="zh-CN" sz="3200">
                <a:solidFill>
                  <a:srgbClr val="0000FF"/>
                </a:solidFill>
              </a:rPr>
              <a:t>&amp;</a:t>
            </a:r>
            <a:r>
              <a:rPr lang="en-US" altLang="zh-CN" sz="3200" b="0">
                <a:solidFill>
                  <a:srgbClr val="0000FF"/>
                </a:solidFill>
              </a:rPr>
              <a:t>L);      DestroyGList(</a:t>
            </a:r>
            <a:r>
              <a:rPr lang="en-US" altLang="zh-CN" sz="3200">
                <a:solidFill>
                  <a:srgbClr val="0000FF"/>
                </a:solidFill>
              </a:rPr>
              <a:t>&amp;</a:t>
            </a:r>
            <a:r>
              <a:rPr lang="en-US" altLang="zh-CN" sz="3200" b="0">
                <a:solidFill>
                  <a:srgbClr val="0000FF"/>
                </a:solidFill>
              </a:rPr>
              <a:t>L);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3200" b="0">
                <a:solidFill>
                  <a:srgbClr val="0000FF"/>
                </a:solidFill>
              </a:rPr>
              <a:t>   CreateGList(</a:t>
            </a:r>
            <a:r>
              <a:rPr lang="en-US" altLang="zh-CN" sz="3200">
                <a:solidFill>
                  <a:srgbClr val="0000FF"/>
                </a:solidFill>
              </a:rPr>
              <a:t>&amp;</a:t>
            </a:r>
            <a:r>
              <a:rPr lang="en-US" altLang="zh-CN" sz="3200" b="0">
                <a:solidFill>
                  <a:srgbClr val="0000FF"/>
                </a:solidFill>
              </a:rPr>
              <a:t>L, S);   CopyGList(</a:t>
            </a:r>
            <a:r>
              <a:rPr lang="en-US" altLang="zh-CN" sz="3200">
                <a:solidFill>
                  <a:srgbClr val="0000FF"/>
                </a:solidFill>
              </a:rPr>
              <a:t>&amp;</a:t>
            </a:r>
            <a:r>
              <a:rPr lang="en-US" altLang="zh-CN" sz="3200" b="0">
                <a:solidFill>
                  <a:srgbClr val="0000FF"/>
                </a:solidFill>
              </a:rPr>
              <a:t>T, L);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533400" y="3733800"/>
            <a:ext cx="77866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 dirty="0">
                <a:solidFill>
                  <a:srgbClr val="990033"/>
                </a:solidFill>
                <a:sym typeface="Symbol" pitchFamily="18" charset="2"/>
              </a:rPr>
              <a:t></a:t>
            </a:r>
            <a:r>
              <a:rPr lang="en-US" altLang="zh-CN" sz="3600" dirty="0">
                <a:solidFill>
                  <a:srgbClr val="990033"/>
                </a:solidFill>
              </a:rPr>
              <a:t>  </a:t>
            </a:r>
            <a:r>
              <a:rPr lang="zh-CN" altLang="en-US" sz="3600" dirty="0">
                <a:solidFill>
                  <a:srgbClr val="990033"/>
                </a:solidFill>
              </a:rPr>
              <a:t>状态函数</a:t>
            </a:r>
            <a:endParaRPr lang="zh-CN" altLang="en-US" sz="3200" b="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200" b="0" dirty="0">
                <a:solidFill>
                  <a:schemeClr val="tx1"/>
                </a:solidFill>
              </a:rPr>
              <a:t>   </a:t>
            </a:r>
            <a:r>
              <a:rPr lang="en-US" altLang="zh-CN" sz="3200" b="0" dirty="0" err="1">
                <a:solidFill>
                  <a:srgbClr val="0000FF"/>
                </a:solidFill>
              </a:rPr>
              <a:t>GListLength</a:t>
            </a:r>
            <a:r>
              <a:rPr lang="en-US" altLang="zh-CN" sz="3200" b="0" dirty="0">
                <a:solidFill>
                  <a:srgbClr val="0000FF"/>
                </a:solidFill>
              </a:rPr>
              <a:t>(L);   </a:t>
            </a:r>
            <a:r>
              <a:rPr lang="en-US" altLang="zh-CN" sz="3200" b="0" dirty="0" err="1">
                <a:solidFill>
                  <a:srgbClr val="FF0000"/>
                </a:solidFill>
              </a:rPr>
              <a:t>GListDepth</a:t>
            </a:r>
            <a:r>
              <a:rPr lang="en-US" altLang="zh-CN" sz="3200" b="0" dirty="0">
                <a:solidFill>
                  <a:srgbClr val="FF0000"/>
                </a:solidFill>
              </a:rPr>
              <a:t>(L);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3200" b="0" dirty="0">
                <a:solidFill>
                  <a:srgbClr val="0000FF"/>
                </a:solidFill>
              </a:rPr>
              <a:t>   </a:t>
            </a:r>
            <a:r>
              <a:rPr lang="en-US" altLang="zh-CN" sz="3200" b="0" dirty="0" err="1">
                <a:solidFill>
                  <a:srgbClr val="0000FF"/>
                </a:solidFill>
              </a:rPr>
              <a:t>GListEmpty</a:t>
            </a:r>
            <a:r>
              <a:rPr lang="en-US" altLang="zh-CN" sz="3200" b="0" dirty="0">
                <a:solidFill>
                  <a:srgbClr val="0000FF"/>
                </a:solidFill>
              </a:rPr>
              <a:t>(L);   </a:t>
            </a:r>
            <a:r>
              <a:rPr lang="en-US" altLang="zh-CN" sz="3200" b="0" dirty="0" err="1">
                <a:solidFill>
                  <a:srgbClr val="FF0000"/>
                </a:solidFill>
              </a:rPr>
              <a:t>GetHead</a:t>
            </a:r>
            <a:r>
              <a:rPr lang="en-US" altLang="zh-CN" sz="3200" b="0" dirty="0">
                <a:solidFill>
                  <a:srgbClr val="FF0000"/>
                </a:solidFill>
              </a:rPr>
              <a:t>(L);    </a:t>
            </a:r>
            <a:r>
              <a:rPr lang="en-US" altLang="zh-CN" sz="3200" b="0" dirty="0" err="1">
                <a:solidFill>
                  <a:srgbClr val="FF0000"/>
                </a:solidFill>
              </a:rPr>
              <a:t>GetTail</a:t>
            </a:r>
            <a:r>
              <a:rPr lang="en-US" altLang="zh-CN" sz="3200" b="0" dirty="0">
                <a:solidFill>
                  <a:srgbClr val="FF0000"/>
                </a:solidFill>
              </a:rPr>
              <a:t>(L);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autoUpdateAnimBg="0"/>
      <p:bldP spid="21914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2624BB9-6F73-4AF8-8A0D-89AC5494FA85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52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基本操作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609600" y="2057400"/>
            <a:ext cx="4730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>
                <a:solidFill>
                  <a:srgbClr val="990033"/>
                </a:solidFill>
                <a:sym typeface="Symbol" pitchFamily="18" charset="2"/>
              </a:rPr>
              <a:t></a:t>
            </a:r>
            <a:r>
              <a:rPr lang="en-US" altLang="zh-CN" sz="3600">
                <a:solidFill>
                  <a:srgbClr val="990033"/>
                </a:solidFill>
              </a:rPr>
              <a:t>  </a:t>
            </a:r>
            <a:r>
              <a:rPr lang="zh-CN" altLang="en-US" sz="3600">
                <a:solidFill>
                  <a:srgbClr val="990033"/>
                </a:solidFill>
              </a:rPr>
              <a:t>插入和删除操作</a:t>
            </a:r>
            <a:endParaRPr lang="zh-CN" altLang="en-US" sz="3200">
              <a:solidFill>
                <a:srgbClr val="990033"/>
              </a:solidFill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200" b="0">
                <a:solidFill>
                  <a:schemeClr val="tx1"/>
                </a:solidFill>
              </a:rPr>
              <a:t>   </a:t>
            </a:r>
            <a:r>
              <a:rPr lang="en-US" altLang="zh-CN" sz="3200" b="0">
                <a:solidFill>
                  <a:srgbClr val="0000FF"/>
                </a:solidFill>
              </a:rPr>
              <a:t>InsertFirst_GL(</a:t>
            </a:r>
            <a:r>
              <a:rPr lang="en-US" altLang="zh-CN" sz="3200">
                <a:solidFill>
                  <a:srgbClr val="0000FF"/>
                </a:solidFill>
              </a:rPr>
              <a:t>&amp;</a:t>
            </a:r>
            <a:r>
              <a:rPr lang="en-US" altLang="zh-CN" sz="3200" b="0">
                <a:solidFill>
                  <a:srgbClr val="0000FF"/>
                </a:solidFill>
              </a:rPr>
              <a:t>L, e);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3200" b="0">
                <a:solidFill>
                  <a:srgbClr val="0000FF"/>
                </a:solidFill>
              </a:rPr>
              <a:t>   DeleteFirst_GL(</a:t>
            </a:r>
            <a:r>
              <a:rPr lang="en-US" altLang="zh-CN" sz="3200">
                <a:solidFill>
                  <a:srgbClr val="0000FF"/>
                </a:solidFill>
              </a:rPr>
              <a:t>&amp;</a:t>
            </a:r>
            <a:r>
              <a:rPr lang="en-US" altLang="zh-CN" sz="3200" b="0">
                <a:solidFill>
                  <a:srgbClr val="0000FF"/>
                </a:solidFill>
              </a:rPr>
              <a:t>L, </a:t>
            </a:r>
            <a:r>
              <a:rPr lang="en-US" altLang="zh-CN" sz="3200">
                <a:solidFill>
                  <a:srgbClr val="0000FF"/>
                </a:solidFill>
              </a:rPr>
              <a:t>&amp;</a:t>
            </a:r>
            <a:r>
              <a:rPr lang="en-US" altLang="zh-CN" sz="3200" b="0">
                <a:solidFill>
                  <a:srgbClr val="0000FF"/>
                </a:solidFill>
              </a:rPr>
              <a:t>e);</a:t>
            </a:r>
            <a:endParaRPr lang="en-US" altLang="zh-CN" sz="3200" b="0">
              <a:solidFill>
                <a:schemeClr val="tx1"/>
              </a:solidFill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09600" y="4114800"/>
            <a:ext cx="454977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>
                <a:solidFill>
                  <a:srgbClr val="990033"/>
                </a:solidFill>
                <a:sym typeface="Symbol" pitchFamily="18" charset="2"/>
              </a:rPr>
              <a:t></a:t>
            </a:r>
            <a:r>
              <a:rPr lang="en-US" altLang="zh-CN" sz="3600">
                <a:solidFill>
                  <a:srgbClr val="990033"/>
                </a:solidFill>
              </a:rPr>
              <a:t>  </a:t>
            </a:r>
            <a:r>
              <a:rPr lang="zh-CN" altLang="en-US" sz="3600">
                <a:solidFill>
                  <a:srgbClr val="990033"/>
                </a:solidFill>
              </a:rPr>
              <a:t>遍历</a:t>
            </a:r>
            <a:endParaRPr lang="zh-CN" altLang="en-US" sz="3200">
              <a:solidFill>
                <a:srgbClr val="990033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3200" b="0">
                <a:solidFill>
                  <a:schemeClr val="tx1"/>
                </a:solidFill>
              </a:rPr>
              <a:t>   </a:t>
            </a:r>
            <a:r>
              <a:rPr lang="en-US" altLang="zh-CN" sz="3200" b="0">
                <a:solidFill>
                  <a:srgbClr val="0000FF"/>
                </a:solidFill>
              </a:rPr>
              <a:t>Traverse_GL(L, Visit());</a:t>
            </a:r>
            <a:endParaRPr lang="en-US" altLang="zh-CN" sz="32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  <p:bldP spid="22118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F1B0D0A-D3FA-4712-8A38-86CDEFD5CEF0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53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427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5.5 </a:t>
            </a:r>
            <a:r>
              <a:rPr lang="zh-CN" altLang="en-US" smtClean="0"/>
              <a:t>广义表的存储结构</a:t>
            </a:r>
          </a:p>
        </p:txBody>
      </p:sp>
      <p:sp>
        <p:nvSpPr>
          <p:cNvPr id="54276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通常采用头、尾指针的链表结构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54277" name="Rectangle 15"/>
          <p:cNvSpPr>
            <a:spLocks noChangeArrowheads="1"/>
          </p:cNvSpPr>
          <p:nvPr/>
        </p:nvSpPr>
        <p:spPr bwMode="auto">
          <a:xfrm>
            <a:off x="1116013" y="4005263"/>
            <a:ext cx="2698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</a:rPr>
              <a:t>原子结点</a:t>
            </a:r>
            <a:r>
              <a:rPr lang="en-US" altLang="zh-CN" sz="4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54278" name="Rectangle 23"/>
          <p:cNvSpPr>
            <a:spLocks noChangeArrowheads="1"/>
          </p:cNvSpPr>
          <p:nvPr/>
        </p:nvSpPr>
        <p:spPr bwMode="auto">
          <a:xfrm>
            <a:off x="1692275" y="2606675"/>
            <a:ext cx="2139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latin typeface="楷体_GB2312" pitchFamily="49" charset="-122"/>
              </a:rPr>
              <a:t>表结点</a:t>
            </a:r>
            <a:r>
              <a:rPr lang="en-US" altLang="zh-CN" sz="4400" b="0" dirty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34858" name="Group 42"/>
          <p:cNvGraphicFramePr>
            <a:graphicFrameLocks noGrp="1"/>
          </p:cNvGraphicFramePr>
          <p:nvPr/>
        </p:nvGraphicFramePr>
        <p:xfrm>
          <a:off x="3924300" y="2636838"/>
          <a:ext cx="3455988" cy="762000"/>
        </p:xfrm>
        <a:graphic>
          <a:graphicData uri="http://schemas.openxmlformats.org/drawingml/2006/table">
            <a:tbl>
              <a:tblPr/>
              <a:tblGrid>
                <a:gridCol w="1646238"/>
                <a:gridCol w="904875"/>
                <a:gridCol w="904875"/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4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hp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7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59463"/>
              </p:ext>
            </p:extLst>
          </p:nvPr>
        </p:nvGraphicFramePr>
        <p:xfrm>
          <a:off x="3938588" y="4076700"/>
          <a:ext cx="3097212" cy="762000"/>
        </p:xfrm>
        <a:graphic>
          <a:graphicData uri="http://schemas.openxmlformats.org/drawingml/2006/table">
            <a:tbl>
              <a:tblPr/>
              <a:tblGrid>
                <a:gridCol w="1728787"/>
                <a:gridCol w="1368425"/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7301A14-6C55-42FA-BED7-9ABD50C4EE7E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54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101850" y="2906713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61975" y="4660900"/>
            <a:ext cx="38560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990033"/>
                </a:solidFill>
              </a:rPr>
              <a:t>若表头为原子，则为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561975" y="1524000"/>
            <a:ext cx="3195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800000"/>
                </a:solidFill>
              </a:rPr>
              <a:t>空表      </a:t>
            </a:r>
            <a:r>
              <a:rPr lang="en-US" altLang="zh-CN" sz="3200" i="1">
                <a:solidFill>
                  <a:srgbClr val="800000"/>
                </a:solidFill>
              </a:rPr>
              <a:t>ls=NULL</a:t>
            </a:r>
            <a:endParaRPr lang="en-US" altLang="zh-CN" sz="3200">
              <a:solidFill>
                <a:srgbClr val="800000"/>
              </a:solidFill>
            </a:endParaRP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61975" y="2362200"/>
            <a:ext cx="188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800000"/>
                </a:solidFill>
              </a:rPr>
              <a:t>非空表  </a:t>
            </a:r>
            <a:r>
              <a:rPr lang="en-US" altLang="zh-CN" sz="3200" i="1">
                <a:solidFill>
                  <a:srgbClr val="800000"/>
                </a:solidFill>
              </a:rPr>
              <a:t>ls</a:t>
            </a:r>
            <a:endParaRPr lang="en-US" altLang="zh-CN" sz="3200">
              <a:solidFill>
                <a:srgbClr val="800000"/>
              </a:solidFill>
            </a:endParaRP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092450" y="2525713"/>
            <a:ext cx="2682875" cy="6699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</a:rPr>
              <a:t>tag=1</a:t>
            </a:r>
            <a:r>
              <a:rPr lang="en-US" altLang="zh-CN" sz="3600">
                <a:solidFill>
                  <a:srgbClr val="0000FF"/>
                </a:solidFill>
              </a:rPr>
              <a:t>            </a:t>
            </a:r>
            <a:endParaRPr lang="en-US" altLang="zh-CN" sz="4400" b="0">
              <a:solidFill>
                <a:schemeClr val="tx1"/>
              </a:solidFill>
            </a:endParaRP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4387850" y="2525713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5073650" y="2525713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4692650" y="2906713"/>
            <a:ext cx="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5454650" y="2906713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3124200" y="3410962"/>
            <a:ext cx="3523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</a:rPr>
              <a:t>指向表头的</a:t>
            </a:r>
            <a:r>
              <a:rPr lang="zh-CN" altLang="en-US" sz="3200" dirty="0" smtClean="0">
                <a:solidFill>
                  <a:srgbClr val="0000FF"/>
                </a:solidFill>
              </a:rPr>
              <a:t>指针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hp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5759450" y="2349500"/>
            <a:ext cx="3432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</a:rPr>
              <a:t>指向表尾的</a:t>
            </a:r>
            <a:r>
              <a:rPr lang="zh-CN" altLang="en-US" sz="3200" dirty="0" smtClean="0">
                <a:solidFill>
                  <a:srgbClr val="0000FF"/>
                </a:solidFill>
              </a:rPr>
              <a:t>指针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tp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5149850" y="4646613"/>
            <a:ext cx="2403475" cy="669925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</a:rPr>
              <a:t>tag=0  data</a:t>
            </a:r>
            <a:endParaRPr lang="en-US" altLang="zh-CN" sz="4400" b="0">
              <a:solidFill>
                <a:schemeClr val="tx1"/>
              </a:solidFill>
            </a:endParaRP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6445250" y="462597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61975" y="5516563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</a:rPr>
              <a:t>否则，依次类推。</a:t>
            </a:r>
          </a:p>
        </p:txBody>
      </p:sp>
      <p:sp>
        <p:nvSpPr>
          <p:cNvPr id="55313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广义表的头尾链表存储表示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nimBg="1"/>
      <p:bldP spid="37907" grpId="0" autoUpdateAnimBg="0"/>
      <p:bldP spid="37910" grpId="0" autoUpdateAnimBg="0"/>
      <p:bldP spid="37911" grpId="0" autoUpdateAnimBg="0"/>
      <p:bldP spid="37913" grpId="0" animBg="1" autoUpdateAnimBg="0"/>
      <p:bldP spid="37914" grpId="0" animBg="1"/>
      <p:bldP spid="37915" grpId="0" animBg="1"/>
      <p:bldP spid="37916" grpId="0" animBg="1"/>
      <p:bldP spid="37917" grpId="0" animBg="1"/>
      <p:bldP spid="37918" grpId="0" autoUpdateAnimBg="0"/>
      <p:bldP spid="37919" grpId="0" autoUpdateAnimBg="0"/>
      <p:bldP spid="37920" grpId="0" animBg="1" autoUpdateAnimBg="0"/>
      <p:bldP spid="37921" grpId="0" animBg="1"/>
      <p:bldP spid="3792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9D13C62-DFB0-4723-8B49-0E6F45591F38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55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323850" y="2768600"/>
            <a:ext cx="8640763" cy="4044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typedef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GLNode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2"/>
                </a:solidFill>
              </a:rPr>
              <a:t>ElemTag</a:t>
            </a:r>
            <a:r>
              <a:rPr lang="en-US" altLang="zh-CN" dirty="0">
                <a:solidFill>
                  <a:schemeClr val="tx2"/>
                </a:solidFill>
              </a:rPr>
              <a:t>  tag;   // </a:t>
            </a:r>
            <a:r>
              <a:rPr lang="zh-CN" altLang="en-US" dirty="0">
                <a:solidFill>
                  <a:schemeClr val="tx2"/>
                </a:solidFill>
              </a:rPr>
              <a:t>标志域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union{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AtomType</a:t>
            </a:r>
            <a:r>
              <a:rPr lang="en-US" altLang="zh-CN" dirty="0">
                <a:solidFill>
                  <a:schemeClr val="tx1"/>
                </a:solidFill>
              </a:rPr>
              <a:t>  atom;      // </a:t>
            </a:r>
            <a:r>
              <a:rPr lang="zh-CN" altLang="en-US" dirty="0">
                <a:solidFill>
                  <a:schemeClr val="tx1"/>
                </a:solidFill>
              </a:rPr>
              <a:t>原子结点的数据域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GLNode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*hp, *</a:t>
            </a:r>
            <a:r>
              <a:rPr lang="en-US" altLang="zh-CN" dirty="0" err="1">
                <a:solidFill>
                  <a:schemeClr val="tx1"/>
                </a:solidFill>
              </a:rPr>
              <a:t>tp</a:t>
            </a:r>
            <a:r>
              <a:rPr lang="en-US" altLang="zh-CN" dirty="0">
                <a:solidFill>
                  <a:schemeClr val="tx1"/>
                </a:solidFill>
              </a:rPr>
              <a:t>;} </a:t>
            </a:r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;//</a:t>
            </a:r>
            <a:r>
              <a:rPr lang="zh-CN" altLang="en-US" dirty="0">
                <a:solidFill>
                  <a:schemeClr val="tx1"/>
                </a:solidFill>
              </a:rPr>
              <a:t>子表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表结点的指针域：</a:t>
            </a:r>
            <a:r>
              <a:rPr lang="en-US" altLang="zh-CN" dirty="0" err="1">
                <a:solidFill>
                  <a:srgbClr val="FF0000"/>
                </a:solidFill>
              </a:rPr>
              <a:t>ptr.hp</a:t>
            </a:r>
            <a:r>
              <a:rPr lang="zh-CN" altLang="en-US" dirty="0">
                <a:solidFill>
                  <a:srgbClr val="FF0000"/>
                </a:solidFill>
              </a:rPr>
              <a:t>指表头，</a:t>
            </a:r>
            <a:r>
              <a:rPr lang="en-US" altLang="zh-CN" dirty="0">
                <a:solidFill>
                  <a:srgbClr val="FF0000"/>
                </a:solidFill>
              </a:rPr>
              <a:t>ptr.tp</a:t>
            </a:r>
            <a:r>
              <a:rPr lang="zh-CN" altLang="en-US" dirty="0">
                <a:solidFill>
                  <a:srgbClr val="FF0000"/>
                </a:solidFill>
              </a:rPr>
              <a:t>指表尾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};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}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chemeClr val="tx1"/>
                </a:solidFill>
              </a:rPr>
              <a:t>GList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6324" name="Rectangle 28"/>
          <p:cNvSpPr>
            <a:spLocks noChangeArrowheads="1"/>
          </p:cNvSpPr>
          <p:nvPr/>
        </p:nvSpPr>
        <p:spPr bwMode="auto">
          <a:xfrm>
            <a:off x="990600" y="1392238"/>
            <a:ext cx="7253288" cy="1316037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typedef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enum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{ATOM, LIST}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ElemTag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  // ATOM==0:</a:t>
            </a:r>
            <a:r>
              <a:rPr lang="zh-CN" altLang="en-US" dirty="0">
                <a:solidFill>
                  <a:schemeClr val="tx1"/>
                </a:solidFill>
              </a:rPr>
              <a:t>原子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, LIST==1:</a:t>
            </a:r>
            <a:r>
              <a:rPr lang="zh-CN" altLang="en-US" dirty="0">
                <a:solidFill>
                  <a:schemeClr val="tx1"/>
                </a:solidFill>
              </a:rPr>
              <a:t>子表</a:t>
            </a:r>
          </a:p>
        </p:txBody>
      </p:sp>
      <p:sp>
        <p:nvSpPr>
          <p:cNvPr id="5632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广义表头尾链表存储表示</a:t>
            </a:r>
          </a:p>
        </p:txBody>
      </p:sp>
      <p:sp>
        <p:nvSpPr>
          <p:cNvPr id="56326" name="Rectangle 37"/>
          <p:cNvSpPr>
            <a:spLocks noChangeArrowheads="1"/>
          </p:cNvSpPr>
          <p:nvPr/>
        </p:nvSpPr>
        <p:spPr bwMode="auto">
          <a:xfrm>
            <a:off x="5572125" y="765175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2"/>
                </a:solidFill>
              </a:rPr>
              <a:t>原子结点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56327" name="Rectangle 38"/>
          <p:cNvSpPr>
            <a:spLocks noChangeArrowheads="1"/>
          </p:cNvSpPr>
          <p:nvPr/>
        </p:nvSpPr>
        <p:spPr bwMode="auto">
          <a:xfrm>
            <a:off x="5918200" y="26035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</a:rPr>
              <a:t>表结点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36925" name="Group 61"/>
          <p:cNvGraphicFramePr>
            <a:graphicFrameLocks noGrp="1"/>
          </p:cNvGraphicFramePr>
          <p:nvPr/>
        </p:nvGraphicFramePr>
        <p:xfrm>
          <a:off x="7092950" y="260350"/>
          <a:ext cx="1993900" cy="457200"/>
        </p:xfrm>
        <a:graphic>
          <a:graphicData uri="http://schemas.openxmlformats.org/drawingml/2006/table">
            <a:tbl>
              <a:tblPr/>
              <a:tblGrid>
                <a:gridCol w="942975"/>
                <a:gridCol w="525463"/>
                <a:gridCol w="52546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2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32166"/>
              </p:ext>
            </p:extLst>
          </p:nvPr>
        </p:nvGraphicFramePr>
        <p:xfrm>
          <a:off x="7072313" y="836613"/>
          <a:ext cx="1800225" cy="457200"/>
        </p:xfrm>
        <a:graphic>
          <a:graphicData uri="http://schemas.openxmlformats.org/drawingml/2006/table">
            <a:tbl>
              <a:tblPr/>
              <a:tblGrid>
                <a:gridCol w="1004887"/>
                <a:gridCol w="79533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1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4B659A9-A77C-4FE7-9A1D-1E5371684E49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56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zh-CN" sz="2400" dirty="0" smtClean="0"/>
              <a:t>A=</a:t>
            </a:r>
            <a:r>
              <a:rPr lang="zh-CN" altLang="pt-BR" sz="2400" dirty="0" smtClean="0"/>
              <a:t>（）</a:t>
            </a:r>
            <a:r>
              <a:rPr lang="pt-BR" altLang="zh-CN" sz="2400" dirty="0" smtClean="0"/>
              <a:t>B = (e)    C = (a,(b,c,d))     D = (A,B,C) </a:t>
            </a:r>
            <a:endParaRPr lang="en-US" altLang="zh-CN" sz="2400" dirty="0" smtClean="0"/>
          </a:p>
        </p:txBody>
      </p: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395288" y="1484313"/>
            <a:ext cx="180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>
                <a:solidFill>
                  <a:srgbClr val="800000"/>
                </a:solidFill>
                <a:ea typeface="宋体" pitchFamily="2" charset="-122"/>
              </a:rPr>
              <a:t>=NULL</a:t>
            </a: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395288" y="2551113"/>
            <a:ext cx="1758950" cy="1138237"/>
            <a:chOff x="249" y="1607"/>
            <a:chExt cx="1108" cy="717"/>
          </a:xfrm>
        </p:grpSpPr>
        <p:grpSp>
          <p:nvGrpSpPr>
            <p:cNvPr id="57427" name="Group 27"/>
            <p:cNvGrpSpPr>
              <a:grpSpLocks/>
            </p:cNvGrpSpPr>
            <p:nvPr/>
          </p:nvGrpSpPr>
          <p:grpSpPr bwMode="auto">
            <a:xfrm>
              <a:off x="771" y="2061"/>
              <a:ext cx="473" cy="263"/>
              <a:chOff x="2199" y="2296"/>
              <a:chExt cx="473" cy="263"/>
            </a:xfrm>
          </p:grpSpPr>
          <p:sp>
            <p:nvSpPr>
              <p:cNvPr id="57435" name="Rectangle 25"/>
              <p:cNvSpPr>
                <a:spLocks noChangeArrowheads="1"/>
              </p:cNvSpPr>
              <p:nvPr/>
            </p:nvSpPr>
            <p:spPr bwMode="auto">
              <a:xfrm>
                <a:off x="2199" y="2296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0</a:t>
                </a:r>
              </a:p>
            </p:txBody>
          </p:sp>
          <p:sp>
            <p:nvSpPr>
              <p:cNvPr id="57436" name="Rectangle 26"/>
              <p:cNvSpPr>
                <a:spLocks noChangeArrowheads="1"/>
              </p:cNvSpPr>
              <p:nvPr/>
            </p:nvSpPr>
            <p:spPr bwMode="auto">
              <a:xfrm>
                <a:off x="2426" y="2296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e</a:t>
                </a:r>
              </a:p>
            </p:txBody>
          </p:sp>
        </p:grpSp>
        <p:grpSp>
          <p:nvGrpSpPr>
            <p:cNvPr id="57428" name="Group 29"/>
            <p:cNvGrpSpPr>
              <a:grpSpLocks/>
            </p:cNvGrpSpPr>
            <p:nvPr/>
          </p:nvGrpSpPr>
          <p:grpSpPr bwMode="auto">
            <a:xfrm>
              <a:off x="657" y="1653"/>
              <a:ext cx="700" cy="263"/>
              <a:chOff x="2008" y="1852"/>
              <a:chExt cx="700" cy="263"/>
            </a:xfrm>
          </p:grpSpPr>
          <p:sp>
            <p:nvSpPr>
              <p:cNvPr id="57432" name="Rectangle 30"/>
              <p:cNvSpPr>
                <a:spLocks noChangeArrowheads="1"/>
              </p:cNvSpPr>
              <p:nvPr/>
            </p:nvSpPr>
            <p:spPr bwMode="auto">
              <a:xfrm>
                <a:off x="2008" y="1852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1</a:t>
                </a:r>
              </a:p>
            </p:txBody>
          </p:sp>
          <p:sp>
            <p:nvSpPr>
              <p:cNvPr id="57433" name="Rectangle 31"/>
              <p:cNvSpPr>
                <a:spLocks noChangeArrowheads="1"/>
              </p:cNvSpPr>
              <p:nvPr/>
            </p:nvSpPr>
            <p:spPr bwMode="auto">
              <a:xfrm>
                <a:off x="2235" y="1852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57434" name="Rectangle 32"/>
              <p:cNvSpPr>
                <a:spLocks noChangeArrowheads="1"/>
              </p:cNvSpPr>
              <p:nvPr/>
            </p:nvSpPr>
            <p:spPr bwMode="auto">
              <a:xfrm>
                <a:off x="2462" y="1852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∧</a:t>
                </a:r>
              </a:p>
            </p:txBody>
          </p:sp>
        </p:grpSp>
        <p:sp>
          <p:nvSpPr>
            <p:cNvPr id="57429" name="Line 36"/>
            <p:cNvSpPr>
              <a:spLocks noChangeShapeType="1"/>
            </p:cNvSpPr>
            <p:nvPr/>
          </p:nvSpPr>
          <p:spPr bwMode="auto">
            <a:xfrm>
              <a:off x="1007" y="1789"/>
              <a:ext cx="0" cy="27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430" name="Rectangle 39"/>
            <p:cNvSpPr>
              <a:spLocks noChangeArrowheads="1"/>
            </p:cNvSpPr>
            <p:nvPr/>
          </p:nvSpPr>
          <p:spPr bwMode="auto">
            <a:xfrm>
              <a:off x="249" y="1607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57431" name="Line 40"/>
            <p:cNvSpPr>
              <a:spLocks noChangeShapeType="1"/>
            </p:cNvSpPr>
            <p:nvPr/>
          </p:nvSpPr>
          <p:spPr bwMode="auto">
            <a:xfrm>
              <a:off x="476" y="1789"/>
              <a:ext cx="181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3529013" y="3443288"/>
            <a:ext cx="788987" cy="417512"/>
            <a:chOff x="2223" y="2169"/>
            <a:chExt cx="497" cy="263"/>
          </a:xfrm>
        </p:grpSpPr>
        <p:sp>
          <p:nvSpPr>
            <p:cNvPr id="57425" name="Rectangle 50"/>
            <p:cNvSpPr>
              <a:spLocks noChangeArrowheads="1"/>
            </p:cNvSpPr>
            <p:nvPr/>
          </p:nvSpPr>
          <p:spPr bwMode="auto">
            <a:xfrm>
              <a:off x="2223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0</a:t>
              </a:r>
            </a:p>
          </p:txBody>
        </p:sp>
        <p:sp>
          <p:nvSpPr>
            <p:cNvPr id="57426" name="Rectangle 51"/>
            <p:cNvSpPr>
              <a:spLocks noChangeArrowheads="1"/>
            </p:cNvSpPr>
            <p:nvPr/>
          </p:nvSpPr>
          <p:spPr bwMode="auto">
            <a:xfrm>
              <a:off x="2474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348038" y="2624138"/>
            <a:ext cx="1111250" cy="417512"/>
            <a:chOff x="2008" y="1852"/>
            <a:chExt cx="700" cy="263"/>
          </a:xfrm>
        </p:grpSpPr>
        <p:sp>
          <p:nvSpPr>
            <p:cNvPr id="57422" name="Rectangle 53"/>
            <p:cNvSpPr>
              <a:spLocks noChangeArrowheads="1"/>
            </p:cNvSpPr>
            <p:nvPr/>
          </p:nvSpPr>
          <p:spPr bwMode="auto">
            <a:xfrm>
              <a:off x="2008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23" name="Rectangle 54"/>
            <p:cNvSpPr>
              <a:spLocks noChangeArrowheads="1"/>
            </p:cNvSpPr>
            <p:nvPr/>
          </p:nvSpPr>
          <p:spPr bwMode="auto">
            <a:xfrm>
              <a:off x="2235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24" name="Rectangle 55"/>
            <p:cNvSpPr>
              <a:spLocks noChangeArrowheads="1"/>
            </p:cNvSpPr>
            <p:nvPr/>
          </p:nvSpPr>
          <p:spPr bwMode="auto">
            <a:xfrm>
              <a:off x="2462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</p:grpSp>
      <p:sp>
        <p:nvSpPr>
          <p:cNvPr id="255032" name="Line 56"/>
          <p:cNvSpPr>
            <a:spLocks noChangeShapeType="1"/>
          </p:cNvSpPr>
          <p:nvPr/>
        </p:nvSpPr>
        <p:spPr bwMode="auto">
          <a:xfrm>
            <a:off x="3924300" y="2852738"/>
            <a:ext cx="0" cy="5762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33" name="Rectangle 57"/>
          <p:cNvSpPr>
            <a:spLocks noChangeArrowheads="1"/>
          </p:cNvSpPr>
          <p:nvPr/>
        </p:nvSpPr>
        <p:spPr bwMode="auto">
          <a:xfrm>
            <a:off x="2679700" y="25511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55034" name="Line 58"/>
          <p:cNvSpPr>
            <a:spLocks noChangeShapeType="1"/>
          </p:cNvSpPr>
          <p:nvPr/>
        </p:nvSpPr>
        <p:spPr bwMode="auto">
          <a:xfrm>
            <a:off x="3060700" y="2840038"/>
            <a:ext cx="287338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35" name="Line 59"/>
          <p:cNvSpPr>
            <a:spLocks noChangeShapeType="1"/>
          </p:cNvSpPr>
          <p:nvPr/>
        </p:nvSpPr>
        <p:spPr bwMode="auto">
          <a:xfrm>
            <a:off x="4284663" y="2840038"/>
            <a:ext cx="503237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4787900" y="2624138"/>
            <a:ext cx="1111250" cy="417512"/>
            <a:chOff x="3016" y="1653"/>
            <a:chExt cx="700" cy="263"/>
          </a:xfrm>
        </p:grpSpPr>
        <p:sp>
          <p:nvSpPr>
            <p:cNvPr id="57419" name="Rectangle 63"/>
            <p:cNvSpPr>
              <a:spLocks noChangeArrowheads="1"/>
            </p:cNvSpPr>
            <p:nvPr/>
          </p:nvSpPr>
          <p:spPr bwMode="auto">
            <a:xfrm>
              <a:off x="3016" y="1653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20" name="Rectangle 64"/>
            <p:cNvSpPr>
              <a:spLocks noChangeArrowheads="1"/>
            </p:cNvSpPr>
            <p:nvPr/>
          </p:nvSpPr>
          <p:spPr bwMode="auto">
            <a:xfrm>
              <a:off x="3243" y="1653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21" name="Rectangle 65"/>
            <p:cNvSpPr>
              <a:spLocks noChangeArrowheads="1"/>
            </p:cNvSpPr>
            <p:nvPr/>
          </p:nvSpPr>
          <p:spPr bwMode="auto">
            <a:xfrm>
              <a:off x="3470" y="1653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∧</a:t>
              </a:r>
            </a:p>
          </p:txBody>
        </p:sp>
      </p:grpSp>
      <p:sp>
        <p:nvSpPr>
          <p:cNvPr id="255042" name="Line 66"/>
          <p:cNvSpPr>
            <a:spLocks noChangeShapeType="1"/>
          </p:cNvSpPr>
          <p:nvPr/>
        </p:nvSpPr>
        <p:spPr bwMode="auto">
          <a:xfrm>
            <a:off x="5364163" y="2852738"/>
            <a:ext cx="0" cy="5762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4968875" y="4090988"/>
            <a:ext cx="788988" cy="417512"/>
            <a:chOff x="3130" y="2577"/>
            <a:chExt cx="497" cy="263"/>
          </a:xfrm>
        </p:grpSpPr>
        <p:sp>
          <p:nvSpPr>
            <p:cNvPr id="57417" name="Rectangle 69"/>
            <p:cNvSpPr>
              <a:spLocks noChangeArrowheads="1"/>
            </p:cNvSpPr>
            <p:nvPr/>
          </p:nvSpPr>
          <p:spPr bwMode="auto">
            <a:xfrm>
              <a:off x="3130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0</a:t>
              </a:r>
            </a:p>
          </p:txBody>
        </p:sp>
        <p:sp>
          <p:nvSpPr>
            <p:cNvPr id="57418" name="Rectangle 70"/>
            <p:cNvSpPr>
              <a:spLocks noChangeArrowheads="1"/>
            </p:cNvSpPr>
            <p:nvPr/>
          </p:nvSpPr>
          <p:spPr bwMode="auto">
            <a:xfrm>
              <a:off x="3381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b</a:t>
              </a:r>
            </a:p>
          </p:txBody>
        </p:sp>
      </p:grp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4787900" y="3443288"/>
            <a:ext cx="1111250" cy="417512"/>
            <a:chOff x="3016" y="2169"/>
            <a:chExt cx="700" cy="263"/>
          </a:xfrm>
        </p:grpSpPr>
        <p:sp>
          <p:nvSpPr>
            <p:cNvPr id="57414" name="Rectangle 72"/>
            <p:cNvSpPr>
              <a:spLocks noChangeArrowheads="1"/>
            </p:cNvSpPr>
            <p:nvPr/>
          </p:nvSpPr>
          <p:spPr bwMode="auto">
            <a:xfrm>
              <a:off x="3016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15" name="Rectangle 73"/>
            <p:cNvSpPr>
              <a:spLocks noChangeArrowheads="1"/>
            </p:cNvSpPr>
            <p:nvPr/>
          </p:nvSpPr>
          <p:spPr bwMode="auto">
            <a:xfrm>
              <a:off x="3243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16" name="Rectangle 74"/>
            <p:cNvSpPr>
              <a:spLocks noChangeArrowheads="1"/>
            </p:cNvSpPr>
            <p:nvPr/>
          </p:nvSpPr>
          <p:spPr bwMode="auto">
            <a:xfrm>
              <a:off x="3470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</p:grpSp>
      <p:sp>
        <p:nvSpPr>
          <p:cNvPr id="255051" name="Line 75"/>
          <p:cNvSpPr>
            <a:spLocks noChangeShapeType="1"/>
          </p:cNvSpPr>
          <p:nvPr/>
        </p:nvSpPr>
        <p:spPr bwMode="auto">
          <a:xfrm>
            <a:off x="5343525" y="3659188"/>
            <a:ext cx="0" cy="431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52" name="Line 76"/>
          <p:cNvSpPr>
            <a:spLocks noChangeShapeType="1"/>
          </p:cNvSpPr>
          <p:nvPr/>
        </p:nvSpPr>
        <p:spPr bwMode="auto">
          <a:xfrm>
            <a:off x="5724525" y="3659188"/>
            <a:ext cx="503238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" name="Group 137"/>
          <p:cNvGrpSpPr>
            <a:grpSpLocks/>
          </p:cNvGrpSpPr>
          <p:nvPr/>
        </p:nvGrpSpPr>
        <p:grpSpPr bwMode="auto">
          <a:xfrm>
            <a:off x="6408738" y="4090988"/>
            <a:ext cx="788987" cy="417512"/>
            <a:chOff x="4037" y="2577"/>
            <a:chExt cx="497" cy="263"/>
          </a:xfrm>
        </p:grpSpPr>
        <p:sp>
          <p:nvSpPr>
            <p:cNvPr id="57412" name="Rectangle 77"/>
            <p:cNvSpPr>
              <a:spLocks noChangeArrowheads="1"/>
            </p:cNvSpPr>
            <p:nvPr/>
          </p:nvSpPr>
          <p:spPr bwMode="auto">
            <a:xfrm>
              <a:off x="4037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0</a:t>
              </a:r>
            </a:p>
          </p:txBody>
        </p:sp>
        <p:sp>
          <p:nvSpPr>
            <p:cNvPr id="57413" name="Rectangle 78"/>
            <p:cNvSpPr>
              <a:spLocks noChangeArrowheads="1"/>
            </p:cNvSpPr>
            <p:nvPr/>
          </p:nvSpPr>
          <p:spPr bwMode="auto">
            <a:xfrm>
              <a:off x="4288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c</a:t>
              </a:r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6227763" y="3443288"/>
            <a:ext cx="1111250" cy="417512"/>
            <a:chOff x="2008" y="1852"/>
            <a:chExt cx="700" cy="263"/>
          </a:xfrm>
        </p:grpSpPr>
        <p:sp>
          <p:nvSpPr>
            <p:cNvPr id="57409" name="Rectangle 80"/>
            <p:cNvSpPr>
              <a:spLocks noChangeArrowheads="1"/>
            </p:cNvSpPr>
            <p:nvPr/>
          </p:nvSpPr>
          <p:spPr bwMode="auto">
            <a:xfrm>
              <a:off x="2008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10" name="Rectangle 81"/>
            <p:cNvSpPr>
              <a:spLocks noChangeArrowheads="1"/>
            </p:cNvSpPr>
            <p:nvPr/>
          </p:nvSpPr>
          <p:spPr bwMode="auto">
            <a:xfrm>
              <a:off x="2235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11" name="Rectangle 82"/>
            <p:cNvSpPr>
              <a:spLocks noChangeArrowheads="1"/>
            </p:cNvSpPr>
            <p:nvPr/>
          </p:nvSpPr>
          <p:spPr bwMode="auto">
            <a:xfrm>
              <a:off x="2462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</p:grpSp>
      <p:sp>
        <p:nvSpPr>
          <p:cNvPr id="255059" name="Line 83"/>
          <p:cNvSpPr>
            <a:spLocks noChangeShapeType="1"/>
          </p:cNvSpPr>
          <p:nvPr/>
        </p:nvSpPr>
        <p:spPr bwMode="auto">
          <a:xfrm>
            <a:off x="6783388" y="3659188"/>
            <a:ext cx="0" cy="431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60" name="Line 84"/>
          <p:cNvSpPr>
            <a:spLocks noChangeShapeType="1"/>
          </p:cNvSpPr>
          <p:nvPr/>
        </p:nvSpPr>
        <p:spPr bwMode="auto">
          <a:xfrm>
            <a:off x="7164388" y="3659188"/>
            <a:ext cx="503237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" name="Group 138"/>
          <p:cNvGrpSpPr>
            <a:grpSpLocks/>
          </p:cNvGrpSpPr>
          <p:nvPr/>
        </p:nvGrpSpPr>
        <p:grpSpPr bwMode="auto">
          <a:xfrm>
            <a:off x="7850188" y="4090988"/>
            <a:ext cx="788987" cy="417512"/>
            <a:chOff x="4945" y="2577"/>
            <a:chExt cx="497" cy="263"/>
          </a:xfrm>
        </p:grpSpPr>
        <p:sp>
          <p:nvSpPr>
            <p:cNvPr id="57407" name="Rectangle 85"/>
            <p:cNvSpPr>
              <a:spLocks noChangeArrowheads="1"/>
            </p:cNvSpPr>
            <p:nvPr/>
          </p:nvSpPr>
          <p:spPr bwMode="auto">
            <a:xfrm>
              <a:off x="4945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0</a:t>
              </a:r>
            </a:p>
          </p:txBody>
        </p:sp>
        <p:sp>
          <p:nvSpPr>
            <p:cNvPr id="57408" name="Rectangle 86"/>
            <p:cNvSpPr>
              <a:spLocks noChangeArrowheads="1"/>
            </p:cNvSpPr>
            <p:nvPr/>
          </p:nvSpPr>
          <p:spPr bwMode="auto">
            <a:xfrm>
              <a:off x="5196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d</a:t>
              </a:r>
            </a:p>
          </p:txBody>
        </p:sp>
      </p:grpSp>
      <p:grpSp>
        <p:nvGrpSpPr>
          <p:cNvPr id="13" name="Group 135"/>
          <p:cNvGrpSpPr>
            <a:grpSpLocks/>
          </p:cNvGrpSpPr>
          <p:nvPr/>
        </p:nvGrpSpPr>
        <p:grpSpPr bwMode="auto">
          <a:xfrm>
            <a:off x="7669213" y="3443288"/>
            <a:ext cx="1111250" cy="417512"/>
            <a:chOff x="4831" y="2169"/>
            <a:chExt cx="700" cy="263"/>
          </a:xfrm>
        </p:grpSpPr>
        <p:sp>
          <p:nvSpPr>
            <p:cNvPr id="57404" name="Rectangle 88"/>
            <p:cNvSpPr>
              <a:spLocks noChangeArrowheads="1"/>
            </p:cNvSpPr>
            <p:nvPr/>
          </p:nvSpPr>
          <p:spPr bwMode="auto">
            <a:xfrm>
              <a:off x="4831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05" name="Rectangle 89"/>
            <p:cNvSpPr>
              <a:spLocks noChangeArrowheads="1"/>
            </p:cNvSpPr>
            <p:nvPr/>
          </p:nvSpPr>
          <p:spPr bwMode="auto">
            <a:xfrm>
              <a:off x="5058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06" name="Rectangle 90"/>
            <p:cNvSpPr>
              <a:spLocks noChangeArrowheads="1"/>
            </p:cNvSpPr>
            <p:nvPr/>
          </p:nvSpPr>
          <p:spPr bwMode="auto">
            <a:xfrm>
              <a:off x="5285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∧</a:t>
              </a:r>
            </a:p>
          </p:txBody>
        </p:sp>
      </p:grpSp>
      <p:sp>
        <p:nvSpPr>
          <p:cNvPr id="255067" name="Line 91"/>
          <p:cNvSpPr>
            <a:spLocks noChangeShapeType="1"/>
          </p:cNvSpPr>
          <p:nvPr/>
        </p:nvSpPr>
        <p:spPr bwMode="auto">
          <a:xfrm>
            <a:off x="8224838" y="3659188"/>
            <a:ext cx="0" cy="431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" name="Group 119"/>
          <p:cNvGrpSpPr>
            <a:grpSpLocks/>
          </p:cNvGrpSpPr>
          <p:nvPr/>
        </p:nvGrpSpPr>
        <p:grpSpPr bwMode="auto">
          <a:xfrm>
            <a:off x="374650" y="5214938"/>
            <a:ext cx="4732338" cy="519112"/>
            <a:chOff x="236" y="3285"/>
            <a:chExt cx="2981" cy="327"/>
          </a:xfrm>
        </p:grpSpPr>
        <p:grpSp>
          <p:nvGrpSpPr>
            <p:cNvPr id="57388" name="Group 35"/>
            <p:cNvGrpSpPr>
              <a:grpSpLocks/>
            </p:cNvGrpSpPr>
            <p:nvPr/>
          </p:nvGrpSpPr>
          <p:grpSpPr bwMode="auto">
            <a:xfrm>
              <a:off x="703" y="3331"/>
              <a:ext cx="700" cy="263"/>
              <a:chOff x="793" y="1071"/>
              <a:chExt cx="700" cy="263"/>
            </a:xfrm>
          </p:grpSpPr>
          <p:sp>
            <p:nvSpPr>
              <p:cNvPr id="57401" name="Rectangle 19"/>
              <p:cNvSpPr>
                <a:spLocks noChangeArrowheads="1"/>
              </p:cNvSpPr>
              <p:nvPr/>
            </p:nvSpPr>
            <p:spPr bwMode="auto">
              <a:xfrm>
                <a:off x="793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1</a:t>
                </a:r>
              </a:p>
            </p:txBody>
          </p:sp>
          <p:sp>
            <p:nvSpPr>
              <p:cNvPr id="57402" name="Rectangle 20"/>
              <p:cNvSpPr>
                <a:spLocks noChangeArrowheads="1"/>
              </p:cNvSpPr>
              <p:nvPr/>
            </p:nvSpPr>
            <p:spPr bwMode="auto">
              <a:xfrm>
                <a:off x="1020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∧</a:t>
                </a:r>
              </a:p>
            </p:txBody>
          </p:sp>
          <p:sp>
            <p:nvSpPr>
              <p:cNvPr id="57403" name="Rectangle 21"/>
              <p:cNvSpPr>
                <a:spLocks noChangeArrowheads="1"/>
              </p:cNvSpPr>
              <p:nvPr/>
            </p:nvSpPr>
            <p:spPr bwMode="auto">
              <a:xfrm>
                <a:off x="1247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</p:grpSp>
        <p:sp>
          <p:nvSpPr>
            <p:cNvPr id="57389" name="Rectangle 95"/>
            <p:cNvSpPr>
              <a:spLocks noChangeArrowheads="1"/>
            </p:cNvSpPr>
            <p:nvPr/>
          </p:nvSpPr>
          <p:spPr bwMode="auto">
            <a:xfrm>
              <a:off x="236" y="3285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57390" name="Line 96"/>
            <p:cNvSpPr>
              <a:spLocks noChangeShapeType="1"/>
            </p:cNvSpPr>
            <p:nvPr/>
          </p:nvSpPr>
          <p:spPr bwMode="auto">
            <a:xfrm>
              <a:off x="476" y="3467"/>
              <a:ext cx="181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1" name="Line 97"/>
            <p:cNvSpPr>
              <a:spLocks noChangeShapeType="1"/>
            </p:cNvSpPr>
            <p:nvPr/>
          </p:nvSpPr>
          <p:spPr bwMode="auto">
            <a:xfrm>
              <a:off x="1293" y="3467"/>
              <a:ext cx="317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7392" name="Group 98"/>
            <p:cNvGrpSpPr>
              <a:grpSpLocks/>
            </p:cNvGrpSpPr>
            <p:nvPr/>
          </p:nvGrpSpPr>
          <p:grpSpPr bwMode="auto">
            <a:xfrm>
              <a:off x="1610" y="3331"/>
              <a:ext cx="700" cy="263"/>
              <a:chOff x="793" y="1071"/>
              <a:chExt cx="700" cy="263"/>
            </a:xfrm>
          </p:grpSpPr>
          <p:sp>
            <p:nvSpPr>
              <p:cNvPr id="57398" name="Rectangle 99"/>
              <p:cNvSpPr>
                <a:spLocks noChangeArrowheads="1"/>
              </p:cNvSpPr>
              <p:nvPr/>
            </p:nvSpPr>
            <p:spPr bwMode="auto">
              <a:xfrm>
                <a:off x="793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1</a:t>
                </a:r>
              </a:p>
            </p:txBody>
          </p:sp>
          <p:sp>
            <p:nvSpPr>
              <p:cNvPr id="57399" name="Rectangle 100"/>
              <p:cNvSpPr>
                <a:spLocks noChangeArrowheads="1"/>
              </p:cNvSpPr>
              <p:nvPr/>
            </p:nvSpPr>
            <p:spPr bwMode="auto">
              <a:xfrm>
                <a:off x="1020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57400" name="Rectangle 101"/>
              <p:cNvSpPr>
                <a:spLocks noChangeArrowheads="1"/>
              </p:cNvSpPr>
              <p:nvPr/>
            </p:nvSpPr>
            <p:spPr bwMode="auto">
              <a:xfrm>
                <a:off x="1247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</p:grpSp>
        <p:sp>
          <p:nvSpPr>
            <p:cNvPr id="57393" name="Line 102"/>
            <p:cNvSpPr>
              <a:spLocks noChangeShapeType="1"/>
            </p:cNvSpPr>
            <p:nvPr/>
          </p:nvSpPr>
          <p:spPr bwMode="auto">
            <a:xfrm>
              <a:off x="2200" y="3467"/>
              <a:ext cx="317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7394" name="Group 103"/>
            <p:cNvGrpSpPr>
              <a:grpSpLocks/>
            </p:cNvGrpSpPr>
            <p:nvPr/>
          </p:nvGrpSpPr>
          <p:grpSpPr bwMode="auto">
            <a:xfrm>
              <a:off x="2517" y="3331"/>
              <a:ext cx="700" cy="263"/>
              <a:chOff x="793" y="1071"/>
              <a:chExt cx="700" cy="263"/>
            </a:xfrm>
          </p:grpSpPr>
          <p:sp>
            <p:nvSpPr>
              <p:cNvPr id="57395" name="Rectangle 104"/>
              <p:cNvSpPr>
                <a:spLocks noChangeArrowheads="1"/>
              </p:cNvSpPr>
              <p:nvPr/>
            </p:nvSpPr>
            <p:spPr bwMode="auto">
              <a:xfrm>
                <a:off x="793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1</a:t>
                </a:r>
              </a:p>
            </p:txBody>
          </p:sp>
          <p:sp>
            <p:nvSpPr>
              <p:cNvPr id="57396" name="Rectangle 105"/>
              <p:cNvSpPr>
                <a:spLocks noChangeArrowheads="1"/>
              </p:cNvSpPr>
              <p:nvPr/>
            </p:nvSpPr>
            <p:spPr bwMode="auto">
              <a:xfrm>
                <a:off x="1020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57397" name="Rectangle 106"/>
              <p:cNvSpPr>
                <a:spLocks noChangeArrowheads="1"/>
              </p:cNvSpPr>
              <p:nvPr/>
            </p:nvSpPr>
            <p:spPr bwMode="auto">
              <a:xfrm>
                <a:off x="1247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∧</a:t>
                </a:r>
              </a:p>
            </p:txBody>
          </p:sp>
        </p:grpSp>
      </p:grpSp>
      <p:sp>
        <p:nvSpPr>
          <p:cNvPr id="255084" name="Freeform 108"/>
          <p:cNvSpPr>
            <a:spLocks/>
          </p:cNvSpPr>
          <p:nvPr/>
        </p:nvSpPr>
        <p:spPr bwMode="auto">
          <a:xfrm>
            <a:off x="900113" y="2840038"/>
            <a:ext cx="2232025" cy="2592387"/>
          </a:xfrm>
          <a:custGeom>
            <a:avLst/>
            <a:gdLst>
              <a:gd name="T0" fmla="*/ 2147483647 w 1361"/>
              <a:gd name="T1" fmla="*/ 2147483647 h 1633"/>
              <a:gd name="T2" fmla="*/ 2147483647 w 1361"/>
              <a:gd name="T3" fmla="*/ 2147483647 h 1633"/>
              <a:gd name="T4" fmla="*/ 0 w 1361"/>
              <a:gd name="T5" fmla="*/ 2147483647 h 1633"/>
              <a:gd name="T6" fmla="*/ 0 w 1361"/>
              <a:gd name="T7" fmla="*/ 0 h 1633"/>
              <a:gd name="T8" fmla="*/ 0 60000 65536"/>
              <a:gd name="T9" fmla="*/ 0 60000 65536"/>
              <a:gd name="T10" fmla="*/ 0 60000 65536"/>
              <a:gd name="T11" fmla="*/ 0 60000 65536"/>
              <a:gd name="T12" fmla="*/ 0 w 1361"/>
              <a:gd name="T13" fmla="*/ 0 h 1633"/>
              <a:gd name="T14" fmla="*/ 1361 w 1361"/>
              <a:gd name="T15" fmla="*/ 1633 h 1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1" h="1633">
                <a:moveTo>
                  <a:pt x="1361" y="1633"/>
                </a:moveTo>
                <a:lnTo>
                  <a:pt x="1361" y="1360"/>
                </a:lnTo>
                <a:lnTo>
                  <a:pt x="0" y="1360"/>
                </a:lnTo>
                <a:lnTo>
                  <a:pt x="0" y="0"/>
                </a:lnTo>
              </a:path>
            </a:pathLst>
          </a:custGeom>
          <a:noFill/>
          <a:ln w="28575" cap="sq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85" name="Freeform 109"/>
          <p:cNvSpPr>
            <a:spLocks/>
          </p:cNvSpPr>
          <p:nvPr/>
        </p:nvSpPr>
        <p:spPr bwMode="auto">
          <a:xfrm>
            <a:off x="3203575" y="2840038"/>
            <a:ext cx="1296988" cy="2592387"/>
          </a:xfrm>
          <a:custGeom>
            <a:avLst/>
            <a:gdLst>
              <a:gd name="T0" fmla="*/ 2147483647 w 771"/>
              <a:gd name="T1" fmla="*/ 2147483647 h 1633"/>
              <a:gd name="T2" fmla="*/ 2147483647 w 771"/>
              <a:gd name="T3" fmla="*/ 2147483647 h 1633"/>
              <a:gd name="T4" fmla="*/ 0 w 771"/>
              <a:gd name="T5" fmla="*/ 2147483647 h 1633"/>
              <a:gd name="T6" fmla="*/ 0 w 771"/>
              <a:gd name="T7" fmla="*/ 0 h 1633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1633"/>
              <a:gd name="T14" fmla="*/ 771 w 771"/>
              <a:gd name="T15" fmla="*/ 1633 h 1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1633">
                <a:moveTo>
                  <a:pt x="771" y="1633"/>
                </a:moveTo>
                <a:lnTo>
                  <a:pt x="771" y="1088"/>
                </a:lnTo>
                <a:lnTo>
                  <a:pt x="0" y="1088"/>
                </a:lnTo>
                <a:lnTo>
                  <a:pt x="0" y="0"/>
                </a:lnTo>
              </a:path>
            </a:pathLst>
          </a:custGeom>
          <a:noFill/>
          <a:ln w="28575" cap="sq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" name="Group 116"/>
          <p:cNvGrpSpPr>
            <a:grpSpLocks/>
          </p:cNvGrpSpPr>
          <p:nvPr/>
        </p:nvGrpSpPr>
        <p:grpSpPr bwMode="auto">
          <a:xfrm>
            <a:off x="2390775" y="1484313"/>
            <a:ext cx="1779588" cy="519112"/>
            <a:chOff x="1506" y="935"/>
            <a:chExt cx="1121" cy="327"/>
          </a:xfrm>
        </p:grpSpPr>
        <p:sp>
          <p:nvSpPr>
            <p:cNvPr id="57383" name="Rectangle 111"/>
            <p:cNvSpPr>
              <a:spLocks noChangeArrowheads="1"/>
            </p:cNvSpPr>
            <p:nvPr/>
          </p:nvSpPr>
          <p:spPr bwMode="auto">
            <a:xfrm>
              <a:off x="1927" y="981"/>
              <a:ext cx="246" cy="263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384" name="Rectangle 112"/>
            <p:cNvSpPr>
              <a:spLocks noChangeArrowheads="1"/>
            </p:cNvSpPr>
            <p:nvPr/>
          </p:nvSpPr>
          <p:spPr bwMode="auto">
            <a:xfrm>
              <a:off x="2154" y="981"/>
              <a:ext cx="246" cy="263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∧</a:t>
              </a:r>
            </a:p>
          </p:txBody>
        </p:sp>
        <p:sp>
          <p:nvSpPr>
            <p:cNvPr id="57385" name="Rectangle 113"/>
            <p:cNvSpPr>
              <a:spLocks noChangeArrowheads="1"/>
            </p:cNvSpPr>
            <p:nvPr/>
          </p:nvSpPr>
          <p:spPr bwMode="auto">
            <a:xfrm>
              <a:off x="2381" y="981"/>
              <a:ext cx="246" cy="263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∧</a:t>
              </a:r>
            </a:p>
          </p:txBody>
        </p:sp>
        <p:sp>
          <p:nvSpPr>
            <p:cNvPr id="57386" name="Rectangle 114"/>
            <p:cNvSpPr>
              <a:spLocks noChangeArrowheads="1"/>
            </p:cNvSpPr>
            <p:nvPr/>
          </p:nvSpPr>
          <p:spPr bwMode="auto">
            <a:xfrm>
              <a:off x="1506" y="935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57387" name="Line 115"/>
            <p:cNvSpPr>
              <a:spLocks noChangeShapeType="1"/>
            </p:cNvSpPr>
            <p:nvPr/>
          </p:nvSpPr>
          <p:spPr bwMode="auto">
            <a:xfrm>
              <a:off x="1746" y="1117"/>
              <a:ext cx="181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5097" name="Text Box 121"/>
          <p:cNvSpPr txBox="1">
            <a:spLocks noChangeArrowheads="1"/>
          </p:cNvSpPr>
          <p:nvPr/>
        </p:nvSpPr>
        <p:spPr bwMode="auto">
          <a:xfrm>
            <a:off x="3419475" y="2997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a</a:t>
            </a:r>
          </a:p>
        </p:txBody>
      </p:sp>
      <p:sp>
        <p:nvSpPr>
          <p:cNvPr id="255098" name="Text Box 122"/>
          <p:cNvSpPr txBox="1">
            <a:spLocks noChangeArrowheads="1"/>
          </p:cNvSpPr>
          <p:nvPr/>
        </p:nvSpPr>
        <p:spPr bwMode="auto">
          <a:xfrm>
            <a:off x="4140200" y="21336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((b,c,d))</a:t>
            </a:r>
          </a:p>
        </p:txBody>
      </p:sp>
      <p:sp>
        <p:nvSpPr>
          <p:cNvPr id="255100" name="Rectangle 124"/>
          <p:cNvSpPr>
            <a:spLocks noChangeArrowheads="1"/>
          </p:cNvSpPr>
          <p:nvPr/>
        </p:nvSpPr>
        <p:spPr bwMode="auto">
          <a:xfrm>
            <a:off x="4349750" y="2997200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(b,c,d)</a:t>
            </a:r>
          </a:p>
        </p:txBody>
      </p:sp>
      <p:sp>
        <p:nvSpPr>
          <p:cNvPr id="255101" name="Rectangle 125"/>
          <p:cNvSpPr>
            <a:spLocks noChangeArrowheads="1"/>
          </p:cNvSpPr>
          <p:nvPr/>
        </p:nvSpPr>
        <p:spPr bwMode="auto">
          <a:xfrm>
            <a:off x="5651500" y="29972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(c,d)</a:t>
            </a:r>
          </a:p>
        </p:txBody>
      </p:sp>
      <p:sp>
        <p:nvSpPr>
          <p:cNvPr id="255102" name="Rectangle 126"/>
          <p:cNvSpPr>
            <a:spLocks noChangeArrowheads="1"/>
          </p:cNvSpPr>
          <p:nvPr/>
        </p:nvSpPr>
        <p:spPr bwMode="auto">
          <a:xfrm>
            <a:off x="7304088" y="292417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(d)</a:t>
            </a:r>
          </a:p>
        </p:txBody>
      </p:sp>
      <p:sp>
        <p:nvSpPr>
          <p:cNvPr id="255103" name="Rectangle 127"/>
          <p:cNvSpPr>
            <a:spLocks noChangeArrowheads="1"/>
          </p:cNvSpPr>
          <p:nvPr/>
        </p:nvSpPr>
        <p:spPr bwMode="auto">
          <a:xfrm>
            <a:off x="5818188" y="21336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 )</a:t>
            </a:r>
          </a:p>
        </p:txBody>
      </p:sp>
      <p:sp>
        <p:nvSpPr>
          <p:cNvPr id="255104" name="Rectangle 128"/>
          <p:cNvSpPr>
            <a:spLocks noChangeArrowheads="1"/>
          </p:cNvSpPr>
          <p:nvPr/>
        </p:nvSpPr>
        <p:spPr bwMode="auto">
          <a:xfrm>
            <a:off x="8532813" y="2924175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 )</a:t>
            </a:r>
          </a:p>
        </p:txBody>
      </p:sp>
      <p:sp>
        <p:nvSpPr>
          <p:cNvPr id="255105" name="Text Box 129"/>
          <p:cNvSpPr txBox="1">
            <a:spLocks noChangeArrowheads="1"/>
          </p:cNvSpPr>
          <p:nvPr/>
        </p:nvSpPr>
        <p:spPr bwMode="auto">
          <a:xfrm>
            <a:off x="4500563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b</a:t>
            </a:r>
          </a:p>
        </p:txBody>
      </p:sp>
      <p:sp>
        <p:nvSpPr>
          <p:cNvPr id="255106" name="Text Box 130"/>
          <p:cNvSpPr txBox="1">
            <a:spLocks noChangeArrowheads="1"/>
          </p:cNvSpPr>
          <p:nvPr/>
        </p:nvSpPr>
        <p:spPr bwMode="auto">
          <a:xfrm>
            <a:off x="5940425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c</a:t>
            </a:r>
          </a:p>
        </p:txBody>
      </p:sp>
      <p:sp>
        <p:nvSpPr>
          <p:cNvPr id="255107" name="Text Box 131"/>
          <p:cNvSpPr txBox="1">
            <a:spLocks noChangeArrowheads="1"/>
          </p:cNvSpPr>
          <p:nvPr/>
        </p:nvSpPr>
        <p:spPr bwMode="auto">
          <a:xfrm>
            <a:off x="7380288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5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5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5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5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3" grpId="0" autoUpdateAnimBg="0"/>
      <p:bldP spid="255032" grpId="0" animBg="1"/>
      <p:bldP spid="255033" grpId="0"/>
      <p:bldP spid="255034" grpId="0" animBg="1"/>
      <p:bldP spid="255035" grpId="0" animBg="1"/>
      <p:bldP spid="255042" grpId="0" animBg="1"/>
      <p:bldP spid="255051" grpId="0" animBg="1"/>
      <p:bldP spid="255052" grpId="0" animBg="1"/>
      <p:bldP spid="255059" grpId="0" animBg="1"/>
      <p:bldP spid="255060" grpId="0" animBg="1"/>
      <p:bldP spid="255067" grpId="0" animBg="1"/>
      <p:bldP spid="255084" grpId="0" animBg="1"/>
      <p:bldP spid="255085" grpId="0" animBg="1"/>
      <p:bldP spid="255097" grpId="0"/>
      <p:bldP spid="255098" grpId="0"/>
      <p:bldP spid="255100" grpId="0"/>
      <p:bldP spid="255101" grpId="0"/>
      <p:bldP spid="255102" grpId="0"/>
      <p:bldP spid="255103" grpId="0"/>
      <p:bldP spid="255104" grpId="0"/>
      <p:bldP spid="255105" grpId="0"/>
      <p:bldP spid="255106" grpId="0"/>
      <p:bldP spid="25510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8EAB180-B4C1-47DA-BBBD-1E046F2BFEC8}" type="slidenum">
              <a:rPr lang="en-US" altLang="zh-CN" sz="1400" b="0" smtClean="0">
                <a:ea typeface="宋体" pitchFamily="2" charset="-122"/>
              </a:rPr>
              <a:pPr eaLnBrk="1" hangingPunct="1"/>
              <a:t>57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130425"/>
            <a:ext cx="6400800" cy="1470025"/>
          </a:xfrm>
        </p:spPr>
        <p:txBody>
          <a:bodyPr/>
          <a:lstStyle/>
          <a:p>
            <a:pPr eaLnBrk="1" hangingPunct="1"/>
            <a:r>
              <a:rPr lang="en-US" altLang="zh-CN" smtClean="0"/>
              <a:t>5.6 </a:t>
            </a:r>
            <a:r>
              <a:rPr lang="zh-CN" altLang="en-US" smtClean="0"/>
              <a:t>广义表操作的递归函数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BF7FBB2-17C3-4B31-96E3-5B1A0A108486}" type="slidenum">
              <a:rPr lang="en-US" altLang="zh-CN" sz="1400" b="0" smtClean="0">
                <a:ea typeface="宋体" pitchFamily="2" charset="-122"/>
              </a:rPr>
              <a:pPr eaLnBrk="1" hangingPunct="1"/>
              <a:t>58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什么是递归函数？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递归函数：直接或者</a:t>
            </a:r>
            <a:r>
              <a:rPr lang="zh-CN" altLang="en-US" dirty="0"/>
              <a:t>间接</a:t>
            </a:r>
            <a:r>
              <a:rPr lang="zh-CN" altLang="en-US" dirty="0" smtClean="0"/>
              <a:t>调用自身的函数</a:t>
            </a:r>
          </a:p>
          <a:p>
            <a:pPr eaLnBrk="1" hangingPunct="1"/>
            <a:r>
              <a:rPr lang="zh-CN" altLang="en-US" dirty="0" smtClean="0"/>
              <a:t>递归调用有两种方式</a:t>
            </a:r>
            <a:r>
              <a:rPr lang="en-US" altLang="zh-CN" dirty="0" smtClean="0"/>
              <a:t>:</a:t>
            </a:r>
          </a:p>
          <a:p>
            <a:pPr lvl="1" eaLnBrk="1" hangingPunct="1"/>
            <a:r>
              <a:rPr lang="zh-CN" altLang="en-US" dirty="0" smtClean="0"/>
              <a:t>直接调用其本身</a:t>
            </a:r>
          </a:p>
          <a:p>
            <a:pPr lvl="1" eaLnBrk="1" hangingPunct="1"/>
            <a:r>
              <a:rPr lang="zh-CN" altLang="en-US" dirty="0" smtClean="0"/>
              <a:t>通过其他函数间接地调用。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53653" y="3433763"/>
            <a:ext cx="2410211" cy="29956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int  </a:t>
            </a:r>
            <a:r>
              <a:rPr kumimoji="1" lang="en-US" altLang="zh-CN" dirty="0">
                <a:solidFill>
                  <a:srgbClr val="0000FF"/>
                </a:solidFill>
                <a:ea typeface="宋体" pitchFamily="2" charset="-122"/>
              </a:rPr>
              <a:t>f(int x)</a:t>
            </a:r>
            <a:endParaRPr kumimoji="1" lang="en-US" altLang="zh-CN" dirty="0">
              <a:ea typeface="宋体" pitchFamily="2" charset="-122"/>
            </a:endParaRP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{    int </a:t>
            </a:r>
            <a:r>
              <a:rPr kumimoji="1" lang="en-US" altLang="zh-CN" dirty="0" err="1">
                <a:ea typeface="宋体" pitchFamily="2" charset="-122"/>
              </a:rPr>
              <a:t>y,z</a:t>
            </a:r>
            <a:r>
              <a:rPr kumimoji="1" lang="en-US" altLang="zh-CN" dirty="0">
                <a:ea typeface="宋体" pitchFamily="2" charset="-122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       ……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宋体" pitchFamily="2" charset="-122"/>
              </a:rPr>
              <a:t>      z=f(y);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      …….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     return(2*z);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3403600"/>
            <a:ext cx="5510213" cy="3121025"/>
            <a:chOff x="2086" y="2024"/>
            <a:chExt cx="3471" cy="1966"/>
          </a:xfrm>
        </p:grpSpPr>
        <p:sp>
          <p:nvSpPr>
            <p:cNvPr id="7175" name="Text Box 6"/>
            <p:cNvSpPr txBox="1">
              <a:spLocks noChangeArrowheads="1"/>
            </p:cNvSpPr>
            <p:nvPr/>
          </p:nvSpPr>
          <p:spPr bwMode="auto">
            <a:xfrm>
              <a:off x="2086" y="2043"/>
              <a:ext cx="1572" cy="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int  </a:t>
              </a:r>
              <a:r>
                <a:rPr kumimoji="1" lang="en-US" altLang="zh-CN" dirty="0">
                  <a:solidFill>
                    <a:srgbClr val="0000FF"/>
                  </a:solidFill>
                  <a:ea typeface="宋体" pitchFamily="2" charset="-122"/>
                </a:rPr>
                <a:t>f1(int x)</a:t>
              </a:r>
              <a:endParaRPr kumimoji="1" lang="en-US" altLang="zh-CN" dirty="0">
                <a:ea typeface="宋体" pitchFamily="2" charset="-122"/>
              </a:endParaRP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{    int </a:t>
              </a:r>
              <a:r>
                <a:rPr kumimoji="1" lang="en-US" altLang="zh-CN" dirty="0" err="1">
                  <a:ea typeface="宋体" pitchFamily="2" charset="-122"/>
                </a:rPr>
                <a:t>y,z</a:t>
              </a:r>
              <a:r>
                <a:rPr kumimoji="1" lang="en-US" altLang="zh-CN" dirty="0">
                  <a:ea typeface="宋体" pitchFamily="2" charset="-122"/>
                </a:rPr>
                <a:t>;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       ……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solidFill>
                    <a:srgbClr val="FF3300"/>
                  </a:solidFill>
                  <a:ea typeface="宋体" pitchFamily="2" charset="-122"/>
                </a:rPr>
                <a:t>      z=f2(y);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      …….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     return(2*z);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}</a:t>
              </a:r>
            </a:p>
          </p:txBody>
        </p:sp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3969" y="2024"/>
              <a:ext cx="1588" cy="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int  </a:t>
              </a:r>
              <a:r>
                <a:rPr kumimoji="1" lang="en-US" altLang="zh-CN" dirty="0">
                  <a:solidFill>
                    <a:srgbClr val="0000FF"/>
                  </a:solidFill>
                  <a:ea typeface="宋体" pitchFamily="2" charset="-122"/>
                </a:rPr>
                <a:t>f2(int t)</a:t>
              </a:r>
              <a:endParaRPr kumimoji="1" lang="en-US" altLang="zh-CN" dirty="0">
                <a:ea typeface="宋体" pitchFamily="2" charset="-122"/>
              </a:endParaRP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{    int </a:t>
              </a:r>
              <a:r>
                <a:rPr kumimoji="1" lang="en-US" altLang="zh-CN" dirty="0" err="1">
                  <a:ea typeface="宋体" pitchFamily="2" charset="-122"/>
                </a:rPr>
                <a:t>a,c</a:t>
              </a:r>
              <a:r>
                <a:rPr kumimoji="1" lang="en-US" altLang="zh-CN" dirty="0">
                  <a:ea typeface="宋体" pitchFamily="2" charset="-122"/>
                </a:rPr>
                <a:t>;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       ……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      </a:t>
              </a:r>
              <a:r>
                <a:rPr kumimoji="1" lang="en-US" altLang="zh-CN" dirty="0">
                  <a:solidFill>
                    <a:srgbClr val="FF3300"/>
                  </a:solidFill>
                  <a:ea typeface="宋体" pitchFamily="2" charset="-122"/>
                </a:rPr>
                <a:t>c=f1(a);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      …….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     return(3+c);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kumimoji="1" lang="en-US" altLang="zh-CN" dirty="0">
                  <a:ea typeface="宋体" pitchFamily="2" charset="-122"/>
                </a:rPr>
                <a:t>}</a:t>
              </a:r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 flipV="1">
              <a:off x="3243" y="2205"/>
              <a:ext cx="771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8" name="Line 9"/>
            <p:cNvSpPr>
              <a:spLocks noChangeShapeType="1"/>
            </p:cNvSpPr>
            <p:nvPr/>
          </p:nvSpPr>
          <p:spPr bwMode="auto">
            <a:xfrm flipH="1" flipV="1">
              <a:off x="3560" y="2205"/>
              <a:ext cx="772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38DB16D-152B-45E3-BBE6-081CD29F07C7}" type="slidenum">
              <a:rPr lang="en-US" altLang="zh-CN" sz="1400" b="0" smtClean="0">
                <a:ea typeface="宋体" pitchFamily="2" charset="-122"/>
              </a:rPr>
              <a:pPr eaLnBrk="1" hangingPunct="1"/>
              <a:t>59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递归程序特点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通常以递归形式定义算法与非递归算法比较，算法结构会更紧凑、清晰</a:t>
            </a:r>
            <a:r>
              <a:rPr lang="en-US" altLang="zh-CN" smtClean="0"/>
              <a:t>;</a:t>
            </a:r>
          </a:p>
          <a:p>
            <a:pPr eaLnBrk="1" hangingPunct="1"/>
            <a:r>
              <a:rPr lang="zh-CN" altLang="en-US" smtClean="0"/>
              <a:t>但是，递归函数在递归调用过程中，会占用更多的内存空间和需更多的运行时间</a:t>
            </a:r>
            <a:r>
              <a:rPr lang="en-US" altLang="zh-CN" smtClean="0"/>
              <a:t>;</a:t>
            </a: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它必须满足以下两个条件：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1) </a:t>
            </a:r>
            <a:r>
              <a:rPr lang="zh-CN" altLang="en-US" smtClean="0">
                <a:solidFill>
                  <a:schemeClr val="tx1"/>
                </a:solidFill>
              </a:rPr>
              <a:t>在每一次调用自己时，必须是（在某种意义上）</a:t>
            </a:r>
            <a:r>
              <a:rPr lang="zh-CN" altLang="en-US" smtClean="0">
                <a:solidFill>
                  <a:srgbClr val="FF3300"/>
                </a:solidFill>
              </a:rPr>
              <a:t>更接近于解</a:t>
            </a:r>
            <a:r>
              <a:rPr lang="en-US" altLang="zh-CN" smtClean="0">
                <a:solidFill>
                  <a:schemeClr val="tx1"/>
                </a:solidFill>
              </a:rPr>
              <a:t>;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2) </a:t>
            </a:r>
            <a:r>
              <a:rPr lang="zh-CN" altLang="en-US" smtClean="0">
                <a:solidFill>
                  <a:schemeClr val="tx1"/>
                </a:solidFill>
              </a:rPr>
              <a:t>必须有一个</a:t>
            </a:r>
            <a:r>
              <a:rPr lang="zh-CN" altLang="en-US" smtClean="0">
                <a:solidFill>
                  <a:srgbClr val="FF3300"/>
                </a:solidFill>
              </a:rPr>
              <a:t>终止条件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</a:p>
          <a:p>
            <a:pPr lvl="1" eaLnBrk="1" hangingPunct="1"/>
            <a:r>
              <a:rPr lang="zh-CN" altLang="en-US" smtClean="0"/>
              <a:t>防止振荡式的相互递归调用，否则会产生无限递归调用现象</a:t>
            </a:r>
            <a:r>
              <a:rPr lang="en-US" altLang="zh-CN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B93575D-7BE9-40F2-BACD-F15D3D43117B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6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  </a:t>
            </a:r>
            <a:r>
              <a:rPr lang="zh-CN" altLang="en-US" smtClean="0"/>
              <a:t>数组的类型定义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4213" y="1125538"/>
            <a:ext cx="7921625" cy="5751512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</a:rPr>
              <a:t>ADT Array {//n</a:t>
            </a:r>
            <a:r>
              <a:rPr lang="zh-CN" altLang="en-US" dirty="0">
                <a:solidFill>
                  <a:schemeClr val="tx2"/>
                </a:solidFill>
              </a:rPr>
              <a:t>维数组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rgbClr val="800000"/>
                </a:solidFill>
              </a:rPr>
              <a:t>数据对象：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solidFill>
                <a:srgbClr val="800000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rgbClr val="800000"/>
                </a:solidFill>
              </a:rPr>
              <a:t>数据关系：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solidFill>
                <a:srgbClr val="800000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800000"/>
                </a:solidFill>
              </a:rPr>
              <a:t> 基本操作</a:t>
            </a:r>
            <a:r>
              <a:rPr lang="en-US" altLang="zh-CN" dirty="0">
                <a:solidFill>
                  <a:srgbClr val="800000"/>
                </a:solidFill>
              </a:rPr>
              <a:t>: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</a:rPr>
              <a:t>} ADT Array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116013" y="2187575"/>
            <a:ext cx="6840537" cy="109696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=0,...,b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-1,  i=1,2,..,n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＝</a:t>
            </a:r>
            <a:r>
              <a:rPr lang="en-US" altLang="zh-CN">
                <a:solidFill>
                  <a:schemeClr val="tx1"/>
                </a:solidFill>
              </a:rPr>
              <a:t>{a</a:t>
            </a:r>
            <a:r>
              <a:rPr lang="en-US" altLang="zh-CN" baseline="-25000">
                <a:solidFill>
                  <a:schemeClr val="tx1"/>
                </a:solidFill>
              </a:rPr>
              <a:t>j1,j2, ...,,ji,jn</a:t>
            </a:r>
            <a:r>
              <a:rPr lang="en-US" altLang="zh-CN">
                <a:solidFill>
                  <a:schemeClr val="tx1"/>
                </a:solidFill>
              </a:rPr>
              <a:t>| a</a:t>
            </a:r>
            <a:r>
              <a:rPr lang="en-US" altLang="zh-CN" baseline="-25000">
                <a:solidFill>
                  <a:schemeClr val="tx1"/>
                </a:solidFill>
              </a:rPr>
              <a:t>j1,j2, ...,,ji,jn</a:t>
            </a:r>
            <a:r>
              <a:rPr lang="en-US" altLang="zh-CN">
                <a:solidFill>
                  <a:schemeClr val="tx1"/>
                </a:solidFill>
              </a:rPr>
              <a:t>∈ElemSet }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116013" y="3700463"/>
            <a:ext cx="6840537" cy="2249487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{R1, R2, ..., </a:t>
            </a:r>
            <a:r>
              <a:rPr lang="en-US" altLang="zh-CN" dirty="0" err="1">
                <a:solidFill>
                  <a:srgbClr val="0000FF"/>
                </a:solidFill>
              </a:rPr>
              <a:t>Rn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 err="1">
                <a:solidFill>
                  <a:schemeClr val="tx1"/>
                </a:solidFill>
              </a:rPr>
              <a:t>Ri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{&lt;a</a:t>
            </a:r>
            <a:r>
              <a:rPr lang="en-US" altLang="zh-CN" baseline="-25000" dirty="0">
                <a:solidFill>
                  <a:schemeClr val="tx1"/>
                </a:solidFill>
              </a:rPr>
              <a:t>j1,... </a:t>
            </a:r>
            <a:r>
              <a:rPr lang="en-US" altLang="zh-CN" baseline="-25000" dirty="0" err="1">
                <a:solidFill>
                  <a:srgbClr val="FF0000"/>
                </a:solidFill>
              </a:rPr>
              <a:t>ji</a:t>
            </a:r>
            <a:r>
              <a:rPr lang="en-US" altLang="zh-CN" baseline="-25000" dirty="0">
                <a:solidFill>
                  <a:schemeClr val="tx1"/>
                </a:solidFill>
              </a:rPr>
              <a:t>,... </a:t>
            </a:r>
            <a:r>
              <a:rPr lang="en-US" altLang="zh-CN" baseline="-25000" dirty="0" err="1">
                <a:solidFill>
                  <a:schemeClr val="tx1"/>
                </a:solidFill>
              </a:rPr>
              <a:t>jn</a:t>
            </a:r>
            <a:r>
              <a:rPr lang="en-US" altLang="zh-CN" dirty="0">
                <a:solidFill>
                  <a:schemeClr val="tx1"/>
                </a:solidFill>
              </a:rPr>
              <a:t> , a</a:t>
            </a:r>
            <a:r>
              <a:rPr lang="en-US" altLang="zh-CN" baseline="-25000" dirty="0">
                <a:solidFill>
                  <a:schemeClr val="tx1"/>
                </a:solidFill>
              </a:rPr>
              <a:t>j1, ...</a:t>
            </a:r>
            <a:r>
              <a:rPr lang="en-US" altLang="zh-CN" baseline="-25000" dirty="0" err="1">
                <a:solidFill>
                  <a:srgbClr val="FF0000"/>
                </a:solidFill>
              </a:rPr>
              <a:t>ji</a:t>
            </a:r>
            <a:r>
              <a:rPr lang="en-US" altLang="zh-CN" baseline="-25000" dirty="0">
                <a:solidFill>
                  <a:srgbClr val="FF0000"/>
                </a:solidFill>
              </a:rPr>
              <a:t> +1</a:t>
            </a:r>
            <a:r>
              <a:rPr lang="en-US" altLang="zh-CN" baseline="-25000" dirty="0">
                <a:solidFill>
                  <a:schemeClr val="tx1"/>
                </a:solidFill>
              </a:rPr>
              <a:t>, ...</a:t>
            </a:r>
            <a:r>
              <a:rPr lang="en-US" altLang="zh-CN" baseline="-25000" dirty="0" err="1">
                <a:solidFill>
                  <a:schemeClr val="tx1"/>
                </a:solidFill>
              </a:rPr>
              <a:t>jn</a:t>
            </a:r>
            <a:r>
              <a:rPr lang="en-US" altLang="zh-CN" dirty="0">
                <a:solidFill>
                  <a:schemeClr val="tx1"/>
                </a:solidFill>
              </a:rPr>
              <a:t>  &gt; |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        0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j</a:t>
            </a:r>
            <a:r>
              <a:rPr lang="en-US" altLang="zh-CN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-2, i=2,...,n,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        0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j</a:t>
            </a:r>
            <a:r>
              <a:rPr lang="en-US" altLang="zh-CN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 -1, 1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</a:rPr>
              <a:t> k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</a:rPr>
              <a:t> n  </a:t>
            </a:r>
            <a:r>
              <a:rPr lang="zh-CN" altLang="en-US" dirty="0">
                <a:solidFill>
                  <a:schemeClr val="tx1"/>
                </a:solidFill>
              </a:rPr>
              <a:t>且</a:t>
            </a:r>
            <a:r>
              <a:rPr lang="en-US" altLang="zh-CN" dirty="0">
                <a:solidFill>
                  <a:schemeClr val="tx1"/>
                </a:solidFill>
              </a:rPr>
              <a:t>k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dirty="0">
                <a:solidFill>
                  <a:schemeClr val="tx1"/>
                </a:solidFill>
              </a:rPr>
              <a:t> i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        a</a:t>
            </a:r>
            <a:r>
              <a:rPr lang="en-US" altLang="zh-CN" baseline="-25000" dirty="0">
                <a:solidFill>
                  <a:schemeClr val="tx1"/>
                </a:solidFill>
              </a:rPr>
              <a:t>j1,... </a:t>
            </a:r>
            <a:r>
              <a:rPr lang="en-US" altLang="zh-CN" baseline="-25000" dirty="0" err="1">
                <a:solidFill>
                  <a:srgbClr val="FF0000"/>
                </a:solidFill>
              </a:rPr>
              <a:t>ji</a:t>
            </a:r>
            <a:r>
              <a:rPr lang="en-US" altLang="zh-CN" baseline="-25000" dirty="0">
                <a:solidFill>
                  <a:schemeClr val="tx1"/>
                </a:solidFill>
              </a:rPr>
              <a:t>,... </a:t>
            </a:r>
            <a:r>
              <a:rPr lang="en-US" altLang="zh-CN" baseline="-25000" dirty="0" err="1">
                <a:solidFill>
                  <a:schemeClr val="tx1"/>
                </a:solidFill>
              </a:rPr>
              <a:t>jn</a:t>
            </a:r>
            <a:r>
              <a:rPr lang="en-US" altLang="zh-CN" dirty="0">
                <a:solidFill>
                  <a:schemeClr val="tx1"/>
                </a:solidFill>
              </a:rPr>
              <a:t> , a</a:t>
            </a:r>
            <a:r>
              <a:rPr lang="en-US" altLang="zh-CN" baseline="-25000" dirty="0">
                <a:solidFill>
                  <a:schemeClr val="tx1"/>
                </a:solidFill>
              </a:rPr>
              <a:t>j1, ...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ji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 +1</a:t>
            </a:r>
            <a:r>
              <a:rPr lang="en-US" altLang="zh-CN" baseline="-25000" dirty="0">
                <a:solidFill>
                  <a:schemeClr val="tx1"/>
                </a:solidFill>
              </a:rPr>
              <a:t>, ...</a:t>
            </a:r>
            <a:r>
              <a:rPr lang="en-US" altLang="zh-CN" baseline="-25000" dirty="0" err="1">
                <a:solidFill>
                  <a:schemeClr val="tx1"/>
                </a:solidFill>
              </a:rPr>
              <a:t>jn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∈</a:t>
            </a:r>
            <a:r>
              <a:rPr lang="en-US" altLang="zh-CN" dirty="0" err="1">
                <a:solidFill>
                  <a:schemeClr val="tx1"/>
                </a:solidFill>
              </a:rPr>
              <a:t>ElemSet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0231" name="AutoShape 7"/>
          <p:cNvSpPr>
            <a:spLocks noChangeArrowheads="1"/>
          </p:cNvSpPr>
          <p:nvPr/>
        </p:nvSpPr>
        <p:spPr bwMode="auto">
          <a:xfrm>
            <a:off x="6372225" y="1052513"/>
            <a:ext cx="1943100" cy="1081087"/>
          </a:xfrm>
          <a:prstGeom prst="wedgeEllipseCallout">
            <a:avLst>
              <a:gd name="adj1" fmla="val -131652"/>
              <a:gd name="adj2" fmla="val 72551"/>
            </a:avLst>
          </a:prstGeom>
          <a:solidFill>
            <a:srgbClr val="FFFFCC"/>
          </a:solidFill>
          <a:ln w="28575" cap="sq">
            <a:solidFill>
              <a:srgbClr val="FF0000"/>
            </a:solidFill>
            <a:miter lim="800000"/>
            <a:headEnd/>
            <a:tailEnd/>
          </a:ln>
        </p:spPr>
        <p:txBody>
          <a:bodyPr tIns="0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 dirty="0"/>
              <a:t>n:</a:t>
            </a:r>
            <a:r>
              <a:rPr lang="zh-CN" altLang="en-US" dirty="0"/>
              <a:t>数组的维数</a:t>
            </a:r>
          </a:p>
        </p:txBody>
      </p:sp>
      <p:sp>
        <p:nvSpPr>
          <p:cNvPr id="180233" name="AutoShape 9"/>
          <p:cNvSpPr>
            <a:spLocks noChangeArrowheads="1"/>
          </p:cNvSpPr>
          <p:nvPr/>
        </p:nvSpPr>
        <p:spPr bwMode="auto">
          <a:xfrm>
            <a:off x="4286250" y="836613"/>
            <a:ext cx="2012950" cy="1081087"/>
          </a:xfrm>
          <a:prstGeom prst="wedgeEllipseCallout">
            <a:avLst>
              <a:gd name="adj1" fmla="val -126977"/>
              <a:gd name="adj2" fmla="val 85598"/>
            </a:avLst>
          </a:prstGeom>
          <a:solidFill>
            <a:srgbClr val="FFFFCC"/>
          </a:solidFill>
          <a:ln w="28575" cap="sq">
            <a:solidFill>
              <a:srgbClr val="FF0000"/>
            </a:solidFill>
            <a:miter lim="800000"/>
            <a:headEnd/>
            <a:tailEnd/>
          </a:ln>
        </p:spPr>
        <p:txBody>
          <a:bodyPr tIns="0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/>
              <a:t>:</a:t>
            </a:r>
            <a:r>
              <a:rPr lang="zh-CN" altLang="en-US" dirty="0"/>
              <a:t>第</a:t>
            </a:r>
            <a:r>
              <a:rPr lang="en-US" altLang="zh-CN" dirty="0"/>
              <a:t>i</a:t>
            </a:r>
            <a:r>
              <a:rPr lang="zh-CN" altLang="en-US" dirty="0"/>
              <a:t>维的长度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2123728" y="2187575"/>
            <a:ext cx="576064" cy="576064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139952" y="2187575"/>
            <a:ext cx="576064" cy="576064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nimBg="1"/>
      <p:bldP spid="180230" grpId="0" animBg="1"/>
      <p:bldP spid="180231" grpId="0" animBg="1"/>
      <p:bldP spid="180233" grpId="0" animBg="1"/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36B9F07-FABE-45D8-BC63-FC4F19897CB4}" type="slidenum">
              <a:rPr lang="en-US" altLang="zh-CN" sz="1400" b="0" smtClean="0">
                <a:ea typeface="宋体" pitchFamily="2" charset="-122"/>
              </a:rPr>
              <a:pPr eaLnBrk="1" hangingPunct="1"/>
              <a:t>60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一个问题是否可以转换为递归来处理必须满足以下条件：</a:t>
            </a:r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）必须包含一种或多种非递归的基本形式；</a:t>
            </a:r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）一般形式必须能最终转换到基本形式；</a:t>
            </a:r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）由基本形式来结束递归。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2000915-0D64-4356-9214-4A088DB03F6D}" type="slidenum">
              <a:rPr lang="en-US" altLang="zh-CN" sz="1400" b="0" smtClean="0">
                <a:ea typeface="宋体" pitchFamily="2" charset="-122"/>
              </a:rPr>
              <a:pPr eaLnBrk="1" hangingPunct="1"/>
              <a:t>61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递归求解的问题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在以下三种情况下，常常用到递归方法</a:t>
            </a:r>
          </a:p>
          <a:p>
            <a:pPr lvl="1" eaLnBrk="1" hangingPunct="1"/>
            <a:r>
              <a:rPr lang="en-US" altLang="zh-CN" smtClean="0"/>
              <a:t>1</a:t>
            </a:r>
            <a:r>
              <a:rPr lang="zh-CN" altLang="en-US" smtClean="0"/>
              <a:t>）定义是递归的</a:t>
            </a:r>
          </a:p>
          <a:p>
            <a:pPr lvl="1" eaLnBrk="1" hangingPunct="1"/>
            <a:r>
              <a:rPr lang="en-US" altLang="zh-CN" smtClean="0"/>
              <a:t>2</a:t>
            </a:r>
            <a:r>
              <a:rPr lang="zh-CN" altLang="en-US" smtClean="0"/>
              <a:t>）数据结构是递归的</a:t>
            </a:r>
          </a:p>
          <a:p>
            <a:pPr lvl="1" eaLnBrk="1" hangingPunct="1"/>
            <a:r>
              <a:rPr lang="en-US" altLang="zh-CN" smtClean="0"/>
              <a:t>3</a:t>
            </a:r>
            <a:r>
              <a:rPr lang="zh-CN" altLang="en-US" smtClean="0"/>
              <a:t>）问题的解法是递归的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95344D1-B52C-4DF9-BC8E-A2C0DF9A7C1A}" type="slidenum">
              <a:rPr lang="en-US" altLang="zh-CN" sz="1400" b="0" smtClean="0">
                <a:ea typeface="宋体" pitchFamily="2" charset="-122"/>
              </a:rPr>
              <a:pPr eaLnBrk="1" hangingPunct="1"/>
              <a:t>62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50825" y="3789363"/>
            <a:ext cx="172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/>
              <a:t>例</a:t>
            </a:r>
            <a:r>
              <a:rPr kumimoji="1" lang="en-US" altLang="zh-CN"/>
              <a:t>1 </a:t>
            </a:r>
            <a:r>
              <a:rPr kumimoji="1" lang="zh-CN" altLang="en-US"/>
              <a:t>求</a:t>
            </a:r>
            <a:r>
              <a:rPr kumimoji="1" lang="en-US" altLang="zh-CN"/>
              <a:t>n</a:t>
            </a:r>
            <a:r>
              <a:rPr kumimoji="1" lang="zh-CN" altLang="en-US"/>
              <a:t>！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7625" y="4581525"/>
          <a:ext cx="34575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1" name="公式" r:id="rId3" imgW="1765300" imgH="457200" progId="Equation.3">
                  <p:embed/>
                </p:oleObj>
              </mc:Choice>
              <mc:Fallback>
                <p:oleObj name="公式" r:id="rId3" imgW="17653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" y="4581525"/>
                        <a:ext cx="3457575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79388" y="1352550"/>
            <a:ext cx="33845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定义递归问题：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⑴ 写出递归公式；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⑵ 将递归公式函数化； 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）定义是递归的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3635375" y="404813"/>
            <a:ext cx="5338763" cy="6108700"/>
          </a:xfrm>
          <a:prstGeom prst="rect">
            <a:avLst/>
          </a:prstGeom>
          <a:gradFill rotWithShape="0">
            <a:gsLst>
              <a:gs pos="0">
                <a:srgbClr val="FBE5A7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solidFill>
                  <a:srgbClr val="0000FF"/>
                </a:solidFill>
                <a:ea typeface="宋体" pitchFamily="2" charset="-122"/>
              </a:rPr>
              <a:t>int </a:t>
            </a:r>
            <a:r>
              <a:rPr kumimoji="1" lang="en-US" altLang="zh-CN" b="0" dirty="0" err="1">
                <a:solidFill>
                  <a:srgbClr val="0000FF"/>
                </a:solidFill>
                <a:ea typeface="宋体" pitchFamily="2" charset="-122"/>
              </a:rPr>
              <a:t>fac</a:t>
            </a:r>
            <a:r>
              <a:rPr kumimoji="1" lang="en-US" altLang="zh-CN" b="0" dirty="0">
                <a:solidFill>
                  <a:srgbClr val="0000FF"/>
                </a:solidFill>
                <a:ea typeface="宋体" pitchFamily="2" charset="-122"/>
              </a:rPr>
              <a:t>(int n)</a:t>
            </a:r>
            <a:endParaRPr kumimoji="1" lang="en-US" altLang="zh-CN" b="0" dirty="0"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{   int f;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    if(n&lt;0)  </a:t>
            </a:r>
            <a:r>
              <a:rPr kumimoji="1" lang="en-US" altLang="zh-CN" b="0" dirty="0" err="1">
                <a:ea typeface="宋体" pitchFamily="2" charset="-122"/>
              </a:rPr>
              <a:t>printf</a:t>
            </a:r>
            <a:r>
              <a:rPr kumimoji="1" lang="en-US" altLang="zh-CN" b="0" dirty="0">
                <a:ea typeface="宋体" pitchFamily="2" charset="-122"/>
              </a:rPr>
              <a:t>("n&lt;0,data error!");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    else if(n==0||n==1)  f=1;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    else </a:t>
            </a:r>
            <a:r>
              <a:rPr kumimoji="1" lang="en-US" altLang="zh-CN" b="0" dirty="0">
                <a:solidFill>
                  <a:srgbClr val="FF3300"/>
                </a:solidFill>
                <a:ea typeface="宋体" pitchFamily="2" charset="-122"/>
              </a:rPr>
              <a:t>f=</a:t>
            </a:r>
            <a:r>
              <a:rPr kumimoji="1" lang="en-US" altLang="zh-CN" b="0" dirty="0" err="1">
                <a:solidFill>
                  <a:srgbClr val="FF3300"/>
                </a:solidFill>
                <a:ea typeface="宋体" pitchFamily="2" charset="-122"/>
              </a:rPr>
              <a:t>fac</a:t>
            </a:r>
            <a:r>
              <a:rPr kumimoji="1" lang="en-US" altLang="zh-CN" b="0" dirty="0">
                <a:solidFill>
                  <a:srgbClr val="FF3300"/>
                </a:solidFill>
                <a:ea typeface="宋体" pitchFamily="2" charset="-122"/>
              </a:rPr>
              <a:t>(n-1)*n;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    return(f);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}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main()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{   int n, y;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    </a:t>
            </a:r>
            <a:r>
              <a:rPr kumimoji="1" lang="en-US" altLang="zh-CN" b="0" dirty="0" err="1">
                <a:ea typeface="宋体" pitchFamily="2" charset="-122"/>
              </a:rPr>
              <a:t>printf</a:t>
            </a:r>
            <a:r>
              <a:rPr kumimoji="1" lang="en-US" altLang="zh-CN" b="0" dirty="0">
                <a:ea typeface="宋体" pitchFamily="2" charset="-122"/>
              </a:rPr>
              <a:t>("Input a integer number:");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    </a:t>
            </a:r>
            <a:r>
              <a:rPr kumimoji="1" lang="en-US" altLang="zh-CN" b="0" dirty="0" err="1">
                <a:ea typeface="宋体" pitchFamily="2" charset="-122"/>
              </a:rPr>
              <a:t>scanf</a:t>
            </a:r>
            <a:r>
              <a:rPr kumimoji="1" lang="en-US" altLang="zh-CN" b="0" dirty="0">
                <a:ea typeface="宋体" pitchFamily="2" charset="-122"/>
              </a:rPr>
              <a:t>("%</a:t>
            </a:r>
            <a:r>
              <a:rPr kumimoji="1" lang="en-US" altLang="zh-CN" b="0" dirty="0" err="1">
                <a:ea typeface="宋体" pitchFamily="2" charset="-122"/>
              </a:rPr>
              <a:t>d",&amp;n</a:t>
            </a:r>
            <a:r>
              <a:rPr kumimoji="1" lang="en-US" altLang="zh-CN" b="0" dirty="0">
                <a:ea typeface="宋体" pitchFamily="2" charset="-122"/>
              </a:rPr>
              <a:t>);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    </a:t>
            </a:r>
            <a:r>
              <a:rPr kumimoji="1" lang="en-US" altLang="zh-CN" b="0" dirty="0">
                <a:solidFill>
                  <a:srgbClr val="0000FF"/>
                </a:solidFill>
                <a:ea typeface="宋体" pitchFamily="2" charset="-122"/>
              </a:rPr>
              <a:t>y=</a:t>
            </a:r>
            <a:r>
              <a:rPr kumimoji="1" lang="en-US" altLang="zh-CN" b="0" dirty="0" err="1">
                <a:solidFill>
                  <a:srgbClr val="0000FF"/>
                </a:solidFill>
                <a:ea typeface="宋体" pitchFamily="2" charset="-122"/>
              </a:rPr>
              <a:t>fac</a:t>
            </a:r>
            <a:r>
              <a:rPr kumimoji="1" lang="en-US" altLang="zh-CN" b="0" dirty="0">
                <a:solidFill>
                  <a:srgbClr val="0000FF"/>
                </a:solidFill>
                <a:ea typeface="宋体" pitchFamily="2" charset="-122"/>
              </a:rPr>
              <a:t>(n);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    </a:t>
            </a:r>
            <a:r>
              <a:rPr kumimoji="1" lang="en-US" altLang="zh-CN" b="0" dirty="0" err="1">
                <a:ea typeface="宋体" pitchFamily="2" charset="-122"/>
              </a:rPr>
              <a:t>printf</a:t>
            </a:r>
            <a:r>
              <a:rPr kumimoji="1" lang="en-US" altLang="zh-CN" b="0" dirty="0">
                <a:ea typeface="宋体" pitchFamily="2" charset="-122"/>
              </a:rPr>
              <a:t>("%d! =%15d",n,y);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b="0" dirty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30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BADAC42-6A62-467B-89FB-D0AAF2398D8A}" type="slidenum">
              <a:rPr lang="en-US" altLang="zh-CN" sz="1400" b="0" smtClean="0">
                <a:ea typeface="宋体" pitchFamily="2" charset="-122"/>
              </a:rPr>
              <a:pPr eaLnBrk="1" hangingPunct="1"/>
              <a:t>63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斐波那契数列</a:t>
            </a:r>
            <a:r>
              <a:rPr lang="zh-CN" altLang="en-US" smtClean="0"/>
              <a:t>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3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5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8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13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21…… </a:t>
            </a:r>
          </a:p>
          <a:p>
            <a:pPr lvl="1" eaLnBrk="1" hangingPunct="1"/>
            <a:r>
              <a:rPr lang="pt-BR" altLang="zh-CN" smtClean="0">
                <a:ea typeface="宋体" pitchFamily="2" charset="-122"/>
              </a:rPr>
              <a:t>F(1)=F(2)=1,</a:t>
            </a:r>
          </a:p>
          <a:p>
            <a:pPr lvl="1" eaLnBrk="1" hangingPunct="1"/>
            <a:r>
              <a:rPr lang="pt-BR" altLang="zh-CN" smtClean="0">
                <a:ea typeface="宋体" pitchFamily="2" charset="-122"/>
              </a:rPr>
              <a:t>F(n)=F(n-1)+F(n-2) (n</a:t>
            </a:r>
            <a:r>
              <a:rPr lang="pt-BR" altLang="zh-CN" smtClean="0">
                <a:latin typeface="宋体" pitchFamily="2" charset="-122"/>
                <a:ea typeface="宋体" pitchFamily="2" charset="-122"/>
              </a:rPr>
              <a:t>≥</a:t>
            </a:r>
            <a:r>
              <a:rPr lang="pt-BR" altLang="zh-CN" smtClean="0">
                <a:ea typeface="宋体" pitchFamily="2" charset="-122"/>
              </a:rPr>
              <a:t>3)</a:t>
            </a:r>
            <a:r>
              <a:rPr lang="en-US" altLang="zh-CN" smtClean="0">
                <a:ea typeface="宋体" pitchFamily="2" charset="-122"/>
              </a:rPr>
              <a:t> 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900113" y="3644900"/>
            <a:ext cx="6400800" cy="3108543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indent="266700" algn="l"/>
            <a:r>
              <a:rPr lang="en-US" altLang="zh-CN" dirty="0"/>
              <a:t>long </a:t>
            </a:r>
            <a:r>
              <a:rPr lang="en-US" altLang="zh-CN" dirty="0">
                <a:solidFill>
                  <a:srgbClr val="FF0000"/>
                </a:solidFill>
              </a:rPr>
              <a:t>Fib</a:t>
            </a:r>
            <a:r>
              <a:rPr lang="zh-CN" altLang="en-US" dirty="0"/>
              <a:t>（</a:t>
            </a:r>
            <a:r>
              <a:rPr lang="en-US" altLang="zh-CN" dirty="0"/>
              <a:t>long n</a:t>
            </a:r>
            <a:r>
              <a:rPr lang="zh-CN" altLang="en-US" dirty="0"/>
              <a:t>）</a:t>
            </a:r>
            <a:r>
              <a:rPr lang="en-US" altLang="zh-CN" dirty="0"/>
              <a:t>//</a:t>
            </a:r>
            <a:r>
              <a:rPr lang="zh-CN" altLang="en-US" dirty="0"/>
              <a:t>递归程序</a:t>
            </a:r>
          </a:p>
          <a:p>
            <a:pPr indent="266700" algn="l" eaLnBrk="0" hangingPunct="0"/>
            <a:r>
              <a:rPr lang="en-US" altLang="zh-CN" dirty="0"/>
              <a:t>{</a:t>
            </a:r>
          </a:p>
          <a:p>
            <a:pPr indent="266700" algn="l" eaLnBrk="0" hangingPunct="0"/>
            <a:r>
              <a:rPr lang="en-US" altLang="zh-CN" dirty="0"/>
              <a:t>	If (n==1 || n==2) return 1;</a:t>
            </a:r>
          </a:p>
          <a:p>
            <a:pPr indent="266700" algn="l" eaLnBrk="0" hangingPunct="0"/>
            <a:r>
              <a:rPr lang="en-US" altLang="zh-CN" dirty="0"/>
              <a:t>       Else return </a:t>
            </a:r>
            <a:r>
              <a:rPr lang="en-US" altLang="zh-CN" dirty="0">
                <a:solidFill>
                  <a:srgbClr val="FF0000"/>
                </a:solidFill>
              </a:rPr>
              <a:t>Fib(n-1) + Fib(n-2)</a:t>
            </a:r>
            <a:r>
              <a:rPr lang="en-US" altLang="zh-CN" dirty="0"/>
              <a:t>;</a:t>
            </a:r>
          </a:p>
          <a:p>
            <a:pPr indent="266700" algn="l" eaLnBrk="0" hangingPunct="0"/>
            <a:r>
              <a:rPr lang="en-US" altLang="zh-CN" dirty="0"/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F733731-ECEA-4615-A33B-5D9AD69FFFDD}" type="slidenum">
              <a:rPr lang="en-US" altLang="zh-CN" sz="1400" b="0" smtClean="0">
                <a:ea typeface="宋体" pitchFamily="2" charset="-122"/>
              </a:rPr>
              <a:pPr eaLnBrk="1" hangingPunct="1"/>
              <a:t>64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05475" name="Picture 3" descr="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"/>
            <a:ext cx="29718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4" descr="01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313055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 descr="01-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3257550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8" name="Picture 6" descr="01-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814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98B7086-CD73-479E-8533-CF1E698B7169}" type="slidenum">
              <a:rPr lang="en-US" altLang="zh-CN" sz="1400" b="0" smtClean="0">
                <a:ea typeface="宋体" pitchFamily="2" charset="-122"/>
              </a:rPr>
              <a:pPr eaLnBrk="1" hangingPunct="1"/>
              <a:t>65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斐波那契数列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" y="1524000"/>
            <a:ext cx="7696200" cy="4818063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indent="266700" algn="just">
              <a:spcBef>
                <a:spcPts val="0"/>
              </a:spcBef>
            </a:pPr>
            <a:r>
              <a:rPr lang="en-US" altLang="zh-CN" dirty="0"/>
              <a:t>long </a:t>
            </a:r>
            <a:r>
              <a:rPr lang="en-US" altLang="zh-CN" dirty="0" err="1"/>
              <a:t>CalFib</a:t>
            </a:r>
            <a:r>
              <a:rPr lang="zh-CN" altLang="en-US" dirty="0"/>
              <a:t>（</a:t>
            </a:r>
            <a:r>
              <a:rPr lang="en-US" altLang="zh-CN" dirty="0"/>
              <a:t>long n</a:t>
            </a:r>
            <a:r>
              <a:rPr lang="zh-CN" altLang="en-US" dirty="0"/>
              <a:t>）</a:t>
            </a:r>
            <a:r>
              <a:rPr lang="en-US" altLang="zh-CN" dirty="0"/>
              <a:t>//</a:t>
            </a:r>
            <a:r>
              <a:rPr lang="zh-CN" altLang="en-US" dirty="0"/>
              <a:t>非递归程序方法</a:t>
            </a:r>
            <a:r>
              <a:rPr lang="en-US" altLang="zh-CN" dirty="0"/>
              <a:t>1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en-US" altLang="zh-CN" dirty="0"/>
              <a:t>{ 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en-US" altLang="zh-CN" dirty="0"/>
              <a:t>   if</a:t>
            </a:r>
            <a:r>
              <a:rPr lang="zh-CN" altLang="en-US" dirty="0"/>
              <a:t>（</a:t>
            </a:r>
            <a:r>
              <a:rPr lang="en-US" altLang="zh-CN" dirty="0"/>
              <a:t>n &lt; = 2</a:t>
            </a:r>
            <a:r>
              <a:rPr lang="zh-CN" altLang="en-US" dirty="0"/>
              <a:t>） </a:t>
            </a:r>
            <a:r>
              <a:rPr lang="en-US" altLang="zh-CN" dirty="0"/>
              <a:t>return 1</a:t>
            </a:r>
            <a:r>
              <a:rPr lang="zh-CN" altLang="en-US" dirty="0"/>
              <a:t>；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zh-CN" altLang="en-US" dirty="0"/>
              <a:t>   </a:t>
            </a:r>
            <a:r>
              <a:rPr lang="en-US" altLang="zh-CN" dirty="0"/>
              <a:t>else 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en-US" altLang="zh-CN" dirty="0"/>
              <a:t>   {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en-US" altLang="zh-CN" dirty="0"/>
              <a:t>        long f1 = 1</a:t>
            </a:r>
            <a:r>
              <a:rPr lang="zh-CN" altLang="en-US" dirty="0"/>
              <a:t>，</a:t>
            </a:r>
            <a:r>
              <a:rPr lang="en-US" altLang="zh-CN" dirty="0"/>
              <a:t>f2 = 1</a:t>
            </a:r>
            <a:r>
              <a:rPr lang="zh-CN" altLang="en-US" dirty="0"/>
              <a:t>，</a:t>
            </a:r>
            <a:r>
              <a:rPr lang="en-US" altLang="zh-CN" dirty="0"/>
              <a:t>f = 0</a:t>
            </a:r>
            <a:r>
              <a:rPr lang="zh-CN" altLang="en-US" dirty="0"/>
              <a:t>；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zh-CN" altLang="en-US" dirty="0"/>
              <a:t>        </a:t>
            </a:r>
            <a:r>
              <a:rPr lang="en-US" altLang="zh-CN" dirty="0"/>
              <a:t>for</a:t>
            </a:r>
            <a:r>
              <a:rPr lang="zh-CN" altLang="en-US" dirty="0"/>
              <a:t>（ </a:t>
            </a: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3</a:t>
            </a:r>
            <a:r>
              <a:rPr lang="zh-CN" altLang="en-US" dirty="0"/>
              <a:t>；</a:t>
            </a:r>
            <a:r>
              <a:rPr lang="en-US" altLang="zh-CN" dirty="0" err="1"/>
              <a:t>i</a:t>
            </a:r>
            <a:r>
              <a:rPr lang="en-US" altLang="zh-CN" dirty="0"/>
              <a:t> &lt;= n</a:t>
            </a:r>
            <a:r>
              <a:rPr lang="zh-CN" altLang="en-US" dirty="0"/>
              <a:t>；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）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zh-CN" altLang="en-US" dirty="0"/>
              <a:t>                  </a:t>
            </a:r>
            <a:r>
              <a:rPr lang="en-US" altLang="zh-CN" dirty="0"/>
              <a:t>{ f = f1+f2</a:t>
            </a:r>
            <a:r>
              <a:rPr lang="zh-CN" altLang="en-US" dirty="0"/>
              <a:t>；</a:t>
            </a:r>
            <a:r>
              <a:rPr lang="en-US" altLang="zh-CN" dirty="0"/>
              <a:t>f2 = f1</a:t>
            </a:r>
            <a:r>
              <a:rPr lang="zh-CN" altLang="en-US" dirty="0"/>
              <a:t>；</a:t>
            </a:r>
            <a:r>
              <a:rPr lang="en-US" altLang="zh-CN" dirty="0"/>
              <a:t>f1 = f</a:t>
            </a:r>
            <a:r>
              <a:rPr lang="zh-CN" altLang="en-US" dirty="0"/>
              <a:t>；</a:t>
            </a:r>
            <a:r>
              <a:rPr lang="en-US" altLang="zh-CN" dirty="0"/>
              <a:t>}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en-US" altLang="zh-CN" dirty="0"/>
              <a:t>         return f</a:t>
            </a:r>
            <a:r>
              <a:rPr lang="zh-CN" altLang="en-US" dirty="0"/>
              <a:t>；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indent="266700" algn="just" eaLnBrk="0" hangingPunct="0">
              <a:spcBef>
                <a:spcPts val="0"/>
              </a:spcBef>
            </a:pPr>
            <a:r>
              <a:rPr lang="en-US" altLang="zh-CN" dirty="0"/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493153A-B71B-4CA3-9EB4-A53638671785}" type="slidenum">
              <a:rPr lang="en-US" altLang="zh-CN" sz="1400" b="0" smtClean="0">
                <a:ea typeface="宋体" pitchFamily="2" charset="-122"/>
              </a:rPr>
              <a:pPr eaLnBrk="1" hangingPunct="1"/>
              <a:t>66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：求出通项公式</a:t>
            </a:r>
          </a:p>
          <a:p>
            <a:pPr lvl="1" eaLnBrk="1" hangingPunct="1"/>
            <a:r>
              <a:rPr lang="en-US" altLang="zh-CN" dirty="0" smtClean="0"/>
              <a:t>(1/√5)*{[(1+√5)/2]^n - [(1-√5)/2]^n}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EE344D0-EE5F-4760-873F-58BF9CB1818D}" type="slidenum">
              <a:rPr lang="en-US" altLang="zh-CN" sz="1400" b="0" smtClean="0">
                <a:ea typeface="宋体" pitchFamily="2" charset="-122"/>
              </a:rPr>
              <a:pPr eaLnBrk="1" hangingPunct="1"/>
              <a:t>67</a:t>
            </a:fld>
            <a:endParaRPr lang="en-US" altLang="zh-CN" sz="1400" b="0" smtClean="0">
              <a:ea typeface="宋体" pitchFamily="2" charset="-122"/>
            </a:endParaRPr>
          </a:p>
        </p:txBody>
      </p:sp>
      <p:pic>
        <p:nvPicPr>
          <p:cNvPr id="108546" name="Picture 2" descr="01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1148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3" descr="01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71850"/>
            <a:ext cx="4191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4" descr="01-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038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5" descr="01-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40386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B056630-D7E4-44DF-891B-A964E87C64FE}" type="slidenum">
              <a:rPr lang="en-US" altLang="zh-CN" sz="1400" b="0" smtClean="0">
                <a:ea typeface="宋体" pitchFamily="2" charset="-122"/>
              </a:rPr>
              <a:pPr eaLnBrk="1" hangingPunct="1"/>
              <a:t>68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）问题的解法是递归的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3400" y="2540000"/>
            <a:ext cx="254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宋体" pitchFamily="2" charset="-122"/>
              </a:rPr>
              <a:t>例</a:t>
            </a:r>
            <a:r>
              <a:rPr kumimoji="1" lang="en-US" altLang="zh-CN">
                <a:ea typeface="宋体" pitchFamily="2" charset="-122"/>
              </a:rPr>
              <a:t>1  Hanoi</a:t>
            </a:r>
            <a:r>
              <a:rPr kumimoji="1" lang="zh-CN" altLang="zh-CN">
                <a:ea typeface="宋体" pitchFamily="2" charset="-122"/>
              </a:rPr>
              <a:t>问题</a:t>
            </a:r>
            <a:endParaRPr kumimoji="1" lang="zh-CN" altLang="en-US">
              <a:ea typeface="宋体" pitchFamily="2" charset="-122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429000" y="1447800"/>
            <a:ext cx="5638800" cy="4876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void move(char  </a:t>
            </a:r>
            <a:r>
              <a:rPr kumimoji="1" lang="en-US" altLang="zh-CN" sz="2400" dirty="0" err="1">
                <a:ea typeface="宋体" pitchFamily="2" charset="-122"/>
              </a:rPr>
              <a:t>getone</a:t>
            </a:r>
            <a:r>
              <a:rPr kumimoji="1" lang="en-US" altLang="zh-CN" sz="2400" dirty="0">
                <a:ea typeface="宋体" pitchFamily="2" charset="-122"/>
              </a:rPr>
              <a:t>, char  </a:t>
            </a:r>
            <a:r>
              <a:rPr kumimoji="1" lang="en-US" altLang="zh-CN" sz="2400" dirty="0" err="1">
                <a:ea typeface="宋体" pitchFamily="2" charset="-122"/>
              </a:rPr>
              <a:t>putone</a:t>
            </a:r>
            <a:r>
              <a:rPr kumimoji="1" lang="en-US" altLang="zh-CN" sz="2400" dirty="0">
                <a:ea typeface="宋体" pitchFamily="2" charset="-122"/>
              </a:rPr>
              <a:t>)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{   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    </a:t>
            </a:r>
            <a:r>
              <a:rPr kumimoji="1" lang="en-US" altLang="zh-CN" sz="2400" dirty="0" err="1">
                <a:ea typeface="宋体" pitchFamily="2" charset="-122"/>
              </a:rPr>
              <a:t>printf</a:t>
            </a:r>
            <a:r>
              <a:rPr kumimoji="1" lang="en-US" altLang="zh-CN" sz="2400" dirty="0">
                <a:ea typeface="宋体" pitchFamily="2" charset="-122"/>
              </a:rPr>
              <a:t>("%c---&gt;%c\</a:t>
            </a:r>
            <a:r>
              <a:rPr kumimoji="1" lang="en-US" altLang="zh-CN" sz="2400" dirty="0" err="1">
                <a:ea typeface="宋体" pitchFamily="2" charset="-122"/>
              </a:rPr>
              <a:t>n",getone,putone</a:t>
            </a:r>
            <a:r>
              <a:rPr kumimoji="1" lang="en-US" altLang="zh-CN" sz="2400" dirty="0">
                <a:ea typeface="宋体" pitchFamily="2" charset="-122"/>
              </a:rPr>
              <a:t>); }</a:t>
            </a:r>
          </a:p>
          <a:p>
            <a:pPr algn="l" eaLnBrk="0" hangingPunct="0">
              <a:spcBef>
                <a:spcPts val="0"/>
              </a:spcBef>
            </a:pPr>
            <a:endParaRPr kumimoji="1" lang="en-US" altLang="zh-CN" sz="2400" dirty="0"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void </a:t>
            </a:r>
            <a:r>
              <a:rPr kumimoji="1" lang="en-US" altLang="zh-CN" sz="2400" dirty="0" err="1">
                <a:ea typeface="宋体" pitchFamily="2" charset="-122"/>
              </a:rPr>
              <a:t>hanoi</a:t>
            </a:r>
            <a:r>
              <a:rPr kumimoji="1" lang="en-US" altLang="zh-CN" sz="2400" dirty="0">
                <a:ea typeface="宋体" pitchFamily="2" charset="-122"/>
              </a:rPr>
              <a:t>(int </a:t>
            </a:r>
            <a:r>
              <a:rPr kumimoji="1" lang="en-US" altLang="zh-CN" sz="2400" dirty="0" err="1">
                <a:ea typeface="宋体" pitchFamily="2" charset="-122"/>
              </a:rPr>
              <a:t>n,char</a:t>
            </a:r>
            <a:r>
              <a:rPr kumimoji="1" lang="en-US" altLang="zh-CN" sz="2400" dirty="0">
                <a:ea typeface="宋体" pitchFamily="2" charset="-122"/>
              </a:rPr>
              <a:t> </a:t>
            </a:r>
            <a:r>
              <a:rPr kumimoji="1" lang="en-US" altLang="zh-CN" sz="2400" dirty="0" err="1">
                <a:ea typeface="宋体" pitchFamily="2" charset="-122"/>
              </a:rPr>
              <a:t>x,char</a:t>
            </a:r>
            <a:r>
              <a:rPr kumimoji="1" lang="en-US" altLang="zh-CN" sz="2400" dirty="0">
                <a:ea typeface="宋体" pitchFamily="2" charset="-122"/>
              </a:rPr>
              <a:t> </a:t>
            </a:r>
            <a:r>
              <a:rPr kumimoji="1" lang="en-US" altLang="zh-CN" sz="2400" dirty="0" err="1">
                <a:ea typeface="宋体" pitchFamily="2" charset="-122"/>
              </a:rPr>
              <a:t>y,char</a:t>
            </a:r>
            <a:r>
              <a:rPr kumimoji="1" lang="en-US" altLang="zh-CN" sz="2400" dirty="0">
                <a:ea typeface="宋体" pitchFamily="2" charset="-122"/>
              </a:rPr>
              <a:t> z)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{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   if(n==1)  move(x, z); 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</a:rPr>
              <a:t>终止条件</a:t>
            </a:r>
            <a:endParaRPr kumimoji="1"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    else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    {     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itchFamily="2" charset="-122"/>
              </a:rPr>
              <a:t>hanoi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(n-1,x,z,y);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	move(x, z);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	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itchFamily="2" charset="-122"/>
              </a:rPr>
              <a:t>hanoi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(n-1,y,x,z);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    }</a:t>
            </a:r>
          </a:p>
          <a:p>
            <a:pPr algn="l" eaLnBrk="0" hangingPunct="0">
              <a:spcBef>
                <a:spcPts val="0"/>
              </a:spcBef>
            </a:pPr>
            <a:r>
              <a:rPr kumimoji="1" lang="en-US" altLang="zh-CN" sz="2400" dirty="0">
                <a:ea typeface="宋体" pitchFamily="2" charset="-12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933825"/>
            <a:ext cx="2971800" cy="1152525"/>
            <a:chOff x="295" y="3294"/>
            <a:chExt cx="1704" cy="59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5" y="3294"/>
              <a:ext cx="534" cy="592"/>
              <a:chOff x="295" y="3294"/>
              <a:chExt cx="534" cy="59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95" y="3294"/>
                <a:ext cx="534" cy="423"/>
                <a:chOff x="720" y="0"/>
                <a:chExt cx="1248" cy="1104"/>
              </a:xfrm>
            </p:grpSpPr>
            <p:sp>
              <p:nvSpPr>
                <p:cNvPr id="16407" name="Line 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08" name="Line 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6" name="Text Box 10"/>
              <p:cNvSpPr txBox="1">
                <a:spLocks noChangeArrowheads="1"/>
              </p:cNvSpPr>
              <p:nvPr/>
            </p:nvSpPr>
            <p:spPr bwMode="auto">
              <a:xfrm>
                <a:off x="443" y="3682"/>
                <a:ext cx="21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kumimoji="1" lang="en-US" altLang="zh-CN" sz="2000" b="0"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890" y="3294"/>
              <a:ext cx="534" cy="592"/>
              <a:chOff x="890" y="3294"/>
              <a:chExt cx="534" cy="592"/>
            </a:xfrm>
          </p:grpSpPr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890" y="3294"/>
                <a:ext cx="534" cy="423"/>
                <a:chOff x="720" y="0"/>
                <a:chExt cx="1248" cy="1104"/>
              </a:xfrm>
            </p:grpSpPr>
            <p:sp>
              <p:nvSpPr>
                <p:cNvPr id="16403" name="Line 13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04" name="Line 14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2" name="Text Box 15"/>
              <p:cNvSpPr txBox="1">
                <a:spLocks noChangeArrowheads="1"/>
              </p:cNvSpPr>
              <p:nvPr/>
            </p:nvSpPr>
            <p:spPr bwMode="auto">
              <a:xfrm>
                <a:off x="1043" y="3682"/>
                <a:ext cx="20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kumimoji="1" lang="en-US" altLang="zh-CN" sz="2000" b="0"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465" y="3294"/>
              <a:ext cx="534" cy="592"/>
              <a:chOff x="1465" y="3294"/>
              <a:chExt cx="534" cy="592"/>
            </a:xfrm>
          </p:grpSpPr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465" y="3294"/>
                <a:ext cx="534" cy="423"/>
                <a:chOff x="720" y="0"/>
                <a:chExt cx="1248" cy="1104"/>
              </a:xfrm>
            </p:grpSpPr>
            <p:sp>
              <p:nvSpPr>
                <p:cNvPr id="16399" name="Line 1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00" name="Line 1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398" name="Text Box 20"/>
              <p:cNvSpPr txBox="1">
                <a:spLocks noChangeArrowheads="1"/>
              </p:cNvSpPr>
              <p:nvPr/>
            </p:nvSpPr>
            <p:spPr bwMode="auto">
              <a:xfrm>
                <a:off x="1618" y="3682"/>
                <a:ext cx="20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kumimoji="1" lang="en-US" altLang="zh-CN" sz="2000" b="0"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6394" name="Rectangle 21"/>
            <p:cNvSpPr>
              <a:spLocks noChangeArrowheads="1"/>
            </p:cNvSpPr>
            <p:nvPr/>
          </p:nvSpPr>
          <p:spPr bwMode="auto">
            <a:xfrm>
              <a:off x="377" y="3662"/>
              <a:ext cx="329" cy="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Rectangle 22"/>
            <p:cNvSpPr>
              <a:spLocks noChangeArrowheads="1"/>
            </p:cNvSpPr>
            <p:nvPr/>
          </p:nvSpPr>
          <p:spPr bwMode="auto">
            <a:xfrm>
              <a:off x="439" y="3607"/>
              <a:ext cx="205" cy="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Rectangle 23"/>
            <p:cNvSpPr>
              <a:spLocks noChangeArrowheads="1"/>
            </p:cNvSpPr>
            <p:nvPr/>
          </p:nvSpPr>
          <p:spPr bwMode="auto">
            <a:xfrm>
              <a:off x="480" y="3551"/>
              <a:ext cx="123" cy="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2DF0000-010E-4AAD-9A98-AC553712FC19}" type="slidenum">
              <a:rPr lang="en-US" altLang="zh-CN" sz="1400" b="0" smtClean="0">
                <a:ea typeface="宋体" pitchFamily="2" charset="-122"/>
              </a:rPr>
              <a:pPr eaLnBrk="1" hangingPunct="1"/>
              <a:t>69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2800" smtClean="0">
                <a:latin typeface="Arial" charset="0"/>
                <a:ea typeface="宋体" pitchFamily="2" charset="-122"/>
              </a:rPr>
              <a:t>例</a:t>
            </a:r>
            <a:r>
              <a:rPr kumimoji="0" lang="en-US" altLang="zh-CN" sz="2800" smtClean="0">
                <a:latin typeface="Arial" charset="0"/>
                <a:ea typeface="宋体" pitchFamily="2" charset="-122"/>
              </a:rPr>
              <a:t>2</a:t>
            </a:r>
            <a:r>
              <a:rPr kumimoji="0" lang="zh-CN" altLang="en-US" sz="2800" smtClean="0">
                <a:latin typeface="Arial" charset="0"/>
                <a:ea typeface="宋体" pitchFamily="2" charset="-122"/>
              </a:rPr>
              <a:t>、求两个数的最大公约数的数学模型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313" y="1844675"/>
            <a:ext cx="6472237" cy="1401763"/>
            <a:chOff x="432" y="2256"/>
            <a:chExt cx="4077" cy="883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1489" y="2292"/>
            <a:ext cx="1601" cy="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85" name="Equation" r:id="rId3" imgW="863225" imgH="457002" progId="Equation.3">
                    <p:embed/>
                  </p:oleObj>
                </mc:Choice>
                <mc:Fallback>
                  <p:oleObj name="Equation" r:id="rId3" imgW="863225" imgH="457002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2292"/>
                          <a:ext cx="1601" cy="8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" name="Text Box 5"/>
            <p:cNvSpPr txBox="1">
              <a:spLocks noChangeArrowheads="1"/>
            </p:cNvSpPr>
            <p:nvPr/>
          </p:nvSpPr>
          <p:spPr bwMode="auto">
            <a:xfrm>
              <a:off x="3264" y="2256"/>
              <a:ext cx="1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ea typeface="宋体" pitchFamily="2" charset="-122"/>
                </a:rPr>
                <a:t>(a%b==0)</a:t>
              </a:r>
            </a:p>
          </p:txBody>
        </p:sp>
        <p:sp>
          <p:nvSpPr>
            <p:cNvPr id="3083" name="Text Box 6"/>
            <p:cNvSpPr txBox="1">
              <a:spLocks noChangeArrowheads="1"/>
            </p:cNvSpPr>
            <p:nvPr/>
          </p:nvSpPr>
          <p:spPr bwMode="auto">
            <a:xfrm>
              <a:off x="3274" y="2724"/>
              <a:ext cx="12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ea typeface="宋体" pitchFamily="2" charset="-122"/>
                </a:rPr>
                <a:t>(a%b!=0 )</a:t>
              </a:r>
            </a:p>
          </p:txBody>
        </p:sp>
        <p:sp>
          <p:nvSpPr>
            <p:cNvPr id="3084" name="Text Box 7"/>
            <p:cNvSpPr txBox="1">
              <a:spLocks noChangeArrowheads="1"/>
            </p:cNvSpPr>
            <p:nvPr/>
          </p:nvSpPr>
          <p:spPr bwMode="auto">
            <a:xfrm>
              <a:off x="432" y="2544"/>
              <a:ext cx="11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ea typeface="宋体" pitchFamily="2" charset="-122"/>
                </a:rPr>
                <a:t>gcd(a,b)=</a:t>
              </a:r>
            </a:p>
          </p:txBody>
        </p:sp>
      </p:grp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4500563" y="3429000"/>
            <a:ext cx="4429125" cy="3108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int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gcd</a:t>
            </a:r>
            <a:r>
              <a:rPr lang="en-US" altLang="zh-CN" dirty="0">
                <a:ea typeface="宋体" pitchFamily="2" charset="-122"/>
              </a:rPr>
              <a:t>(int </a:t>
            </a:r>
            <a:r>
              <a:rPr lang="en-US" altLang="zh-CN" dirty="0" err="1">
                <a:ea typeface="宋体" pitchFamily="2" charset="-122"/>
              </a:rPr>
              <a:t>a,int</a:t>
            </a:r>
            <a:r>
              <a:rPr lang="en-US" altLang="zh-CN" dirty="0">
                <a:ea typeface="宋体" pitchFamily="2" charset="-122"/>
              </a:rPr>
              <a:t> b)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{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if (</a:t>
            </a:r>
            <a:r>
              <a:rPr lang="en-US" altLang="zh-CN" dirty="0" err="1">
                <a:ea typeface="宋体" pitchFamily="2" charset="-122"/>
              </a:rPr>
              <a:t>a%b</a:t>
            </a:r>
            <a:r>
              <a:rPr lang="en-US" altLang="zh-CN" dirty="0">
                <a:ea typeface="宋体" pitchFamily="2" charset="-122"/>
              </a:rPr>
              <a:t>==0)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     return(b);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 //</a:t>
            </a:r>
            <a:r>
              <a:rPr kumimoji="1" lang="zh-CN" altLang="en-US" dirty="0">
                <a:solidFill>
                  <a:srgbClr val="FF0000"/>
                </a:solidFill>
                <a:ea typeface="宋体" pitchFamily="2" charset="-122"/>
              </a:rPr>
              <a:t>终止条件</a:t>
            </a: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else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    return(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gcd</a:t>
            </a:r>
            <a:r>
              <a:rPr lang="en-US" altLang="zh-CN" dirty="0">
                <a:ea typeface="宋体" pitchFamily="2" charset="-122"/>
              </a:rPr>
              <a:t>(b, </a:t>
            </a:r>
            <a:r>
              <a:rPr lang="en-US" altLang="zh-CN" dirty="0" err="1">
                <a:ea typeface="宋体" pitchFamily="2" charset="-122"/>
              </a:rPr>
              <a:t>a%b</a:t>
            </a:r>
            <a:r>
              <a:rPr lang="en-US" altLang="zh-CN" dirty="0">
                <a:ea typeface="宋体" pitchFamily="2" charset="-122"/>
              </a:rPr>
              <a:t>);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}</a:t>
            </a: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468313" y="1412875"/>
            <a:ext cx="402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0"/>
              <a:t>Greatest Common Divisor</a:t>
            </a:r>
            <a:r>
              <a:rPr lang="en-US" altLang="zh-CN"/>
              <a:t> 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0" y="3573463"/>
            <a:ext cx="4211638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6225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1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例：求</a:t>
            </a:r>
            <a:r>
              <a:rPr lang="en-US" altLang="zh-CN" dirty="0">
                <a:solidFill>
                  <a:schemeClr val="tx2"/>
                </a:solidFill>
              </a:rPr>
              <a:t>511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en-US" altLang="zh-CN" dirty="0">
                <a:solidFill>
                  <a:schemeClr val="tx2"/>
                </a:solidFill>
              </a:rPr>
              <a:t>292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en-US" altLang="zh-CN" dirty="0">
                <a:solidFill>
                  <a:schemeClr val="tx2"/>
                </a:solidFill>
              </a:rPr>
              <a:t>GCD</a:t>
            </a:r>
          </a:p>
          <a:p>
            <a:pPr algn="l" eaLnBrk="1" hangingPunct="1">
              <a:spcBef>
                <a:spcPct val="10000"/>
              </a:spcBef>
            </a:pPr>
            <a:r>
              <a:rPr lang="en-US" altLang="zh-CN" dirty="0"/>
              <a:t>511÷292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余</a:t>
            </a:r>
            <a:r>
              <a:rPr lang="en-US" altLang="zh-CN" dirty="0"/>
              <a:t>219</a:t>
            </a:r>
          </a:p>
          <a:p>
            <a:pPr algn="l" eaLnBrk="1" hangingPunct="1">
              <a:spcBef>
                <a:spcPct val="10000"/>
              </a:spcBef>
            </a:pPr>
            <a:r>
              <a:rPr lang="en-US" altLang="zh-CN" dirty="0"/>
              <a:t>292÷219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余</a:t>
            </a:r>
            <a:r>
              <a:rPr lang="en-US" altLang="zh-CN" dirty="0"/>
              <a:t>73</a:t>
            </a:r>
          </a:p>
          <a:p>
            <a:pPr algn="l" eaLnBrk="1" hangingPunct="1">
              <a:spcBef>
                <a:spcPct val="10000"/>
              </a:spcBef>
            </a:pPr>
            <a:r>
              <a:rPr lang="en-US" altLang="zh-CN" dirty="0"/>
              <a:t>219÷73</a:t>
            </a:r>
            <a:r>
              <a:rPr lang="zh-CN" altLang="en-US" dirty="0"/>
              <a:t>＝</a:t>
            </a:r>
            <a:r>
              <a:rPr lang="en-US" altLang="zh-CN" dirty="0"/>
              <a:t>3</a:t>
            </a:r>
          </a:p>
          <a:p>
            <a:pPr algn="l" eaLnBrk="1" hangingPunct="1">
              <a:spcBef>
                <a:spcPct val="10000"/>
              </a:spcBef>
            </a:pPr>
            <a:r>
              <a:rPr lang="zh-CN" altLang="en-US" dirty="0"/>
              <a:t>所以：</a:t>
            </a:r>
            <a:r>
              <a:rPr lang="en-US" altLang="zh-CN" dirty="0"/>
              <a:t>GCD </a:t>
            </a:r>
            <a:r>
              <a:rPr lang="zh-CN" altLang="en-US" dirty="0"/>
              <a:t>＝ </a:t>
            </a:r>
            <a:r>
              <a:rPr lang="en-US" altLang="zh-CN" dirty="0"/>
              <a:t>73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4643438" y="1412875"/>
            <a:ext cx="288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6225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辗转相除法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0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 animBg="1"/>
      <p:bldP spid="110602" grpId="0" build="p"/>
      <p:bldP spid="110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A6FD8AE-4A7E-42B4-BACC-D28702B91557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7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基本操作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InitArray(&amp;A, n, bound1, ..., boundn)</a:t>
            </a:r>
          </a:p>
          <a:p>
            <a:pPr lvl="1" eaLnBrk="1" hangingPunct="1"/>
            <a:r>
              <a:rPr lang="zh-CN" altLang="en-US" smtClean="0">
                <a:solidFill>
                  <a:srgbClr val="800000"/>
                </a:solidFill>
              </a:rPr>
              <a:t>操作结果：</a:t>
            </a:r>
            <a:r>
              <a:rPr lang="zh-CN" altLang="en-US" smtClean="0"/>
              <a:t>若维数 </a:t>
            </a:r>
            <a:r>
              <a:rPr lang="en-US" altLang="zh-CN" smtClean="0"/>
              <a:t>n </a:t>
            </a:r>
            <a:r>
              <a:rPr lang="zh-CN" altLang="en-US" smtClean="0"/>
              <a:t>和各维长度合法，则构造相应的数组</a:t>
            </a:r>
            <a:r>
              <a:rPr lang="en-US" altLang="zh-CN" smtClean="0"/>
              <a:t>A</a:t>
            </a:r>
            <a:r>
              <a:rPr lang="zh-CN" altLang="en-US" smtClean="0"/>
              <a:t>，并返回</a:t>
            </a:r>
            <a:r>
              <a:rPr lang="en-US" altLang="zh-CN" smtClean="0"/>
              <a:t>OK</a:t>
            </a:r>
            <a:r>
              <a:rPr lang="zh-CN" altLang="en-US" smtClean="0"/>
              <a:t>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DestroyArray(&amp;A) </a:t>
            </a:r>
          </a:p>
          <a:p>
            <a:pPr lvl="1" eaLnBrk="1" hangingPunct="1"/>
            <a:r>
              <a:rPr lang="zh-CN" altLang="en-US" smtClean="0">
                <a:solidFill>
                  <a:srgbClr val="800000"/>
                </a:solidFill>
              </a:rPr>
              <a:t>操作结果：</a:t>
            </a:r>
            <a:r>
              <a:rPr lang="zh-CN" altLang="en-US" smtClean="0"/>
              <a:t>销毁数组</a:t>
            </a:r>
            <a:r>
              <a:rPr lang="en-US" altLang="zh-CN" smtClean="0"/>
              <a:t>A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26FACCB-2AC2-465D-AFF0-E3128C0C8C67}" type="slidenum">
              <a:rPr lang="en-US" altLang="zh-CN" sz="1400" b="0" smtClean="0">
                <a:ea typeface="宋体" pitchFamily="2" charset="-122"/>
              </a:rPr>
              <a:pPr eaLnBrk="1" hangingPunct="1"/>
              <a:t>70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5.6 </a:t>
            </a:r>
            <a:r>
              <a:rPr lang="zh-CN" altLang="en-US" dirty="0" smtClean="0"/>
              <a:t>广义表操作的实现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广义表从结构上可以分解成</a:t>
            </a:r>
          </a:p>
          <a:p>
            <a:pPr lvl="1" eaLnBrk="1" hangingPunct="1"/>
            <a:r>
              <a:rPr lang="zh-CN" altLang="en-US" dirty="0" smtClean="0"/>
              <a:t>广义表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子表</a:t>
            </a:r>
            <a:r>
              <a:rPr lang="en-US" altLang="zh-CN" dirty="0" smtClean="0"/>
              <a:t>1 + </a:t>
            </a:r>
            <a:r>
              <a:rPr lang="zh-CN" altLang="en-US" dirty="0" smtClean="0"/>
              <a:t>子表</a:t>
            </a:r>
            <a:r>
              <a:rPr lang="en-US" altLang="zh-CN" dirty="0" smtClean="0"/>
              <a:t>2 +  ··· + </a:t>
            </a:r>
            <a:r>
              <a:rPr lang="zh-CN" altLang="en-US" dirty="0" smtClean="0"/>
              <a:t>子表</a:t>
            </a:r>
            <a:r>
              <a:rPr lang="en-US" altLang="zh-CN" dirty="0" smtClean="0"/>
              <a:t>n</a:t>
            </a:r>
          </a:p>
          <a:p>
            <a:pPr lvl="1" eaLnBrk="1" hangingPunct="1"/>
            <a:r>
              <a:rPr lang="zh-CN" altLang="en-US" dirty="0" smtClean="0"/>
              <a:t>广义表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表头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表尾   </a:t>
            </a:r>
          </a:p>
          <a:p>
            <a:pPr eaLnBrk="1" hangingPunct="1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0558" y="4149080"/>
            <a:ext cx="392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kumimoji="1" lang="en-US" altLang="zh-CN" dirty="0">
                <a:ea typeface="宋体" pitchFamily="2" charset="-122"/>
              </a:rPr>
              <a:t>L = ( a , ( b ,c ) , ( ( d ) 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BC1932B-2529-4726-BBBB-9B22310175F4}" type="slidenum">
              <a:rPr lang="en-US" altLang="zh-CN" sz="1400" b="0" smtClean="0">
                <a:ea typeface="宋体" pitchFamily="2" charset="-122"/>
              </a:rPr>
              <a:pPr eaLnBrk="1" hangingPunct="1"/>
              <a:t>71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5.6 </a:t>
            </a:r>
            <a:r>
              <a:rPr lang="zh-CN" altLang="en-US" dirty="0"/>
              <a:t>广义表操作的实现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284913" y="5681663"/>
            <a:ext cx="1562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sz="3200">
                <a:ea typeface="宋体" pitchFamily="2" charset="-122"/>
              </a:rPr>
              <a:t>( ( d ) )</a:t>
            </a:r>
            <a:endParaRPr kumimoji="1" lang="en-US" altLang="zh-CN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2982913" y="3011488"/>
            <a:ext cx="3048000" cy="21336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1125538" y="3068638"/>
            <a:ext cx="1447800" cy="11430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81000" y="1557338"/>
            <a:ext cx="822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ea typeface="宋体" pitchFamily="2" charset="-122"/>
              </a:rPr>
              <a:t>L = ( a , ( b ,c ) , ( ( d ) ) ) </a:t>
            </a:r>
            <a:endParaRPr kumimoji="1" lang="zh-CN" altLang="en-US" sz="3200" dirty="0">
              <a:ea typeface="宋体" pitchFamily="2" charset="-122"/>
            </a:endParaRP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6257925" y="3087688"/>
            <a:ext cx="1752600" cy="25908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762376" y="5193506"/>
            <a:ext cx="12668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 dirty="0">
                <a:ea typeface="宋体" pitchFamily="2" charset="-122"/>
              </a:rPr>
              <a:t>( b ,c )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544740" y="4215607"/>
            <a:ext cx="5365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r>
              <a:rPr kumimoji="1" lang="en-US" altLang="zh-CN" sz="3200" dirty="0">
                <a:ea typeface="宋体" pitchFamily="2" charset="-122"/>
              </a:rPr>
              <a:t>a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57200" y="2259013"/>
            <a:ext cx="7237413" cy="3225800"/>
            <a:chOff x="560" y="1423"/>
            <a:chExt cx="4559" cy="2032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064" y="1499"/>
              <a:ext cx="765" cy="328"/>
              <a:chOff x="744" y="1008"/>
              <a:chExt cx="907" cy="432"/>
            </a:xfrm>
          </p:grpSpPr>
          <p:sp>
            <p:nvSpPr>
              <p:cNvPr id="20545" name="Rectangle 13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b="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0546" name="Line 14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7" name="Line 15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793" y="1615"/>
              <a:ext cx="291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Text Box 17"/>
            <p:cNvSpPr txBox="1">
              <a:spLocks noChangeArrowheads="1"/>
            </p:cNvSpPr>
            <p:nvPr/>
          </p:nvSpPr>
          <p:spPr bwMode="auto">
            <a:xfrm>
              <a:off x="560" y="1423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ea typeface="宋体" pitchFamily="2" charset="-122"/>
                </a:rPr>
                <a:t>L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>
              <a:off x="1448" y="168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257" y="1499"/>
              <a:ext cx="765" cy="328"/>
              <a:chOff x="2160" y="1008"/>
              <a:chExt cx="907" cy="432"/>
            </a:xfrm>
          </p:grpSpPr>
          <p:sp>
            <p:nvSpPr>
              <p:cNvPr id="20542" name="Rectangle 20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b="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0543" name="Line 21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Line 22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7" name="Line 23"/>
            <p:cNvSpPr>
              <a:spLocks noChangeShapeType="1"/>
            </p:cNvSpPr>
            <p:nvPr/>
          </p:nvSpPr>
          <p:spPr bwMode="auto">
            <a:xfrm>
              <a:off x="1691" y="1645"/>
              <a:ext cx="5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4321" y="1499"/>
              <a:ext cx="765" cy="328"/>
              <a:chOff x="4608" y="1008"/>
              <a:chExt cx="907" cy="432"/>
            </a:xfrm>
          </p:grpSpPr>
          <p:sp>
            <p:nvSpPr>
              <p:cNvPr id="20539" name="Rectangle 25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b="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0540" name="Line 26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1" name="Line 27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9" name="Line 28"/>
            <p:cNvSpPr>
              <a:spLocks noChangeShapeType="1"/>
            </p:cNvSpPr>
            <p:nvPr/>
          </p:nvSpPr>
          <p:spPr bwMode="auto">
            <a:xfrm>
              <a:off x="2905" y="1645"/>
              <a:ext cx="1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217" y="2046"/>
              <a:ext cx="809" cy="327"/>
              <a:chOff x="2112" y="1728"/>
              <a:chExt cx="960" cy="432"/>
            </a:xfrm>
          </p:grpSpPr>
          <p:sp>
            <p:nvSpPr>
              <p:cNvPr id="20536" name="Rectangle 30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b="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0537" name="Line 31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8" name="Line 32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1" name="Line 33"/>
            <p:cNvSpPr>
              <a:spLocks noChangeShapeType="1"/>
            </p:cNvSpPr>
            <p:nvPr/>
          </p:nvSpPr>
          <p:spPr bwMode="auto">
            <a:xfrm>
              <a:off x="2622" y="1645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321" y="2046"/>
              <a:ext cx="765" cy="327"/>
              <a:chOff x="4608" y="1728"/>
              <a:chExt cx="907" cy="432"/>
            </a:xfrm>
          </p:grpSpPr>
          <p:sp>
            <p:nvSpPr>
              <p:cNvPr id="20533" name="Rectangle 35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b="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0534" name="Line 36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5" name="Line 37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4321" y="2592"/>
              <a:ext cx="765" cy="327"/>
              <a:chOff x="4608" y="2448"/>
              <a:chExt cx="907" cy="432"/>
            </a:xfrm>
          </p:grpSpPr>
          <p:sp>
            <p:nvSpPr>
              <p:cNvPr id="20530" name="Rectangle 39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b="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0531" name="Line 40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2" name="Line 41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4" name="Line 42"/>
            <p:cNvSpPr>
              <a:spLocks noChangeShapeType="1"/>
            </p:cNvSpPr>
            <p:nvPr/>
          </p:nvSpPr>
          <p:spPr bwMode="auto">
            <a:xfrm>
              <a:off x="4726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43"/>
            <p:cNvSpPr>
              <a:spLocks noChangeShapeType="1"/>
            </p:cNvSpPr>
            <p:nvPr/>
          </p:nvSpPr>
          <p:spPr bwMode="auto">
            <a:xfrm>
              <a:off x="4726" y="2737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4385" y="3138"/>
              <a:ext cx="681" cy="317"/>
              <a:chOff x="3840" y="2531"/>
              <a:chExt cx="658" cy="317"/>
            </a:xfrm>
          </p:grpSpPr>
          <p:sp>
            <p:nvSpPr>
              <p:cNvPr id="20528" name="Text Box 45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d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0529" name="Line 46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7" name="Text Box 47"/>
            <p:cNvSpPr txBox="1">
              <a:spLocks noChangeArrowheads="1"/>
            </p:cNvSpPr>
            <p:nvPr/>
          </p:nvSpPr>
          <p:spPr bwMode="auto">
            <a:xfrm>
              <a:off x="4829" y="143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 dirty="0" smtClean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 dirty="0">
                <a:ea typeface="宋体" pitchFamily="2" charset="-122"/>
              </a:endParaRPr>
            </a:p>
          </p:txBody>
        </p:sp>
        <p:sp>
          <p:nvSpPr>
            <p:cNvPr id="20508" name="Line 48"/>
            <p:cNvSpPr>
              <a:spLocks noChangeShapeType="1"/>
            </p:cNvSpPr>
            <p:nvPr/>
          </p:nvSpPr>
          <p:spPr bwMode="auto">
            <a:xfrm>
              <a:off x="2925" y="2228"/>
              <a:ext cx="3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3249" y="2046"/>
              <a:ext cx="765" cy="327"/>
              <a:chOff x="3336" y="1728"/>
              <a:chExt cx="907" cy="432"/>
            </a:xfrm>
          </p:grpSpPr>
          <p:sp>
            <p:nvSpPr>
              <p:cNvPr id="20525" name="Rectangle 50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b="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0526" name="Line 51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7" name="Line 52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0" name="Line 53"/>
            <p:cNvSpPr>
              <a:spLocks noChangeShapeType="1"/>
            </p:cNvSpPr>
            <p:nvPr/>
          </p:nvSpPr>
          <p:spPr bwMode="auto">
            <a:xfrm>
              <a:off x="3634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54"/>
            <p:cNvSpPr>
              <a:spLocks noChangeShapeType="1"/>
            </p:cNvSpPr>
            <p:nvPr/>
          </p:nvSpPr>
          <p:spPr bwMode="auto">
            <a:xfrm>
              <a:off x="2622" y="217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Text Box 55"/>
            <p:cNvSpPr txBox="1">
              <a:spLocks noChangeArrowheads="1"/>
            </p:cNvSpPr>
            <p:nvPr/>
          </p:nvSpPr>
          <p:spPr bwMode="auto">
            <a:xfrm>
              <a:off x="4814" y="1999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 dirty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 dirty="0">
                <a:ea typeface="宋体" pitchFamily="2" charset="-122"/>
              </a:endParaRPr>
            </a:p>
          </p:txBody>
        </p:sp>
        <p:sp>
          <p:nvSpPr>
            <p:cNvPr id="20513" name="Text Box 56"/>
            <p:cNvSpPr txBox="1">
              <a:spLocks noChangeArrowheads="1"/>
            </p:cNvSpPr>
            <p:nvPr/>
          </p:nvSpPr>
          <p:spPr bwMode="auto">
            <a:xfrm>
              <a:off x="4812" y="2523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 dirty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 dirty="0">
                <a:ea typeface="宋体" pitchFamily="2" charset="-122"/>
              </a:endParaRPr>
            </a:p>
          </p:txBody>
        </p: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3292" y="2575"/>
              <a:ext cx="681" cy="317"/>
              <a:chOff x="3840" y="2531"/>
              <a:chExt cx="658" cy="317"/>
            </a:xfrm>
          </p:grpSpPr>
          <p:sp>
            <p:nvSpPr>
              <p:cNvPr id="20523" name="Text Box 58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c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0524" name="Line 59"/>
              <p:cNvSpPr>
                <a:spLocks noChangeShapeType="1"/>
              </p:cNvSpPr>
              <p:nvPr/>
            </p:nvSpPr>
            <p:spPr bwMode="auto">
              <a:xfrm flipH="1">
                <a:off x="4143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2249" y="2575"/>
              <a:ext cx="681" cy="317"/>
              <a:chOff x="3840" y="2531"/>
              <a:chExt cx="658" cy="317"/>
            </a:xfrm>
          </p:grpSpPr>
          <p:sp>
            <p:nvSpPr>
              <p:cNvPr id="20521" name="Text Box 61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b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0522" name="Line 62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1106" y="2047"/>
              <a:ext cx="681" cy="317"/>
              <a:chOff x="3840" y="2531"/>
              <a:chExt cx="658" cy="317"/>
            </a:xfrm>
          </p:grpSpPr>
          <p:sp>
            <p:nvSpPr>
              <p:cNvPr id="20519" name="Text Box 64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ea typeface="宋体" pitchFamily="2" charset="-122"/>
                  </a:rPr>
                  <a:t>0   a</a:t>
                </a:r>
                <a:r>
                  <a:rPr kumimoji="1" lang="en-US" altLang="zh-CN" sz="3200" dirty="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 dirty="0">
                  <a:ea typeface="宋体" pitchFamily="2" charset="-122"/>
                </a:endParaRPr>
              </a:p>
            </p:txBody>
          </p:sp>
          <p:sp>
            <p:nvSpPr>
              <p:cNvPr id="20520" name="Line 65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7" name="Line 66"/>
            <p:cNvSpPr>
              <a:spLocks noChangeShapeType="1"/>
            </p:cNvSpPr>
            <p:nvPr/>
          </p:nvSpPr>
          <p:spPr bwMode="auto">
            <a:xfrm>
              <a:off x="4733" y="1663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Text Box 67"/>
            <p:cNvSpPr txBox="1">
              <a:spLocks noChangeArrowheads="1"/>
            </p:cNvSpPr>
            <p:nvPr/>
          </p:nvSpPr>
          <p:spPr bwMode="auto">
            <a:xfrm>
              <a:off x="3739" y="1979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 dirty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 dirty="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513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70661" grpId="0" animBg="1"/>
      <p:bldP spid="70662" grpId="0" animBg="1"/>
      <p:bldP spid="70664" grpId="0" animBg="1"/>
      <p:bldP spid="20489" grpId="0"/>
      <p:bldP spid="2049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71E1BF4-D56D-4BC3-9BAA-B2C098CC91EF}" type="slidenum">
              <a:rPr lang="en-US" altLang="zh-CN" sz="1400" b="0" smtClean="0">
                <a:ea typeface="宋体" pitchFamily="2" charset="-122"/>
              </a:rPr>
              <a:pPr eaLnBrk="1" hangingPunct="1"/>
              <a:t>72</a:t>
            </a:fld>
            <a:endParaRPr lang="en-US" altLang="zh-CN" sz="1400" b="0" smtClean="0">
              <a:ea typeface="宋体" pitchFamily="2" charset="-122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17550" y="2435225"/>
            <a:ext cx="7239000" cy="3225800"/>
            <a:chOff x="560" y="1423"/>
            <a:chExt cx="4560" cy="2032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1064" y="1499"/>
              <a:ext cx="765" cy="328"/>
              <a:chOff x="744" y="1008"/>
              <a:chExt cx="907" cy="432"/>
            </a:xfrm>
          </p:grpSpPr>
          <p:sp>
            <p:nvSpPr>
              <p:cNvPr id="23615" name="Rectangle 68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</a:rPr>
                  <a:t>1</a:t>
                </a:r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16" name="Line 69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7" name="Line 70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3" name="Line 71"/>
            <p:cNvSpPr>
              <a:spLocks noChangeShapeType="1"/>
            </p:cNvSpPr>
            <p:nvPr/>
          </p:nvSpPr>
          <p:spPr bwMode="auto">
            <a:xfrm flipV="1">
              <a:off x="793" y="1615"/>
              <a:ext cx="291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Text Box 72"/>
            <p:cNvSpPr txBox="1">
              <a:spLocks noChangeArrowheads="1"/>
            </p:cNvSpPr>
            <p:nvPr/>
          </p:nvSpPr>
          <p:spPr bwMode="auto">
            <a:xfrm>
              <a:off x="560" y="1423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ea typeface="宋体" pitchFamily="2" charset="-122"/>
                </a:rPr>
                <a:t>L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3565" name="Line 73"/>
            <p:cNvSpPr>
              <a:spLocks noChangeShapeType="1"/>
            </p:cNvSpPr>
            <p:nvPr/>
          </p:nvSpPr>
          <p:spPr bwMode="auto">
            <a:xfrm>
              <a:off x="1448" y="168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74"/>
            <p:cNvGrpSpPr>
              <a:grpSpLocks/>
            </p:cNvGrpSpPr>
            <p:nvPr/>
          </p:nvGrpSpPr>
          <p:grpSpPr bwMode="auto">
            <a:xfrm>
              <a:off x="2257" y="1499"/>
              <a:ext cx="765" cy="328"/>
              <a:chOff x="2160" y="1008"/>
              <a:chExt cx="907" cy="432"/>
            </a:xfrm>
          </p:grpSpPr>
          <p:sp>
            <p:nvSpPr>
              <p:cNvPr id="23612" name="Rectangle 75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          </a:t>
                </a:r>
                <a:endParaRPr kumimoji="1" lang="en-US" altLang="zh-CN" sz="32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3613" name="Line 76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4" name="Line 77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7" name="Line 78"/>
            <p:cNvSpPr>
              <a:spLocks noChangeShapeType="1"/>
            </p:cNvSpPr>
            <p:nvPr/>
          </p:nvSpPr>
          <p:spPr bwMode="auto">
            <a:xfrm>
              <a:off x="1691" y="1645"/>
              <a:ext cx="5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4321" y="1499"/>
              <a:ext cx="765" cy="328"/>
              <a:chOff x="4608" y="1008"/>
              <a:chExt cx="907" cy="432"/>
            </a:xfrm>
          </p:grpSpPr>
          <p:sp>
            <p:nvSpPr>
              <p:cNvPr id="23609" name="Rectangle 80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3610" name="Line 81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Line 82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9" name="Line 83"/>
            <p:cNvSpPr>
              <a:spLocks noChangeShapeType="1"/>
            </p:cNvSpPr>
            <p:nvPr/>
          </p:nvSpPr>
          <p:spPr bwMode="auto">
            <a:xfrm>
              <a:off x="2905" y="1645"/>
              <a:ext cx="1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84"/>
            <p:cNvGrpSpPr>
              <a:grpSpLocks/>
            </p:cNvGrpSpPr>
            <p:nvPr/>
          </p:nvGrpSpPr>
          <p:grpSpPr bwMode="auto">
            <a:xfrm>
              <a:off x="2217" y="2046"/>
              <a:ext cx="809" cy="327"/>
              <a:chOff x="2112" y="1728"/>
              <a:chExt cx="960" cy="432"/>
            </a:xfrm>
          </p:grpSpPr>
          <p:sp>
            <p:nvSpPr>
              <p:cNvPr id="23606" name="Rectangle 85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3607" name="Line 86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Line 87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1" name="Line 88"/>
            <p:cNvSpPr>
              <a:spLocks noChangeShapeType="1"/>
            </p:cNvSpPr>
            <p:nvPr/>
          </p:nvSpPr>
          <p:spPr bwMode="auto">
            <a:xfrm>
              <a:off x="2622" y="1645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89"/>
            <p:cNvGrpSpPr>
              <a:grpSpLocks/>
            </p:cNvGrpSpPr>
            <p:nvPr/>
          </p:nvGrpSpPr>
          <p:grpSpPr bwMode="auto">
            <a:xfrm>
              <a:off x="4321" y="2046"/>
              <a:ext cx="765" cy="327"/>
              <a:chOff x="4608" y="1728"/>
              <a:chExt cx="907" cy="432"/>
            </a:xfrm>
          </p:grpSpPr>
          <p:sp>
            <p:nvSpPr>
              <p:cNvPr id="23603" name="Rectangle 90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3604" name="Line 91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5" name="Line 92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4321" y="2592"/>
              <a:ext cx="765" cy="327"/>
              <a:chOff x="4608" y="2448"/>
              <a:chExt cx="907" cy="432"/>
            </a:xfrm>
          </p:grpSpPr>
          <p:sp>
            <p:nvSpPr>
              <p:cNvPr id="23600" name="Rectangle 94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3601" name="Line 9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2" name="Line 96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4" name="Line 97"/>
            <p:cNvSpPr>
              <a:spLocks noChangeShapeType="1"/>
            </p:cNvSpPr>
            <p:nvPr/>
          </p:nvSpPr>
          <p:spPr bwMode="auto">
            <a:xfrm>
              <a:off x="4726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98"/>
            <p:cNvSpPr>
              <a:spLocks noChangeShapeType="1"/>
            </p:cNvSpPr>
            <p:nvPr/>
          </p:nvSpPr>
          <p:spPr bwMode="auto">
            <a:xfrm>
              <a:off x="4726" y="2737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4385" y="3138"/>
              <a:ext cx="681" cy="317"/>
              <a:chOff x="3840" y="2531"/>
              <a:chExt cx="658" cy="317"/>
            </a:xfrm>
          </p:grpSpPr>
          <p:sp>
            <p:nvSpPr>
              <p:cNvPr id="23598" name="Text Box 100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d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3599" name="Line 101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7" name="Text Box 102"/>
            <p:cNvSpPr txBox="1">
              <a:spLocks noChangeArrowheads="1"/>
            </p:cNvSpPr>
            <p:nvPr/>
          </p:nvSpPr>
          <p:spPr bwMode="auto">
            <a:xfrm>
              <a:off x="4829" y="145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3578" name="Line 103"/>
            <p:cNvSpPr>
              <a:spLocks noChangeShapeType="1"/>
            </p:cNvSpPr>
            <p:nvPr/>
          </p:nvSpPr>
          <p:spPr bwMode="auto">
            <a:xfrm>
              <a:off x="2925" y="2228"/>
              <a:ext cx="3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104"/>
            <p:cNvGrpSpPr>
              <a:grpSpLocks/>
            </p:cNvGrpSpPr>
            <p:nvPr/>
          </p:nvGrpSpPr>
          <p:grpSpPr bwMode="auto">
            <a:xfrm>
              <a:off x="3249" y="2046"/>
              <a:ext cx="765" cy="327"/>
              <a:chOff x="3336" y="1728"/>
              <a:chExt cx="907" cy="432"/>
            </a:xfrm>
          </p:grpSpPr>
          <p:sp>
            <p:nvSpPr>
              <p:cNvPr id="23595" name="Rectangle 105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endParaRPr kumimoji="1" lang="en-US" altLang="zh-CN" sz="32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3596" name="Line 106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7" name="Line 107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0" name="Line 108"/>
            <p:cNvSpPr>
              <a:spLocks noChangeShapeType="1"/>
            </p:cNvSpPr>
            <p:nvPr/>
          </p:nvSpPr>
          <p:spPr bwMode="auto">
            <a:xfrm>
              <a:off x="3634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109"/>
            <p:cNvSpPr>
              <a:spLocks noChangeShapeType="1"/>
            </p:cNvSpPr>
            <p:nvPr/>
          </p:nvSpPr>
          <p:spPr bwMode="auto">
            <a:xfrm>
              <a:off x="2622" y="217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Text Box 110"/>
            <p:cNvSpPr txBox="1">
              <a:spLocks noChangeArrowheads="1"/>
            </p:cNvSpPr>
            <p:nvPr/>
          </p:nvSpPr>
          <p:spPr bwMode="auto">
            <a:xfrm>
              <a:off x="4829" y="1982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3583" name="Text Box 111"/>
            <p:cNvSpPr txBox="1">
              <a:spLocks noChangeArrowheads="1"/>
            </p:cNvSpPr>
            <p:nvPr/>
          </p:nvSpPr>
          <p:spPr bwMode="auto">
            <a:xfrm>
              <a:off x="4830" y="2548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grpSp>
          <p:nvGrpSpPr>
            <p:cNvPr id="11" name="Group 112"/>
            <p:cNvGrpSpPr>
              <a:grpSpLocks/>
            </p:cNvGrpSpPr>
            <p:nvPr/>
          </p:nvGrpSpPr>
          <p:grpSpPr bwMode="auto">
            <a:xfrm>
              <a:off x="3292" y="2575"/>
              <a:ext cx="681" cy="317"/>
              <a:chOff x="3840" y="2531"/>
              <a:chExt cx="658" cy="317"/>
            </a:xfrm>
          </p:grpSpPr>
          <p:sp>
            <p:nvSpPr>
              <p:cNvPr id="23593" name="Text Box 113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ea typeface="宋体" pitchFamily="2" charset="-122"/>
                  </a:rPr>
                  <a:t>0   c</a:t>
                </a:r>
                <a:r>
                  <a:rPr kumimoji="1" lang="en-US" altLang="zh-CN" sz="3200" dirty="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 dirty="0">
                  <a:ea typeface="宋体" pitchFamily="2" charset="-122"/>
                </a:endParaRPr>
              </a:p>
            </p:txBody>
          </p:sp>
          <p:sp>
            <p:nvSpPr>
              <p:cNvPr id="23594" name="Line 114"/>
              <p:cNvSpPr>
                <a:spLocks noChangeShapeType="1"/>
              </p:cNvSpPr>
              <p:nvPr/>
            </p:nvSpPr>
            <p:spPr bwMode="auto">
              <a:xfrm flipH="1">
                <a:off x="4116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249" y="2575"/>
              <a:ext cx="681" cy="317"/>
              <a:chOff x="3840" y="2531"/>
              <a:chExt cx="658" cy="317"/>
            </a:xfrm>
          </p:grpSpPr>
          <p:sp>
            <p:nvSpPr>
              <p:cNvPr id="23591" name="Text Box 116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b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3592" name="Line 117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18"/>
            <p:cNvGrpSpPr>
              <a:grpSpLocks/>
            </p:cNvGrpSpPr>
            <p:nvPr/>
          </p:nvGrpSpPr>
          <p:grpSpPr bwMode="auto">
            <a:xfrm>
              <a:off x="1106" y="2047"/>
              <a:ext cx="681" cy="317"/>
              <a:chOff x="3840" y="2531"/>
              <a:chExt cx="658" cy="317"/>
            </a:xfrm>
          </p:grpSpPr>
          <p:sp>
            <p:nvSpPr>
              <p:cNvPr id="23589" name="Text Box 119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a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3590" name="Line 120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7" name="Line 121"/>
            <p:cNvSpPr>
              <a:spLocks noChangeShapeType="1"/>
            </p:cNvSpPr>
            <p:nvPr/>
          </p:nvSpPr>
          <p:spPr bwMode="auto">
            <a:xfrm>
              <a:off x="4733" y="1663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Text Box 122"/>
            <p:cNvSpPr txBox="1">
              <a:spLocks noChangeArrowheads="1"/>
            </p:cNvSpPr>
            <p:nvPr/>
          </p:nvSpPr>
          <p:spPr bwMode="auto">
            <a:xfrm>
              <a:off x="3739" y="1999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 dirty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 dirty="0">
                <a:ea typeface="宋体" pitchFamily="2" charset="-122"/>
              </a:endParaRPr>
            </a:p>
          </p:txBody>
        </p:sp>
      </p:grp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5.6 </a:t>
            </a:r>
            <a:r>
              <a:rPr lang="zh-CN" altLang="en-US" dirty="0"/>
              <a:t>广义表操作的实现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3063875" y="2303463"/>
            <a:ext cx="5199063" cy="3578225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2"/>
          <p:cNvSpPr>
            <a:spLocks noChangeArrowheads="1"/>
          </p:cNvSpPr>
          <p:nvPr/>
        </p:nvSpPr>
        <p:spPr bwMode="auto">
          <a:xfrm>
            <a:off x="696119" y="1507219"/>
            <a:ext cx="4532312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 dirty="0">
                <a:ea typeface="宋体" pitchFamily="2" charset="-122"/>
              </a:rPr>
              <a:t>L = ( a ,  ( b ,c ) , ( ( d ) ) )</a:t>
            </a:r>
          </a:p>
        </p:txBody>
      </p:sp>
      <p:sp>
        <p:nvSpPr>
          <p:cNvPr id="72767" name="AutoShape 63"/>
          <p:cNvSpPr>
            <a:spLocks/>
          </p:cNvSpPr>
          <p:nvPr/>
        </p:nvSpPr>
        <p:spPr bwMode="auto">
          <a:xfrm>
            <a:off x="481013" y="5353050"/>
            <a:ext cx="1165225" cy="609600"/>
          </a:xfrm>
          <a:prstGeom prst="borderCallout2">
            <a:avLst>
              <a:gd name="adj1" fmla="val 18750"/>
              <a:gd name="adj2" fmla="val 106542"/>
              <a:gd name="adj3" fmla="val 18750"/>
              <a:gd name="adj4" fmla="val 129838"/>
              <a:gd name="adj5" fmla="val -204949"/>
              <a:gd name="adj6" fmla="val 153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 bIns="108000" anchor="ctr"/>
          <a:lstStyle/>
          <a:p>
            <a:pPr algn="ctr"/>
            <a:r>
              <a:rPr kumimoji="1" lang="zh-CN" altLang="en-US" sz="3200" dirty="0">
                <a:ea typeface="宋体" pitchFamily="2" charset="-122"/>
              </a:rPr>
              <a:t>表头</a:t>
            </a:r>
          </a:p>
        </p:txBody>
      </p:sp>
      <p:sp>
        <p:nvSpPr>
          <p:cNvPr id="72768" name="AutoShape 64"/>
          <p:cNvSpPr>
            <a:spLocks/>
          </p:cNvSpPr>
          <p:nvPr/>
        </p:nvSpPr>
        <p:spPr bwMode="auto">
          <a:xfrm>
            <a:off x="6675438" y="6051550"/>
            <a:ext cx="1354137" cy="609600"/>
          </a:xfrm>
          <a:prstGeom prst="borderCallout2">
            <a:avLst>
              <a:gd name="adj1" fmla="val 18750"/>
              <a:gd name="adj2" fmla="val -5625"/>
              <a:gd name="adj3" fmla="val 18750"/>
              <a:gd name="adj4" fmla="val -53926"/>
              <a:gd name="adj5" fmla="val -59634"/>
              <a:gd name="adj6" fmla="val -1041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 bIns="108000" anchor="ctr"/>
          <a:lstStyle/>
          <a:p>
            <a:pPr algn="ctr">
              <a:lnSpc>
                <a:spcPct val="85000"/>
              </a:lnSpc>
            </a:pPr>
            <a:r>
              <a:rPr kumimoji="1" lang="zh-CN" altLang="en-US" sz="3200">
                <a:ea typeface="宋体" pitchFamily="2" charset="-122"/>
              </a:rPr>
              <a:t>表尾</a:t>
            </a:r>
            <a:endParaRPr kumimoji="1" lang="zh-CN" altLang="en-US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769" name="AutoShape 65"/>
          <p:cNvSpPr>
            <a:spLocks noChangeArrowheads="1"/>
          </p:cNvSpPr>
          <p:nvPr/>
        </p:nvSpPr>
        <p:spPr bwMode="auto">
          <a:xfrm>
            <a:off x="1466850" y="3290888"/>
            <a:ext cx="1295400" cy="8382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7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67" grpId="0" animBg="1"/>
      <p:bldP spid="72768" grpId="0" animBg="1"/>
      <p:bldP spid="7276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广义表操作的实现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5.6.1 </a:t>
            </a:r>
            <a:r>
              <a:rPr lang="zh-CN" altLang="en-US" dirty="0">
                <a:solidFill>
                  <a:schemeClr val="tx1"/>
                </a:solidFill>
              </a:rPr>
              <a:t>求广义表的深度 </a:t>
            </a:r>
            <a:r>
              <a:rPr lang="en-US" altLang="zh-CN" dirty="0" err="1">
                <a:solidFill>
                  <a:schemeClr val="tx1"/>
                </a:solidFill>
              </a:rPr>
              <a:t>GListDepth</a:t>
            </a:r>
            <a:r>
              <a:rPr lang="en-US" altLang="zh-CN" dirty="0">
                <a:solidFill>
                  <a:schemeClr val="tx1"/>
                </a:solidFill>
              </a:rPr>
              <a:t>( L 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5.6.2 </a:t>
            </a:r>
            <a:r>
              <a:rPr lang="zh-CN" altLang="en-US" dirty="0">
                <a:solidFill>
                  <a:schemeClr val="tx1"/>
                </a:solidFill>
              </a:rPr>
              <a:t>复制广义表 </a:t>
            </a:r>
            <a:r>
              <a:rPr lang="en-US" altLang="zh-CN" dirty="0" err="1">
                <a:solidFill>
                  <a:schemeClr val="tx1"/>
                </a:solidFill>
              </a:rPr>
              <a:t>CopyGList</a:t>
            </a:r>
            <a:r>
              <a:rPr lang="en-US" altLang="zh-CN" dirty="0">
                <a:solidFill>
                  <a:schemeClr val="tx1"/>
                </a:solidFill>
              </a:rPr>
              <a:t>(T</a:t>
            </a:r>
            <a:r>
              <a:rPr lang="en-US" altLang="zh-CN" dirty="0" smtClean="0">
                <a:solidFill>
                  <a:schemeClr val="tx1"/>
                </a:solidFill>
              </a:rPr>
              <a:t>, L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5.6.3 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建立广义表</a:t>
            </a:r>
            <a:r>
              <a:rPr lang="en-US" altLang="zh-CN" dirty="0" err="1">
                <a:solidFill>
                  <a:schemeClr val="tx1"/>
                </a:solidFill>
              </a:rPr>
              <a:t>CreateGList</a:t>
            </a:r>
            <a:r>
              <a:rPr lang="en-US" altLang="zh-CN" dirty="0">
                <a:solidFill>
                  <a:schemeClr val="tx1"/>
                </a:solidFill>
              </a:rPr>
              <a:t>(&amp;L, 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en-US" altLang="zh-CN" dirty="0">
                <a:solidFill>
                  <a:schemeClr val="tx1"/>
                </a:solidFill>
              </a:rPr>
              <a:t>[ ] 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5.6.4 </a:t>
            </a:r>
            <a:r>
              <a:rPr lang="zh-CN" altLang="en-US" dirty="0">
                <a:solidFill>
                  <a:schemeClr val="tx1"/>
                </a:solidFill>
              </a:rPr>
              <a:t>删除广义表中所有元素为 </a:t>
            </a:r>
            <a:r>
              <a:rPr lang="en-US" altLang="zh-CN" dirty="0">
                <a:solidFill>
                  <a:schemeClr val="tx1"/>
                </a:solidFill>
              </a:rPr>
              <a:t>x </a:t>
            </a:r>
            <a:r>
              <a:rPr lang="zh-CN" altLang="en-US" dirty="0">
                <a:solidFill>
                  <a:schemeClr val="tx1"/>
                </a:solidFill>
              </a:rPr>
              <a:t>的原子结点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……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C96CD-D96B-4FCF-B548-FA055DD70808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8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5A1FE76-F0B7-4F0D-9FC2-3BC4770D6ECC}" type="slidenum">
              <a:rPr lang="en-US" altLang="zh-CN" sz="1400" b="0" smtClean="0">
                <a:ea typeface="宋体" pitchFamily="2" charset="-122"/>
              </a:rPr>
              <a:pPr eaLnBrk="1" hangingPunct="1"/>
              <a:t>74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5.6.1 </a:t>
            </a:r>
            <a:r>
              <a:rPr lang="zh-CN" altLang="en-US" dirty="0" smtClean="0">
                <a:solidFill>
                  <a:schemeClr val="tx1"/>
                </a:solidFill>
              </a:rPr>
              <a:t>求广义表的深度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0" y="528796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>
                <a:ea typeface="宋体" pitchFamily="2" charset="-122"/>
              </a:rPr>
              <a:t> 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76238" y="1557338"/>
            <a:ext cx="876776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zh-CN" altLang="en-US">
                <a:solidFill>
                  <a:srgbClr val="000000"/>
                </a:solidFill>
              </a:rPr>
              <a:t>广义表</a:t>
            </a:r>
            <a:r>
              <a:rPr kumimoji="1" lang="en-US" altLang="zh-CN">
                <a:solidFill>
                  <a:srgbClr val="000000"/>
                </a:solidFill>
              </a:rPr>
              <a:t>L</a:t>
            </a:r>
            <a:r>
              <a:rPr kumimoji="1" lang="zh-CN" altLang="en-US">
                <a:solidFill>
                  <a:srgbClr val="000000"/>
                </a:solidFill>
              </a:rPr>
              <a:t>的深度 </a:t>
            </a:r>
            <a:r>
              <a:rPr kumimoji="1" lang="en-US" altLang="zh-CN">
                <a:solidFill>
                  <a:srgbClr val="000000"/>
                </a:solidFill>
              </a:rPr>
              <a:t>= </a:t>
            </a:r>
            <a:r>
              <a:rPr kumimoji="1" lang="zh-CN" altLang="en-US">
                <a:solidFill>
                  <a:srgbClr val="000000"/>
                </a:solidFill>
              </a:rPr>
              <a:t>广义表</a:t>
            </a:r>
            <a:r>
              <a:rPr kumimoji="1" lang="en-US" altLang="zh-CN">
                <a:solidFill>
                  <a:srgbClr val="000000"/>
                </a:solidFill>
              </a:rPr>
              <a:t>L</a:t>
            </a:r>
            <a:r>
              <a:rPr kumimoji="1" lang="zh-CN" altLang="en-US">
                <a:solidFill>
                  <a:srgbClr val="000000"/>
                </a:solidFill>
              </a:rPr>
              <a:t>中括号重数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431800" y="2124075"/>
            <a:ext cx="8461375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>
                <a:solidFill>
                  <a:srgbClr val="000000"/>
                </a:solidFill>
              </a:rPr>
              <a:t>GListDepth( L ) = </a:t>
            </a:r>
          </a:p>
          <a:p>
            <a:pPr marL="342900" indent="-342900" algn="l"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>
                <a:solidFill>
                  <a:srgbClr val="000000"/>
                </a:solidFill>
              </a:rPr>
              <a:t>                   1 + MAX( GListDepth(L</a:t>
            </a:r>
            <a:r>
              <a:rPr kumimoji="1" lang="zh-CN" altLang="en-US">
                <a:solidFill>
                  <a:srgbClr val="000000"/>
                </a:solidFill>
              </a:rPr>
              <a:t>的元素</a:t>
            </a:r>
            <a:r>
              <a:rPr kumimoji="1" lang="en-US" altLang="zh-CN">
                <a:solidFill>
                  <a:srgbClr val="000000"/>
                </a:solidFill>
              </a:rPr>
              <a:t>) )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0" y="572452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>
                <a:ea typeface="宋体" pitchFamily="2" charset="-122"/>
              </a:rPr>
              <a:t>        GListDepth( </a:t>
            </a:r>
            <a:r>
              <a:rPr kumimoji="1" lang="en-US" altLang="zh-CN" sz="3200">
                <a:solidFill>
                  <a:srgbClr val="FF0000"/>
                </a:solidFill>
                <a:ea typeface="宋体" pitchFamily="2" charset="-122"/>
              </a:rPr>
              <a:t>L</a:t>
            </a:r>
            <a:r>
              <a:rPr kumimoji="1" lang="en-US" altLang="zh-CN" sz="3200">
                <a:ea typeface="宋体" pitchFamily="2" charset="-122"/>
              </a:rPr>
              <a:t> )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206375" y="3192463"/>
            <a:ext cx="8937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"/>
              </a:spcBef>
            </a:pPr>
            <a:r>
              <a:rPr kumimoji="1" lang="en-US" altLang="zh-CN" sz="3200" dirty="0">
                <a:ea typeface="宋体" pitchFamily="2" charset="-122"/>
              </a:rPr>
              <a:t> </a:t>
            </a:r>
            <a:r>
              <a:rPr kumimoji="1" lang="zh-CN" altLang="en-US" sz="3200" dirty="0">
                <a:ea typeface="宋体" pitchFamily="2" charset="-122"/>
              </a:rPr>
              <a:t>例  </a:t>
            </a:r>
            <a:r>
              <a:rPr kumimoji="1" lang="en-US" altLang="zh-CN" sz="3200" dirty="0">
                <a:ea typeface="宋体" pitchFamily="2" charset="-122"/>
              </a:rPr>
              <a:t>L = ( a , ( b ,c ) , ( ( d ) ) )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0" y="442753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"/>
              </a:spcBef>
            </a:pPr>
            <a:r>
              <a:rPr kumimoji="1" lang="en-US" altLang="zh-CN" sz="3200">
                <a:solidFill>
                  <a:schemeClr val="hlink"/>
                </a:solidFill>
                <a:ea typeface="宋体" pitchFamily="2" charset="-122"/>
              </a:rPr>
              <a:t>        </a:t>
            </a:r>
            <a:r>
              <a:rPr kumimoji="1" lang="en-US" altLang="zh-CN" sz="3200">
                <a:ea typeface="宋体" pitchFamily="2" charset="-122"/>
              </a:rPr>
              <a:t>GListDepth( </a:t>
            </a:r>
            <a:r>
              <a:rPr kumimoji="1" lang="en-US" altLang="zh-CN" sz="3200">
                <a:solidFill>
                  <a:srgbClr val="FF0000"/>
                </a:solidFill>
                <a:ea typeface="宋体" pitchFamily="2" charset="-122"/>
              </a:rPr>
              <a:t>(b,c)</a:t>
            </a:r>
            <a:r>
              <a:rPr kumimoji="1" lang="en-US" altLang="zh-CN" sz="3200">
                <a:ea typeface="宋体" pitchFamily="2" charset="-122"/>
              </a:rPr>
              <a:t> ) 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762000" y="3802063"/>
            <a:ext cx="8382000" cy="71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pPr algn="l"/>
            <a:r>
              <a:rPr kumimoji="1" lang="en-US" altLang="zh-CN" sz="3200">
                <a:ea typeface="宋体" pitchFamily="2" charset="-122"/>
              </a:rPr>
              <a:t>GListDepth( </a:t>
            </a:r>
            <a:r>
              <a:rPr kumimoji="1" lang="en-US" altLang="zh-CN" sz="320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kumimoji="1" lang="en-US" altLang="zh-CN" sz="3200">
                <a:ea typeface="宋体" pitchFamily="2" charset="-122"/>
              </a:rPr>
              <a:t> )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0" y="504983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"/>
              </a:spcBef>
            </a:pPr>
            <a:r>
              <a:rPr kumimoji="1" lang="en-US" altLang="zh-CN" sz="3200">
                <a:solidFill>
                  <a:schemeClr val="hlink"/>
                </a:solidFill>
                <a:ea typeface="宋体" pitchFamily="2" charset="-122"/>
              </a:rPr>
              <a:t>        </a:t>
            </a:r>
            <a:r>
              <a:rPr kumimoji="1" lang="en-US" altLang="zh-CN" sz="3200">
                <a:ea typeface="宋体" pitchFamily="2" charset="-122"/>
              </a:rPr>
              <a:t>GListDepth( </a:t>
            </a:r>
            <a:r>
              <a:rPr kumimoji="1" lang="en-US" altLang="zh-CN" sz="3200">
                <a:solidFill>
                  <a:srgbClr val="FF0000"/>
                </a:solidFill>
                <a:ea typeface="宋体" pitchFamily="2" charset="-122"/>
              </a:rPr>
              <a:t>((d))</a:t>
            </a:r>
            <a:r>
              <a:rPr kumimoji="1" lang="en-US" altLang="zh-CN" sz="3200">
                <a:ea typeface="宋体" pitchFamily="2" charset="-122"/>
              </a:rPr>
              <a:t> ) 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4800600" y="3802063"/>
            <a:ext cx="2516188" cy="71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= 0  </a:t>
            </a:r>
            <a:r>
              <a:rPr kumimoji="1" lang="zh-CN" altLang="en-US" sz="320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原子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4800600" y="4351338"/>
            <a:ext cx="3281363" cy="71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= 1  </a:t>
            </a:r>
            <a:r>
              <a:rPr kumimoji="1" lang="zh-CN" altLang="en-US" sz="320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线性表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800600" y="5049838"/>
            <a:ext cx="1219200" cy="71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= 2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4800600" y="5678488"/>
            <a:ext cx="1219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=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utoUpdateAnimBg="0"/>
      <p:bldP spid="68620" grpId="0" autoUpdateAnimBg="0"/>
      <p:bldP spid="68621" grpId="0" autoUpdateAnimBg="0"/>
      <p:bldP spid="68622" grpId="0" autoUpdateAnimBg="0"/>
      <p:bldP spid="6862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F0A6268-3F2E-4F26-A770-FA5C85A11C30}" type="slidenum">
              <a:rPr lang="en-US" altLang="zh-CN" sz="1400" b="0" smtClean="0">
                <a:ea typeface="宋体" pitchFamily="2" charset="-122"/>
              </a:rPr>
              <a:pPr eaLnBrk="1" hangingPunct="1"/>
              <a:t>75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5.6.1 </a:t>
            </a:r>
            <a:r>
              <a:rPr lang="zh-CN" altLang="en-US" smtClean="0">
                <a:solidFill>
                  <a:schemeClr val="tx1"/>
                </a:solidFill>
              </a:rPr>
              <a:t>求广义表的深度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1557338"/>
            <a:ext cx="8415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 sz="3200">
                <a:solidFill>
                  <a:srgbClr val="000000"/>
                </a:solidFill>
              </a:rPr>
              <a:t>GListDepth(L)</a:t>
            </a:r>
            <a:r>
              <a:rPr kumimoji="1" lang="zh-CN" altLang="en-US" sz="3200">
                <a:solidFill>
                  <a:srgbClr val="000000"/>
                </a:solidFill>
              </a:rPr>
              <a:t>的递归描述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22288" y="4419600"/>
            <a:ext cx="8280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10000"/>
              </a:lnSpc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zh-CN" altLang="en-US" sz="3200" dirty="0">
                <a:solidFill>
                  <a:srgbClr val="FF0000"/>
                </a:solidFill>
                <a:latin typeface="+mn-lt"/>
              </a:rPr>
              <a:t>直接求解</a:t>
            </a:r>
          </a:p>
          <a:p>
            <a:pPr marL="342900" indent="-342900" algn="l">
              <a:lnSpc>
                <a:spcPct val="110000"/>
              </a:lnSpc>
              <a:buSzPct val="110000"/>
            </a:pPr>
            <a:r>
              <a:rPr kumimoji="1" lang="zh-CN" altLang="en-US" sz="3200" dirty="0">
                <a:solidFill>
                  <a:srgbClr val="000000"/>
                </a:solidFill>
                <a:latin typeface="+mn-lt"/>
              </a:rPr>
              <a:t>      空表：深度 </a:t>
            </a:r>
            <a:r>
              <a:rPr kumimoji="1" lang="en-US" altLang="zh-CN" sz="3200" dirty="0">
                <a:solidFill>
                  <a:srgbClr val="000000"/>
                </a:solidFill>
                <a:latin typeface="+mn-lt"/>
              </a:rPr>
              <a:t>= </a:t>
            </a:r>
            <a:r>
              <a:rPr kumimoji="1" lang="en-US" altLang="zh-CN" sz="3200" dirty="0">
                <a:latin typeface="+mn-lt"/>
              </a:rPr>
              <a:t>1</a:t>
            </a:r>
            <a:r>
              <a:rPr kumimoji="1" lang="en-US" altLang="zh-CN" sz="3200" dirty="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342900" indent="-342900" algn="l">
              <a:lnSpc>
                <a:spcPct val="110000"/>
              </a:lnSpc>
              <a:buSzPct val="110000"/>
            </a:pPr>
            <a:r>
              <a:rPr kumimoji="1" lang="en-US" altLang="zh-CN" sz="3200" dirty="0">
                <a:solidFill>
                  <a:srgbClr val="000000"/>
                </a:solidFill>
                <a:latin typeface="+mn-lt"/>
              </a:rPr>
              <a:t>      </a:t>
            </a:r>
            <a:r>
              <a:rPr kumimoji="1" lang="zh-CN" altLang="en-US" sz="3200" dirty="0">
                <a:solidFill>
                  <a:srgbClr val="000000"/>
                </a:solidFill>
                <a:latin typeface="+mn-lt"/>
              </a:rPr>
              <a:t>原子：深度 </a:t>
            </a:r>
            <a:r>
              <a:rPr kumimoji="1" lang="en-US" altLang="zh-CN" sz="3200" dirty="0">
                <a:solidFill>
                  <a:srgbClr val="000000"/>
                </a:solidFill>
                <a:latin typeface="+mn-lt"/>
              </a:rPr>
              <a:t>= </a:t>
            </a:r>
            <a:r>
              <a:rPr kumimoji="1" lang="en-US" altLang="zh-CN" sz="3200" dirty="0">
                <a:latin typeface="+mn-lt"/>
              </a:rPr>
              <a:t>0 </a:t>
            </a:r>
            <a:r>
              <a:rPr kumimoji="1" lang="en-US" altLang="zh-CN" sz="32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76250" y="2312988"/>
            <a:ext cx="83248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0463" indent="-1160463" algn="l">
              <a:lnSpc>
                <a:spcPct val="120000"/>
              </a:lnSpc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zh-CN" altLang="en-US" sz="3200" dirty="0">
                <a:solidFill>
                  <a:srgbClr val="FF0000"/>
                </a:solidFill>
                <a:latin typeface="+mn-lt"/>
              </a:rPr>
              <a:t>分解：</a:t>
            </a:r>
            <a:r>
              <a:rPr kumimoji="1" lang="zh-CN" altLang="en-US" sz="3200" dirty="0">
                <a:solidFill>
                  <a:srgbClr val="000000"/>
                </a:solidFill>
                <a:latin typeface="+mn-lt"/>
              </a:rPr>
              <a:t>将广义表分解成 </a:t>
            </a:r>
            <a:r>
              <a:rPr kumimoji="1" lang="en-US" altLang="zh-CN" sz="3200" dirty="0">
                <a:solidFill>
                  <a:srgbClr val="000000"/>
                </a:solidFill>
                <a:latin typeface="+mn-lt"/>
              </a:rPr>
              <a:t>n </a:t>
            </a:r>
            <a:r>
              <a:rPr kumimoji="1" lang="zh-CN" altLang="en-US" sz="3200" dirty="0">
                <a:solidFill>
                  <a:srgbClr val="000000"/>
                </a:solidFill>
                <a:latin typeface="+mn-lt"/>
              </a:rPr>
              <a:t>个子表，分别求得每个子表的深度。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22288" y="3573463"/>
            <a:ext cx="8370887" cy="80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kumimoji="1" lang="zh-CN" altLang="en-US" sz="3200" dirty="0">
                <a:solidFill>
                  <a:srgbClr val="FF0000"/>
                </a:solidFill>
                <a:latin typeface="+mn-lt"/>
              </a:rPr>
              <a:t>组合：</a:t>
            </a:r>
            <a:r>
              <a:rPr kumimoji="1" lang="zh-CN" altLang="en-US" sz="3200" dirty="0">
                <a:latin typeface="+mn-lt"/>
              </a:rPr>
              <a:t>广义表的深度 </a:t>
            </a:r>
            <a:r>
              <a:rPr kumimoji="1" lang="en-US" altLang="zh-CN" sz="3200" dirty="0">
                <a:latin typeface="+mn-lt"/>
              </a:rPr>
              <a:t>= </a:t>
            </a:r>
            <a:r>
              <a:rPr kumimoji="1" lang="en-US" altLang="zh-CN" sz="3200" dirty="0" smtClean="0">
                <a:latin typeface="+mn-lt"/>
              </a:rPr>
              <a:t>max{</a:t>
            </a:r>
            <a:r>
              <a:rPr kumimoji="1" lang="zh-CN" altLang="en-US" sz="3200" dirty="0" smtClean="0">
                <a:latin typeface="+mn-lt"/>
              </a:rPr>
              <a:t>子</a:t>
            </a:r>
            <a:r>
              <a:rPr kumimoji="1" lang="zh-CN" altLang="en-US" sz="3200" dirty="0">
                <a:latin typeface="+mn-lt"/>
              </a:rPr>
              <a:t>表的深度</a:t>
            </a:r>
            <a:r>
              <a:rPr kumimoji="1" lang="en-US" altLang="zh-CN" sz="3200" dirty="0">
                <a:latin typeface="+mn-lt"/>
              </a:rPr>
              <a:t>}+1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/>
      <p:bldP spid="69638" grpId="0" autoUpdateAnimBg="0"/>
      <p:bldP spid="6963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BC1932B-2529-4726-BBBB-9B22310175F4}" type="slidenum">
              <a:rPr lang="en-US" altLang="zh-CN" sz="1400" b="0" smtClean="0">
                <a:ea typeface="宋体" pitchFamily="2" charset="-122"/>
              </a:rPr>
              <a:pPr eaLnBrk="1" hangingPunct="1"/>
              <a:t>76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5.6.1 </a:t>
            </a:r>
            <a:r>
              <a:rPr lang="zh-CN" altLang="en-US" dirty="0" smtClean="0">
                <a:solidFill>
                  <a:schemeClr val="tx1"/>
                </a:solidFill>
              </a:rPr>
              <a:t>求广义表的深度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284913" y="5681663"/>
            <a:ext cx="1562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sz="3200">
                <a:ea typeface="宋体" pitchFamily="2" charset="-122"/>
              </a:rPr>
              <a:t>( ( d ) )</a:t>
            </a:r>
            <a:endParaRPr kumimoji="1" lang="en-US" altLang="zh-CN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2982913" y="3011488"/>
            <a:ext cx="3048000" cy="21336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1125538" y="3068638"/>
            <a:ext cx="1447800" cy="11430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81000" y="1557338"/>
            <a:ext cx="822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ea typeface="宋体" pitchFamily="2" charset="-122"/>
              </a:rPr>
              <a:t>L = ( a , ( b ,c ) , ( ( d ) ) ) </a:t>
            </a:r>
            <a:r>
              <a:rPr kumimoji="1" lang="zh-CN" altLang="en-US" sz="3200" dirty="0">
                <a:ea typeface="宋体" pitchFamily="2" charset="-122"/>
              </a:rPr>
              <a:t>的深度</a:t>
            </a: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6257925" y="3087688"/>
            <a:ext cx="1752600" cy="25908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846513" y="5634038"/>
            <a:ext cx="12668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>
                <a:ea typeface="宋体" pitchFamily="2" charset="-122"/>
              </a:rPr>
              <a:t>( b ,c )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712913" y="5634038"/>
            <a:ext cx="5365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r>
              <a:rPr kumimoji="1" lang="en-US" altLang="zh-CN" sz="3200">
                <a:ea typeface="宋体" pitchFamily="2" charset="-122"/>
              </a:rPr>
              <a:t>a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57200" y="2259013"/>
            <a:ext cx="7239000" cy="3225800"/>
            <a:chOff x="560" y="1423"/>
            <a:chExt cx="4560" cy="2032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064" y="1499"/>
              <a:ext cx="765" cy="328"/>
              <a:chOff x="744" y="1008"/>
              <a:chExt cx="907" cy="432"/>
            </a:xfrm>
          </p:grpSpPr>
          <p:sp>
            <p:nvSpPr>
              <p:cNvPr id="20545" name="Rectangle 13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/>
              </a:p>
            </p:txBody>
          </p:sp>
          <p:sp>
            <p:nvSpPr>
              <p:cNvPr id="20546" name="Line 14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7" name="Line 15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793" y="1615"/>
              <a:ext cx="291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Text Box 17"/>
            <p:cNvSpPr txBox="1">
              <a:spLocks noChangeArrowheads="1"/>
            </p:cNvSpPr>
            <p:nvPr/>
          </p:nvSpPr>
          <p:spPr bwMode="auto">
            <a:xfrm>
              <a:off x="560" y="1423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ea typeface="宋体" pitchFamily="2" charset="-122"/>
                </a:rPr>
                <a:t>L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>
              <a:off x="1448" y="168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257" y="1499"/>
              <a:ext cx="765" cy="328"/>
              <a:chOff x="2160" y="1008"/>
              <a:chExt cx="907" cy="432"/>
            </a:xfrm>
          </p:grpSpPr>
          <p:sp>
            <p:nvSpPr>
              <p:cNvPr id="20542" name="Rectangle 20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43" name="Line 21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Line 22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7" name="Line 23"/>
            <p:cNvSpPr>
              <a:spLocks noChangeShapeType="1"/>
            </p:cNvSpPr>
            <p:nvPr/>
          </p:nvSpPr>
          <p:spPr bwMode="auto">
            <a:xfrm>
              <a:off x="1691" y="1645"/>
              <a:ext cx="5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4321" y="1499"/>
              <a:ext cx="765" cy="328"/>
              <a:chOff x="4608" y="1008"/>
              <a:chExt cx="907" cy="432"/>
            </a:xfrm>
          </p:grpSpPr>
          <p:sp>
            <p:nvSpPr>
              <p:cNvPr id="20539" name="Rectangle 25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40" name="Line 26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1" name="Line 27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9" name="Line 28"/>
            <p:cNvSpPr>
              <a:spLocks noChangeShapeType="1"/>
            </p:cNvSpPr>
            <p:nvPr/>
          </p:nvSpPr>
          <p:spPr bwMode="auto">
            <a:xfrm>
              <a:off x="2905" y="1645"/>
              <a:ext cx="1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217" y="2046"/>
              <a:ext cx="809" cy="327"/>
              <a:chOff x="2112" y="1728"/>
              <a:chExt cx="960" cy="432"/>
            </a:xfrm>
          </p:grpSpPr>
          <p:sp>
            <p:nvSpPr>
              <p:cNvPr id="20536" name="Rectangle 30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37" name="Line 31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8" name="Line 32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1" name="Line 33"/>
            <p:cNvSpPr>
              <a:spLocks noChangeShapeType="1"/>
            </p:cNvSpPr>
            <p:nvPr/>
          </p:nvSpPr>
          <p:spPr bwMode="auto">
            <a:xfrm>
              <a:off x="2622" y="1645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321" y="2046"/>
              <a:ext cx="765" cy="327"/>
              <a:chOff x="4608" y="1728"/>
              <a:chExt cx="907" cy="432"/>
            </a:xfrm>
          </p:grpSpPr>
          <p:sp>
            <p:nvSpPr>
              <p:cNvPr id="20533" name="Rectangle 35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34" name="Line 36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5" name="Line 37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4321" y="2592"/>
              <a:ext cx="765" cy="327"/>
              <a:chOff x="4608" y="2448"/>
              <a:chExt cx="907" cy="432"/>
            </a:xfrm>
          </p:grpSpPr>
          <p:sp>
            <p:nvSpPr>
              <p:cNvPr id="20530" name="Rectangle 39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31" name="Line 40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2" name="Line 41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4" name="Line 42"/>
            <p:cNvSpPr>
              <a:spLocks noChangeShapeType="1"/>
            </p:cNvSpPr>
            <p:nvPr/>
          </p:nvSpPr>
          <p:spPr bwMode="auto">
            <a:xfrm>
              <a:off x="4726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43"/>
            <p:cNvSpPr>
              <a:spLocks noChangeShapeType="1"/>
            </p:cNvSpPr>
            <p:nvPr/>
          </p:nvSpPr>
          <p:spPr bwMode="auto">
            <a:xfrm>
              <a:off x="4726" y="2737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4385" y="3138"/>
              <a:ext cx="681" cy="317"/>
              <a:chOff x="3840" y="2531"/>
              <a:chExt cx="658" cy="317"/>
            </a:xfrm>
          </p:grpSpPr>
          <p:sp>
            <p:nvSpPr>
              <p:cNvPr id="20528" name="Text Box 45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d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0529" name="Line 46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7" name="Text Box 47"/>
            <p:cNvSpPr txBox="1">
              <a:spLocks noChangeArrowheads="1"/>
            </p:cNvSpPr>
            <p:nvPr/>
          </p:nvSpPr>
          <p:spPr bwMode="auto">
            <a:xfrm>
              <a:off x="4829" y="145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0508" name="Line 48"/>
            <p:cNvSpPr>
              <a:spLocks noChangeShapeType="1"/>
            </p:cNvSpPr>
            <p:nvPr/>
          </p:nvSpPr>
          <p:spPr bwMode="auto">
            <a:xfrm>
              <a:off x="2925" y="2228"/>
              <a:ext cx="3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3249" y="2046"/>
              <a:ext cx="765" cy="327"/>
              <a:chOff x="3336" y="1728"/>
              <a:chExt cx="907" cy="432"/>
            </a:xfrm>
          </p:grpSpPr>
          <p:sp>
            <p:nvSpPr>
              <p:cNvPr id="20525" name="Rectangle 50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26" name="Line 51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7" name="Line 52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0" name="Line 53"/>
            <p:cNvSpPr>
              <a:spLocks noChangeShapeType="1"/>
            </p:cNvSpPr>
            <p:nvPr/>
          </p:nvSpPr>
          <p:spPr bwMode="auto">
            <a:xfrm>
              <a:off x="3634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54"/>
            <p:cNvSpPr>
              <a:spLocks noChangeShapeType="1"/>
            </p:cNvSpPr>
            <p:nvPr/>
          </p:nvSpPr>
          <p:spPr bwMode="auto">
            <a:xfrm>
              <a:off x="2622" y="217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Text Box 55"/>
            <p:cNvSpPr txBox="1">
              <a:spLocks noChangeArrowheads="1"/>
            </p:cNvSpPr>
            <p:nvPr/>
          </p:nvSpPr>
          <p:spPr bwMode="auto">
            <a:xfrm>
              <a:off x="4829" y="1982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0513" name="Text Box 56"/>
            <p:cNvSpPr txBox="1">
              <a:spLocks noChangeArrowheads="1"/>
            </p:cNvSpPr>
            <p:nvPr/>
          </p:nvSpPr>
          <p:spPr bwMode="auto">
            <a:xfrm>
              <a:off x="4830" y="2548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3292" y="2575"/>
              <a:ext cx="681" cy="317"/>
              <a:chOff x="3840" y="2531"/>
              <a:chExt cx="658" cy="317"/>
            </a:xfrm>
          </p:grpSpPr>
          <p:sp>
            <p:nvSpPr>
              <p:cNvPr id="20523" name="Text Box 58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c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0524" name="Line 59"/>
              <p:cNvSpPr>
                <a:spLocks noChangeShapeType="1"/>
              </p:cNvSpPr>
              <p:nvPr/>
            </p:nvSpPr>
            <p:spPr bwMode="auto">
              <a:xfrm flipH="1">
                <a:off x="4099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2249" y="2575"/>
              <a:ext cx="681" cy="317"/>
              <a:chOff x="3840" y="2531"/>
              <a:chExt cx="658" cy="317"/>
            </a:xfrm>
          </p:grpSpPr>
          <p:sp>
            <p:nvSpPr>
              <p:cNvPr id="20521" name="Text Box 61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b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0522" name="Line 62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1106" y="2047"/>
              <a:ext cx="681" cy="317"/>
              <a:chOff x="3840" y="2531"/>
              <a:chExt cx="658" cy="317"/>
            </a:xfrm>
          </p:grpSpPr>
          <p:sp>
            <p:nvSpPr>
              <p:cNvPr id="20519" name="Text Box 64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ea typeface="宋体" pitchFamily="2" charset="-122"/>
                  </a:rPr>
                  <a:t>0   a</a:t>
                </a:r>
                <a:r>
                  <a:rPr kumimoji="1" lang="en-US" altLang="zh-CN" sz="3200" dirty="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 dirty="0">
                  <a:ea typeface="宋体" pitchFamily="2" charset="-122"/>
                </a:endParaRPr>
              </a:p>
            </p:txBody>
          </p:sp>
          <p:sp>
            <p:nvSpPr>
              <p:cNvPr id="20520" name="Line 65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7" name="Line 66"/>
            <p:cNvSpPr>
              <a:spLocks noChangeShapeType="1"/>
            </p:cNvSpPr>
            <p:nvPr/>
          </p:nvSpPr>
          <p:spPr bwMode="auto">
            <a:xfrm>
              <a:off x="4733" y="1663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Text Box 67"/>
            <p:cNvSpPr txBox="1">
              <a:spLocks noChangeArrowheads="1"/>
            </p:cNvSpPr>
            <p:nvPr/>
          </p:nvSpPr>
          <p:spPr bwMode="auto">
            <a:xfrm>
              <a:off x="3739" y="1999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2" grpId="0" animBg="1"/>
      <p:bldP spid="7066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0D29D1A-204F-41CB-8380-D4B463CC3A26}" type="slidenum">
              <a:rPr lang="en-US" altLang="zh-CN" sz="1400" b="0" smtClean="0">
                <a:ea typeface="宋体" pitchFamily="2" charset="-122"/>
              </a:rPr>
              <a:pPr eaLnBrk="1" hangingPunct="1"/>
              <a:t>77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1507" name="Text Box 27"/>
          <p:cNvSpPr txBox="1">
            <a:spLocks noChangeArrowheads="1"/>
          </p:cNvSpPr>
          <p:nvPr/>
        </p:nvSpPr>
        <p:spPr bwMode="auto">
          <a:xfrm>
            <a:off x="323850" y="2768600"/>
            <a:ext cx="8640763" cy="40564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typedef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GLNode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chemeClr val="tx2"/>
                </a:solidFill>
              </a:rPr>
              <a:t>ElemTag</a:t>
            </a:r>
            <a:r>
              <a:rPr lang="en-US" altLang="zh-CN" dirty="0">
                <a:solidFill>
                  <a:schemeClr val="tx2"/>
                </a:solidFill>
              </a:rPr>
              <a:t>  tag;   // </a:t>
            </a:r>
            <a:r>
              <a:rPr lang="zh-CN" altLang="en-US" dirty="0">
                <a:solidFill>
                  <a:schemeClr val="tx2"/>
                </a:solidFill>
              </a:rPr>
              <a:t>标志域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union{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     </a:t>
            </a:r>
            <a:r>
              <a:rPr lang="en-US" altLang="zh-CN" dirty="0" err="1"/>
              <a:t>AtomType</a:t>
            </a:r>
            <a:r>
              <a:rPr lang="en-US" altLang="zh-CN" dirty="0"/>
              <a:t>  atom;      // </a:t>
            </a:r>
            <a:r>
              <a:rPr lang="zh-CN" altLang="en-US" dirty="0"/>
              <a:t>原子结点的数据域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dirty="0"/>
              <a:t>    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GLNode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*hp, *</a:t>
            </a:r>
            <a:r>
              <a:rPr lang="en-US" altLang="zh-CN" dirty="0" err="1"/>
              <a:t>tp</a:t>
            </a:r>
            <a:r>
              <a:rPr lang="en-US" altLang="zh-CN" dirty="0"/>
              <a:t>;} </a:t>
            </a:r>
            <a:r>
              <a:rPr lang="en-US" altLang="zh-CN" dirty="0" err="1"/>
              <a:t>ptr</a:t>
            </a:r>
            <a:r>
              <a:rPr lang="en-US" altLang="zh-CN" dirty="0"/>
              <a:t>;//</a:t>
            </a:r>
            <a:r>
              <a:rPr lang="zh-CN" altLang="en-US" dirty="0"/>
              <a:t>子表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// </a:t>
            </a:r>
            <a:r>
              <a:rPr lang="zh-CN" altLang="en-US" dirty="0">
                <a:solidFill>
                  <a:srgbClr val="FF3300"/>
                </a:solidFill>
              </a:rPr>
              <a:t>表结点的指针域：</a:t>
            </a:r>
            <a:r>
              <a:rPr lang="en-US" altLang="zh-CN" dirty="0" err="1">
                <a:solidFill>
                  <a:srgbClr val="FF3300"/>
                </a:solidFill>
              </a:rPr>
              <a:t>ptr.hp</a:t>
            </a:r>
            <a:r>
              <a:rPr lang="zh-CN" altLang="en-US" dirty="0">
                <a:solidFill>
                  <a:srgbClr val="FF3300"/>
                </a:solidFill>
              </a:rPr>
              <a:t>指表头，</a:t>
            </a:r>
            <a:r>
              <a:rPr lang="en-US" altLang="zh-CN" dirty="0">
                <a:solidFill>
                  <a:srgbClr val="FF3300"/>
                </a:solidFill>
              </a:rPr>
              <a:t>ptr.tp</a:t>
            </a:r>
            <a:r>
              <a:rPr lang="zh-CN" altLang="en-US" dirty="0">
                <a:solidFill>
                  <a:srgbClr val="FF3300"/>
                </a:solidFill>
              </a:rPr>
              <a:t>指表尾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};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} *</a:t>
            </a:r>
            <a:r>
              <a:rPr lang="en-US" altLang="zh-CN" dirty="0" err="1"/>
              <a:t>GList</a:t>
            </a:r>
            <a:endParaRPr lang="en-US" altLang="zh-CN" dirty="0"/>
          </a:p>
        </p:txBody>
      </p:sp>
      <p:sp>
        <p:nvSpPr>
          <p:cNvPr id="21508" name="Rectangle 28"/>
          <p:cNvSpPr>
            <a:spLocks noChangeArrowheads="1"/>
          </p:cNvSpPr>
          <p:nvPr/>
        </p:nvSpPr>
        <p:spPr bwMode="auto">
          <a:xfrm>
            <a:off x="990600" y="1392238"/>
            <a:ext cx="7253288" cy="1254702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dirty="0">
                <a:ea typeface="宋体" pitchFamily="2" charset="-122"/>
              </a:rPr>
              <a:t>typedef </a:t>
            </a:r>
            <a:r>
              <a:rPr lang="en-US" altLang="zh-CN" dirty="0" err="1">
                <a:ea typeface="宋体" pitchFamily="2" charset="-122"/>
              </a:rPr>
              <a:t>enum</a:t>
            </a:r>
            <a:r>
              <a:rPr lang="en-US" altLang="zh-CN" dirty="0">
                <a:ea typeface="宋体" pitchFamily="2" charset="-122"/>
              </a:rPr>
              <a:t> {ATOM, LIST} </a:t>
            </a:r>
            <a:r>
              <a:rPr lang="en-US" altLang="zh-CN" dirty="0" err="1">
                <a:ea typeface="宋体" pitchFamily="2" charset="-122"/>
              </a:rPr>
              <a:t>ElemTag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algn="l">
              <a:lnSpc>
                <a:spcPct val="115000"/>
              </a:lnSpc>
            </a:pPr>
            <a:r>
              <a:rPr lang="en-US" altLang="zh-CN" dirty="0">
                <a:ea typeface="宋体" pitchFamily="2" charset="-122"/>
              </a:rPr>
              <a:t>          // ATOM==0:</a:t>
            </a:r>
            <a:r>
              <a:rPr lang="zh-CN" altLang="en-US" dirty="0"/>
              <a:t>原子</a:t>
            </a:r>
            <a:r>
              <a:rPr lang="en-US" altLang="zh-CN" dirty="0">
                <a:ea typeface="宋体" pitchFamily="2" charset="-122"/>
              </a:rPr>
              <a:t>, LIST==1:</a:t>
            </a:r>
            <a:r>
              <a:rPr lang="zh-CN" altLang="en-US" dirty="0"/>
              <a:t>子表</a:t>
            </a:r>
          </a:p>
        </p:txBody>
      </p:sp>
      <p:sp>
        <p:nvSpPr>
          <p:cNvPr id="2150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广义表头尾链表存储表示</a:t>
            </a:r>
          </a:p>
        </p:txBody>
      </p:sp>
      <p:sp>
        <p:nvSpPr>
          <p:cNvPr id="21510" name="Rectangle 37"/>
          <p:cNvSpPr>
            <a:spLocks noChangeArrowheads="1"/>
          </p:cNvSpPr>
          <p:nvPr/>
        </p:nvSpPr>
        <p:spPr bwMode="auto">
          <a:xfrm>
            <a:off x="5572125" y="765175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</a:rPr>
              <a:t>原子结点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21511" name="Rectangle 38"/>
          <p:cNvSpPr>
            <a:spLocks noChangeArrowheads="1"/>
          </p:cNvSpPr>
          <p:nvPr/>
        </p:nvSpPr>
        <p:spPr bwMode="auto">
          <a:xfrm>
            <a:off x="5918200" y="26035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</a:rPr>
              <a:t>表结点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36925" name="Group 61"/>
          <p:cNvGraphicFramePr>
            <a:graphicFrameLocks noGrp="1"/>
          </p:cNvGraphicFramePr>
          <p:nvPr/>
        </p:nvGraphicFramePr>
        <p:xfrm>
          <a:off x="7092950" y="260350"/>
          <a:ext cx="1993900" cy="457200"/>
        </p:xfrm>
        <a:graphic>
          <a:graphicData uri="http://schemas.openxmlformats.org/drawingml/2006/table">
            <a:tbl>
              <a:tblPr/>
              <a:tblGrid>
                <a:gridCol w="942975"/>
                <a:gridCol w="525463"/>
                <a:gridCol w="52546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23" name="Group 59"/>
          <p:cNvGraphicFramePr>
            <a:graphicFrameLocks noGrp="1"/>
          </p:cNvGraphicFramePr>
          <p:nvPr/>
        </p:nvGraphicFramePr>
        <p:xfrm>
          <a:off x="7072313" y="836613"/>
          <a:ext cx="1800225" cy="457200"/>
        </p:xfrm>
        <a:graphic>
          <a:graphicData uri="http://schemas.openxmlformats.org/drawingml/2006/table">
            <a:tbl>
              <a:tblPr/>
              <a:tblGrid>
                <a:gridCol w="1004887"/>
                <a:gridCol w="79533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B29F6D6-3180-43EB-88C8-3D60AC8E63EF}" type="slidenum">
              <a:rPr lang="en-US" altLang="zh-CN" sz="1400" b="0" smtClean="0">
                <a:ea typeface="宋体" pitchFamily="2" charset="-122"/>
              </a:rPr>
              <a:pPr eaLnBrk="1" hangingPunct="1"/>
              <a:t>78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5.6.1 </a:t>
            </a:r>
            <a:r>
              <a:rPr lang="zh-CN" altLang="en-US" smtClean="0">
                <a:solidFill>
                  <a:schemeClr val="tx1"/>
                </a:solidFill>
              </a:rPr>
              <a:t>求广义表的深度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0825" y="1557338"/>
            <a:ext cx="8642350" cy="5262979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int </a:t>
            </a:r>
            <a:r>
              <a:rPr kumimoji="1" lang="en-US" altLang="zh-CN" u="sng" dirty="0" err="1">
                <a:solidFill>
                  <a:srgbClr val="FF0000"/>
                </a:solidFill>
              </a:rPr>
              <a:t>GListDepth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GList</a:t>
            </a:r>
            <a:r>
              <a:rPr kumimoji="1" lang="en-US" altLang="zh-CN" dirty="0"/>
              <a:t> L )</a:t>
            </a:r>
          </a:p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 { </a:t>
            </a:r>
            <a:r>
              <a:rPr kumimoji="1" lang="en-US" altLang="zh-CN" dirty="0">
                <a:solidFill>
                  <a:schemeClr val="tx2"/>
                </a:solidFill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</a:rPr>
              <a:t>采用头尾链表存储结构，求广义表</a:t>
            </a:r>
            <a:r>
              <a:rPr kumimoji="1" lang="en-US" altLang="zh-CN" dirty="0">
                <a:solidFill>
                  <a:schemeClr val="tx2"/>
                </a:solidFill>
              </a:rPr>
              <a:t>L</a:t>
            </a:r>
            <a:r>
              <a:rPr kumimoji="1" lang="zh-CN" altLang="en-US" dirty="0">
                <a:solidFill>
                  <a:schemeClr val="tx2"/>
                </a:solidFill>
              </a:rPr>
              <a:t>的深度</a:t>
            </a:r>
          </a:p>
          <a:p>
            <a:pPr indent="276225" algn="l">
              <a:spcBef>
                <a:spcPts val="0"/>
              </a:spcBef>
            </a:pPr>
            <a:endParaRPr kumimoji="1" lang="zh-CN" altLang="en-US" dirty="0"/>
          </a:p>
          <a:p>
            <a:pPr indent="276225" algn="l">
              <a:spcBef>
                <a:spcPts val="0"/>
              </a:spcBef>
            </a:pPr>
            <a:endParaRPr kumimoji="1" lang="zh-CN" altLang="en-US" dirty="0"/>
          </a:p>
          <a:p>
            <a:pPr indent="276225" algn="l">
              <a:spcBef>
                <a:spcPts val="0"/>
              </a:spcBef>
            </a:pPr>
            <a:endParaRPr kumimoji="1" lang="zh-CN" altLang="en-US" dirty="0"/>
          </a:p>
          <a:p>
            <a:pPr indent="276225" algn="l">
              <a:spcBef>
                <a:spcPts val="0"/>
              </a:spcBef>
            </a:pPr>
            <a:endParaRPr kumimoji="1" lang="zh-CN" altLang="en-US" dirty="0"/>
          </a:p>
          <a:p>
            <a:pPr indent="276225" algn="l">
              <a:spcBef>
                <a:spcPts val="0"/>
              </a:spcBef>
            </a:pPr>
            <a:endParaRPr kumimoji="1" lang="zh-CN" altLang="en-US" dirty="0"/>
          </a:p>
          <a:p>
            <a:pPr indent="276225" algn="l">
              <a:spcBef>
                <a:spcPts val="0"/>
              </a:spcBef>
            </a:pPr>
            <a:endParaRPr kumimoji="1" lang="zh-CN" altLang="en-US" dirty="0"/>
          </a:p>
          <a:p>
            <a:pPr indent="276225" algn="l">
              <a:spcBef>
                <a:spcPts val="0"/>
              </a:spcBef>
            </a:pPr>
            <a:endParaRPr kumimoji="1" lang="zh-CN" altLang="en-US" dirty="0"/>
          </a:p>
          <a:p>
            <a:pPr indent="276225" algn="l">
              <a:spcBef>
                <a:spcPts val="0"/>
              </a:spcBef>
            </a:pPr>
            <a:endParaRPr kumimoji="1" lang="zh-CN" altLang="en-US" dirty="0"/>
          </a:p>
          <a:p>
            <a:pPr indent="276225" algn="l">
              <a:spcBef>
                <a:spcPts val="0"/>
              </a:spcBef>
            </a:pPr>
            <a:endParaRPr kumimoji="1" lang="zh-CN" altLang="en-US" dirty="0"/>
          </a:p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}// </a:t>
            </a:r>
            <a:r>
              <a:rPr kumimoji="1" lang="en-US" altLang="zh-CN" u="sng" dirty="0" err="1">
                <a:solidFill>
                  <a:srgbClr val="FF0000"/>
                </a:solidFill>
              </a:rPr>
              <a:t>GListDepth</a:t>
            </a:r>
            <a:endParaRPr kumimoji="1" lang="en-US" altLang="zh-CN" u="sng" dirty="0">
              <a:solidFill>
                <a:srgbClr val="FF0000"/>
              </a:solidFill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84213" y="2636838"/>
            <a:ext cx="8064500" cy="353943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    if ( !L )  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;                        </a:t>
            </a:r>
            <a:r>
              <a:rPr kumimoji="1" lang="en-US" altLang="zh-CN" dirty="0">
                <a:solidFill>
                  <a:schemeClr val="tx2"/>
                </a:solidFill>
              </a:rPr>
              <a:t>// </a:t>
            </a:r>
            <a:r>
              <a:rPr kumimoji="1" lang="zh-CN" altLang="en-US" dirty="0">
                <a:solidFill>
                  <a:schemeClr val="tx2"/>
                </a:solidFill>
              </a:rPr>
              <a:t>空表深度</a:t>
            </a:r>
            <a:r>
              <a:rPr kumimoji="1" lang="en-US" altLang="zh-CN" dirty="0">
                <a:solidFill>
                  <a:schemeClr val="tx2"/>
                </a:solidFill>
              </a:rPr>
              <a:t>1</a:t>
            </a:r>
          </a:p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    if ( L-&gt;tag==ATOM ) 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;   </a:t>
            </a:r>
            <a:r>
              <a:rPr kumimoji="1" lang="en-US" altLang="zh-CN" dirty="0">
                <a:solidFill>
                  <a:schemeClr val="tx2"/>
                </a:solidFill>
              </a:rPr>
              <a:t>// </a:t>
            </a:r>
            <a:r>
              <a:rPr kumimoji="1" lang="zh-CN" altLang="en-US" dirty="0">
                <a:solidFill>
                  <a:schemeClr val="tx2"/>
                </a:solidFill>
              </a:rPr>
              <a:t>原子深度</a:t>
            </a:r>
            <a:r>
              <a:rPr kumimoji="1" lang="en-US" altLang="zh-CN" dirty="0">
                <a:solidFill>
                  <a:schemeClr val="tx2"/>
                </a:solidFill>
              </a:rPr>
              <a:t>0</a:t>
            </a:r>
          </a:p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   </a:t>
            </a:r>
            <a:r>
              <a:rPr kumimoji="1" lang="en-US" altLang="zh-CN" dirty="0">
                <a:solidFill>
                  <a:srgbClr val="FFFF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for </a:t>
            </a:r>
            <a:r>
              <a:rPr kumimoji="1" lang="en-US" altLang="zh-CN" dirty="0"/>
              <a:t>( max=0, pp=L; </a:t>
            </a:r>
            <a:r>
              <a:rPr kumimoji="1" lang="en-US" altLang="zh-CN" dirty="0" smtClean="0"/>
              <a:t>pp</a:t>
            </a:r>
            <a:r>
              <a:rPr lang="en-US" altLang="zh-CN" dirty="0" smtClean="0"/>
              <a:t>!=NULL</a:t>
            </a:r>
            <a:r>
              <a:rPr kumimoji="1" lang="en-US" altLang="zh-CN" dirty="0" smtClean="0"/>
              <a:t>; </a:t>
            </a:r>
            <a:r>
              <a:rPr kumimoji="1" lang="en-US" altLang="zh-CN" dirty="0"/>
              <a:t>pp=pp-&gt;ptr.tp )</a:t>
            </a:r>
          </a:p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    </a:t>
            </a:r>
            <a:r>
              <a:rPr kumimoji="1" lang="en-US" altLang="zh-CN" dirty="0">
                <a:solidFill>
                  <a:srgbClr val="FF0000"/>
                </a:solidFill>
              </a:rPr>
              <a:t>{  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dep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u="sng" dirty="0" err="1">
                <a:solidFill>
                  <a:srgbClr val="FF0000"/>
                </a:solidFill>
              </a:rPr>
              <a:t>GListDepth</a:t>
            </a:r>
            <a:r>
              <a:rPr kumimoji="1" lang="en-US" altLang="zh-CN" dirty="0">
                <a:solidFill>
                  <a:srgbClr val="FF0000"/>
                </a:solidFill>
              </a:rPr>
              <a:t>( </a:t>
            </a:r>
            <a:r>
              <a:rPr kumimoji="1" lang="en-US" altLang="zh-CN" dirty="0" err="1">
                <a:solidFill>
                  <a:srgbClr val="FF0000"/>
                </a:solidFill>
              </a:rPr>
              <a:t>pp</a:t>
            </a:r>
            <a:r>
              <a:rPr kumimoji="1" lang="en-US" altLang="zh-CN" dirty="0">
                <a:solidFill>
                  <a:srgbClr val="FF0000"/>
                </a:solidFill>
              </a:rPr>
              <a:t>-&gt;</a:t>
            </a:r>
            <a:r>
              <a:rPr kumimoji="1" lang="en-US" altLang="zh-CN" dirty="0" err="1">
                <a:solidFill>
                  <a:srgbClr val="FF0000"/>
                </a:solidFill>
              </a:rPr>
              <a:t>ptr.hp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);</a:t>
            </a:r>
          </a:p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         if ( </a:t>
            </a:r>
            <a:r>
              <a:rPr kumimoji="1" lang="en-US" altLang="zh-CN" dirty="0" err="1"/>
              <a:t>dep</a:t>
            </a:r>
            <a:r>
              <a:rPr kumimoji="1" lang="en-US" altLang="zh-CN" dirty="0"/>
              <a:t>&gt;max )  </a:t>
            </a:r>
            <a:r>
              <a:rPr kumimoji="1" lang="en-US" altLang="zh-CN" dirty="0" smtClean="0"/>
              <a:t>  max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dep</a:t>
            </a:r>
            <a:r>
              <a:rPr kumimoji="1" lang="en-US" altLang="zh-CN" dirty="0"/>
              <a:t>;</a:t>
            </a:r>
          </a:p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   </a:t>
            </a:r>
            <a:r>
              <a:rPr kumimoji="1" lang="en-US" altLang="zh-CN" dirty="0">
                <a:solidFill>
                  <a:srgbClr val="FFFF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}</a:t>
            </a:r>
          </a:p>
          <a:p>
            <a:pPr indent="276225" algn="l">
              <a:spcBef>
                <a:spcPts val="0"/>
              </a:spcBef>
            </a:pPr>
            <a:r>
              <a:rPr kumimoji="1" lang="en-US" altLang="zh-CN" dirty="0"/>
              <a:t>    return </a:t>
            </a:r>
            <a:r>
              <a:rPr kumimoji="1" lang="en-US" altLang="zh-CN" dirty="0">
                <a:solidFill>
                  <a:srgbClr val="FF0000"/>
                </a:solidFill>
              </a:rPr>
              <a:t>max+1</a:t>
            </a:r>
            <a:r>
              <a:rPr kumimoji="1" lang="en-US" altLang="zh-CN" dirty="0"/>
              <a:t>;</a:t>
            </a:r>
          </a:p>
        </p:txBody>
      </p:sp>
      <p:sp>
        <p:nvSpPr>
          <p:cNvPr id="22534" name="Rectangle 37"/>
          <p:cNvSpPr>
            <a:spLocks noChangeArrowheads="1"/>
          </p:cNvSpPr>
          <p:nvPr/>
        </p:nvSpPr>
        <p:spPr bwMode="auto">
          <a:xfrm>
            <a:off x="5572125" y="765175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</a:rPr>
              <a:t>原子结点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22535" name="Rectangle 38"/>
          <p:cNvSpPr>
            <a:spLocks noChangeArrowheads="1"/>
          </p:cNvSpPr>
          <p:nvPr/>
        </p:nvSpPr>
        <p:spPr bwMode="auto">
          <a:xfrm>
            <a:off x="5918200" y="26035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</a:rPr>
              <a:t>表结点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8" name="Group 61"/>
          <p:cNvGraphicFramePr>
            <a:graphicFrameLocks noGrp="1"/>
          </p:cNvGraphicFramePr>
          <p:nvPr/>
        </p:nvGraphicFramePr>
        <p:xfrm>
          <a:off x="7092950" y="260350"/>
          <a:ext cx="1993900" cy="457200"/>
        </p:xfrm>
        <a:graphic>
          <a:graphicData uri="http://schemas.openxmlformats.org/drawingml/2006/table">
            <a:tbl>
              <a:tblPr/>
              <a:tblGrid>
                <a:gridCol w="942975"/>
                <a:gridCol w="525463"/>
                <a:gridCol w="52546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59"/>
          <p:cNvGraphicFramePr>
            <a:graphicFrameLocks noGrp="1"/>
          </p:cNvGraphicFramePr>
          <p:nvPr/>
        </p:nvGraphicFramePr>
        <p:xfrm>
          <a:off x="7072313" y="836613"/>
          <a:ext cx="1800225" cy="457200"/>
        </p:xfrm>
        <a:graphic>
          <a:graphicData uri="http://schemas.openxmlformats.org/drawingml/2006/table">
            <a:tbl>
              <a:tblPr/>
              <a:tblGrid>
                <a:gridCol w="1004887"/>
                <a:gridCol w="79533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build="p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71E1BF4-D56D-4BC3-9BAA-B2C098CC91EF}" type="slidenum">
              <a:rPr lang="en-US" altLang="zh-CN" sz="1400" b="0" smtClean="0">
                <a:ea typeface="宋体" pitchFamily="2" charset="-122"/>
              </a:rPr>
              <a:pPr eaLnBrk="1" hangingPunct="1"/>
              <a:t>79</a:t>
            </a:fld>
            <a:endParaRPr lang="en-US" altLang="zh-CN" sz="1400" b="0" smtClean="0">
              <a:ea typeface="宋体" pitchFamily="2" charset="-122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17550" y="2435225"/>
            <a:ext cx="7239000" cy="3225800"/>
            <a:chOff x="560" y="1423"/>
            <a:chExt cx="4560" cy="2032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1064" y="1499"/>
              <a:ext cx="765" cy="328"/>
              <a:chOff x="744" y="1008"/>
              <a:chExt cx="907" cy="432"/>
            </a:xfrm>
          </p:grpSpPr>
          <p:sp>
            <p:nvSpPr>
              <p:cNvPr id="23615" name="Rectangle 68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sz="3200">
                    <a:solidFill>
                      <a:srgbClr val="0000FF"/>
                    </a:solidFill>
                  </a:rPr>
                  <a:t>           </a:t>
                </a:r>
                <a:endParaRPr kumimoji="1" lang="en-US" altLang="zh-CN" sz="4400" b="0"/>
              </a:p>
            </p:txBody>
          </p:sp>
          <p:sp>
            <p:nvSpPr>
              <p:cNvPr id="23616" name="Line 69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7" name="Line 70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3" name="Line 71"/>
            <p:cNvSpPr>
              <a:spLocks noChangeShapeType="1"/>
            </p:cNvSpPr>
            <p:nvPr/>
          </p:nvSpPr>
          <p:spPr bwMode="auto">
            <a:xfrm flipV="1">
              <a:off x="793" y="1615"/>
              <a:ext cx="291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Text Box 72"/>
            <p:cNvSpPr txBox="1">
              <a:spLocks noChangeArrowheads="1"/>
            </p:cNvSpPr>
            <p:nvPr/>
          </p:nvSpPr>
          <p:spPr bwMode="auto">
            <a:xfrm>
              <a:off x="560" y="1423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ea typeface="宋体" pitchFamily="2" charset="-122"/>
                </a:rPr>
                <a:t>L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3565" name="Line 73"/>
            <p:cNvSpPr>
              <a:spLocks noChangeShapeType="1"/>
            </p:cNvSpPr>
            <p:nvPr/>
          </p:nvSpPr>
          <p:spPr bwMode="auto">
            <a:xfrm>
              <a:off x="1448" y="168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74"/>
            <p:cNvGrpSpPr>
              <a:grpSpLocks/>
            </p:cNvGrpSpPr>
            <p:nvPr/>
          </p:nvGrpSpPr>
          <p:grpSpPr bwMode="auto">
            <a:xfrm>
              <a:off x="2257" y="1499"/>
              <a:ext cx="765" cy="328"/>
              <a:chOff x="2160" y="1008"/>
              <a:chExt cx="907" cy="432"/>
            </a:xfrm>
          </p:grpSpPr>
          <p:sp>
            <p:nvSpPr>
              <p:cNvPr id="23612" name="Rectangle 75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13" name="Line 76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4" name="Line 77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7" name="Line 78"/>
            <p:cNvSpPr>
              <a:spLocks noChangeShapeType="1"/>
            </p:cNvSpPr>
            <p:nvPr/>
          </p:nvSpPr>
          <p:spPr bwMode="auto">
            <a:xfrm>
              <a:off x="1691" y="1645"/>
              <a:ext cx="5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4321" y="1499"/>
              <a:ext cx="765" cy="328"/>
              <a:chOff x="4608" y="1008"/>
              <a:chExt cx="907" cy="432"/>
            </a:xfrm>
          </p:grpSpPr>
          <p:sp>
            <p:nvSpPr>
              <p:cNvPr id="23609" name="Rectangle 80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 dirty="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10" name="Line 81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Line 82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9" name="Line 83"/>
            <p:cNvSpPr>
              <a:spLocks noChangeShapeType="1"/>
            </p:cNvSpPr>
            <p:nvPr/>
          </p:nvSpPr>
          <p:spPr bwMode="auto">
            <a:xfrm>
              <a:off x="2905" y="1645"/>
              <a:ext cx="1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84"/>
            <p:cNvGrpSpPr>
              <a:grpSpLocks/>
            </p:cNvGrpSpPr>
            <p:nvPr/>
          </p:nvGrpSpPr>
          <p:grpSpPr bwMode="auto">
            <a:xfrm>
              <a:off x="2217" y="2046"/>
              <a:ext cx="809" cy="327"/>
              <a:chOff x="2112" y="1728"/>
              <a:chExt cx="960" cy="432"/>
            </a:xfrm>
          </p:grpSpPr>
          <p:sp>
            <p:nvSpPr>
              <p:cNvPr id="23606" name="Rectangle 85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07" name="Line 86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Line 87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1" name="Line 88"/>
            <p:cNvSpPr>
              <a:spLocks noChangeShapeType="1"/>
            </p:cNvSpPr>
            <p:nvPr/>
          </p:nvSpPr>
          <p:spPr bwMode="auto">
            <a:xfrm>
              <a:off x="2622" y="1645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89"/>
            <p:cNvGrpSpPr>
              <a:grpSpLocks/>
            </p:cNvGrpSpPr>
            <p:nvPr/>
          </p:nvGrpSpPr>
          <p:grpSpPr bwMode="auto">
            <a:xfrm>
              <a:off x="4321" y="2046"/>
              <a:ext cx="765" cy="327"/>
              <a:chOff x="4608" y="1728"/>
              <a:chExt cx="907" cy="432"/>
            </a:xfrm>
          </p:grpSpPr>
          <p:sp>
            <p:nvSpPr>
              <p:cNvPr id="23603" name="Rectangle 90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04" name="Line 91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5" name="Line 92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4321" y="2592"/>
              <a:ext cx="765" cy="327"/>
              <a:chOff x="4608" y="2448"/>
              <a:chExt cx="907" cy="432"/>
            </a:xfrm>
          </p:grpSpPr>
          <p:sp>
            <p:nvSpPr>
              <p:cNvPr id="23600" name="Rectangle 94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01" name="Line 9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2" name="Line 96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4" name="Line 97"/>
            <p:cNvSpPr>
              <a:spLocks noChangeShapeType="1"/>
            </p:cNvSpPr>
            <p:nvPr/>
          </p:nvSpPr>
          <p:spPr bwMode="auto">
            <a:xfrm>
              <a:off x="4726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98"/>
            <p:cNvSpPr>
              <a:spLocks noChangeShapeType="1"/>
            </p:cNvSpPr>
            <p:nvPr/>
          </p:nvSpPr>
          <p:spPr bwMode="auto">
            <a:xfrm>
              <a:off x="4726" y="2737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4385" y="3138"/>
              <a:ext cx="681" cy="317"/>
              <a:chOff x="3840" y="2531"/>
              <a:chExt cx="658" cy="317"/>
            </a:xfrm>
          </p:grpSpPr>
          <p:sp>
            <p:nvSpPr>
              <p:cNvPr id="23598" name="Text Box 100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200">
                    <a:ea typeface="宋体" pitchFamily="2" charset="-122"/>
                  </a:rPr>
                  <a:t>0   d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3599" name="Line 101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7" name="Text Box 102"/>
            <p:cNvSpPr txBox="1">
              <a:spLocks noChangeArrowheads="1"/>
            </p:cNvSpPr>
            <p:nvPr/>
          </p:nvSpPr>
          <p:spPr bwMode="auto">
            <a:xfrm>
              <a:off x="4829" y="145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 dirty="0" smtClean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 dirty="0">
                <a:ea typeface="宋体" pitchFamily="2" charset="-122"/>
              </a:endParaRPr>
            </a:p>
          </p:txBody>
        </p:sp>
        <p:sp>
          <p:nvSpPr>
            <p:cNvPr id="23578" name="Line 103"/>
            <p:cNvSpPr>
              <a:spLocks noChangeShapeType="1"/>
            </p:cNvSpPr>
            <p:nvPr/>
          </p:nvSpPr>
          <p:spPr bwMode="auto">
            <a:xfrm>
              <a:off x="2925" y="2228"/>
              <a:ext cx="3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104"/>
            <p:cNvGrpSpPr>
              <a:grpSpLocks/>
            </p:cNvGrpSpPr>
            <p:nvPr/>
          </p:nvGrpSpPr>
          <p:grpSpPr bwMode="auto">
            <a:xfrm>
              <a:off x="3249" y="2046"/>
              <a:ext cx="765" cy="327"/>
              <a:chOff x="3336" y="1728"/>
              <a:chExt cx="907" cy="432"/>
            </a:xfrm>
          </p:grpSpPr>
          <p:sp>
            <p:nvSpPr>
              <p:cNvPr id="23595" name="Rectangle 105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596" name="Line 106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7" name="Line 107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0" name="Line 108"/>
            <p:cNvSpPr>
              <a:spLocks noChangeShapeType="1"/>
            </p:cNvSpPr>
            <p:nvPr/>
          </p:nvSpPr>
          <p:spPr bwMode="auto">
            <a:xfrm>
              <a:off x="3634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109"/>
            <p:cNvSpPr>
              <a:spLocks noChangeShapeType="1"/>
            </p:cNvSpPr>
            <p:nvPr/>
          </p:nvSpPr>
          <p:spPr bwMode="auto">
            <a:xfrm>
              <a:off x="2622" y="217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Text Box 110"/>
            <p:cNvSpPr txBox="1">
              <a:spLocks noChangeArrowheads="1"/>
            </p:cNvSpPr>
            <p:nvPr/>
          </p:nvSpPr>
          <p:spPr bwMode="auto">
            <a:xfrm>
              <a:off x="4829" y="1982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3583" name="Text Box 111"/>
            <p:cNvSpPr txBox="1">
              <a:spLocks noChangeArrowheads="1"/>
            </p:cNvSpPr>
            <p:nvPr/>
          </p:nvSpPr>
          <p:spPr bwMode="auto">
            <a:xfrm>
              <a:off x="4830" y="2548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grpSp>
          <p:nvGrpSpPr>
            <p:cNvPr id="11" name="Group 112"/>
            <p:cNvGrpSpPr>
              <a:grpSpLocks/>
            </p:cNvGrpSpPr>
            <p:nvPr/>
          </p:nvGrpSpPr>
          <p:grpSpPr bwMode="auto">
            <a:xfrm>
              <a:off x="3292" y="2575"/>
              <a:ext cx="681" cy="317"/>
              <a:chOff x="3840" y="2531"/>
              <a:chExt cx="658" cy="317"/>
            </a:xfrm>
          </p:grpSpPr>
          <p:sp>
            <p:nvSpPr>
              <p:cNvPr id="23593" name="Text Box 113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200">
                    <a:ea typeface="宋体" pitchFamily="2" charset="-122"/>
                  </a:rPr>
                  <a:t>0   c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3594" name="Line 114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249" y="2575"/>
              <a:ext cx="681" cy="317"/>
              <a:chOff x="3840" y="2531"/>
              <a:chExt cx="658" cy="317"/>
            </a:xfrm>
          </p:grpSpPr>
          <p:sp>
            <p:nvSpPr>
              <p:cNvPr id="23591" name="Text Box 116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200">
                    <a:ea typeface="宋体" pitchFamily="2" charset="-122"/>
                  </a:rPr>
                  <a:t>0   b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3592" name="Line 117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18"/>
            <p:cNvGrpSpPr>
              <a:grpSpLocks/>
            </p:cNvGrpSpPr>
            <p:nvPr/>
          </p:nvGrpSpPr>
          <p:grpSpPr bwMode="auto">
            <a:xfrm>
              <a:off x="1106" y="2047"/>
              <a:ext cx="681" cy="317"/>
              <a:chOff x="3840" y="2531"/>
              <a:chExt cx="658" cy="317"/>
            </a:xfrm>
          </p:grpSpPr>
          <p:sp>
            <p:nvSpPr>
              <p:cNvPr id="23589" name="Text Box 119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200" dirty="0">
                    <a:ea typeface="宋体" pitchFamily="2" charset="-122"/>
                  </a:rPr>
                  <a:t>0   a</a:t>
                </a:r>
                <a:r>
                  <a:rPr kumimoji="1" lang="en-US" altLang="zh-CN" sz="3200" dirty="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 dirty="0">
                  <a:ea typeface="宋体" pitchFamily="2" charset="-122"/>
                </a:endParaRPr>
              </a:p>
            </p:txBody>
          </p:sp>
          <p:sp>
            <p:nvSpPr>
              <p:cNvPr id="23590" name="Line 120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7" name="Line 121"/>
            <p:cNvSpPr>
              <a:spLocks noChangeShapeType="1"/>
            </p:cNvSpPr>
            <p:nvPr/>
          </p:nvSpPr>
          <p:spPr bwMode="auto">
            <a:xfrm>
              <a:off x="4733" y="1663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Text Box 122"/>
            <p:cNvSpPr txBox="1">
              <a:spLocks noChangeArrowheads="1"/>
            </p:cNvSpPr>
            <p:nvPr/>
          </p:nvSpPr>
          <p:spPr bwMode="auto">
            <a:xfrm>
              <a:off x="3739" y="1999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</p:grp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5.6.2</a:t>
            </a:r>
            <a:r>
              <a:rPr lang="zh-CN" altLang="en-US" smtClean="0">
                <a:solidFill>
                  <a:schemeClr val="tx1"/>
                </a:solidFill>
              </a:rPr>
              <a:t>复制广义表 </a:t>
            </a:r>
            <a:r>
              <a:rPr lang="en-US" altLang="zh-CN" smtClean="0">
                <a:solidFill>
                  <a:schemeClr val="tx1"/>
                </a:solidFill>
              </a:rPr>
              <a:t>CopyGList(T,L)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3063875" y="2303463"/>
            <a:ext cx="5199063" cy="3578225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2"/>
          <p:cNvSpPr>
            <a:spLocks noChangeArrowheads="1"/>
          </p:cNvSpPr>
          <p:nvPr/>
        </p:nvSpPr>
        <p:spPr bwMode="auto">
          <a:xfrm>
            <a:off x="1646238" y="1493838"/>
            <a:ext cx="4532312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>
                <a:ea typeface="宋体" pitchFamily="2" charset="-122"/>
              </a:rPr>
              <a:t>L = ( a ,  ( b ,c ) , ( ( d ) ) )</a:t>
            </a:r>
          </a:p>
        </p:txBody>
      </p:sp>
      <p:sp>
        <p:nvSpPr>
          <p:cNvPr id="72767" name="AutoShape 63"/>
          <p:cNvSpPr>
            <a:spLocks/>
          </p:cNvSpPr>
          <p:nvPr/>
        </p:nvSpPr>
        <p:spPr bwMode="auto">
          <a:xfrm>
            <a:off x="481013" y="5353050"/>
            <a:ext cx="1165225" cy="609600"/>
          </a:xfrm>
          <a:prstGeom prst="borderCallout2">
            <a:avLst>
              <a:gd name="adj1" fmla="val 18750"/>
              <a:gd name="adj2" fmla="val 106542"/>
              <a:gd name="adj3" fmla="val 18750"/>
              <a:gd name="adj4" fmla="val 129838"/>
              <a:gd name="adj5" fmla="val -204949"/>
              <a:gd name="adj6" fmla="val 153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 bIns="108000" anchor="ctr"/>
          <a:lstStyle/>
          <a:p>
            <a:pPr algn="ctr"/>
            <a:r>
              <a:rPr kumimoji="1" lang="zh-CN" altLang="en-US" sz="3200">
                <a:ea typeface="宋体" pitchFamily="2" charset="-122"/>
              </a:rPr>
              <a:t>表头</a:t>
            </a:r>
          </a:p>
        </p:txBody>
      </p:sp>
      <p:sp>
        <p:nvSpPr>
          <p:cNvPr id="72768" name="AutoShape 64"/>
          <p:cNvSpPr>
            <a:spLocks/>
          </p:cNvSpPr>
          <p:nvPr/>
        </p:nvSpPr>
        <p:spPr bwMode="auto">
          <a:xfrm>
            <a:off x="6675438" y="6051550"/>
            <a:ext cx="1354137" cy="609600"/>
          </a:xfrm>
          <a:prstGeom prst="borderCallout2">
            <a:avLst>
              <a:gd name="adj1" fmla="val 18750"/>
              <a:gd name="adj2" fmla="val -5625"/>
              <a:gd name="adj3" fmla="val 18750"/>
              <a:gd name="adj4" fmla="val -53926"/>
              <a:gd name="adj5" fmla="val -59634"/>
              <a:gd name="adj6" fmla="val -1041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 bIns="108000" anchor="ctr"/>
          <a:lstStyle/>
          <a:p>
            <a:pPr algn="ctr">
              <a:lnSpc>
                <a:spcPct val="85000"/>
              </a:lnSpc>
            </a:pPr>
            <a:r>
              <a:rPr kumimoji="1" lang="zh-CN" altLang="en-US" sz="3200">
                <a:ea typeface="宋体" pitchFamily="2" charset="-122"/>
              </a:rPr>
              <a:t>表尾</a:t>
            </a:r>
            <a:endParaRPr kumimoji="1" lang="zh-CN" altLang="en-US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769" name="AutoShape 65"/>
          <p:cNvSpPr>
            <a:spLocks noChangeArrowheads="1"/>
          </p:cNvSpPr>
          <p:nvPr/>
        </p:nvSpPr>
        <p:spPr bwMode="auto">
          <a:xfrm>
            <a:off x="1466850" y="3290888"/>
            <a:ext cx="1295400" cy="8382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67" grpId="0" animBg="1"/>
      <p:bldP spid="72768" grpId="0" animBg="1"/>
      <p:bldP spid="727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1F404C6-E58D-4A83-980F-C8780D29CB5F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8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基本操作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Value(A, &amp;e, index1, ..., </a:t>
            </a:r>
            <a:r>
              <a:rPr lang="en-US" altLang="zh-CN" dirty="0" err="1" smtClean="0"/>
              <a:t>indexn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>
                <a:solidFill>
                  <a:srgbClr val="800000"/>
                </a:solidFill>
              </a:rPr>
              <a:t>初始条件：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维数组，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为元素变量，随后是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个下标值。</a:t>
            </a:r>
          </a:p>
          <a:p>
            <a:pPr lvl="1" eaLnBrk="1" hangingPunct="1"/>
            <a:r>
              <a:rPr lang="zh-CN" altLang="en-US" dirty="0" smtClean="0">
                <a:solidFill>
                  <a:srgbClr val="800000"/>
                </a:solidFill>
              </a:rPr>
              <a:t>操作结果：</a:t>
            </a:r>
            <a:r>
              <a:rPr lang="zh-CN" altLang="en-US" dirty="0" smtClean="0"/>
              <a:t>若各下标不超界，则</a:t>
            </a:r>
            <a:r>
              <a:rPr lang="en-US" altLang="zh-CN" dirty="0" smtClean="0"/>
              <a:t>e</a:t>
            </a:r>
            <a:r>
              <a:rPr lang="zh-CN" altLang="en-US" dirty="0" smtClean="0"/>
              <a:t>赋值为所指定的</a:t>
            </a:r>
            <a:r>
              <a:rPr lang="en-US" altLang="zh-CN" dirty="0" smtClean="0"/>
              <a:t>A </a:t>
            </a:r>
            <a:r>
              <a:rPr lang="zh-CN" altLang="en-US" dirty="0" smtClean="0"/>
              <a:t>的元素值，并返回</a:t>
            </a:r>
            <a:r>
              <a:rPr lang="en-US" altLang="zh-CN" dirty="0" smtClean="0"/>
              <a:t>OK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Assign(&amp;A, e, index1, ..., </a:t>
            </a:r>
            <a:r>
              <a:rPr lang="en-US" altLang="zh-CN" dirty="0" err="1" smtClean="0"/>
              <a:t>indexn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>
                <a:solidFill>
                  <a:srgbClr val="800000"/>
                </a:solidFill>
              </a:rPr>
              <a:t>初始条件：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维数组，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为元素变量，随后是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个下标值。</a:t>
            </a:r>
          </a:p>
          <a:p>
            <a:pPr lvl="1" eaLnBrk="1" hangingPunct="1"/>
            <a:r>
              <a:rPr lang="zh-CN" altLang="en-US" dirty="0" smtClean="0">
                <a:solidFill>
                  <a:srgbClr val="800000"/>
                </a:solidFill>
              </a:rPr>
              <a:t>操作结果：</a:t>
            </a:r>
            <a:r>
              <a:rPr lang="zh-CN" altLang="en-US" dirty="0" smtClean="0"/>
              <a:t>若下标不超界，则将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的值赋给所指定的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的元素，并返回</a:t>
            </a:r>
            <a:r>
              <a:rPr lang="en-US" altLang="zh-CN" dirty="0" smtClean="0"/>
              <a:t>OK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A013489-0EDA-4404-9367-20B9DA5A6F2D}" type="slidenum">
              <a:rPr lang="en-US" altLang="zh-CN" sz="1400" b="0" smtClean="0">
                <a:ea typeface="宋体" pitchFamily="2" charset="-122"/>
              </a:rPr>
              <a:pPr eaLnBrk="1" hangingPunct="1"/>
              <a:t>80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51520" y="188640"/>
            <a:ext cx="8802687" cy="655628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void </a:t>
            </a:r>
            <a:r>
              <a:rPr kumimoji="1" lang="en-US" altLang="zh-CN" dirty="0" err="1">
                <a:latin typeface="Arial" charset="0"/>
                <a:ea typeface="宋体" pitchFamily="2" charset="-122"/>
              </a:rPr>
              <a:t>GListCopy</a:t>
            </a:r>
            <a:r>
              <a:rPr kumimoji="1" lang="en-US" altLang="zh-CN" dirty="0">
                <a:latin typeface="Arial" charset="0"/>
                <a:ea typeface="宋体" pitchFamily="2" charset="-122"/>
              </a:rPr>
              <a:t>( </a:t>
            </a:r>
            <a:r>
              <a:rPr kumimoji="1" lang="en-US" altLang="zh-CN" dirty="0" err="1">
                <a:latin typeface="Arial" charset="0"/>
                <a:ea typeface="宋体" pitchFamily="2" charset="-122"/>
              </a:rPr>
              <a:t>GList</a:t>
            </a:r>
            <a:r>
              <a:rPr kumimoji="1" lang="en-US" altLang="zh-CN" dirty="0"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&amp;T</a:t>
            </a:r>
            <a:r>
              <a:rPr kumimoji="1" lang="en-US" altLang="zh-CN" dirty="0">
                <a:latin typeface="Arial" charset="0"/>
                <a:ea typeface="宋体" pitchFamily="2" charset="-122"/>
              </a:rPr>
              <a:t>, </a:t>
            </a:r>
            <a:r>
              <a:rPr kumimoji="1" lang="en-US" altLang="zh-CN" dirty="0" err="1">
                <a:latin typeface="Arial" charset="0"/>
                <a:ea typeface="宋体" pitchFamily="2" charset="-122"/>
              </a:rPr>
              <a:t>GList</a:t>
            </a:r>
            <a:r>
              <a:rPr kumimoji="1" lang="en-US" altLang="zh-CN" dirty="0">
                <a:latin typeface="Arial" charset="0"/>
                <a:ea typeface="宋体" pitchFamily="2" charset="-122"/>
              </a:rPr>
              <a:t> L ) 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{  </a:t>
            </a:r>
            <a:r>
              <a:rPr kumimoji="1" lang="en-US" altLang="zh-CN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/*</a:t>
            </a:r>
            <a:r>
              <a:rPr kumimoji="1" lang="zh-CN" altLang="en-US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由广义表</a:t>
            </a:r>
            <a:r>
              <a:rPr kumimoji="1" lang="en-US" altLang="zh-CN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L</a:t>
            </a:r>
            <a:r>
              <a:rPr kumimoji="1" lang="zh-CN" altLang="en-US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复制得到广义表</a:t>
            </a:r>
            <a:r>
              <a:rPr kumimoji="1" lang="en-US" altLang="zh-CN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T */</a:t>
            </a:r>
            <a:br>
              <a:rPr kumimoji="1" lang="en-US" altLang="zh-CN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</a:b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1"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}// </a:t>
            </a:r>
            <a:r>
              <a:rPr kumimoji="1" lang="en-US" altLang="zh-CN" dirty="0" err="1">
                <a:latin typeface="Arial" charset="0"/>
                <a:ea typeface="宋体" pitchFamily="2" charset="-122"/>
              </a:rPr>
              <a:t>GListCopy</a:t>
            </a:r>
            <a:endParaRPr kumimoji="1" lang="en-US" altLang="zh-CN" dirty="0">
              <a:latin typeface="Arial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323850" y="1268413"/>
            <a:ext cx="8569325" cy="469265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if</a:t>
            </a:r>
            <a:r>
              <a:rPr kumimoji="1" lang="en-US" altLang="zh-CN" sz="24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( !L ) T=NULL;</a:t>
            </a:r>
            <a:r>
              <a:rPr kumimoji="1" lang="en-US" altLang="zh-CN" sz="2400" dirty="0">
                <a:solidFill>
                  <a:srgbClr val="008000"/>
                </a:solidFill>
                <a:latin typeface="Arial" charset="0"/>
                <a:ea typeface="宋体" pitchFamily="2" charset="-122"/>
              </a:rPr>
              <a:t>          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 </a:t>
            </a:r>
            <a:r>
              <a:rPr kumimoji="1"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复制空表</a:t>
            </a: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else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{ </a:t>
            </a: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  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charset="0"/>
                <a:ea typeface="宋体" pitchFamily="2" charset="-122"/>
              </a:rPr>
              <a:t>T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=(</a:t>
            </a:r>
            <a:r>
              <a:rPr kumimoji="1" lang="en-US" altLang="zh-CN" sz="2400" dirty="0" err="1">
                <a:latin typeface="Arial" charset="0"/>
                <a:ea typeface="宋体" pitchFamily="2" charset="-122"/>
              </a:rPr>
              <a:t>GList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) </a:t>
            </a:r>
            <a:r>
              <a:rPr kumimoji="1" lang="en-US" altLang="zh-CN" sz="2400" dirty="0" err="1">
                <a:latin typeface="Arial" charset="0"/>
                <a:ea typeface="宋体" pitchFamily="2" charset="-122"/>
              </a:rPr>
              <a:t>malloc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( </a:t>
            </a:r>
            <a:r>
              <a:rPr kumimoji="1" lang="en-US" altLang="zh-CN" sz="2400" dirty="0" err="1">
                <a:latin typeface="Arial" charset="0"/>
                <a:ea typeface="宋体" pitchFamily="2" charset="-122"/>
              </a:rPr>
              <a:t>sizeof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2400" dirty="0" err="1">
                <a:latin typeface="Arial" charset="0"/>
                <a:ea typeface="宋体" pitchFamily="2" charset="-122"/>
              </a:rPr>
              <a:t>GLNode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) ); 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 </a:t>
            </a:r>
            <a:r>
              <a:rPr kumimoji="1"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建表结点</a:t>
            </a: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Arial" charset="0"/>
                <a:ea typeface="宋体" pitchFamily="2" charset="-122"/>
              </a:rPr>
              <a:t>     </a:t>
            </a:r>
            <a:r>
              <a:rPr kumimoji="1" lang="zh-CN" altLang="en-US" sz="2400" dirty="0" smtClean="0"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charset="0"/>
                <a:ea typeface="宋体" pitchFamily="2" charset="-122"/>
              </a:rPr>
              <a:t>if 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( !T ) exit(OVERFLOW);</a:t>
            </a: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Arial" charset="0"/>
                <a:ea typeface="宋体" pitchFamily="2" charset="-122"/>
              </a:rPr>
              <a:t>     </a:t>
            </a:r>
            <a:r>
              <a:rPr kumimoji="1" lang="en-US" altLang="zh-CN" sz="2400" dirty="0" smtClean="0">
                <a:latin typeface="Arial" charset="0"/>
                <a:ea typeface="宋体" pitchFamily="2" charset="-122"/>
              </a:rPr>
              <a:t> T-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&gt;tag = L-&gt;tag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;//</a:t>
            </a:r>
            <a:r>
              <a:rPr kumimoji="1"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复制标志项</a:t>
            </a: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Arial" charset="0"/>
                <a:ea typeface="宋体" pitchFamily="2" charset="-122"/>
              </a:rPr>
              <a:t>     </a:t>
            </a:r>
            <a:r>
              <a:rPr kumimoji="1" lang="zh-CN" altLang="en-US" sz="2400" dirty="0" smtClean="0"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A50021"/>
                </a:solidFill>
                <a:latin typeface="Arial" charset="0"/>
                <a:ea typeface="宋体" pitchFamily="2" charset="-122"/>
              </a:rPr>
              <a:t>if</a:t>
            </a:r>
            <a:r>
              <a:rPr kumimoji="1" lang="en-US" altLang="zh-CN" sz="2400" dirty="0" smtClean="0"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( L-&gt;tag==ATOM )  T-&gt;data = L-&gt;data; 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 </a:t>
            </a:r>
            <a:r>
              <a:rPr kumimoji="1"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原子</a:t>
            </a: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Arial" charset="0"/>
                <a:ea typeface="宋体" pitchFamily="2" charset="-122"/>
              </a:rPr>
              <a:t>     </a:t>
            </a:r>
            <a:r>
              <a:rPr kumimoji="1" lang="zh-CN" altLang="en-US" sz="2400" dirty="0" smtClean="0"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A50021"/>
                </a:solidFill>
                <a:latin typeface="Arial" charset="0"/>
                <a:ea typeface="宋体" pitchFamily="2" charset="-122"/>
              </a:rPr>
              <a:t>else</a:t>
            </a:r>
            <a:r>
              <a:rPr kumimoji="1" lang="en-US" altLang="zh-CN" sz="2400" dirty="0">
                <a:solidFill>
                  <a:srgbClr val="A50021"/>
                </a:solidFill>
                <a:latin typeface="Arial" charset="0"/>
                <a:ea typeface="宋体" pitchFamily="2" charset="-122"/>
              </a:rPr>
              <a:t>{ 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 </a:t>
            </a: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Arial" charset="0"/>
                <a:ea typeface="宋体" pitchFamily="2" charset="-122"/>
              </a:rPr>
              <a:t>        </a:t>
            </a:r>
            <a:r>
              <a:rPr kumimoji="1" lang="en-US" altLang="zh-CN" sz="2400" dirty="0" smtClean="0"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GListCopy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( T-&gt;</a:t>
            </a:r>
            <a:r>
              <a:rPr kumimoji="1" lang="en-US" altLang="zh-CN" sz="2400" dirty="0" err="1">
                <a:latin typeface="Arial" charset="0"/>
                <a:ea typeface="宋体" pitchFamily="2" charset="-122"/>
              </a:rPr>
              <a:t>ptr.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hp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, L-&gt;</a:t>
            </a:r>
            <a:r>
              <a:rPr kumimoji="1" lang="en-US" altLang="zh-CN" sz="2400" dirty="0" err="1">
                <a:latin typeface="Arial" charset="0"/>
                <a:ea typeface="宋体" pitchFamily="2" charset="-122"/>
              </a:rPr>
              <a:t>ptr.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hp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 );  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 </a:t>
            </a:r>
            <a:r>
              <a:rPr kumimoji="1"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复制</a:t>
            </a:r>
            <a:r>
              <a:rPr kumimoji="1" lang="en-US" altLang="zh-CN" sz="2400" dirty="0" err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hp</a:t>
            </a:r>
            <a:endParaRPr kumimoji="1" lang="en-US" altLang="zh-CN" sz="24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Arial" charset="0"/>
                <a:ea typeface="宋体" pitchFamily="2" charset="-122"/>
              </a:rPr>
              <a:t>        </a:t>
            </a:r>
            <a:r>
              <a:rPr kumimoji="1" lang="en-US" altLang="zh-CN" sz="2400" dirty="0" smtClean="0"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GListCopy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( T-&gt;ptr.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tp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, L-&gt;ptr.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tp</a:t>
            </a:r>
            <a:r>
              <a:rPr kumimoji="1" lang="en-US" altLang="zh-CN" sz="24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Arial" charset="0"/>
                <a:ea typeface="宋体" pitchFamily="2" charset="-122"/>
              </a:rPr>
              <a:t>);    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 </a:t>
            </a:r>
            <a:r>
              <a:rPr kumimoji="1"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复制</a:t>
            </a:r>
            <a:r>
              <a:rPr kumimoji="1" lang="en-US" altLang="zh-CN" sz="2400" dirty="0" err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tp</a:t>
            </a:r>
            <a:endParaRPr kumimoji="1" lang="en-US" altLang="zh-CN" sz="24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Arial" charset="0"/>
                <a:ea typeface="宋体" pitchFamily="2" charset="-122"/>
              </a:rPr>
              <a:t>     </a:t>
            </a:r>
            <a:r>
              <a:rPr kumimoji="1" lang="en-US" altLang="zh-CN" sz="2400" dirty="0" smtClean="0"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A50021"/>
                </a:solidFill>
                <a:latin typeface="Arial" charset="0"/>
                <a:ea typeface="宋体" pitchFamily="2" charset="-122"/>
              </a:rPr>
              <a:t>}//</a:t>
            </a:r>
            <a:r>
              <a:rPr kumimoji="1" lang="en-US" altLang="zh-CN" sz="2400" dirty="0">
                <a:solidFill>
                  <a:srgbClr val="A50021"/>
                </a:solidFill>
                <a:latin typeface="Arial" charset="0"/>
                <a:ea typeface="宋体" pitchFamily="2" charset="-122"/>
              </a:rPr>
              <a:t>if ( L-&gt;tag==ATOM ) else</a:t>
            </a:r>
          </a:p>
          <a:p>
            <a:pPr indent="276225" algn="l" eaLnBrk="0" hangingPunct="0">
              <a:spcBef>
                <a:spcPct val="15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} //if ( !L ) else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7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7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7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build="p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3C88CB7-CC15-4457-8CC1-838087DA00E9}" type="slidenum">
              <a:rPr lang="en-US" altLang="zh-CN" sz="1400" b="0" smtClean="0">
                <a:ea typeface="宋体" pitchFamily="2" charset="-122"/>
              </a:rPr>
              <a:pPr eaLnBrk="1" hangingPunct="1"/>
              <a:t>81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5.6.3 </a:t>
            </a:r>
            <a:r>
              <a:rPr lang="zh-CN" altLang="en-US" smtClean="0">
                <a:solidFill>
                  <a:schemeClr val="tx1"/>
                </a:solidFill>
              </a:rPr>
              <a:t>建立广义表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31800" y="1538288"/>
            <a:ext cx="8189913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输入：字符串 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</a:t>
            </a:r>
            <a:r>
              <a:rPr kumimoji="1" lang="en-US" altLang="zh-CN" baseline="-250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</a:t>
            </a:r>
            <a:r>
              <a:rPr kumimoji="1" lang="en-US" altLang="zh-CN" baseline="-250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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</a:t>
            </a:r>
            <a:r>
              <a:rPr kumimoji="1" lang="en-US" altLang="zh-CN" baseline="-25000">
                <a:solidFill>
                  <a:srgbClr val="000000"/>
                </a:solidFill>
                <a:latin typeface="宋体" pitchFamily="2" charset="-122"/>
              </a:rPr>
              <a:t>n 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)</a:t>
            </a:r>
            <a:endParaRPr kumimoji="1" lang="en-US" altLang="zh-CN">
              <a:solidFill>
                <a:srgbClr val="000000"/>
              </a:solidFill>
              <a:latin typeface="宋体" pitchFamily="2" charset="-122"/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结果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: 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建立广义表的头尾链表</a:t>
            </a:r>
            <a:endParaRPr kumimoji="1" lang="zh-CN" altLang="en-US" i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431800" y="2663825"/>
            <a:ext cx="8505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0463" indent="-1160463" algn="l">
              <a:lnSpc>
                <a:spcPct val="120000"/>
              </a:lnSpc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分解：</a:t>
            </a:r>
            <a:r>
              <a:rPr kumimoji="1" lang="zh-CN" altLang="en-US" dirty="0">
                <a:solidFill>
                  <a:srgbClr val="000000"/>
                </a:solidFill>
                <a:latin typeface="宋体" pitchFamily="2" charset="-122"/>
              </a:rPr>
              <a:t>将广义表分解成 </a:t>
            </a:r>
            <a:r>
              <a:rPr kumimoji="1" lang="en-US" altLang="zh-CN" dirty="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kumimoji="1" lang="zh-CN" altLang="en-US" dirty="0">
                <a:solidFill>
                  <a:srgbClr val="000000"/>
                </a:solidFill>
                <a:latin typeface="宋体" pitchFamily="2" charset="-122"/>
              </a:rPr>
              <a:t>个子表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</a:t>
            </a:r>
            <a:r>
              <a:rPr kumimoji="1" lang="en-US" altLang="zh-CN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</a:rPr>
              <a:t>,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</a:t>
            </a:r>
            <a:r>
              <a:rPr kumimoji="1" lang="en-US" altLang="zh-CN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</a:rPr>
              <a:t>,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</a:t>
            </a:r>
            <a:r>
              <a:rPr kumimoji="1" lang="en-US" altLang="zh-CN" dirty="0">
                <a:solidFill>
                  <a:srgbClr val="000000"/>
                </a:solidFill>
              </a:rPr>
              <a:t>,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</a:t>
            </a:r>
            <a:r>
              <a:rPr kumimoji="1" lang="en-US" altLang="zh-CN" baseline="-25000" dirty="0">
                <a:solidFill>
                  <a:srgbClr val="000000"/>
                </a:solidFill>
              </a:rPr>
              <a:t>n</a:t>
            </a:r>
            <a:r>
              <a:rPr kumimoji="1" lang="zh-CN" altLang="en-US" dirty="0">
                <a:solidFill>
                  <a:srgbClr val="000000"/>
                </a:solidFill>
                <a:latin typeface="宋体" pitchFamily="2" charset="-122"/>
              </a:rPr>
              <a:t>，分别建立 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</a:t>
            </a:r>
            <a:r>
              <a:rPr kumimoji="1" lang="en-US" altLang="zh-CN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</a:rPr>
              <a:t>,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</a:t>
            </a:r>
            <a:r>
              <a:rPr kumimoji="1" lang="en-US" altLang="zh-CN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</a:rPr>
              <a:t>,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</a:t>
            </a:r>
            <a:r>
              <a:rPr kumimoji="1" lang="en-US" altLang="zh-CN" dirty="0">
                <a:solidFill>
                  <a:srgbClr val="000000"/>
                </a:solidFill>
              </a:rPr>
              <a:t>,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</a:t>
            </a:r>
            <a:r>
              <a:rPr kumimoji="1" lang="en-US" altLang="zh-CN" baseline="-25000" dirty="0">
                <a:solidFill>
                  <a:srgbClr val="000000"/>
                </a:solidFill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宋体" pitchFamily="2" charset="-122"/>
              </a:rPr>
              <a:t>对应的子表。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31800" y="4406446"/>
            <a:ext cx="8280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10000"/>
              </a:lnSpc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+mn-lt"/>
              </a:rPr>
              <a:t>直接求解：</a:t>
            </a:r>
          </a:p>
          <a:p>
            <a:pPr marL="342900" indent="-342900" algn="l">
              <a:lnSpc>
                <a:spcPct val="110000"/>
              </a:lnSpc>
              <a:buSzPct val="110000"/>
            </a:pPr>
            <a:r>
              <a:rPr kumimoji="1" lang="zh-CN" altLang="en-US" dirty="0">
                <a:solidFill>
                  <a:srgbClr val="000000"/>
                </a:solidFill>
                <a:latin typeface="+mn-lt"/>
              </a:rPr>
              <a:t>      空表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: NULL</a:t>
            </a:r>
            <a:r>
              <a:rPr kumimoji="1" lang="en-US" altLang="zh-CN" dirty="0">
                <a:solidFill>
                  <a:srgbClr val="9933FF"/>
                </a:solidFill>
                <a:latin typeface="+mn-lt"/>
              </a:rPr>
              <a:t> </a:t>
            </a:r>
          </a:p>
          <a:p>
            <a:pPr marL="342900" indent="-342900" algn="l">
              <a:lnSpc>
                <a:spcPct val="110000"/>
              </a:lnSpc>
              <a:buSzPct val="110000"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      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</a:rPr>
              <a:t>原子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: 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</a:rPr>
              <a:t>建立原子结点</a:t>
            </a:r>
            <a:r>
              <a:rPr kumimoji="1" lang="zh-CN" altLang="en-US" dirty="0">
                <a:solidFill>
                  <a:srgbClr val="9933FF"/>
                </a:solidFill>
                <a:latin typeface="+mn-lt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57200" y="3744832"/>
            <a:ext cx="8712200" cy="73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pPr algn="l">
              <a:lnSpc>
                <a:spcPct val="12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+mn-lt"/>
                <a:ea typeface="宋体" pitchFamily="2" charset="-122"/>
              </a:rPr>
              <a:t>组合：</a:t>
            </a:r>
            <a:r>
              <a:rPr kumimoji="1" lang="zh-CN" altLang="en-US" dirty="0">
                <a:latin typeface="+mn-lt"/>
                <a:ea typeface="宋体" pitchFamily="2" charset="-122"/>
              </a:rPr>
              <a:t>将 </a:t>
            </a:r>
            <a:r>
              <a:rPr kumimoji="1" lang="en-US" altLang="zh-CN" i="1" dirty="0">
                <a:latin typeface="+mn-lt"/>
                <a:ea typeface="宋体" pitchFamily="2" charset="-122"/>
              </a:rPr>
              <a:t>n </a:t>
            </a:r>
            <a:r>
              <a:rPr kumimoji="1" lang="zh-CN" altLang="en-US" dirty="0">
                <a:latin typeface="+mn-lt"/>
                <a:ea typeface="宋体" pitchFamily="2" charset="-122"/>
              </a:rPr>
              <a:t>个子表组合成一个广义表</a:t>
            </a:r>
          </a:p>
        </p:txBody>
      </p:sp>
      <p:sp>
        <p:nvSpPr>
          <p:cNvPr id="25608" name="Rectangle 126"/>
          <p:cNvSpPr>
            <a:spLocks noChangeArrowheads="1"/>
          </p:cNvSpPr>
          <p:nvPr/>
        </p:nvSpPr>
        <p:spPr bwMode="auto">
          <a:xfrm>
            <a:off x="4214813" y="357188"/>
            <a:ext cx="4532312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>
                <a:ea typeface="宋体" pitchFamily="2" charset="-122"/>
              </a:rPr>
              <a:t>L = ( a ,  ( b ,c ) , ( ( d ) )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4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58" grpId="0" build="p" autoUpdateAnimBg="0"/>
      <p:bldP spid="74759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F5D0DE5-7C9E-4BB5-960B-9728FD2DE381}" type="slidenum">
              <a:rPr lang="en-US" altLang="zh-CN" sz="1400" b="0" smtClean="0">
                <a:ea typeface="宋体" pitchFamily="2" charset="-122"/>
              </a:rPr>
              <a:pPr eaLnBrk="1" hangingPunct="1"/>
              <a:t>82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5.6.3 </a:t>
            </a:r>
            <a:r>
              <a:rPr lang="zh-CN" altLang="en-US" smtClean="0">
                <a:solidFill>
                  <a:schemeClr val="tx1"/>
                </a:solidFill>
              </a:rPr>
              <a:t>建立广义表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23850" y="1412875"/>
            <a:ext cx="7921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子表和广义表的关系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相邻两个子表之间的关系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400800" y="6038850"/>
            <a:ext cx="1562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sz="3200">
                <a:ea typeface="宋体" pitchFamily="2" charset="-122"/>
              </a:rPr>
              <a:t>( ( d ) )</a:t>
            </a:r>
            <a:endParaRPr kumimoji="1" lang="en-US" altLang="zh-CN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3041650" y="3413125"/>
            <a:ext cx="3048000" cy="21336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1219200" y="3489325"/>
            <a:ext cx="1447800" cy="11430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AutoShape 8"/>
          <p:cNvSpPr>
            <a:spLocks noChangeArrowheads="1"/>
          </p:cNvSpPr>
          <p:nvPr/>
        </p:nvSpPr>
        <p:spPr bwMode="auto">
          <a:xfrm>
            <a:off x="6327775" y="3473450"/>
            <a:ext cx="1752600" cy="25908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962400" y="6038850"/>
            <a:ext cx="12668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>
                <a:ea typeface="宋体" pitchFamily="2" charset="-122"/>
              </a:rPr>
              <a:t>( b ,c )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752600" y="6038850"/>
            <a:ext cx="3873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r>
              <a:rPr kumimoji="1" lang="en-US" altLang="zh-CN" sz="3200">
                <a:ea typeface="宋体" pitchFamily="2" charset="-122"/>
              </a:rPr>
              <a:t>a</a:t>
            </a:r>
          </a:p>
        </p:txBody>
      </p:sp>
      <p:sp>
        <p:nvSpPr>
          <p:cNvPr id="75787" name="AutoShape 11"/>
          <p:cNvSpPr>
            <a:spLocks/>
          </p:cNvSpPr>
          <p:nvPr/>
        </p:nvSpPr>
        <p:spPr bwMode="auto">
          <a:xfrm>
            <a:off x="787400" y="5543550"/>
            <a:ext cx="1354138" cy="609600"/>
          </a:xfrm>
          <a:prstGeom prst="borderCallout2">
            <a:avLst>
              <a:gd name="adj1" fmla="val 18750"/>
              <a:gd name="adj2" fmla="val 105625"/>
              <a:gd name="adj3" fmla="val 18750"/>
              <a:gd name="adj4" fmla="val 137750"/>
              <a:gd name="adj5" fmla="val -35417"/>
              <a:gd name="adj6" fmla="val 1712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 bIns="108000" anchor="ctr"/>
          <a:lstStyle/>
          <a:p>
            <a:pPr algn="ctr">
              <a:lnSpc>
                <a:spcPct val="85000"/>
              </a:lnSpc>
            </a:pPr>
            <a:r>
              <a:rPr kumimoji="1" lang="zh-CN" altLang="en-US" sz="3200">
                <a:ea typeface="宋体" pitchFamily="2" charset="-122"/>
              </a:rPr>
              <a:t>子表</a:t>
            </a:r>
            <a:endParaRPr kumimoji="1" lang="zh-CN" altLang="en-US" sz="32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539750" y="2668588"/>
            <a:ext cx="7239000" cy="3225800"/>
            <a:chOff x="560" y="1423"/>
            <a:chExt cx="4560" cy="203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1064" y="1499"/>
              <a:ext cx="765" cy="328"/>
              <a:chOff x="744" y="1008"/>
              <a:chExt cx="907" cy="432"/>
            </a:xfrm>
          </p:grpSpPr>
          <p:sp>
            <p:nvSpPr>
              <p:cNvPr id="26691" name="Rectangle 71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/>
              </a:p>
            </p:txBody>
          </p:sp>
          <p:sp>
            <p:nvSpPr>
              <p:cNvPr id="26692" name="Line 72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3" name="Line 73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9" name="Line 74"/>
            <p:cNvSpPr>
              <a:spLocks noChangeShapeType="1"/>
            </p:cNvSpPr>
            <p:nvPr/>
          </p:nvSpPr>
          <p:spPr bwMode="auto">
            <a:xfrm flipV="1">
              <a:off x="793" y="1615"/>
              <a:ext cx="291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Text Box 75"/>
            <p:cNvSpPr txBox="1">
              <a:spLocks noChangeArrowheads="1"/>
            </p:cNvSpPr>
            <p:nvPr/>
          </p:nvSpPr>
          <p:spPr bwMode="auto">
            <a:xfrm>
              <a:off x="560" y="1423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ea typeface="宋体" pitchFamily="2" charset="-122"/>
                </a:rPr>
                <a:t>L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6641" name="Line 76"/>
            <p:cNvSpPr>
              <a:spLocks noChangeShapeType="1"/>
            </p:cNvSpPr>
            <p:nvPr/>
          </p:nvSpPr>
          <p:spPr bwMode="auto">
            <a:xfrm>
              <a:off x="1448" y="168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2257" y="1499"/>
              <a:ext cx="765" cy="328"/>
              <a:chOff x="2160" y="1008"/>
              <a:chExt cx="907" cy="432"/>
            </a:xfrm>
          </p:grpSpPr>
          <p:sp>
            <p:nvSpPr>
              <p:cNvPr id="26688" name="Rectangle 78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89" name="Line 79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0" name="Line 80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3" name="Line 81"/>
            <p:cNvSpPr>
              <a:spLocks noChangeShapeType="1"/>
            </p:cNvSpPr>
            <p:nvPr/>
          </p:nvSpPr>
          <p:spPr bwMode="auto">
            <a:xfrm>
              <a:off x="1691" y="1645"/>
              <a:ext cx="5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4321" y="1499"/>
              <a:ext cx="765" cy="328"/>
              <a:chOff x="4608" y="1008"/>
              <a:chExt cx="907" cy="432"/>
            </a:xfrm>
          </p:grpSpPr>
          <p:sp>
            <p:nvSpPr>
              <p:cNvPr id="26685" name="Rectangle 83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86" name="Line 84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7" name="Line 85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5" name="Line 86"/>
            <p:cNvSpPr>
              <a:spLocks noChangeShapeType="1"/>
            </p:cNvSpPr>
            <p:nvPr/>
          </p:nvSpPr>
          <p:spPr bwMode="auto">
            <a:xfrm>
              <a:off x="2905" y="1645"/>
              <a:ext cx="1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87"/>
            <p:cNvGrpSpPr>
              <a:grpSpLocks/>
            </p:cNvGrpSpPr>
            <p:nvPr/>
          </p:nvGrpSpPr>
          <p:grpSpPr bwMode="auto">
            <a:xfrm>
              <a:off x="2217" y="2046"/>
              <a:ext cx="809" cy="327"/>
              <a:chOff x="2112" y="1728"/>
              <a:chExt cx="960" cy="432"/>
            </a:xfrm>
          </p:grpSpPr>
          <p:sp>
            <p:nvSpPr>
              <p:cNvPr id="26682" name="Rectangle 88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83" name="Line 89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4" name="Line 90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7" name="Line 91"/>
            <p:cNvSpPr>
              <a:spLocks noChangeShapeType="1"/>
            </p:cNvSpPr>
            <p:nvPr/>
          </p:nvSpPr>
          <p:spPr bwMode="auto">
            <a:xfrm>
              <a:off x="2622" y="1645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92"/>
            <p:cNvGrpSpPr>
              <a:grpSpLocks/>
            </p:cNvGrpSpPr>
            <p:nvPr/>
          </p:nvGrpSpPr>
          <p:grpSpPr bwMode="auto">
            <a:xfrm>
              <a:off x="4321" y="2046"/>
              <a:ext cx="765" cy="327"/>
              <a:chOff x="4608" y="1728"/>
              <a:chExt cx="907" cy="432"/>
            </a:xfrm>
          </p:grpSpPr>
          <p:sp>
            <p:nvSpPr>
              <p:cNvPr id="26679" name="Rectangle 93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80" name="Line 94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1" name="Line 95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4321" y="2592"/>
              <a:ext cx="765" cy="327"/>
              <a:chOff x="4608" y="2448"/>
              <a:chExt cx="907" cy="432"/>
            </a:xfrm>
          </p:grpSpPr>
          <p:sp>
            <p:nvSpPr>
              <p:cNvPr id="26676" name="Rectangle 97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77" name="Line 98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8" name="Line 99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0" name="Line 100"/>
            <p:cNvSpPr>
              <a:spLocks noChangeShapeType="1"/>
            </p:cNvSpPr>
            <p:nvPr/>
          </p:nvSpPr>
          <p:spPr bwMode="auto">
            <a:xfrm>
              <a:off x="4726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Line 101"/>
            <p:cNvSpPr>
              <a:spLocks noChangeShapeType="1"/>
            </p:cNvSpPr>
            <p:nvPr/>
          </p:nvSpPr>
          <p:spPr bwMode="auto">
            <a:xfrm>
              <a:off x="4726" y="2737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102"/>
            <p:cNvGrpSpPr>
              <a:grpSpLocks/>
            </p:cNvGrpSpPr>
            <p:nvPr/>
          </p:nvGrpSpPr>
          <p:grpSpPr bwMode="auto">
            <a:xfrm>
              <a:off x="4385" y="3138"/>
              <a:ext cx="681" cy="317"/>
              <a:chOff x="3840" y="2531"/>
              <a:chExt cx="658" cy="317"/>
            </a:xfrm>
          </p:grpSpPr>
          <p:sp>
            <p:nvSpPr>
              <p:cNvPr id="26674" name="Text Box 103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d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6675" name="Line 104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3" name="Text Box 105"/>
            <p:cNvSpPr txBox="1">
              <a:spLocks noChangeArrowheads="1"/>
            </p:cNvSpPr>
            <p:nvPr/>
          </p:nvSpPr>
          <p:spPr bwMode="auto">
            <a:xfrm>
              <a:off x="4829" y="145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6654" name="Line 106"/>
            <p:cNvSpPr>
              <a:spLocks noChangeShapeType="1"/>
            </p:cNvSpPr>
            <p:nvPr/>
          </p:nvSpPr>
          <p:spPr bwMode="auto">
            <a:xfrm>
              <a:off x="2925" y="2228"/>
              <a:ext cx="3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3249" y="2046"/>
              <a:ext cx="765" cy="327"/>
              <a:chOff x="3336" y="1728"/>
              <a:chExt cx="907" cy="432"/>
            </a:xfrm>
          </p:grpSpPr>
          <p:sp>
            <p:nvSpPr>
              <p:cNvPr id="26671" name="Rectangle 108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en-US" altLang="zh-CN" sz="4400" b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72" name="Line 109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3" name="Line 110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6" name="Line 111"/>
            <p:cNvSpPr>
              <a:spLocks noChangeShapeType="1"/>
            </p:cNvSpPr>
            <p:nvPr/>
          </p:nvSpPr>
          <p:spPr bwMode="auto">
            <a:xfrm>
              <a:off x="3634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112"/>
            <p:cNvSpPr>
              <a:spLocks noChangeShapeType="1"/>
            </p:cNvSpPr>
            <p:nvPr/>
          </p:nvSpPr>
          <p:spPr bwMode="auto">
            <a:xfrm>
              <a:off x="2622" y="217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Text Box 113"/>
            <p:cNvSpPr txBox="1">
              <a:spLocks noChangeArrowheads="1"/>
            </p:cNvSpPr>
            <p:nvPr/>
          </p:nvSpPr>
          <p:spPr bwMode="auto">
            <a:xfrm>
              <a:off x="4829" y="1982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26659" name="Text Box 114"/>
            <p:cNvSpPr txBox="1">
              <a:spLocks noChangeArrowheads="1"/>
            </p:cNvSpPr>
            <p:nvPr/>
          </p:nvSpPr>
          <p:spPr bwMode="auto">
            <a:xfrm>
              <a:off x="4830" y="2548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grpSp>
          <p:nvGrpSpPr>
            <p:cNvPr id="11" name="Group 115"/>
            <p:cNvGrpSpPr>
              <a:grpSpLocks/>
            </p:cNvGrpSpPr>
            <p:nvPr/>
          </p:nvGrpSpPr>
          <p:grpSpPr bwMode="auto">
            <a:xfrm>
              <a:off x="3292" y="2575"/>
              <a:ext cx="681" cy="317"/>
              <a:chOff x="3840" y="2531"/>
              <a:chExt cx="658" cy="317"/>
            </a:xfrm>
          </p:grpSpPr>
          <p:sp>
            <p:nvSpPr>
              <p:cNvPr id="26669" name="Text Box 116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c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6670" name="Line 117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18"/>
            <p:cNvGrpSpPr>
              <a:grpSpLocks/>
            </p:cNvGrpSpPr>
            <p:nvPr/>
          </p:nvGrpSpPr>
          <p:grpSpPr bwMode="auto">
            <a:xfrm>
              <a:off x="2249" y="2575"/>
              <a:ext cx="681" cy="317"/>
              <a:chOff x="3840" y="2531"/>
              <a:chExt cx="658" cy="317"/>
            </a:xfrm>
          </p:grpSpPr>
          <p:sp>
            <p:nvSpPr>
              <p:cNvPr id="26667" name="Text Box 119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b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6668" name="Line 120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21"/>
            <p:cNvGrpSpPr>
              <a:grpSpLocks/>
            </p:cNvGrpSpPr>
            <p:nvPr/>
          </p:nvGrpSpPr>
          <p:grpSpPr bwMode="auto">
            <a:xfrm>
              <a:off x="1106" y="2047"/>
              <a:ext cx="681" cy="317"/>
              <a:chOff x="3840" y="2531"/>
              <a:chExt cx="658" cy="317"/>
            </a:xfrm>
          </p:grpSpPr>
          <p:sp>
            <p:nvSpPr>
              <p:cNvPr id="26665" name="Text Box 122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itchFamily="2" charset="-122"/>
                  </a:rPr>
                  <a:t>0   a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itchFamily="2" charset="-122"/>
                  </a:rPr>
                  <a:t> </a:t>
                </a:r>
                <a:endParaRPr kumimoji="1"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26666" name="Line 123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63" name="Line 124"/>
            <p:cNvSpPr>
              <a:spLocks noChangeShapeType="1"/>
            </p:cNvSpPr>
            <p:nvPr/>
          </p:nvSpPr>
          <p:spPr bwMode="auto">
            <a:xfrm>
              <a:off x="4733" y="1663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Text Box 125"/>
            <p:cNvSpPr txBox="1">
              <a:spLocks noChangeArrowheads="1"/>
            </p:cNvSpPr>
            <p:nvPr/>
          </p:nvSpPr>
          <p:spPr bwMode="auto">
            <a:xfrm>
              <a:off x="3739" y="1999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</p:grpSp>
      <p:sp>
        <p:nvSpPr>
          <p:cNvPr id="26637" name="Rectangle 126"/>
          <p:cNvSpPr>
            <a:spLocks noChangeArrowheads="1"/>
          </p:cNvSpPr>
          <p:nvPr/>
        </p:nvSpPr>
        <p:spPr bwMode="auto">
          <a:xfrm>
            <a:off x="4356100" y="1484313"/>
            <a:ext cx="4532313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 dirty="0">
                <a:ea typeface="宋体" pitchFamily="2" charset="-122"/>
              </a:rPr>
              <a:t>L = ( a ,  ( b ,c ) , ( ( d ) )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nimBg="1"/>
      <p:bldP spid="75783" grpId="0" animBg="1"/>
      <p:bldP spid="75784" grpId="0" animBg="1"/>
      <p:bldP spid="7578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124200" y="6284888"/>
            <a:ext cx="1905000" cy="4572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ts val="0"/>
              </a:spcBef>
            </a:pPr>
            <a:fld id="{193DD958-4287-4B2D-ACA1-A7FE3C1CAF0C}" type="slidenum">
              <a:rPr lang="en-US" altLang="zh-CN" sz="1400" b="0" smtClean="0">
                <a:ea typeface="宋体" pitchFamily="2" charset="-122"/>
              </a:rPr>
              <a:pPr algn="l" eaLnBrk="1" hangingPunct="1">
                <a:spcBef>
                  <a:spcPts val="0"/>
                </a:spcBef>
              </a:pPr>
              <a:t>83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-24"/>
            <a:ext cx="9053513" cy="69871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void </a:t>
            </a:r>
            <a:r>
              <a:rPr kumimoji="1"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CreateGList</a:t>
            </a:r>
            <a:r>
              <a:rPr kumimoji="1" lang="en-US" altLang="zh-CN" dirty="0">
                <a:latin typeface="Arial" charset="0"/>
                <a:ea typeface="宋体" pitchFamily="2" charset="-122"/>
              </a:rPr>
              <a:t>( </a:t>
            </a:r>
            <a:r>
              <a:rPr kumimoji="1"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GList</a:t>
            </a:r>
            <a:r>
              <a:rPr kumimoji="1"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&amp;L</a:t>
            </a:r>
            <a:r>
              <a:rPr kumimoji="1" lang="en-US" altLang="zh-CN" dirty="0">
                <a:latin typeface="Arial" charset="0"/>
                <a:ea typeface="宋体" pitchFamily="2" charset="-122"/>
              </a:rPr>
              <a:t>, char </a:t>
            </a:r>
            <a:r>
              <a:rPr kumimoji="1" lang="en-US" altLang="zh-CN" dirty="0" err="1">
                <a:latin typeface="Arial" charset="0"/>
                <a:ea typeface="宋体" pitchFamily="2" charset="-122"/>
              </a:rPr>
              <a:t>str</a:t>
            </a:r>
            <a:r>
              <a:rPr kumimoji="1" lang="en-US" altLang="zh-CN" dirty="0">
                <a:latin typeface="Arial" charset="0"/>
                <a:ea typeface="宋体" pitchFamily="2" charset="-122"/>
              </a:rPr>
              <a:t>[ ] ){ 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 dirty="0">
              <a:latin typeface="Arial" charset="0"/>
              <a:ea typeface="宋体" pitchFamily="2" charset="-122"/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 smtClean="0">
                <a:latin typeface="Arial" charset="0"/>
                <a:ea typeface="宋体" pitchFamily="2" charset="-122"/>
              </a:rPr>
              <a:t>}   </a:t>
            </a:r>
            <a:r>
              <a:rPr kumimoji="1" lang="en-US" altLang="zh-CN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 </a:t>
            </a:r>
            <a:r>
              <a:rPr kumimoji="1" lang="en-US" altLang="zh-CN" dirty="0" err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CreateGList</a:t>
            </a:r>
            <a:endParaRPr kumimoji="1" lang="en-US" altLang="zh-CN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42875" y="527026"/>
            <a:ext cx="9001125" cy="6124754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r>
              <a:rPr kumimoji="1" lang="en-US" altLang="zh-CN">
                <a:latin typeface="Arial" charset="0"/>
                <a:ea typeface="宋体" pitchFamily="2" charset="-122"/>
              </a:rPr>
              <a:t>if ( strcmp( str,"()" )==0)  L=NULL;   </a:t>
            </a:r>
            <a:r>
              <a:rPr kumimoji="1" lang="en-US" altLang="zh-CN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Arial" charset="0"/>
                <a:ea typeface="宋体" pitchFamily="2" charset="-122"/>
              </a:rPr>
              <a:t>空表</a:t>
            </a:r>
            <a:r>
              <a:rPr kumimoji="1" lang="zh-CN" altLang="en-US">
                <a:solidFill>
                  <a:srgbClr val="00FFFF"/>
                </a:solidFill>
                <a:latin typeface="Arial" charset="0"/>
                <a:ea typeface="宋体" pitchFamily="2" charset="-122"/>
              </a:rPr>
              <a:t> </a:t>
            </a: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en-US" altLang="zh-CN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endParaRPr kumimoji="1" lang="zh-CN" altLang="en-US">
              <a:solidFill>
                <a:srgbClr val="00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50" y="1027088"/>
            <a:ext cx="8858250" cy="532453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else</a:t>
            </a: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{</a:t>
            </a: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sz="2400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sz="2400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sz="2400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sz="2400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sz="2400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sz="2400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endParaRPr kumimoji="1" lang="en-US" altLang="zh-CN" dirty="0"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}   </a:t>
            </a:r>
            <a:r>
              <a:rPr kumimoji="1"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// else</a:t>
            </a:r>
          </a:p>
        </p:txBody>
      </p:sp>
      <p:sp>
        <p:nvSpPr>
          <p:cNvPr id="6" name="矩形 5"/>
          <p:cNvSpPr/>
          <p:nvPr/>
        </p:nvSpPr>
        <p:spPr>
          <a:xfrm>
            <a:off x="857250" y="1527138"/>
            <a:ext cx="8072438" cy="18158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if (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strlen</a:t>
            </a:r>
            <a:r>
              <a:rPr kumimoji="1" lang="en-US" altLang="zh-CN" dirty="0">
                <a:latin typeface="Arial" charset="0"/>
                <a:ea typeface="宋体" charset="-122"/>
              </a:rPr>
              <a:t>(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str</a:t>
            </a:r>
            <a:r>
              <a:rPr kumimoji="1" lang="en-US" altLang="zh-CN" dirty="0">
                <a:latin typeface="Arial" charset="0"/>
                <a:ea typeface="宋体" charset="-122"/>
              </a:rPr>
              <a:t>)==1) { </a:t>
            </a:r>
            <a:r>
              <a:rPr kumimoji="1"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Arial" charset="0"/>
                <a:ea typeface="宋体" charset="-122"/>
              </a:rPr>
              <a:t>原子结点</a:t>
            </a: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zh-CN" altLang="en-US" dirty="0">
                <a:latin typeface="Arial" charset="0"/>
                <a:ea typeface="宋体" charset="-122"/>
              </a:rPr>
              <a:t>          </a:t>
            </a:r>
            <a:r>
              <a:rPr kumimoji="1" lang="en-US" altLang="zh-CN" dirty="0">
                <a:latin typeface="Arial" charset="0"/>
                <a:ea typeface="宋体" charset="-122"/>
              </a:rPr>
              <a:t>L=(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GList</a:t>
            </a:r>
            <a:r>
              <a:rPr kumimoji="1" lang="en-US" altLang="zh-CN" dirty="0">
                <a:latin typeface="Arial" charset="0"/>
                <a:ea typeface="宋体" charset="-122"/>
              </a:rPr>
              <a:t>)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malloc</a:t>
            </a:r>
            <a:r>
              <a:rPr kumimoji="1" lang="en-US" altLang="zh-CN" dirty="0">
                <a:latin typeface="Arial" charset="0"/>
                <a:ea typeface="宋体" charset="-122"/>
              </a:rPr>
              <a:t>(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sizeof</a:t>
            </a:r>
            <a:r>
              <a:rPr kumimoji="1" lang="en-US" altLang="zh-CN" dirty="0">
                <a:latin typeface="Arial" charset="0"/>
                <a:ea typeface="宋体" charset="-122"/>
              </a:rPr>
              <a:t>(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GLNode</a:t>
            </a:r>
            <a:r>
              <a:rPr kumimoji="1" lang="en-US" altLang="zh-CN" dirty="0">
                <a:latin typeface="Arial" charset="0"/>
                <a:ea typeface="宋体" charset="-122"/>
              </a:rPr>
              <a:t>));      </a:t>
            </a:r>
            <a:endParaRPr kumimoji="1" lang="en-US" altLang="zh-CN" dirty="0">
              <a:solidFill>
                <a:srgbClr val="009900"/>
              </a:solidFill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          L-&gt;tag=ATOM; L-&gt;atom=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str</a:t>
            </a:r>
            <a:r>
              <a:rPr kumimoji="1" lang="en-US" altLang="zh-CN" dirty="0">
                <a:latin typeface="Arial" charset="0"/>
                <a:ea typeface="宋体" charset="-122"/>
              </a:rPr>
              <a:t>[0];</a:t>
            </a: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  }</a:t>
            </a:r>
          </a:p>
        </p:txBody>
      </p:sp>
      <p:sp>
        <p:nvSpPr>
          <p:cNvPr id="7" name="矩形 6"/>
          <p:cNvSpPr/>
          <p:nvPr/>
        </p:nvSpPr>
        <p:spPr>
          <a:xfrm>
            <a:off x="857250" y="3313088"/>
            <a:ext cx="8143875" cy="267765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else </a:t>
            </a:r>
            <a:r>
              <a:rPr kumimoji="1"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Arial" charset="0"/>
                <a:ea typeface="宋体" charset="-122"/>
              </a:rPr>
              <a:t>非空表</a:t>
            </a:r>
            <a:r>
              <a:rPr kumimoji="1" lang="zh-CN" altLang="en-US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，非原子节点，建</a:t>
            </a:r>
            <a:r>
              <a:rPr kumimoji="1" lang="zh-CN" altLang="en-US" dirty="0">
                <a:solidFill>
                  <a:schemeClr val="tx2"/>
                </a:solidFill>
                <a:latin typeface="Arial" charset="0"/>
                <a:ea typeface="宋体" charset="-122"/>
              </a:rPr>
              <a:t>表结点</a:t>
            </a:r>
            <a:r>
              <a:rPr kumimoji="1" lang="zh-CN" altLang="en-US" dirty="0">
                <a:latin typeface="Arial" charset="0"/>
                <a:ea typeface="宋体" charset="-122"/>
              </a:rPr>
              <a:t>	  </a:t>
            </a: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{</a:t>
            </a:r>
            <a:r>
              <a:rPr kumimoji="1" lang="zh-CN" altLang="en-US" dirty="0">
                <a:latin typeface="Arial" charset="0"/>
                <a:ea typeface="宋体" charset="-122"/>
              </a:rPr>
              <a:t>       </a:t>
            </a:r>
            <a:r>
              <a:rPr kumimoji="1" lang="en-US" altLang="zh-CN" dirty="0">
                <a:latin typeface="Arial" charset="0"/>
                <a:ea typeface="宋体" charset="-122"/>
              </a:rPr>
              <a:t>L=(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GList</a:t>
            </a:r>
            <a:r>
              <a:rPr kumimoji="1" lang="en-US" altLang="zh-CN" dirty="0">
                <a:latin typeface="Arial" charset="0"/>
                <a:ea typeface="宋体" charset="-122"/>
              </a:rPr>
              <a:t>)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malloc</a:t>
            </a:r>
            <a:r>
              <a:rPr kumimoji="1" lang="en-US" altLang="zh-CN" dirty="0">
                <a:latin typeface="Arial" charset="0"/>
                <a:ea typeface="宋体" charset="-122"/>
              </a:rPr>
              <a:t>(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sizeof</a:t>
            </a:r>
            <a:r>
              <a:rPr kumimoji="1" lang="en-US" altLang="zh-CN" dirty="0">
                <a:latin typeface="Arial" charset="0"/>
                <a:ea typeface="宋体" charset="-122"/>
              </a:rPr>
              <a:t>(</a:t>
            </a:r>
            <a:r>
              <a:rPr kumimoji="1" lang="en-US" altLang="zh-CN" dirty="0" err="1">
                <a:latin typeface="Arial" charset="0"/>
                <a:ea typeface="宋体" charset="-122"/>
              </a:rPr>
              <a:t>GLNode</a:t>
            </a:r>
            <a:r>
              <a:rPr kumimoji="1" lang="en-US" altLang="zh-CN" dirty="0">
                <a:latin typeface="Arial" charset="0"/>
                <a:ea typeface="宋体" charset="-122"/>
              </a:rPr>
              <a:t>));</a:t>
            </a:r>
            <a:endParaRPr kumimoji="1" lang="en-US" altLang="zh-CN" dirty="0">
              <a:solidFill>
                <a:srgbClr val="008000"/>
              </a:solidFill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         L-&gt;tag=LIST;	  p=L;</a:t>
            </a: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         </a:t>
            </a:r>
            <a:r>
              <a:rPr kumimoji="1" lang="en-US" altLang="zh-CN" sz="2400" dirty="0" err="1">
                <a:latin typeface="Arial" charset="0"/>
                <a:ea typeface="宋体" charset="-122"/>
              </a:rPr>
              <a:t>SubString</a:t>
            </a:r>
            <a:r>
              <a:rPr kumimoji="1" lang="en-US" altLang="zh-CN" sz="2400" dirty="0">
                <a:latin typeface="Arial" charset="0"/>
                <a:ea typeface="宋体" charset="-122"/>
              </a:rPr>
              <a:t>(sub,str,2,strlen(</a:t>
            </a:r>
            <a:r>
              <a:rPr kumimoji="1" lang="en-US" altLang="zh-CN" sz="2400" dirty="0" err="1">
                <a:latin typeface="Arial" charset="0"/>
                <a:ea typeface="宋体" charset="-122"/>
              </a:rPr>
              <a:t>str</a:t>
            </a:r>
            <a:r>
              <a:rPr kumimoji="1" lang="en-US" altLang="zh-CN" sz="2400" dirty="0">
                <a:latin typeface="Arial" charset="0"/>
                <a:ea typeface="宋体" charset="-122"/>
              </a:rPr>
              <a:t>)-2); 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//</a:t>
            </a:r>
            <a:r>
              <a:rPr kumimoji="1" lang="zh-CN" altLang="en-US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脱外层括号</a:t>
            </a: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rgbClr val="FFFF00"/>
                </a:solidFill>
                <a:latin typeface="Arial" charset="0"/>
                <a:ea typeface="宋体" charset="-122"/>
              </a:rPr>
              <a:t>         </a:t>
            </a:r>
            <a:r>
              <a:rPr kumimoji="1" lang="zh-CN" altLang="en-US" u="sng" dirty="0">
                <a:solidFill>
                  <a:srgbClr val="FF0000"/>
                </a:solidFill>
                <a:latin typeface="Arial" charset="0"/>
                <a:ea typeface="宋体" charset="-122"/>
              </a:rPr>
              <a:t>由</a:t>
            </a:r>
            <a:r>
              <a:rPr kumimoji="1" lang="en-US" altLang="zh-CN" i="1" u="sng" dirty="0">
                <a:solidFill>
                  <a:srgbClr val="FF0000"/>
                </a:solidFill>
                <a:latin typeface="Arial" charset="0"/>
                <a:ea typeface="宋体" charset="-122"/>
              </a:rPr>
              <a:t>sub</a:t>
            </a:r>
            <a:r>
              <a:rPr kumimoji="1" lang="zh-CN" altLang="en-US" u="sng" dirty="0">
                <a:solidFill>
                  <a:srgbClr val="FF0000"/>
                </a:solidFill>
                <a:latin typeface="Arial" charset="0"/>
                <a:ea typeface="宋体" charset="-122"/>
              </a:rPr>
              <a:t>中所含</a:t>
            </a:r>
            <a:r>
              <a:rPr kumimoji="1" lang="en-US" altLang="zh-CN" i="1" u="sng" dirty="0">
                <a:solidFill>
                  <a:srgbClr val="FF0000"/>
                </a:solidFill>
                <a:latin typeface="Arial" charset="0"/>
                <a:ea typeface="宋体" charset="-122"/>
              </a:rPr>
              <a:t>n</a:t>
            </a:r>
            <a:r>
              <a:rPr kumimoji="1" lang="zh-CN" altLang="en-US" u="sng" dirty="0">
                <a:solidFill>
                  <a:srgbClr val="FF0000"/>
                </a:solidFill>
                <a:latin typeface="Arial" charset="0"/>
                <a:ea typeface="宋体" charset="-122"/>
              </a:rPr>
              <a:t>个子串建立</a:t>
            </a:r>
            <a:r>
              <a:rPr kumimoji="1" lang="en-US" altLang="zh-CN" i="1" u="sng" dirty="0">
                <a:solidFill>
                  <a:srgbClr val="FF0000"/>
                </a:solidFill>
                <a:latin typeface="Arial" charset="0"/>
                <a:ea typeface="宋体" charset="-122"/>
              </a:rPr>
              <a:t>n</a:t>
            </a:r>
            <a:r>
              <a:rPr kumimoji="1" lang="zh-CN" altLang="en-US" u="sng" dirty="0">
                <a:solidFill>
                  <a:srgbClr val="FF0000"/>
                </a:solidFill>
                <a:latin typeface="Arial" charset="0"/>
                <a:ea typeface="宋体" charset="-122"/>
              </a:rPr>
              <a:t>个子表</a:t>
            </a:r>
            <a:r>
              <a:rPr kumimoji="1" lang="en-US" altLang="zh-CN" u="sng" dirty="0">
                <a:solidFill>
                  <a:srgbClr val="FF0000"/>
                </a:solidFill>
                <a:latin typeface="Arial" charset="0"/>
                <a:ea typeface="宋体" charset="-122"/>
              </a:rPr>
              <a:t>;</a:t>
            </a:r>
            <a:endParaRPr kumimoji="1" lang="en-US" altLang="zh-CN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indent="276225"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 }</a:t>
            </a:r>
          </a:p>
        </p:txBody>
      </p:sp>
      <p:sp>
        <p:nvSpPr>
          <p:cNvPr id="8" name="Rectangle 126"/>
          <p:cNvSpPr>
            <a:spLocks noChangeArrowheads="1"/>
          </p:cNvSpPr>
          <p:nvPr/>
        </p:nvSpPr>
        <p:spPr bwMode="auto">
          <a:xfrm>
            <a:off x="4267200" y="6227113"/>
            <a:ext cx="4532313" cy="703262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  <a:extLst/>
        </p:spPr>
        <p:txBody>
          <a:bodyPr wrap="none" tIns="108000" bIns="108000">
            <a:spAutoFit/>
          </a:bodyPr>
          <a:lstStyle/>
          <a:p>
            <a:r>
              <a:rPr kumimoji="1" lang="en-US" altLang="zh-CN" sz="3200" dirty="0">
                <a:ea typeface="宋体" pitchFamily="2" charset="-122"/>
              </a:rPr>
              <a:t>L = ( a ,  ( b ,c ) , ( ( d ) )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5" grpId="0" animBg="1"/>
      <p:bldP spid="6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B7C7341-EC0D-4E76-A925-2D48DBE96CD1}" type="slidenum">
              <a:rPr lang="en-US" altLang="zh-CN" sz="1400" b="0" smtClean="0">
                <a:ea typeface="宋体" pitchFamily="2" charset="-122"/>
              </a:rPr>
              <a:pPr eaLnBrk="1" hangingPunct="1"/>
              <a:t>84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06388" y="1206500"/>
            <a:ext cx="8802687" cy="563295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ts val="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r>
              <a:rPr kumimoji="1" lang="en-US" altLang="zh-CN" sz="3000" dirty="0">
                <a:latin typeface="Arial" charset="0"/>
                <a:ea typeface="宋体" pitchFamily="2" charset="-122"/>
              </a:rPr>
              <a:t>do {  </a:t>
            </a:r>
            <a:r>
              <a:rPr kumimoji="1" lang="en-US" altLang="zh-CN" sz="3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//</a:t>
            </a:r>
            <a:r>
              <a:rPr kumimoji="1" lang="zh-CN" altLang="en-US" sz="3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由</a:t>
            </a:r>
            <a:r>
              <a:rPr kumimoji="1" lang="en-US" altLang="zh-CN" sz="3000" i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sub</a:t>
            </a:r>
            <a:r>
              <a:rPr kumimoji="1" lang="zh-CN" altLang="en-US" sz="3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中所含</a:t>
            </a:r>
            <a:r>
              <a:rPr kumimoji="1" lang="en-US" altLang="zh-CN" sz="3000" i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n</a:t>
            </a:r>
            <a:r>
              <a:rPr kumimoji="1" lang="zh-CN" altLang="en-US" sz="3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个子串建立</a:t>
            </a:r>
            <a:r>
              <a:rPr kumimoji="1" lang="en-US" altLang="zh-CN" sz="3000" i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n</a:t>
            </a:r>
            <a:r>
              <a:rPr kumimoji="1" lang="zh-CN" altLang="en-US" sz="3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个子表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zh-CN" altLang="en-US" sz="3000" dirty="0"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sz="3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sever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( sub, </a:t>
            </a:r>
            <a:r>
              <a:rPr kumimoji="1" lang="en-US" altLang="zh-CN" sz="3000" dirty="0" err="1">
                <a:latin typeface="Arial" charset="0"/>
                <a:ea typeface="宋体" pitchFamily="2" charset="-122"/>
              </a:rPr>
              <a:t>hsub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 );  </a:t>
            </a:r>
            <a:r>
              <a:rPr kumimoji="1" lang="en-US" altLang="zh-CN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分离出子表串</a:t>
            </a:r>
            <a:r>
              <a:rPr kumimoji="1" lang="en-US" altLang="zh-CN" sz="3000" dirty="0" err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hsub</a:t>
            </a:r>
            <a:r>
              <a:rPr kumimoji="1" lang="en-US" altLang="zh-CN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=</a:t>
            </a:r>
            <a:r>
              <a:rPr kumimoji="1" lang="en-US" altLang="zh-CN" sz="3000" dirty="0">
                <a:solidFill>
                  <a:schemeClr val="tx2"/>
                </a:solidFill>
                <a:latin typeface="Arial" charset="0"/>
                <a:ea typeface="宋体" pitchFamily="2" charset="-122"/>
                <a:sym typeface="Symbol" pitchFamily="18" charset="2"/>
              </a:rPr>
              <a:t></a:t>
            </a:r>
            <a:r>
              <a:rPr kumimoji="1" lang="en-US" altLang="zh-CN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i</a:t>
            </a:r>
            <a:r>
              <a:rPr kumimoji="1" lang="en-US" altLang="zh-CN" sz="3000" dirty="0">
                <a:solidFill>
                  <a:srgbClr val="009900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3000" dirty="0"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sz="3000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CreateGList</a:t>
            </a:r>
            <a:r>
              <a:rPr kumimoji="1" lang="en-US" altLang="zh-CN" sz="3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 p-&gt;</a:t>
            </a:r>
            <a:r>
              <a:rPr kumimoji="1" lang="en-US" altLang="zh-CN" sz="3000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ptr.hp</a:t>
            </a:r>
            <a:r>
              <a:rPr kumimoji="1" lang="en-US" altLang="zh-CN" sz="3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, </a:t>
            </a:r>
            <a:r>
              <a:rPr kumimoji="1" lang="en-US" altLang="zh-CN" sz="3000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hsub</a:t>
            </a:r>
            <a:r>
              <a:rPr kumimoji="1" lang="en-US" altLang="zh-CN" sz="3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)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3000" dirty="0">
                <a:latin typeface="Arial" charset="0"/>
                <a:ea typeface="宋体" pitchFamily="2" charset="-122"/>
              </a:rPr>
              <a:t>          </a:t>
            </a:r>
            <a:r>
              <a:rPr kumimoji="1" lang="en-US" altLang="zh-CN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 </a:t>
            </a:r>
            <a:r>
              <a:rPr kumimoji="1" lang="zh-CN" altLang="en-US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建</a:t>
            </a:r>
            <a:r>
              <a:rPr kumimoji="1" lang="en-US" altLang="zh-CN" sz="3000" dirty="0" err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hsub</a:t>
            </a:r>
            <a:r>
              <a:rPr kumimoji="1" lang="zh-CN" altLang="en-US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对应的子表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zh-CN" altLang="en-US" sz="3000" dirty="0"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if ( !</a:t>
            </a:r>
            <a:r>
              <a:rPr kumimoji="1" lang="en-US" altLang="zh-CN" sz="3000" dirty="0" err="1">
                <a:latin typeface="Arial" charset="0"/>
                <a:ea typeface="宋体" pitchFamily="2" charset="-122"/>
              </a:rPr>
              <a:t>strempty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(sub) )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3000" dirty="0">
                <a:latin typeface="Arial" charset="0"/>
                <a:ea typeface="宋体" pitchFamily="2" charset="-122"/>
              </a:rPr>
              <a:t>    {  </a:t>
            </a:r>
            <a:r>
              <a:rPr kumimoji="1" lang="en-US" altLang="zh-CN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建下一个子表的表结点</a:t>
            </a:r>
            <a:r>
              <a:rPr kumimoji="1" lang="zh-CN" altLang="en-US" sz="3000" dirty="0">
                <a:solidFill>
                  <a:srgbClr val="00FFFF"/>
                </a:solidFill>
                <a:latin typeface="Arial" charset="0"/>
                <a:ea typeface="宋体" pitchFamily="2" charset="-122"/>
              </a:rPr>
              <a:t>	</a:t>
            </a:r>
            <a:r>
              <a:rPr kumimoji="1" lang="zh-CN" altLang="en-US" sz="3000" dirty="0">
                <a:latin typeface="Arial" charset="0"/>
                <a:ea typeface="宋体" pitchFamily="2" charset="-122"/>
              </a:rPr>
              <a:t>			    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zh-CN" altLang="en-US" sz="3000" dirty="0">
                <a:latin typeface="Arial" charset="0"/>
                <a:ea typeface="宋体" pitchFamily="2" charset="-122"/>
              </a:rPr>
              <a:t>       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p-&gt;ptr.tp = (</a:t>
            </a:r>
            <a:r>
              <a:rPr kumimoji="1" lang="en-US" altLang="zh-CN" sz="3000" dirty="0" err="1">
                <a:latin typeface="Arial" charset="0"/>
                <a:ea typeface="宋体" pitchFamily="2" charset="-122"/>
              </a:rPr>
              <a:t>GList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)</a:t>
            </a:r>
            <a:r>
              <a:rPr kumimoji="1" lang="en-US" altLang="zh-CN" sz="3000" dirty="0" err="1">
                <a:latin typeface="Arial" charset="0"/>
                <a:ea typeface="宋体" pitchFamily="2" charset="-122"/>
              </a:rPr>
              <a:t>malloc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3000" dirty="0" err="1">
                <a:latin typeface="Arial" charset="0"/>
                <a:ea typeface="宋体" pitchFamily="2" charset="-122"/>
              </a:rPr>
              <a:t>sizeof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3000" dirty="0" err="1">
                <a:latin typeface="Arial" charset="0"/>
                <a:ea typeface="宋体" pitchFamily="2" charset="-122"/>
              </a:rPr>
              <a:t>GLNode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));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</a:pPr>
            <a:r>
              <a:rPr kumimoji="1" lang="en-US" altLang="zh-CN" sz="3000" dirty="0">
                <a:latin typeface="Arial" charset="0"/>
                <a:ea typeface="宋体" pitchFamily="2" charset="-122"/>
              </a:rPr>
              <a:t>       p = p-&gt;ptr.tp;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3000" dirty="0" smtClean="0">
                <a:latin typeface="Arial" charset="0"/>
                <a:ea typeface="宋体" pitchFamily="2" charset="-122"/>
              </a:rPr>
              <a:t>       p-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&gt;tag = LIST; 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3000" dirty="0" smtClean="0">
                <a:latin typeface="Arial" charset="0"/>
                <a:ea typeface="宋体" pitchFamily="2" charset="-122"/>
              </a:rPr>
              <a:t>     }  </a:t>
            </a:r>
            <a:r>
              <a:rPr kumimoji="1" lang="en-US" altLang="zh-CN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//if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3000" dirty="0">
                <a:latin typeface="Arial" charset="0"/>
                <a:ea typeface="宋体" pitchFamily="2" charset="-122"/>
              </a:rPr>
              <a:t>} while(!</a:t>
            </a:r>
            <a:r>
              <a:rPr kumimoji="1" lang="en-US" altLang="zh-CN" sz="3000" dirty="0" err="1">
                <a:latin typeface="Arial" charset="0"/>
                <a:ea typeface="宋体" pitchFamily="2" charset="-122"/>
              </a:rPr>
              <a:t>strempty</a:t>
            </a:r>
            <a:r>
              <a:rPr kumimoji="1" lang="en-US" altLang="zh-CN" sz="3000" dirty="0">
                <a:latin typeface="Arial" charset="0"/>
                <a:ea typeface="宋体" pitchFamily="2" charset="-122"/>
              </a:rPr>
              <a:t>(sub));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sz="3000" dirty="0">
                <a:latin typeface="Arial" charset="0"/>
                <a:ea typeface="宋体" pitchFamily="2" charset="-122"/>
              </a:rPr>
              <a:t>p-&gt;ptr.tp = NULL;   </a:t>
            </a:r>
            <a:r>
              <a:rPr kumimoji="1" lang="en-US" altLang="zh-CN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最后一个子表的表结点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5.6.3 </a:t>
            </a:r>
            <a:r>
              <a:rPr lang="zh-CN" altLang="en-US" smtClean="0">
                <a:solidFill>
                  <a:schemeClr val="tx1"/>
                </a:solidFill>
              </a:rPr>
              <a:t>建立广义表</a:t>
            </a:r>
          </a:p>
        </p:txBody>
      </p:sp>
      <p:sp>
        <p:nvSpPr>
          <p:cNvPr id="5" name="Rectangle 126"/>
          <p:cNvSpPr>
            <a:spLocks noChangeArrowheads="1"/>
          </p:cNvSpPr>
          <p:nvPr/>
        </p:nvSpPr>
        <p:spPr bwMode="auto">
          <a:xfrm>
            <a:off x="5460613" y="360915"/>
            <a:ext cx="3623108" cy="710552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  <a:extLst/>
        </p:spPr>
        <p:txBody>
          <a:bodyPr wrap="none" tIns="108000" bIns="108000">
            <a:spAutoFit/>
          </a:bodyPr>
          <a:lstStyle/>
          <a:p>
            <a:r>
              <a:rPr kumimoji="1" lang="en-US" altLang="zh-CN" sz="3200" dirty="0" smtClean="0">
                <a:ea typeface="宋体" pitchFamily="2" charset="-122"/>
              </a:rPr>
              <a:t>a </a:t>
            </a:r>
            <a:r>
              <a:rPr kumimoji="1" lang="en-US" altLang="zh-CN" sz="3200" dirty="0">
                <a:ea typeface="宋体" pitchFamily="2" charset="-122"/>
              </a:rPr>
              <a:t>,  ( b ,c ) , ( ( d ) ) </a:t>
            </a:r>
          </a:p>
        </p:txBody>
      </p:sp>
      <p:sp>
        <p:nvSpPr>
          <p:cNvPr id="7" name="Rectangle 126"/>
          <p:cNvSpPr>
            <a:spLocks noChangeArrowheads="1"/>
          </p:cNvSpPr>
          <p:nvPr/>
        </p:nvSpPr>
        <p:spPr bwMode="auto">
          <a:xfrm>
            <a:off x="4426356" y="360915"/>
            <a:ext cx="1034257" cy="710552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  <a:extLst/>
        </p:spPr>
        <p:txBody>
          <a:bodyPr wrap="none" tIns="108000" bIns="108000">
            <a:spAutoFit/>
          </a:bodyPr>
          <a:lstStyle/>
          <a:p>
            <a:r>
              <a:rPr kumimoji="1" lang="en-US" altLang="zh-CN" sz="3200" dirty="0" smtClean="0">
                <a:ea typeface="宋体" pitchFamily="2" charset="-122"/>
              </a:rPr>
              <a:t>sub=</a:t>
            </a:r>
            <a:endParaRPr kumimoji="1" lang="en-US" altLang="zh-CN" sz="32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26FACCB-2AC2-465D-AFF0-E3128C0C8C67}" type="slidenum">
              <a:rPr lang="en-US" altLang="zh-CN" sz="1400" b="0" smtClean="0">
                <a:ea typeface="宋体" pitchFamily="2" charset="-122"/>
              </a:rPr>
              <a:pPr eaLnBrk="1" hangingPunct="1"/>
              <a:t>85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回顾：</a:t>
            </a:r>
            <a:r>
              <a:rPr lang="en-US" altLang="zh-CN" dirty="0" smtClean="0"/>
              <a:t>5.6 </a:t>
            </a:r>
            <a:r>
              <a:rPr lang="zh-CN" altLang="en-US" dirty="0" smtClean="0"/>
              <a:t>广义表操作的实现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广义表从结构上可以分解成</a:t>
            </a:r>
          </a:p>
          <a:p>
            <a:pPr lvl="1" eaLnBrk="1" hangingPunct="1"/>
            <a:r>
              <a:rPr lang="zh-CN" altLang="en-US" dirty="0" smtClean="0"/>
              <a:t>广义表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子表</a:t>
            </a:r>
            <a:r>
              <a:rPr lang="en-US" altLang="zh-CN" dirty="0" smtClean="0"/>
              <a:t>1 + </a:t>
            </a:r>
            <a:r>
              <a:rPr lang="zh-CN" altLang="en-US" dirty="0" smtClean="0"/>
              <a:t>子表</a:t>
            </a:r>
            <a:r>
              <a:rPr lang="en-US" altLang="zh-CN" dirty="0" smtClean="0"/>
              <a:t>2 +  ··· + </a:t>
            </a:r>
            <a:r>
              <a:rPr lang="zh-CN" altLang="en-US" dirty="0" smtClean="0"/>
              <a:t>子表</a:t>
            </a:r>
            <a:r>
              <a:rPr lang="en-US" altLang="zh-CN" dirty="0" smtClean="0"/>
              <a:t>n</a:t>
            </a:r>
          </a:p>
          <a:p>
            <a:pPr lvl="1" eaLnBrk="1" hangingPunct="1"/>
            <a:r>
              <a:rPr lang="zh-CN" altLang="en-US" dirty="0" smtClean="0"/>
              <a:t>广义表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表头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表尾   </a:t>
            </a:r>
          </a:p>
          <a:p>
            <a:pPr eaLnBrk="1" hangingPunct="1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0558" y="4149080"/>
            <a:ext cx="392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kumimoji="1" lang="en-US" altLang="zh-CN" dirty="0">
                <a:ea typeface="宋体" pitchFamily="2" charset="-122"/>
              </a:rPr>
              <a:t>L = ( a , ( b ,c ) , ( ( d ) ) )</a:t>
            </a:r>
          </a:p>
        </p:txBody>
      </p:sp>
    </p:spTree>
    <p:extLst>
      <p:ext uri="{BB962C8B-B14F-4D97-AF65-F5344CB8AC3E}">
        <p14:creationId xmlns:p14="http://schemas.microsoft.com/office/powerpoint/2010/main" val="421177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0D29D1A-204F-41CB-8380-D4B463CC3A26}" type="slidenum">
              <a:rPr lang="en-US" altLang="zh-CN" sz="1400" b="0" smtClean="0">
                <a:ea typeface="宋体" pitchFamily="2" charset="-122"/>
              </a:rPr>
              <a:pPr eaLnBrk="1" hangingPunct="1"/>
              <a:t>86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1507" name="Text Box 27"/>
          <p:cNvSpPr txBox="1">
            <a:spLocks noChangeArrowheads="1"/>
          </p:cNvSpPr>
          <p:nvPr/>
        </p:nvSpPr>
        <p:spPr bwMode="auto">
          <a:xfrm>
            <a:off x="323850" y="2768600"/>
            <a:ext cx="8640763" cy="40167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typedef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GLNode</a:t>
            </a:r>
            <a:r>
              <a:rPr lang="en-US" altLang="zh-CN" dirty="0"/>
              <a:t> {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chemeClr val="tx2"/>
                </a:solidFill>
              </a:rPr>
              <a:t>ElemTag</a:t>
            </a:r>
            <a:r>
              <a:rPr lang="en-US" altLang="zh-CN" dirty="0">
                <a:solidFill>
                  <a:schemeClr val="tx2"/>
                </a:solidFill>
              </a:rPr>
              <a:t>  tag;   // </a:t>
            </a:r>
            <a:r>
              <a:rPr lang="zh-CN" altLang="en-US" dirty="0">
                <a:solidFill>
                  <a:schemeClr val="tx2"/>
                </a:solidFill>
              </a:rPr>
              <a:t>标志域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union{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     </a:t>
            </a:r>
            <a:r>
              <a:rPr lang="en-US" altLang="zh-CN" dirty="0" err="1"/>
              <a:t>AtomType</a:t>
            </a:r>
            <a:r>
              <a:rPr lang="en-US" altLang="zh-CN" dirty="0"/>
              <a:t>  atom;      // </a:t>
            </a:r>
            <a:r>
              <a:rPr lang="zh-CN" altLang="en-US" dirty="0"/>
              <a:t>原子结点的数据域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dirty="0"/>
              <a:t>    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GLNode</a:t>
            </a:r>
            <a:r>
              <a:rPr lang="en-US" altLang="zh-CN" dirty="0"/>
              <a:t> *hp, *</a:t>
            </a:r>
            <a:r>
              <a:rPr lang="en-US" altLang="zh-CN" dirty="0" err="1"/>
              <a:t>tp</a:t>
            </a:r>
            <a:r>
              <a:rPr lang="en-US" altLang="zh-CN" dirty="0"/>
              <a:t>;} </a:t>
            </a:r>
            <a:r>
              <a:rPr lang="en-US" altLang="zh-CN" dirty="0" err="1"/>
              <a:t>ptr</a:t>
            </a:r>
            <a:r>
              <a:rPr lang="en-US" altLang="zh-CN" dirty="0"/>
              <a:t>;//</a:t>
            </a:r>
            <a:r>
              <a:rPr lang="zh-CN" altLang="en-US" dirty="0"/>
              <a:t>子表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// </a:t>
            </a:r>
            <a:r>
              <a:rPr lang="zh-CN" altLang="en-US" dirty="0">
                <a:solidFill>
                  <a:srgbClr val="FF3300"/>
                </a:solidFill>
              </a:rPr>
              <a:t>表结点的指针域：</a:t>
            </a:r>
            <a:r>
              <a:rPr lang="en-US" altLang="zh-CN" dirty="0" err="1">
                <a:solidFill>
                  <a:srgbClr val="FF3300"/>
                </a:solidFill>
              </a:rPr>
              <a:t>ptr.hp</a:t>
            </a:r>
            <a:r>
              <a:rPr lang="zh-CN" altLang="en-US" dirty="0">
                <a:solidFill>
                  <a:srgbClr val="FF3300"/>
                </a:solidFill>
              </a:rPr>
              <a:t>指表头，</a:t>
            </a:r>
            <a:r>
              <a:rPr lang="en-US" altLang="zh-CN" dirty="0">
                <a:solidFill>
                  <a:srgbClr val="FF3300"/>
                </a:solidFill>
              </a:rPr>
              <a:t>ptr.tp</a:t>
            </a:r>
            <a:r>
              <a:rPr lang="zh-CN" altLang="en-US" dirty="0">
                <a:solidFill>
                  <a:srgbClr val="FF3300"/>
                </a:solidFill>
              </a:rPr>
              <a:t>指表尾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};</a:t>
            </a:r>
          </a:p>
          <a:p>
            <a:pPr algn="l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/>
              <a:t>} *</a:t>
            </a:r>
            <a:r>
              <a:rPr lang="en-US" altLang="zh-CN" dirty="0" err="1"/>
              <a:t>GList</a:t>
            </a:r>
            <a:endParaRPr lang="en-US" altLang="zh-CN" dirty="0"/>
          </a:p>
        </p:txBody>
      </p:sp>
      <p:sp>
        <p:nvSpPr>
          <p:cNvPr id="21508" name="Rectangle 28"/>
          <p:cNvSpPr>
            <a:spLocks noChangeArrowheads="1"/>
          </p:cNvSpPr>
          <p:nvPr/>
        </p:nvSpPr>
        <p:spPr bwMode="auto">
          <a:xfrm>
            <a:off x="990600" y="1392238"/>
            <a:ext cx="7253288" cy="1254702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dirty="0">
                <a:ea typeface="宋体" pitchFamily="2" charset="-122"/>
              </a:rPr>
              <a:t>typedef </a:t>
            </a:r>
            <a:r>
              <a:rPr lang="en-US" altLang="zh-CN" dirty="0" err="1">
                <a:ea typeface="宋体" pitchFamily="2" charset="-122"/>
              </a:rPr>
              <a:t>enum</a:t>
            </a:r>
            <a:r>
              <a:rPr lang="en-US" altLang="zh-CN" dirty="0">
                <a:ea typeface="宋体" pitchFamily="2" charset="-122"/>
              </a:rPr>
              <a:t> {ATOM, LIST} </a:t>
            </a:r>
            <a:r>
              <a:rPr lang="en-US" altLang="zh-CN" dirty="0" err="1">
                <a:ea typeface="宋体" pitchFamily="2" charset="-122"/>
              </a:rPr>
              <a:t>ElemTag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algn="l">
              <a:lnSpc>
                <a:spcPct val="115000"/>
              </a:lnSpc>
            </a:pPr>
            <a:r>
              <a:rPr lang="en-US" altLang="zh-CN" dirty="0">
                <a:ea typeface="宋体" pitchFamily="2" charset="-122"/>
              </a:rPr>
              <a:t>          // ATOM==0:</a:t>
            </a:r>
            <a:r>
              <a:rPr lang="zh-CN" altLang="en-US" dirty="0"/>
              <a:t>原子</a:t>
            </a:r>
            <a:r>
              <a:rPr lang="en-US" altLang="zh-CN" dirty="0">
                <a:ea typeface="宋体" pitchFamily="2" charset="-122"/>
              </a:rPr>
              <a:t>, LIST==1:</a:t>
            </a:r>
            <a:r>
              <a:rPr lang="zh-CN" altLang="en-US" dirty="0"/>
              <a:t>子表</a:t>
            </a:r>
          </a:p>
        </p:txBody>
      </p:sp>
      <p:sp>
        <p:nvSpPr>
          <p:cNvPr id="2150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广义表头尾链表存储表示</a:t>
            </a:r>
          </a:p>
        </p:txBody>
      </p:sp>
      <p:sp>
        <p:nvSpPr>
          <p:cNvPr id="21510" name="Rectangle 37"/>
          <p:cNvSpPr>
            <a:spLocks noChangeArrowheads="1"/>
          </p:cNvSpPr>
          <p:nvPr/>
        </p:nvSpPr>
        <p:spPr bwMode="auto">
          <a:xfrm>
            <a:off x="5572125" y="765175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</a:rPr>
              <a:t>原子结点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21511" name="Rectangle 38"/>
          <p:cNvSpPr>
            <a:spLocks noChangeArrowheads="1"/>
          </p:cNvSpPr>
          <p:nvPr/>
        </p:nvSpPr>
        <p:spPr bwMode="auto">
          <a:xfrm>
            <a:off x="5918200" y="26035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</a:rPr>
              <a:t>表结点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36925" name="Group 61"/>
          <p:cNvGraphicFramePr>
            <a:graphicFrameLocks noGrp="1"/>
          </p:cNvGraphicFramePr>
          <p:nvPr/>
        </p:nvGraphicFramePr>
        <p:xfrm>
          <a:off x="7092950" y="260350"/>
          <a:ext cx="1993900" cy="457200"/>
        </p:xfrm>
        <a:graphic>
          <a:graphicData uri="http://schemas.openxmlformats.org/drawingml/2006/table">
            <a:tbl>
              <a:tblPr/>
              <a:tblGrid>
                <a:gridCol w="942975"/>
                <a:gridCol w="525463"/>
                <a:gridCol w="52546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23" name="Group 59"/>
          <p:cNvGraphicFramePr>
            <a:graphicFrameLocks noGrp="1"/>
          </p:cNvGraphicFramePr>
          <p:nvPr/>
        </p:nvGraphicFramePr>
        <p:xfrm>
          <a:off x="7072313" y="836613"/>
          <a:ext cx="1800225" cy="457200"/>
        </p:xfrm>
        <a:graphic>
          <a:graphicData uri="http://schemas.openxmlformats.org/drawingml/2006/table">
            <a:tbl>
              <a:tblPr/>
              <a:tblGrid>
                <a:gridCol w="1004887"/>
                <a:gridCol w="79533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Tag=0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39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830B6C9-5A7A-453F-9D3C-78728190567F}" type="slidenum">
              <a:rPr lang="en-US" altLang="zh-CN" sz="1400" b="0" smtClean="0">
                <a:ea typeface="宋体" pitchFamily="2" charset="-122"/>
              </a:rPr>
              <a:pPr eaLnBrk="1" hangingPunct="1"/>
              <a:t>87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tx1"/>
                </a:solidFill>
              </a:rPr>
              <a:t>5.6.4 </a:t>
            </a:r>
            <a:r>
              <a:rPr lang="zh-CN" altLang="en-US" sz="3200" smtClean="0">
                <a:solidFill>
                  <a:schemeClr val="tx1"/>
                </a:solidFill>
              </a:rPr>
              <a:t>删除广义表中所有元素为 </a:t>
            </a:r>
            <a:r>
              <a:rPr lang="en-US" altLang="zh-CN" sz="3200" smtClean="0">
                <a:solidFill>
                  <a:schemeClr val="tx1"/>
                </a:solidFill>
              </a:rPr>
              <a:t>x </a:t>
            </a:r>
            <a:r>
              <a:rPr lang="zh-CN" altLang="en-US" sz="3200" smtClean="0">
                <a:solidFill>
                  <a:schemeClr val="tx1"/>
                </a:solidFill>
              </a:rPr>
              <a:t>的原子结点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585788" y="1341438"/>
            <a:ext cx="81629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200" dirty="0">
                <a:latin typeface="楷体_GB2312" pitchFamily="49" charset="-122"/>
              </a:rPr>
              <a:t>分析：</a:t>
            </a:r>
          </a:p>
          <a:p>
            <a:pPr algn="l"/>
            <a:r>
              <a:rPr kumimoji="1" lang="zh-CN" altLang="en-US" sz="3200" dirty="0">
                <a:latin typeface="楷体_GB2312" pitchFamily="49" charset="-122"/>
              </a:rPr>
              <a:t>  比较广义表和线性表的结构特点。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85787" y="2674938"/>
            <a:ext cx="8162925" cy="57943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3200" dirty="0">
                <a:latin typeface="楷体_GB2312" pitchFamily="49" charset="-122"/>
              </a:rPr>
              <a:t>相似处：都是链表结构。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01663" y="3295966"/>
            <a:ext cx="8147050" cy="25622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3200" dirty="0">
                <a:latin typeface="楷体_GB2312" pitchFamily="49" charset="-122"/>
              </a:rPr>
              <a:t>不同处：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3200" dirty="0">
                <a:latin typeface="楷体_GB2312" pitchFamily="49" charset="-122"/>
              </a:rPr>
              <a:t>  </a:t>
            </a:r>
            <a:r>
              <a:rPr kumimoji="1" lang="en-US" altLang="zh-CN" sz="3200" dirty="0">
                <a:latin typeface="楷体_GB2312" pitchFamily="49" charset="-122"/>
              </a:rPr>
              <a:t>1)</a:t>
            </a:r>
            <a:r>
              <a:rPr kumimoji="1" lang="zh-CN" altLang="en-US" sz="3200" dirty="0">
                <a:latin typeface="楷体_GB2312" pitchFamily="49" charset="-122"/>
              </a:rPr>
              <a:t>广义表的数据元素可能还是个广义表；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3200" dirty="0">
                <a:latin typeface="楷体_GB2312" pitchFamily="49" charset="-122"/>
              </a:rPr>
              <a:t>  </a:t>
            </a:r>
            <a:r>
              <a:rPr kumimoji="1" lang="en-US" altLang="zh-CN" sz="3200" dirty="0">
                <a:latin typeface="楷体_GB2312" pitchFamily="49" charset="-122"/>
              </a:rPr>
              <a:t>2)</a:t>
            </a:r>
            <a:r>
              <a:rPr kumimoji="1" lang="zh-CN" altLang="en-US" sz="3200" dirty="0">
                <a:latin typeface="楷体_GB2312" pitchFamily="49" charset="-122"/>
              </a:rPr>
              <a:t>删除时，不仅要删除原子结点，还需要删除相应的表结点。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animBg="1" autoUpdateAnimBg="0"/>
      <p:bldP spid="78854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783DA3B-05CF-462A-9BA0-6CF22386029A}" type="slidenum">
              <a:rPr lang="en-US" altLang="zh-CN" sz="1400" b="0" smtClean="0">
                <a:ea typeface="宋体" pitchFamily="2" charset="-122"/>
              </a:rPr>
              <a:pPr eaLnBrk="1" hangingPunct="1"/>
              <a:t>88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tx1"/>
                </a:solidFill>
              </a:rPr>
              <a:t>5.6.4 </a:t>
            </a:r>
            <a:r>
              <a:rPr lang="zh-CN" altLang="en-US" sz="3200" smtClean="0">
                <a:solidFill>
                  <a:schemeClr val="tx1"/>
                </a:solidFill>
              </a:rPr>
              <a:t>删除广义表中所有元素为 </a:t>
            </a:r>
            <a:r>
              <a:rPr lang="en-US" altLang="zh-CN" sz="3200" smtClean="0">
                <a:solidFill>
                  <a:schemeClr val="tx1"/>
                </a:solidFill>
              </a:rPr>
              <a:t>x </a:t>
            </a:r>
            <a:r>
              <a:rPr lang="zh-CN" altLang="en-US" sz="3200" smtClean="0">
                <a:solidFill>
                  <a:schemeClr val="tx1"/>
                </a:solidFill>
              </a:rPr>
              <a:t>的原子结点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</a:t>
            </a:r>
            <a:r>
              <a:rPr lang="zh-CN" altLang="en-US" smtClean="0">
                <a:solidFill>
                  <a:srgbClr val="FF0000"/>
                </a:solidFill>
              </a:rPr>
              <a:t>单链表</a:t>
            </a:r>
            <a:r>
              <a:rPr lang="zh-CN" altLang="en-US" smtClean="0"/>
              <a:t>中所有值为</a:t>
            </a:r>
            <a:r>
              <a:rPr lang="en-US" altLang="zh-CN" smtClean="0"/>
              <a:t>x </a:t>
            </a:r>
            <a:r>
              <a:rPr lang="zh-CN" altLang="en-US" smtClean="0"/>
              <a:t>的数据元素</a:t>
            </a:r>
          </a:p>
          <a:p>
            <a:pPr eaLnBrk="1" hangingPunct="1"/>
            <a:r>
              <a:rPr lang="zh-CN" altLang="en-US" smtClean="0"/>
              <a:t>基本思想：</a:t>
            </a:r>
          </a:p>
          <a:p>
            <a:pPr lvl="1" eaLnBrk="1" hangingPunct="1"/>
            <a:r>
              <a:rPr lang="en-US" altLang="zh-CN" smtClean="0"/>
              <a:t>1) </a:t>
            </a:r>
            <a:r>
              <a:rPr lang="zh-CN" altLang="en-US" smtClean="0"/>
              <a:t>单链表是一种顺序结构，必须从第一个结点起，逐个检查每个结点的数据元素；</a:t>
            </a:r>
          </a:p>
          <a:p>
            <a:pPr lvl="1" eaLnBrk="1" hangingPunct="1"/>
            <a:r>
              <a:rPr lang="en-US" altLang="zh-CN" smtClean="0">
                <a:solidFill>
                  <a:srgbClr val="0000CC"/>
                </a:solidFill>
              </a:rPr>
              <a:t>2) </a:t>
            </a:r>
            <a:r>
              <a:rPr lang="zh-CN" altLang="en-US" smtClean="0">
                <a:solidFill>
                  <a:srgbClr val="0000CC"/>
                </a:solidFill>
              </a:rPr>
              <a:t>从另一角度看，链表又是一个递归结构</a:t>
            </a:r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</a:rPr>
              <a:t>若 </a:t>
            </a:r>
            <a:r>
              <a:rPr lang="en-US" altLang="zh-CN" smtClean="0">
                <a:solidFill>
                  <a:srgbClr val="0000CC"/>
                </a:solidFill>
              </a:rPr>
              <a:t>L </a:t>
            </a:r>
            <a:r>
              <a:rPr lang="zh-CN" altLang="en-US" smtClean="0">
                <a:solidFill>
                  <a:srgbClr val="0000CC"/>
                </a:solidFill>
              </a:rPr>
              <a:t>是线性链表 </a:t>
            </a:r>
            <a:r>
              <a:rPr lang="en-US" altLang="zh-CN" smtClean="0">
                <a:solidFill>
                  <a:srgbClr val="0000CC"/>
                </a:solidFill>
              </a:rPr>
              <a:t>(a</a:t>
            </a:r>
            <a:r>
              <a:rPr lang="en-US" altLang="zh-CN" baseline="-25000" smtClean="0">
                <a:solidFill>
                  <a:srgbClr val="0000CC"/>
                </a:solidFill>
              </a:rPr>
              <a:t>1</a:t>
            </a:r>
            <a:r>
              <a:rPr lang="en-US" altLang="zh-CN" smtClean="0">
                <a:solidFill>
                  <a:srgbClr val="0000CC"/>
                </a:solidFill>
              </a:rPr>
              <a:t>, a</a:t>
            </a:r>
            <a:r>
              <a:rPr lang="en-US" altLang="zh-CN" baseline="-25000" smtClean="0">
                <a:solidFill>
                  <a:srgbClr val="0000CC"/>
                </a:solidFill>
              </a:rPr>
              <a:t>2</a:t>
            </a:r>
            <a:r>
              <a:rPr lang="en-US" altLang="zh-CN" smtClean="0">
                <a:solidFill>
                  <a:srgbClr val="0000CC"/>
                </a:solidFill>
              </a:rPr>
              <a:t>, </a:t>
            </a:r>
            <a:r>
              <a:rPr lang="en-US" altLang="zh-CN" smtClean="0">
                <a:solidFill>
                  <a:srgbClr val="0000CC"/>
                </a:solidFill>
                <a:sym typeface="Symbol" pitchFamily="18" charset="2"/>
              </a:rPr>
              <a:t></a:t>
            </a:r>
            <a:r>
              <a:rPr lang="en-US" altLang="zh-CN" smtClean="0">
                <a:solidFill>
                  <a:srgbClr val="0000CC"/>
                </a:solidFill>
              </a:rPr>
              <a:t>, a</a:t>
            </a:r>
            <a:r>
              <a:rPr lang="en-US" altLang="zh-CN" baseline="-25000" smtClean="0">
                <a:solidFill>
                  <a:srgbClr val="0000CC"/>
                </a:solidFill>
              </a:rPr>
              <a:t>n</a:t>
            </a:r>
            <a:r>
              <a:rPr lang="en-US" altLang="zh-CN" smtClean="0">
                <a:solidFill>
                  <a:srgbClr val="0000CC"/>
                </a:solidFill>
              </a:rPr>
              <a:t>) </a:t>
            </a:r>
            <a:r>
              <a:rPr lang="zh-CN" altLang="en-US" smtClean="0">
                <a:solidFill>
                  <a:srgbClr val="0000CC"/>
                </a:solidFill>
              </a:rPr>
              <a:t>的头指针</a:t>
            </a:r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</a:rPr>
              <a:t>则  </a:t>
            </a:r>
            <a:r>
              <a:rPr lang="en-US" altLang="zh-CN" smtClean="0">
                <a:solidFill>
                  <a:srgbClr val="0000CC"/>
                </a:solidFill>
              </a:rPr>
              <a:t>L-&gt;next</a:t>
            </a:r>
            <a:r>
              <a:rPr lang="zh-CN" altLang="en-US" smtClean="0">
                <a:solidFill>
                  <a:srgbClr val="0000CC"/>
                </a:solidFill>
              </a:rPr>
              <a:t>是线性链表 </a:t>
            </a:r>
            <a:r>
              <a:rPr lang="en-US" altLang="zh-CN" smtClean="0">
                <a:solidFill>
                  <a:srgbClr val="0000CC"/>
                </a:solidFill>
              </a:rPr>
              <a:t>(a</a:t>
            </a:r>
            <a:r>
              <a:rPr lang="en-US" altLang="zh-CN" baseline="-25000" smtClean="0">
                <a:solidFill>
                  <a:srgbClr val="0000CC"/>
                </a:solidFill>
              </a:rPr>
              <a:t>2</a:t>
            </a:r>
            <a:r>
              <a:rPr lang="en-US" altLang="zh-CN" smtClean="0">
                <a:solidFill>
                  <a:srgbClr val="0000CC"/>
                </a:solidFill>
              </a:rPr>
              <a:t>, </a:t>
            </a:r>
            <a:r>
              <a:rPr lang="en-US" altLang="zh-CN" smtClean="0">
                <a:solidFill>
                  <a:srgbClr val="0000CC"/>
                </a:solidFill>
                <a:sym typeface="Symbol" pitchFamily="18" charset="2"/>
              </a:rPr>
              <a:t></a:t>
            </a:r>
            <a:r>
              <a:rPr lang="en-US" altLang="zh-CN" smtClean="0">
                <a:solidFill>
                  <a:srgbClr val="0000CC"/>
                </a:solidFill>
              </a:rPr>
              <a:t>, a</a:t>
            </a:r>
            <a:r>
              <a:rPr lang="en-US" altLang="zh-CN" baseline="-25000" smtClean="0">
                <a:solidFill>
                  <a:srgbClr val="0000CC"/>
                </a:solidFill>
              </a:rPr>
              <a:t>n</a:t>
            </a:r>
            <a:r>
              <a:rPr lang="en-US" altLang="zh-CN" smtClean="0">
                <a:solidFill>
                  <a:srgbClr val="0000CC"/>
                </a:solidFill>
              </a:rPr>
              <a:t>)</a:t>
            </a:r>
            <a:r>
              <a:rPr lang="zh-CN" altLang="en-US" smtClean="0">
                <a:solidFill>
                  <a:srgbClr val="0000CC"/>
                </a:solidFill>
              </a:rPr>
              <a:t>的头指针。</a:t>
            </a:r>
            <a:endParaRPr lang="zh-CN" altLang="en-US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04900" y="5733256"/>
            <a:ext cx="1006475" cy="588963"/>
          </a:xfrm>
          <a:prstGeom prst="rect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   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730375" y="5714206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05075" y="5733256"/>
            <a:ext cx="1038225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990033"/>
                </a:solidFill>
                <a:ea typeface="宋体" pitchFamily="2" charset="-122"/>
              </a:rPr>
              <a:t>1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130550" y="5714206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876675" y="5733256"/>
            <a:ext cx="1038225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990033"/>
                </a:solidFill>
                <a:ea typeface="宋体" pitchFamily="2" charset="-122"/>
              </a:rPr>
              <a:t>2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02150" y="5714206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48275" y="5733256"/>
            <a:ext cx="1038225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990033"/>
                </a:solidFill>
                <a:ea typeface="宋体" pitchFamily="2" charset="-122"/>
              </a:rPr>
              <a:t>3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873750" y="5714206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824788" y="5733256"/>
            <a:ext cx="1052512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990033"/>
                </a:solidFill>
                <a:ea typeface="宋体" pitchFamily="2" charset="-122"/>
              </a:rPr>
              <a:t>n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450263" y="5714206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943100" y="6019006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314700" y="6019006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686300" y="6019006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057900" y="6019006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262813" y="6019006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575425" y="5485606"/>
            <a:ext cx="742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rgbClr val="990033"/>
                </a:solidFill>
                <a:ea typeface="宋体" pitchFamily="2" charset="-122"/>
              </a:rPr>
              <a:t>…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8431213" y="5574506"/>
            <a:ext cx="5222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rgbClr val="990033"/>
                </a:solidFill>
                <a:ea typeface="宋体" pitchFamily="2" charset="-122"/>
                <a:sym typeface="Symbol" pitchFamily="18" charset="2"/>
              </a:rPr>
              <a:t>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42900" y="6019006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42888" y="5333206"/>
            <a:ext cx="5572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rgbClr val="FF0000"/>
                </a:solidFill>
                <a:ea typeface="宋体" pitchFamily="2" charset="-122"/>
              </a:rPr>
              <a:t>L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2181225" y="4856956"/>
            <a:ext cx="1709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rgbClr val="990033"/>
                </a:solidFill>
                <a:ea typeface="宋体" pitchFamily="2" charset="-122"/>
              </a:rPr>
              <a:t>p=L-&gt;next</a:t>
            </a:r>
            <a:endParaRPr kumimoji="1" lang="en-US" altLang="zh-CN" b="0">
              <a:ea typeface="宋体" pitchFamily="2" charset="-122"/>
            </a:endParaRPr>
          </a:p>
        </p:txBody>
      </p:sp>
      <p:sp>
        <p:nvSpPr>
          <p:cNvPr id="25" name="AutoShape 60"/>
          <p:cNvSpPr>
            <a:spLocks noChangeArrowheads="1"/>
          </p:cNvSpPr>
          <p:nvPr/>
        </p:nvSpPr>
        <p:spPr bwMode="auto">
          <a:xfrm>
            <a:off x="2895600" y="5285581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C706FAE-DD96-46F3-903D-9567F42FB7DE}" type="slidenum">
              <a:rPr lang="en-US" altLang="zh-CN" sz="1400" b="0" smtClean="0">
                <a:ea typeface="宋体" pitchFamily="2" charset="-122"/>
              </a:rPr>
              <a:pPr eaLnBrk="1" hangingPunct="1"/>
              <a:t>89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66800" y="1162050"/>
            <a:ext cx="1006475" cy="588963"/>
          </a:xfrm>
          <a:prstGeom prst="rect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   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692275" y="1143000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66975" y="1162050"/>
            <a:ext cx="1038225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990033"/>
                </a:solidFill>
                <a:ea typeface="宋体" pitchFamily="2" charset="-122"/>
              </a:rPr>
              <a:t>1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092450" y="1143000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38575" y="1162050"/>
            <a:ext cx="1038225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990033"/>
                </a:solidFill>
                <a:ea typeface="宋体" pitchFamily="2" charset="-122"/>
              </a:rPr>
              <a:t>2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4464050" y="1143000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210175" y="1162050"/>
            <a:ext cx="1038225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990033"/>
                </a:solidFill>
                <a:ea typeface="宋体" pitchFamily="2" charset="-122"/>
              </a:rPr>
              <a:t>3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835650" y="1143000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7786688" y="1162050"/>
            <a:ext cx="1052512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0">
                <a:ea typeface="宋体" pitchFamily="2" charset="-122"/>
              </a:rPr>
              <a:t> </a:t>
            </a:r>
            <a:r>
              <a:rPr kumimoji="1" lang="en-US" altLang="zh-CN" sz="3200">
                <a:solidFill>
                  <a:srgbClr val="990033"/>
                </a:solidFill>
                <a:ea typeface="宋体" pitchFamily="2" charset="-122"/>
              </a:rPr>
              <a:t>a</a:t>
            </a:r>
            <a:r>
              <a:rPr kumimoji="1" lang="en-US" altLang="zh-CN" sz="3200" baseline="-25000">
                <a:solidFill>
                  <a:srgbClr val="990033"/>
                </a:solidFill>
                <a:ea typeface="宋体" pitchFamily="2" charset="-122"/>
              </a:rPr>
              <a:t>n</a:t>
            </a:r>
            <a:r>
              <a:rPr kumimoji="1" lang="en-US" altLang="zh-CN" sz="3200" b="0">
                <a:ea typeface="宋体" pitchFamily="2" charset="-122"/>
              </a:rPr>
              <a:t>    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8412163" y="1143000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1905000" y="1447800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276600" y="1447800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4648200" y="1447800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6019800" y="1447800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7224713" y="1447800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537325" y="914400"/>
            <a:ext cx="742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rgbClr val="990033"/>
                </a:solidFill>
                <a:ea typeface="宋体" pitchFamily="2" charset="-122"/>
              </a:rPr>
              <a:t>…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8393113" y="1003300"/>
            <a:ext cx="5222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rgbClr val="990033"/>
                </a:solidFill>
                <a:ea typeface="宋体" pitchFamily="2" charset="-122"/>
                <a:sym typeface="Symbol" pitchFamily="18" charset="2"/>
              </a:rPr>
              <a:t>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304800" y="1447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04788" y="762000"/>
            <a:ext cx="5572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rgbClr val="FF0000"/>
                </a:solidFill>
                <a:ea typeface="宋体" pitchFamily="2" charset="-122"/>
              </a:rPr>
              <a:t>L</a:t>
            </a:r>
            <a:endParaRPr kumimoji="1" lang="en-US" altLang="zh-CN" sz="4400" b="0">
              <a:ea typeface="宋体" pitchFamily="2" charset="-122"/>
            </a:endParaRP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304800" y="2057400"/>
            <a:ext cx="8466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00CC"/>
                </a:solidFill>
              </a:rPr>
              <a:t>1) “a1=x”</a:t>
            </a:r>
            <a:r>
              <a:rPr kumimoji="1" lang="zh-CN" altLang="en-US" sz="3200" dirty="0">
                <a:solidFill>
                  <a:srgbClr val="0000CC"/>
                </a:solidFill>
              </a:rPr>
              <a:t>，则 </a:t>
            </a:r>
            <a:r>
              <a:rPr kumimoji="1" lang="en-US" altLang="zh-CN" sz="3200" dirty="0">
                <a:solidFill>
                  <a:srgbClr val="FF0000"/>
                </a:solidFill>
              </a:rPr>
              <a:t>L</a:t>
            </a:r>
            <a:r>
              <a:rPr kumimoji="1" lang="en-US" altLang="zh-CN" sz="3200" dirty="0">
                <a:solidFill>
                  <a:srgbClr val="0000CC"/>
                </a:solidFill>
              </a:rPr>
              <a:t> </a:t>
            </a:r>
            <a:r>
              <a:rPr kumimoji="1" lang="zh-CN" altLang="en-US" sz="3200" dirty="0">
                <a:solidFill>
                  <a:srgbClr val="0000CC"/>
                </a:solidFill>
              </a:rPr>
              <a:t>仍为删除 </a:t>
            </a:r>
            <a:r>
              <a:rPr kumimoji="1" lang="en-US" altLang="zh-CN" sz="3200" dirty="0">
                <a:solidFill>
                  <a:srgbClr val="0000CC"/>
                </a:solidFill>
              </a:rPr>
              <a:t>x </a:t>
            </a:r>
            <a:r>
              <a:rPr kumimoji="1" lang="zh-CN" altLang="en-US" sz="3200" dirty="0">
                <a:solidFill>
                  <a:srgbClr val="0000CC"/>
                </a:solidFill>
              </a:rPr>
              <a:t>后的链表头指针</a:t>
            </a:r>
            <a:endParaRPr kumimoji="1" lang="zh-CN" altLang="en-US" sz="3600" dirty="0">
              <a:solidFill>
                <a:srgbClr val="0000CC"/>
              </a:solidFill>
            </a:endParaRP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381000" y="4038600"/>
            <a:ext cx="85344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olidFill>
                  <a:srgbClr val="0000CC"/>
                </a:solidFill>
              </a:rPr>
              <a:t>2) “a1</a:t>
            </a:r>
            <a:r>
              <a:rPr kumimoji="1" lang="en-US" altLang="zh-CN" sz="3200" dirty="0">
                <a:solidFill>
                  <a:srgbClr val="0000CC"/>
                </a:solidFill>
                <a:ea typeface="宋体" pitchFamily="2" charset="-122"/>
              </a:rPr>
              <a:t>≠</a:t>
            </a:r>
            <a:r>
              <a:rPr kumimoji="1" lang="en-US" altLang="zh-CN" sz="3200" dirty="0">
                <a:solidFill>
                  <a:srgbClr val="0000CC"/>
                </a:solidFill>
              </a:rPr>
              <a:t>x”</a:t>
            </a:r>
            <a:r>
              <a:rPr kumimoji="1" lang="zh-CN" altLang="en-US" sz="3200" dirty="0">
                <a:solidFill>
                  <a:srgbClr val="0000CC"/>
                </a:solidFill>
              </a:rPr>
              <a:t>，则余下问题是考虑以 </a:t>
            </a:r>
            <a:r>
              <a:rPr kumimoji="1" lang="en-US" altLang="zh-CN" sz="3200" dirty="0" smtClean="0">
                <a:solidFill>
                  <a:srgbClr val="0000CC"/>
                </a:solidFill>
              </a:rPr>
              <a:t>L-</a:t>
            </a:r>
            <a:r>
              <a:rPr kumimoji="1" lang="en-US" altLang="zh-CN" sz="3200" dirty="0">
                <a:solidFill>
                  <a:srgbClr val="0000CC"/>
                </a:solidFill>
              </a:rPr>
              <a:t>&gt;next </a:t>
            </a:r>
            <a:r>
              <a:rPr kumimoji="1" lang="zh-CN" altLang="en-US" sz="3200" dirty="0">
                <a:solidFill>
                  <a:srgbClr val="0000CC"/>
                </a:solidFill>
              </a:rPr>
              <a:t>为头指针的链表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28600" y="2667000"/>
            <a:ext cx="8710613" cy="1357313"/>
            <a:chOff x="144" y="1680"/>
            <a:chExt cx="5487" cy="855"/>
          </a:xfrm>
        </p:grpSpPr>
        <p:sp>
          <p:nvSpPr>
            <p:cNvPr id="31795" name="Text Box 43"/>
            <p:cNvSpPr txBox="1">
              <a:spLocks noChangeArrowheads="1"/>
            </p:cNvSpPr>
            <p:nvPr/>
          </p:nvSpPr>
          <p:spPr bwMode="auto">
            <a:xfrm>
              <a:off x="687" y="1932"/>
              <a:ext cx="634" cy="37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>
                  <a:ea typeface="宋体" pitchFamily="2" charset="-122"/>
                </a:rPr>
                <a:t> </a:t>
              </a:r>
              <a:r>
                <a:rPr kumimoji="1" lang="en-US" altLang="zh-CN" sz="3200">
                  <a:solidFill>
                    <a:srgbClr val="990033"/>
                  </a:solidFill>
                  <a:ea typeface="宋体" pitchFamily="2" charset="-122"/>
                </a:rPr>
                <a:t>   </a:t>
              </a:r>
              <a:r>
                <a:rPr kumimoji="1" lang="en-US" altLang="zh-CN" sz="3200" b="0">
                  <a:ea typeface="宋体" pitchFamily="2" charset="-122"/>
                </a:rPr>
                <a:t>    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796" name="Line 44"/>
            <p:cNvSpPr>
              <a:spLocks noChangeShapeType="1"/>
            </p:cNvSpPr>
            <p:nvPr/>
          </p:nvSpPr>
          <p:spPr bwMode="auto">
            <a:xfrm>
              <a:off x="1081" y="1920"/>
              <a:ext cx="0" cy="38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Text Box 45"/>
            <p:cNvSpPr txBox="1">
              <a:spLocks noChangeArrowheads="1"/>
            </p:cNvSpPr>
            <p:nvPr/>
          </p:nvSpPr>
          <p:spPr bwMode="auto">
            <a:xfrm>
              <a:off x="2433" y="1932"/>
              <a:ext cx="654" cy="37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>
                  <a:ea typeface="宋体" pitchFamily="2" charset="-122"/>
                </a:rPr>
                <a:t> </a:t>
              </a:r>
              <a:r>
                <a:rPr kumimoji="1" lang="en-US" altLang="zh-CN" sz="3200">
                  <a:solidFill>
                    <a:srgbClr val="990033"/>
                  </a:solidFill>
                  <a:ea typeface="宋体" pitchFamily="2" charset="-122"/>
                </a:rPr>
                <a:t>a</a:t>
              </a:r>
              <a:r>
                <a:rPr kumimoji="1" lang="en-US" altLang="zh-CN" sz="3200" baseline="-25000">
                  <a:solidFill>
                    <a:srgbClr val="990033"/>
                  </a:solidFill>
                  <a:ea typeface="宋体" pitchFamily="2" charset="-122"/>
                </a:rPr>
                <a:t>2</a:t>
              </a:r>
              <a:r>
                <a:rPr kumimoji="1" lang="en-US" altLang="zh-CN" sz="3200" b="0">
                  <a:ea typeface="宋体" pitchFamily="2" charset="-122"/>
                </a:rPr>
                <a:t>    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798" name="Line 46"/>
            <p:cNvSpPr>
              <a:spLocks noChangeShapeType="1"/>
            </p:cNvSpPr>
            <p:nvPr/>
          </p:nvSpPr>
          <p:spPr bwMode="auto">
            <a:xfrm>
              <a:off x="2827" y="1920"/>
              <a:ext cx="0" cy="38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Text Box 47"/>
            <p:cNvSpPr txBox="1">
              <a:spLocks noChangeArrowheads="1"/>
            </p:cNvSpPr>
            <p:nvPr/>
          </p:nvSpPr>
          <p:spPr bwMode="auto">
            <a:xfrm>
              <a:off x="3297" y="1932"/>
              <a:ext cx="654" cy="37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>
                  <a:ea typeface="宋体" pitchFamily="2" charset="-122"/>
                </a:rPr>
                <a:t> </a:t>
              </a:r>
              <a:r>
                <a:rPr kumimoji="1" lang="en-US" altLang="zh-CN" sz="3200">
                  <a:solidFill>
                    <a:srgbClr val="990033"/>
                  </a:solidFill>
                  <a:ea typeface="宋体" pitchFamily="2" charset="-122"/>
                </a:rPr>
                <a:t>a</a:t>
              </a:r>
              <a:r>
                <a:rPr kumimoji="1" lang="en-US" altLang="zh-CN" sz="3200" baseline="-25000">
                  <a:solidFill>
                    <a:srgbClr val="990033"/>
                  </a:solidFill>
                  <a:ea typeface="宋体" pitchFamily="2" charset="-122"/>
                </a:rPr>
                <a:t>3</a:t>
              </a:r>
              <a:r>
                <a:rPr kumimoji="1" lang="en-US" altLang="zh-CN" sz="3200" b="0">
                  <a:ea typeface="宋体" pitchFamily="2" charset="-122"/>
                </a:rPr>
                <a:t>    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800" name="Line 48"/>
            <p:cNvSpPr>
              <a:spLocks noChangeShapeType="1"/>
            </p:cNvSpPr>
            <p:nvPr/>
          </p:nvSpPr>
          <p:spPr bwMode="auto">
            <a:xfrm>
              <a:off x="3691" y="1920"/>
              <a:ext cx="0" cy="38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Text Box 49"/>
            <p:cNvSpPr txBox="1">
              <a:spLocks noChangeArrowheads="1"/>
            </p:cNvSpPr>
            <p:nvPr/>
          </p:nvSpPr>
          <p:spPr bwMode="auto">
            <a:xfrm>
              <a:off x="4920" y="1932"/>
              <a:ext cx="663" cy="37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>
                  <a:ea typeface="宋体" pitchFamily="2" charset="-122"/>
                </a:rPr>
                <a:t> </a:t>
              </a:r>
              <a:r>
                <a:rPr kumimoji="1" lang="en-US" altLang="zh-CN" sz="3200">
                  <a:solidFill>
                    <a:srgbClr val="990033"/>
                  </a:solidFill>
                  <a:ea typeface="宋体" pitchFamily="2" charset="-122"/>
                </a:rPr>
                <a:t>a</a:t>
              </a:r>
              <a:r>
                <a:rPr kumimoji="1" lang="en-US" altLang="zh-CN" sz="3200" baseline="-25000">
                  <a:solidFill>
                    <a:srgbClr val="990033"/>
                  </a:solidFill>
                  <a:ea typeface="宋体" pitchFamily="2" charset="-122"/>
                </a:rPr>
                <a:t>n</a:t>
              </a:r>
              <a:r>
                <a:rPr kumimoji="1" lang="en-US" altLang="zh-CN" sz="3200" b="0">
                  <a:ea typeface="宋体" pitchFamily="2" charset="-122"/>
                </a:rPr>
                <a:t>    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802" name="Line 50"/>
            <p:cNvSpPr>
              <a:spLocks noChangeShapeType="1"/>
            </p:cNvSpPr>
            <p:nvPr/>
          </p:nvSpPr>
          <p:spPr bwMode="auto">
            <a:xfrm>
              <a:off x="5314" y="1920"/>
              <a:ext cx="0" cy="38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3" name="Line 51"/>
            <p:cNvSpPr>
              <a:spLocks noChangeShapeType="1"/>
            </p:cNvSpPr>
            <p:nvPr/>
          </p:nvSpPr>
          <p:spPr bwMode="auto">
            <a:xfrm>
              <a:off x="2943" y="2112"/>
              <a:ext cx="336" cy="0"/>
            </a:xfrm>
            <a:prstGeom prst="line">
              <a:avLst/>
            </a:prstGeom>
            <a:noFill/>
            <a:ln w="25400">
              <a:solidFill>
                <a:srgbClr val="9900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Line 52"/>
            <p:cNvSpPr>
              <a:spLocks noChangeShapeType="1"/>
            </p:cNvSpPr>
            <p:nvPr/>
          </p:nvSpPr>
          <p:spPr bwMode="auto">
            <a:xfrm>
              <a:off x="3807" y="2112"/>
              <a:ext cx="336" cy="0"/>
            </a:xfrm>
            <a:prstGeom prst="line">
              <a:avLst/>
            </a:prstGeom>
            <a:noFill/>
            <a:ln w="25400">
              <a:solidFill>
                <a:srgbClr val="9900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Line 53"/>
            <p:cNvSpPr>
              <a:spLocks noChangeShapeType="1"/>
            </p:cNvSpPr>
            <p:nvPr/>
          </p:nvSpPr>
          <p:spPr bwMode="auto">
            <a:xfrm>
              <a:off x="4566" y="2112"/>
              <a:ext cx="336" cy="0"/>
            </a:xfrm>
            <a:prstGeom prst="line">
              <a:avLst/>
            </a:prstGeom>
            <a:noFill/>
            <a:ln w="25400">
              <a:solidFill>
                <a:srgbClr val="9900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Text Box 54"/>
            <p:cNvSpPr txBox="1">
              <a:spLocks noChangeArrowheads="1"/>
            </p:cNvSpPr>
            <p:nvPr/>
          </p:nvSpPr>
          <p:spPr bwMode="auto">
            <a:xfrm>
              <a:off x="5302" y="1832"/>
              <a:ext cx="32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400">
                  <a:solidFill>
                    <a:srgbClr val="990033"/>
                  </a:solidFill>
                  <a:ea typeface="宋体" pitchFamily="2" charset="-122"/>
                  <a:sym typeface="Symbol" pitchFamily="18" charset="2"/>
                </a:rPr>
                <a:t>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807" name="Line 55"/>
            <p:cNvSpPr>
              <a:spLocks noChangeShapeType="1"/>
            </p:cNvSpPr>
            <p:nvPr/>
          </p:nvSpPr>
          <p:spPr bwMode="auto">
            <a:xfrm>
              <a:off x="207" y="2112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8" name="Text Box 56"/>
            <p:cNvSpPr txBox="1">
              <a:spLocks noChangeArrowheads="1"/>
            </p:cNvSpPr>
            <p:nvPr/>
          </p:nvSpPr>
          <p:spPr bwMode="auto">
            <a:xfrm>
              <a:off x="144" y="1680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400">
                  <a:solidFill>
                    <a:srgbClr val="FF0000"/>
                  </a:solidFill>
                  <a:ea typeface="宋体" pitchFamily="2" charset="-122"/>
                </a:rPr>
                <a:t>L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809" name="Text Box 57"/>
            <p:cNvSpPr txBox="1">
              <a:spLocks noChangeArrowheads="1"/>
            </p:cNvSpPr>
            <p:nvPr/>
          </p:nvSpPr>
          <p:spPr bwMode="auto">
            <a:xfrm>
              <a:off x="4128" y="1776"/>
              <a:ext cx="4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400">
                  <a:solidFill>
                    <a:srgbClr val="990033"/>
                  </a:solidFill>
                  <a:ea typeface="宋体" pitchFamily="2" charset="-122"/>
                </a:rPr>
                <a:t>…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810" name="Line 58"/>
            <p:cNvSpPr>
              <a:spLocks noChangeShapeType="1"/>
            </p:cNvSpPr>
            <p:nvPr/>
          </p:nvSpPr>
          <p:spPr bwMode="auto">
            <a:xfrm>
              <a:off x="1248" y="2112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1" name="Text Box 59"/>
            <p:cNvSpPr txBox="1">
              <a:spLocks noChangeArrowheads="1"/>
            </p:cNvSpPr>
            <p:nvPr/>
          </p:nvSpPr>
          <p:spPr bwMode="auto">
            <a:xfrm>
              <a:off x="1248" y="2208"/>
              <a:ext cx="17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ea typeface="宋体" pitchFamily="2" charset="-122"/>
                </a:rPr>
                <a:t>L-&gt;next=p-&gt;next</a:t>
              </a:r>
              <a:endParaRPr kumimoji="1" lang="en-US" altLang="zh-CN">
                <a:ea typeface="宋体" pitchFamily="2" charset="-122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28600" y="5397500"/>
            <a:ext cx="8710613" cy="1003300"/>
            <a:chOff x="144" y="3400"/>
            <a:chExt cx="5487" cy="632"/>
          </a:xfrm>
        </p:grpSpPr>
        <p:sp>
          <p:nvSpPr>
            <p:cNvPr id="31775" name="Text Box 22"/>
            <p:cNvSpPr txBox="1">
              <a:spLocks noChangeArrowheads="1"/>
            </p:cNvSpPr>
            <p:nvPr/>
          </p:nvSpPr>
          <p:spPr bwMode="auto">
            <a:xfrm>
              <a:off x="687" y="3652"/>
              <a:ext cx="634" cy="37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>
                  <a:ea typeface="宋体" pitchFamily="2" charset="-122"/>
                </a:rPr>
                <a:t> </a:t>
              </a:r>
              <a:r>
                <a:rPr kumimoji="1" lang="en-US" altLang="zh-CN" sz="3200">
                  <a:solidFill>
                    <a:srgbClr val="990033"/>
                  </a:solidFill>
                  <a:ea typeface="宋体" pitchFamily="2" charset="-122"/>
                </a:rPr>
                <a:t>   </a:t>
              </a:r>
              <a:r>
                <a:rPr kumimoji="1" lang="en-US" altLang="zh-CN" sz="3200" b="0">
                  <a:ea typeface="宋体" pitchFamily="2" charset="-122"/>
                </a:rPr>
                <a:t>    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776" name="Line 23"/>
            <p:cNvSpPr>
              <a:spLocks noChangeShapeType="1"/>
            </p:cNvSpPr>
            <p:nvPr/>
          </p:nvSpPr>
          <p:spPr bwMode="auto">
            <a:xfrm>
              <a:off x="1081" y="3640"/>
              <a:ext cx="0" cy="38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Line 25"/>
            <p:cNvSpPr>
              <a:spLocks noChangeShapeType="1"/>
            </p:cNvSpPr>
            <p:nvPr/>
          </p:nvSpPr>
          <p:spPr bwMode="auto">
            <a:xfrm>
              <a:off x="207" y="3832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Text Box 26"/>
            <p:cNvSpPr txBox="1">
              <a:spLocks noChangeArrowheads="1"/>
            </p:cNvSpPr>
            <p:nvPr/>
          </p:nvSpPr>
          <p:spPr bwMode="auto">
            <a:xfrm>
              <a:off x="144" y="3400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400">
                  <a:solidFill>
                    <a:srgbClr val="FF0000"/>
                  </a:solidFill>
                  <a:ea typeface="宋体" pitchFamily="2" charset="-122"/>
                </a:rPr>
                <a:t>L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433" y="3504"/>
              <a:ext cx="3198" cy="528"/>
              <a:chOff x="2433" y="3504"/>
              <a:chExt cx="3198" cy="528"/>
            </a:xfrm>
          </p:grpSpPr>
          <p:sp>
            <p:nvSpPr>
              <p:cNvPr id="31784" name="Text Box 31"/>
              <p:cNvSpPr txBox="1">
                <a:spLocks noChangeArrowheads="1"/>
              </p:cNvSpPr>
              <p:nvPr/>
            </p:nvSpPr>
            <p:spPr bwMode="auto">
              <a:xfrm>
                <a:off x="2433" y="3652"/>
                <a:ext cx="654" cy="371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 b="0">
                    <a:ea typeface="宋体" pitchFamily="2" charset="-122"/>
                  </a:rPr>
                  <a:t> </a:t>
                </a:r>
                <a:r>
                  <a:rPr kumimoji="1" lang="en-US" altLang="zh-CN" sz="3200">
                    <a:solidFill>
                      <a:srgbClr val="990033"/>
                    </a:solidFill>
                    <a:ea typeface="宋体" pitchFamily="2" charset="-122"/>
                  </a:rPr>
                  <a:t>a</a:t>
                </a:r>
                <a:r>
                  <a:rPr kumimoji="1" lang="en-US" altLang="zh-CN" sz="3200" baseline="-25000">
                    <a:solidFill>
                      <a:srgbClr val="990033"/>
                    </a:solidFill>
                    <a:ea typeface="宋体" pitchFamily="2" charset="-122"/>
                  </a:rPr>
                  <a:t>2</a:t>
                </a:r>
                <a:r>
                  <a:rPr kumimoji="1" lang="en-US" altLang="zh-CN" sz="3200" b="0">
                    <a:ea typeface="宋体" pitchFamily="2" charset="-122"/>
                  </a:rPr>
                  <a:t>    </a:t>
                </a:r>
                <a:endParaRPr kumimoji="1" lang="en-US" altLang="zh-CN" sz="4400" b="0">
                  <a:ea typeface="宋体" pitchFamily="2" charset="-122"/>
                </a:endParaRPr>
              </a:p>
            </p:txBody>
          </p:sp>
          <p:sp>
            <p:nvSpPr>
              <p:cNvPr id="31785" name="Line 32"/>
              <p:cNvSpPr>
                <a:spLocks noChangeShapeType="1"/>
              </p:cNvSpPr>
              <p:nvPr/>
            </p:nvSpPr>
            <p:spPr bwMode="auto">
              <a:xfrm>
                <a:off x="2827" y="3640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6" name="Text Box 33"/>
              <p:cNvSpPr txBox="1">
                <a:spLocks noChangeArrowheads="1"/>
              </p:cNvSpPr>
              <p:nvPr/>
            </p:nvSpPr>
            <p:spPr bwMode="auto">
              <a:xfrm>
                <a:off x="3297" y="3652"/>
                <a:ext cx="654" cy="371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 b="0">
                    <a:ea typeface="宋体" pitchFamily="2" charset="-122"/>
                  </a:rPr>
                  <a:t> </a:t>
                </a:r>
                <a:r>
                  <a:rPr kumimoji="1" lang="en-US" altLang="zh-CN" sz="3200">
                    <a:solidFill>
                      <a:srgbClr val="990033"/>
                    </a:solidFill>
                    <a:ea typeface="宋体" pitchFamily="2" charset="-122"/>
                  </a:rPr>
                  <a:t>a</a:t>
                </a:r>
                <a:r>
                  <a:rPr kumimoji="1" lang="en-US" altLang="zh-CN" sz="3200" baseline="-25000">
                    <a:solidFill>
                      <a:srgbClr val="990033"/>
                    </a:solidFill>
                    <a:ea typeface="宋体" pitchFamily="2" charset="-122"/>
                  </a:rPr>
                  <a:t>3</a:t>
                </a:r>
                <a:r>
                  <a:rPr kumimoji="1" lang="en-US" altLang="zh-CN" sz="3200" b="0">
                    <a:ea typeface="宋体" pitchFamily="2" charset="-122"/>
                  </a:rPr>
                  <a:t>    </a:t>
                </a:r>
                <a:endParaRPr kumimoji="1" lang="en-US" altLang="zh-CN" sz="4400" b="0">
                  <a:ea typeface="宋体" pitchFamily="2" charset="-122"/>
                </a:endParaRPr>
              </a:p>
            </p:txBody>
          </p:sp>
          <p:sp>
            <p:nvSpPr>
              <p:cNvPr id="31787" name="Line 34"/>
              <p:cNvSpPr>
                <a:spLocks noChangeShapeType="1"/>
              </p:cNvSpPr>
              <p:nvPr/>
            </p:nvSpPr>
            <p:spPr bwMode="auto">
              <a:xfrm>
                <a:off x="3691" y="3640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8" name="Text Box 35"/>
              <p:cNvSpPr txBox="1">
                <a:spLocks noChangeArrowheads="1"/>
              </p:cNvSpPr>
              <p:nvPr/>
            </p:nvSpPr>
            <p:spPr bwMode="auto">
              <a:xfrm>
                <a:off x="4920" y="3652"/>
                <a:ext cx="663" cy="371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 b="0">
                    <a:ea typeface="宋体" pitchFamily="2" charset="-122"/>
                  </a:rPr>
                  <a:t> </a:t>
                </a:r>
                <a:r>
                  <a:rPr kumimoji="1" lang="en-US" altLang="zh-CN" sz="3200">
                    <a:solidFill>
                      <a:srgbClr val="990033"/>
                    </a:solidFill>
                    <a:ea typeface="宋体" pitchFamily="2" charset="-122"/>
                  </a:rPr>
                  <a:t>a</a:t>
                </a:r>
                <a:r>
                  <a:rPr kumimoji="1" lang="en-US" altLang="zh-CN" sz="3200" baseline="-25000">
                    <a:solidFill>
                      <a:srgbClr val="990033"/>
                    </a:solidFill>
                    <a:ea typeface="宋体" pitchFamily="2" charset="-122"/>
                  </a:rPr>
                  <a:t>n</a:t>
                </a:r>
                <a:r>
                  <a:rPr kumimoji="1" lang="en-US" altLang="zh-CN" sz="3200" b="0">
                    <a:ea typeface="宋体" pitchFamily="2" charset="-122"/>
                  </a:rPr>
                  <a:t>    </a:t>
                </a:r>
                <a:endParaRPr kumimoji="1" lang="en-US" altLang="zh-CN" sz="4400" b="0">
                  <a:ea typeface="宋体" pitchFamily="2" charset="-122"/>
                </a:endParaRPr>
              </a:p>
            </p:txBody>
          </p:sp>
          <p:sp>
            <p:nvSpPr>
              <p:cNvPr id="31789" name="Line 36"/>
              <p:cNvSpPr>
                <a:spLocks noChangeShapeType="1"/>
              </p:cNvSpPr>
              <p:nvPr/>
            </p:nvSpPr>
            <p:spPr bwMode="auto">
              <a:xfrm>
                <a:off x="5314" y="3640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Line 37"/>
              <p:cNvSpPr>
                <a:spLocks noChangeShapeType="1"/>
              </p:cNvSpPr>
              <p:nvPr/>
            </p:nvSpPr>
            <p:spPr bwMode="auto">
              <a:xfrm>
                <a:off x="2943" y="383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Line 38"/>
              <p:cNvSpPr>
                <a:spLocks noChangeShapeType="1"/>
              </p:cNvSpPr>
              <p:nvPr/>
            </p:nvSpPr>
            <p:spPr bwMode="auto">
              <a:xfrm>
                <a:off x="3807" y="383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2" name="Line 39"/>
              <p:cNvSpPr>
                <a:spLocks noChangeShapeType="1"/>
              </p:cNvSpPr>
              <p:nvPr/>
            </p:nvSpPr>
            <p:spPr bwMode="auto">
              <a:xfrm>
                <a:off x="4566" y="383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3" name="Text Box 40"/>
              <p:cNvSpPr txBox="1">
                <a:spLocks noChangeArrowheads="1"/>
              </p:cNvSpPr>
              <p:nvPr/>
            </p:nvSpPr>
            <p:spPr bwMode="auto">
              <a:xfrm>
                <a:off x="5302" y="3552"/>
                <a:ext cx="32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4400">
                    <a:solidFill>
                      <a:srgbClr val="990033"/>
                    </a:solidFill>
                    <a:ea typeface="宋体" pitchFamily="2" charset="-122"/>
                    <a:sym typeface="Symbol" pitchFamily="18" charset="2"/>
                  </a:rPr>
                  <a:t></a:t>
                </a:r>
                <a:endParaRPr kumimoji="1" lang="en-US" altLang="zh-CN" sz="4400" b="0">
                  <a:ea typeface="宋体" pitchFamily="2" charset="-122"/>
                </a:endParaRPr>
              </a:p>
            </p:txBody>
          </p:sp>
          <p:sp>
            <p:nvSpPr>
              <p:cNvPr id="31794" name="Text Box 41"/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4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4400">
                    <a:solidFill>
                      <a:srgbClr val="990033"/>
                    </a:solidFill>
                    <a:ea typeface="宋体" pitchFamily="2" charset="-122"/>
                  </a:rPr>
                  <a:t>…</a:t>
                </a:r>
                <a:endParaRPr kumimoji="1" lang="en-US" altLang="zh-CN" sz="4400" b="0">
                  <a:ea typeface="宋体" pitchFamily="2" charset="-122"/>
                </a:endParaRPr>
              </a:p>
            </p:txBody>
          </p:sp>
        </p:grpSp>
        <p:sp>
          <p:nvSpPr>
            <p:cNvPr id="31780" name="Text Box 63"/>
            <p:cNvSpPr txBox="1">
              <a:spLocks noChangeArrowheads="1"/>
            </p:cNvSpPr>
            <p:nvPr/>
          </p:nvSpPr>
          <p:spPr bwMode="auto">
            <a:xfrm>
              <a:off x="1610" y="3657"/>
              <a:ext cx="654" cy="37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0">
                  <a:ea typeface="宋体" pitchFamily="2" charset="-122"/>
                </a:rPr>
                <a:t> </a:t>
              </a:r>
              <a:r>
                <a:rPr kumimoji="1" lang="en-US" altLang="zh-CN" sz="3200">
                  <a:solidFill>
                    <a:srgbClr val="990033"/>
                  </a:solidFill>
                  <a:ea typeface="宋体" pitchFamily="2" charset="-122"/>
                </a:rPr>
                <a:t>a</a:t>
              </a:r>
              <a:r>
                <a:rPr kumimoji="1" lang="en-US" altLang="zh-CN" sz="3200" baseline="-25000">
                  <a:solidFill>
                    <a:srgbClr val="990033"/>
                  </a:solidFill>
                  <a:ea typeface="宋体" pitchFamily="2" charset="-122"/>
                </a:rPr>
                <a:t>1</a:t>
              </a:r>
              <a:r>
                <a:rPr kumimoji="1" lang="en-US" altLang="zh-CN" sz="3200" b="0">
                  <a:ea typeface="宋体" pitchFamily="2" charset="-122"/>
                </a:rPr>
                <a:t>    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781" name="Line 64"/>
            <p:cNvSpPr>
              <a:spLocks noChangeShapeType="1"/>
            </p:cNvSpPr>
            <p:nvPr/>
          </p:nvSpPr>
          <p:spPr bwMode="auto">
            <a:xfrm>
              <a:off x="2004" y="3645"/>
              <a:ext cx="0" cy="38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Line 65"/>
            <p:cNvSpPr>
              <a:spLocks noChangeShapeType="1"/>
            </p:cNvSpPr>
            <p:nvPr/>
          </p:nvSpPr>
          <p:spPr bwMode="auto">
            <a:xfrm>
              <a:off x="1256" y="3837"/>
              <a:ext cx="336" cy="0"/>
            </a:xfrm>
            <a:prstGeom prst="line">
              <a:avLst/>
            </a:prstGeom>
            <a:noFill/>
            <a:ln w="25400">
              <a:solidFill>
                <a:srgbClr val="9900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Line 24"/>
            <p:cNvSpPr>
              <a:spLocks noChangeShapeType="1"/>
            </p:cNvSpPr>
            <p:nvPr/>
          </p:nvSpPr>
          <p:spPr bwMode="auto">
            <a:xfrm>
              <a:off x="2079" y="3832"/>
              <a:ext cx="336" cy="0"/>
            </a:xfrm>
            <a:prstGeom prst="line">
              <a:avLst/>
            </a:prstGeom>
            <a:noFill/>
            <a:ln w="25400">
              <a:solidFill>
                <a:srgbClr val="9900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2916238" y="4652963"/>
            <a:ext cx="836612" cy="1081087"/>
            <a:chOff x="1837" y="2931"/>
            <a:chExt cx="527" cy="681"/>
          </a:xfrm>
        </p:grpSpPr>
        <p:sp>
          <p:nvSpPr>
            <p:cNvPr id="31773" name="Text Box 66"/>
            <p:cNvSpPr txBox="1">
              <a:spLocks noChangeArrowheads="1"/>
            </p:cNvSpPr>
            <p:nvPr/>
          </p:nvSpPr>
          <p:spPr bwMode="auto">
            <a:xfrm>
              <a:off x="1837" y="2931"/>
              <a:ext cx="52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400">
                  <a:solidFill>
                    <a:srgbClr val="FF0000"/>
                  </a:solidFill>
                  <a:ea typeface="宋体" pitchFamily="2" charset="-122"/>
                </a:rPr>
                <a:t>L1</a:t>
              </a:r>
              <a:endParaRPr kumimoji="1" lang="en-US" altLang="zh-CN" sz="4400" b="0">
                <a:ea typeface="宋体" pitchFamily="2" charset="-122"/>
              </a:endParaRPr>
            </a:p>
          </p:txBody>
        </p:sp>
        <p:sp>
          <p:nvSpPr>
            <p:cNvPr id="31774" name="Line 67"/>
            <p:cNvSpPr>
              <a:spLocks noChangeShapeType="1"/>
            </p:cNvSpPr>
            <p:nvPr/>
          </p:nvSpPr>
          <p:spPr bwMode="auto">
            <a:xfrm>
              <a:off x="2018" y="3385"/>
              <a:ext cx="0" cy="227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771" name="Text Box 61"/>
          <p:cNvSpPr txBox="1">
            <a:spLocks noChangeArrowheads="1"/>
          </p:cNvSpPr>
          <p:nvPr/>
        </p:nvSpPr>
        <p:spPr bwMode="auto">
          <a:xfrm>
            <a:off x="2143125" y="285750"/>
            <a:ext cx="1709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rgbClr val="990033"/>
                </a:solidFill>
                <a:ea typeface="宋体" pitchFamily="2" charset="-122"/>
              </a:rPr>
              <a:t>p=L-&gt;next</a:t>
            </a:r>
            <a:endParaRPr kumimoji="1" lang="en-US" altLang="zh-CN" b="0">
              <a:ea typeface="宋体" pitchFamily="2" charset="-122"/>
            </a:endParaRPr>
          </a:p>
        </p:txBody>
      </p:sp>
      <p:sp>
        <p:nvSpPr>
          <p:cNvPr id="31772" name="AutoShape 60"/>
          <p:cNvSpPr>
            <a:spLocks noChangeArrowheads="1"/>
          </p:cNvSpPr>
          <p:nvPr/>
        </p:nvSpPr>
        <p:spPr bwMode="auto">
          <a:xfrm>
            <a:off x="2857500" y="714375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9" grpId="0" autoUpdateAnimBg="0"/>
      <p:bldP spid="901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F9124DE-5F9C-4D7C-838C-DD6EA87845AF}" type="slidenum">
              <a:rPr kumimoji="0" lang="en-US" altLang="zh-CN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9</a:t>
            </a:fld>
            <a:endParaRPr kumimoji="0" lang="en-US" altLang="zh-CN" sz="1400" b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  </a:t>
            </a:r>
            <a:r>
              <a:rPr lang="zh-CN" altLang="en-US" smtClean="0"/>
              <a:t>数组的顺序表示和实现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类型特点</a:t>
            </a:r>
            <a:r>
              <a:rPr lang="en-US" altLang="zh-CN" dirty="0" smtClean="0"/>
              <a:t>:</a:t>
            </a:r>
          </a:p>
          <a:p>
            <a:pPr lvl="1" eaLnBrk="1" hangingPunct="1"/>
            <a:r>
              <a:rPr lang="en-US" altLang="zh-CN" dirty="0" smtClean="0"/>
              <a:t>1) </a:t>
            </a:r>
            <a:r>
              <a:rPr lang="zh-CN" altLang="en-US" dirty="0" smtClean="0"/>
              <a:t>只有引用型操作，没有加工型操作；</a:t>
            </a:r>
          </a:p>
          <a:p>
            <a:pPr lvl="1" eaLnBrk="1" hangingPunct="1"/>
            <a:r>
              <a:rPr lang="en-US" altLang="zh-CN" dirty="0" smtClean="0"/>
              <a:t>2) </a:t>
            </a:r>
            <a:r>
              <a:rPr lang="zh-CN" altLang="en-US" dirty="0" smtClean="0"/>
              <a:t>数组是多维的结构，而存储空间是一个一维的结构。</a:t>
            </a:r>
          </a:p>
          <a:p>
            <a:pPr eaLnBrk="1" hangingPunct="1"/>
            <a:r>
              <a:rPr lang="zh-CN" altLang="en-US" dirty="0" smtClean="0"/>
              <a:t> 两种顺序映象方式</a:t>
            </a:r>
            <a:r>
              <a:rPr lang="en-US" altLang="zh-CN" dirty="0" smtClean="0"/>
              <a:t>:</a:t>
            </a:r>
          </a:p>
          <a:p>
            <a:pPr lvl="1" eaLnBrk="1" hangingPunct="1"/>
            <a:r>
              <a:rPr lang="en-US" altLang="zh-CN" dirty="0" smtClean="0"/>
              <a:t>1)</a:t>
            </a:r>
            <a:r>
              <a:rPr lang="zh-CN" altLang="en-US" dirty="0" smtClean="0"/>
              <a:t>以行序为主序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低下标优先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lvl="1" eaLnBrk="1" hangingPunct="1"/>
            <a:r>
              <a:rPr lang="en-US" altLang="zh-CN" dirty="0" smtClean="0"/>
              <a:t>2)</a:t>
            </a:r>
            <a:r>
              <a:rPr lang="zh-CN" altLang="en-US" dirty="0" smtClean="0"/>
              <a:t>以列序为主序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高下标优先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4028D6D-EE63-408A-8828-ED9EFF963A18}" type="slidenum">
              <a:rPr lang="en-US" altLang="zh-CN" sz="1400" b="0" smtClean="0">
                <a:ea typeface="宋体" pitchFamily="2" charset="-122"/>
              </a:rPr>
              <a:pPr eaLnBrk="1" hangingPunct="1"/>
              <a:t>90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</a:t>
            </a:r>
            <a:r>
              <a:rPr lang="zh-CN" altLang="en-US" smtClean="0">
                <a:solidFill>
                  <a:srgbClr val="FF0000"/>
                </a:solidFill>
              </a:rPr>
              <a:t>单链表</a:t>
            </a:r>
            <a:r>
              <a:rPr lang="zh-CN" altLang="en-US" smtClean="0"/>
              <a:t>中所有值为</a:t>
            </a:r>
            <a:r>
              <a:rPr lang="en-US" altLang="zh-CN" smtClean="0"/>
              <a:t>x </a:t>
            </a:r>
            <a:r>
              <a:rPr lang="zh-CN" altLang="en-US" smtClean="0"/>
              <a:t>的数据元素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92157" y="1433269"/>
            <a:ext cx="8250113" cy="523835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void 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delete(</a:t>
            </a:r>
            <a:r>
              <a:rPr kumimoji="1" lang="en-US" altLang="zh-CN" dirty="0" err="1">
                <a:solidFill>
                  <a:srgbClr val="FF0000"/>
                </a:solidFill>
                <a:ea typeface="宋体" pitchFamily="2" charset="-122"/>
              </a:rPr>
              <a:t>LinkList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 L, </a:t>
            </a:r>
            <a:r>
              <a:rPr kumimoji="1" lang="en-US" altLang="zh-CN" dirty="0" err="1">
                <a:solidFill>
                  <a:srgbClr val="FF0000"/>
                </a:solidFill>
                <a:ea typeface="宋体" pitchFamily="2" charset="-122"/>
              </a:rPr>
              <a:t>ElemType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 x)</a:t>
            </a:r>
            <a:r>
              <a:rPr kumimoji="1" lang="en-US" altLang="zh-CN" dirty="0">
                <a:ea typeface="宋体" pitchFamily="2" charset="-122"/>
              </a:rPr>
              <a:t> </a:t>
            </a:r>
            <a:r>
              <a:rPr kumimoji="1" lang="en-US" altLang="zh-CN" dirty="0" smtClean="0"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endParaRPr kumimoji="1" lang="en-US" altLang="zh-CN" dirty="0"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2400" dirty="0">
                <a:latin typeface="楷体_GB2312" pitchFamily="49" charset="-122"/>
              </a:rPr>
              <a:t> </a:t>
            </a:r>
            <a:endParaRPr kumimoji="1" lang="zh-CN" altLang="en-US" dirty="0"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endParaRPr kumimoji="1" lang="zh-CN" altLang="en-US" dirty="0"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endParaRPr kumimoji="1" lang="zh-CN" altLang="en-US" dirty="0"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endParaRPr kumimoji="1" lang="zh-CN" altLang="en-US" dirty="0"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endParaRPr kumimoji="1" lang="zh-CN" altLang="en-US" dirty="0"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endParaRPr kumimoji="1" lang="en-US" altLang="zh-CN" dirty="0" smtClean="0"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endParaRPr kumimoji="1" lang="zh-CN" altLang="en-US" dirty="0"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endParaRPr kumimoji="1" lang="zh-CN" altLang="en-US" dirty="0"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} // delete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77374" y="1982693"/>
            <a:ext cx="7616826" cy="4425827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indent="276225" algn="l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 smtClean="0">
                <a:ea typeface="宋体" pitchFamily="2" charset="-122"/>
              </a:rPr>
              <a:t>if (L != NULL) {</a:t>
            </a:r>
          </a:p>
          <a:p>
            <a:pPr indent="276225" algn="l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 smtClean="0">
                <a:ea typeface="宋体" pitchFamily="2" charset="-122"/>
              </a:rPr>
              <a:t>	if </a:t>
            </a:r>
            <a:r>
              <a:rPr kumimoji="1" lang="en-US" altLang="zh-CN" dirty="0">
                <a:ea typeface="宋体" pitchFamily="2" charset="-122"/>
              </a:rPr>
              <a:t>(L-&gt;</a:t>
            </a:r>
            <a:r>
              <a:rPr lang="en-US" altLang="zh-CN" dirty="0" smtClean="0">
                <a:ea typeface="宋体" pitchFamily="2" charset="-122"/>
              </a:rPr>
              <a:t>next != </a:t>
            </a:r>
            <a:r>
              <a:rPr lang="en-US" altLang="zh-CN" dirty="0">
                <a:ea typeface="宋体" pitchFamily="2" charset="-122"/>
              </a:rPr>
              <a:t>NULL) </a:t>
            </a:r>
            <a:r>
              <a:rPr lang="en-US" altLang="zh-CN" dirty="0" smtClean="0">
                <a:ea typeface="宋体" pitchFamily="2" charset="-122"/>
              </a:rPr>
              <a:t>{</a:t>
            </a:r>
            <a:endParaRPr kumimoji="1" lang="en-US" altLang="zh-CN" dirty="0">
              <a:ea typeface="宋体" pitchFamily="2" charset="-122"/>
            </a:endParaRPr>
          </a:p>
          <a:p>
            <a:pPr indent="276225" algn="l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     </a:t>
            </a:r>
            <a:r>
              <a:rPr kumimoji="1" lang="en-US" altLang="zh-CN" dirty="0" smtClean="0">
                <a:ea typeface="宋体" pitchFamily="2" charset="-122"/>
              </a:rPr>
              <a:t>		if </a:t>
            </a:r>
            <a:r>
              <a:rPr kumimoji="1" lang="en-US" altLang="zh-CN" dirty="0">
                <a:ea typeface="宋体" pitchFamily="2" charset="-122"/>
              </a:rPr>
              <a:t>(L-&gt;next-&gt;data==x) </a:t>
            </a:r>
            <a:r>
              <a:rPr kumimoji="1" lang="en-US" altLang="zh-CN" dirty="0" smtClean="0">
                <a:ea typeface="宋体" pitchFamily="2" charset="-122"/>
              </a:rPr>
              <a:t>{//</a:t>
            </a:r>
            <a:r>
              <a:rPr lang="en-US" altLang="zh-CN" dirty="0">
                <a:solidFill>
                  <a:srgbClr val="0000CC"/>
                </a:solidFill>
              </a:rPr>
              <a:t>a1=x</a:t>
            </a:r>
            <a:endParaRPr kumimoji="1" lang="en-US" altLang="zh-CN" dirty="0">
              <a:ea typeface="宋体" pitchFamily="2" charset="-122"/>
            </a:endParaRPr>
          </a:p>
          <a:p>
            <a:pPr indent="276225" algn="l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        </a:t>
            </a:r>
            <a:r>
              <a:rPr kumimoji="1" lang="en-US" altLang="zh-CN" dirty="0" smtClean="0">
                <a:ea typeface="宋体" pitchFamily="2" charset="-122"/>
              </a:rPr>
              <a:t>   		p=L-</a:t>
            </a:r>
            <a:r>
              <a:rPr kumimoji="1" lang="en-US" altLang="zh-CN" dirty="0">
                <a:ea typeface="宋体" pitchFamily="2" charset="-122"/>
              </a:rPr>
              <a:t>&gt;next;  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L-&gt;next=p-&gt;next</a:t>
            </a:r>
            <a:r>
              <a:rPr kumimoji="1" lang="en-US" altLang="zh-CN" dirty="0">
                <a:ea typeface="宋体" pitchFamily="2" charset="-122"/>
              </a:rPr>
              <a:t>;</a:t>
            </a:r>
          </a:p>
          <a:p>
            <a:pPr indent="276225" algn="l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        </a:t>
            </a:r>
            <a:r>
              <a:rPr kumimoji="1" lang="en-US" altLang="zh-CN" dirty="0" smtClean="0">
                <a:ea typeface="宋体" pitchFamily="2" charset="-122"/>
              </a:rPr>
              <a:t>   		free(p</a:t>
            </a:r>
            <a:r>
              <a:rPr kumimoji="1" lang="en-US" altLang="zh-CN" dirty="0">
                <a:ea typeface="宋体" pitchFamily="2" charset="-122"/>
              </a:rPr>
              <a:t>);  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delete(L, x);</a:t>
            </a:r>
            <a:endParaRPr kumimoji="1" lang="en-US" altLang="zh-CN" dirty="0">
              <a:ea typeface="宋体" pitchFamily="2" charset="-122"/>
            </a:endParaRPr>
          </a:p>
          <a:p>
            <a:pPr indent="276225" algn="l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     </a:t>
            </a:r>
            <a:r>
              <a:rPr kumimoji="1" lang="en-US" altLang="zh-CN" dirty="0" smtClean="0">
                <a:ea typeface="宋体" pitchFamily="2" charset="-122"/>
              </a:rPr>
              <a:t>		}</a:t>
            </a:r>
            <a:endParaRPr kumimoji="1" lang="en-US" altLang="zh-CN" dirty="0">
              <a:ea typeface="宋体" pitchFamily="2" charset="-122"/>
            </a:endParaRPr>
          </a:p>
          <a:p>
            <a:pPr indent="276225" algn="l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dirty="0">
                <a:ea typeface="宋体" pitchFamily="2" charset="-122"/>
              </a:rPr>
              <a:t>     </a:t>
            </a:r>
            <a:r>
              <a:rPr kumimoji="1" lang="en-US" altLang="zh-CN" dirty="0" smtClean="0">
                <a:ea typeface="宋体" pitchFamily="2" charset="-122"/>
              </a:rPr>
              <a:t>		else  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delete(L-&gt;next, x</a:t>
            </a:r>
            <a:r>
              <a:rPr kumimoji="1" lang="en-US" altLang="zh-CN" dirty="0" smtClean="0">
                <a:solidFill>
                  <a:srgbClr val="FF0000"/>
                </a:solidFill>
                <a:ea typeface="宋体" pitchFamily="2" charset="-122"/>
              </a:rPr>
              <a:t>);//</a:t>
            </a:r>
            <a:r>
              <a:rPr lang="en-US" altLang="zh-CN" dirty="0" smtClean="0">
                <a:solidFill>
                  <a:srgbClr val="0000CC"/>
                </a:solidFill>
              </a:rPr>
              <a:t>a1!=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endParaRPr kumimoji="1"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indent="276225" algn="l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accent4"/>
                </a:solidFill>
                <a:ea typeface="宋体" pitchFamily="2" charset="-122"/>
              </a:rPr>
              <a:t>}//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if (L-&gt;next != NULL)</a:t>
            </a:r>
            <a:endParaRPr kumimoji="1" lang="en-US" altLang="zh-CN" dirty="0" smtClean="0">
              <a:solidFill>
                <a:schemeClr val="accent4"/>
              </a:solidFill>
              <a:ea typeface="宋体" pitchFamily="2" charset="-122"/>
            </a:endParaRPr>
          </a:p>
          <a:p>
            <a:pPr indent="276225" algn="l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accent4"/>
                </a:solidFill>
                <a:ea typeface="宋体" pitchFamily="2" charset="-122"/>
              </a:rPr>
              <a:t>}//</a:t>
            </a:r>
            <a:r>
              <a:rPr lang="en-US" altLang="zh-CN" dirty="0">
                <a:ea typeface="宋体" pitchFamily="2" charset="-122"/>
              </a:rPr>
              <a:t>if (L != NULL)</a:t>
            </a:r>
            <a:endParaRPr kumimoji="1" lang="en-US" altLang="zh-CN" dirty="0">
              <a:solidFill>
                <a:schemeClr val="accent4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A632DDE-6D38-463D-A93B-2214A1341DC5}" type="slidenum">
              <a:rPr lang="en-US" altLang="zh-CN" sz="1400" b="0" smtClean="0">
                <a:ea typeface="宋体" pitchFamily="2" charset="-122"/>
              </a:rPr>
              <a:pPr eaLnBrk="1" hangingPunct="1"/>
              <a:t>91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457200" y="1124744"/>
            <a:ext cx="8382000" cy="5693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kumimoji="1" lang="en-US" altLang="zh-CN" dirty="0">
                <a:solidFill>
                  <a:srgbClr val="000000"/>
                </a:solidFill>
              </a:rPr>
              <a:t>void </a:t>
            </a:r>
            <a:r>
              <a:rPr kumimoji="1" lang="en-US" altLang="zh-CN" dirty="0" err="1">
                <a:solidFill>
                  <a:srgbClr val="FF0000"/>
                </a:solidFill>
              </a:rPr>
              <a:t>Delete_GL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</a:rPr>
              <a:t>Glist&amp;L</a:t>
            </a:r>
            <a:r>
              <a:rPr kumimoji="1" lang="en-US" altLang="zh-CN" dirty="0">
                <a:solidFill>
                  <a:srgbClr val="FF0000"/>
                </a:solidFill>
              </a:rPr>
              <a:t>, </a:t>
            </a:r>
            <a:r>
              <a:rPr kumimoji="1" lang="en-US" altLang="zh-CN" dirty="0" err="1">
                <a:solidFill>
                  <a:srgbClr val="FF0000"/>
                </a:solidFill>
              </a:rPr>
              <a:t>AtomType</a:t>
            </a:r>
            <a:r>
              <a:rPr kumimoji="1" lang="en-US" altLang="zh-CN" dirty="0">
                <a:solidFill>
                  <a:srgbClr val="FF0000"/>
                </a:solidFill>
              </a:rPr>
              <a:t> x)</a:t>
            </a:r>
            <a:r>
              <a:rPr kumimoji="1" lang="en-US" altLang="zh-CN" dirty="0">
                <a:solidFill>
                  <a:srgbClr val="000000"/>
                </a:solidFill>
              </a:rPr>
              <a:t> {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>
                <a:solidFill>
                  <a:srgbClr val="000000"/>
                </a:solidFill>
              </a:rPr>
              <a:t>  //</a:t>
            </a:r>
            <a:r>
              <a:rPr kumimoji="1" lang="zh-CN" altLang="en-US" dirty="0">
                <a:solidFill>
                  <a:srgbClr val="000000"/>
                </a:solidFill>
              </a:rPr>
              <a:t>删除广义表</a:t>
            </a:r>
            <a:r>
              <a:rPr kumimoji="1" lang="en-US" altLang="zh-CN" dirty="0">
                <a:solidFill>
                  <a:srgbClr val="FF0000"/>
                </a:solidFill>
              </a:rPr>
              <a:t>L</a:t>
            </a:r>
            <a:r>
              <a:rPr kumimoji="1" lang="zh-CN" altLang="en-US" dirty="0">
                <a:solidFill>
                  <a:srgbClr val="000000"/>
                </a:solidFill>
              </a:rPr>
              <a:t>中所有值为</a:t>
            </a:r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</a:rPr>
              <a:t>的原子结点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zh-CN" altLang="en-US" dirty="0"/>
              <a:t>  </a:t>
            </a:r>
            <a:r>
              <a:rPr kumimoji="1" lang="en-US" altLang="zh-CN" dirty="0"/>
              <a:t>if (L) {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/>
              <a:t>     </a:t>
            </a:r>
            <a:r>
              <a:rPr kumimoji="1" lang="en-US" altLang="zh-CN" dirty="0">
                <a:solidFill>
                  <a:srgbClr val="6600CC"/>
                </a:solidFill>
              </a:rPr>
              <a:t>head = L-&gt;</a:t>
            </a:r>
            <a:r>
              <a:rPr kumimoji="1" lang="en-US" altLang="zh-CN" dirty="0" err="1">
                <a:solidFill>
                  <a:srgbClr val="6600CC"/>
                </a:solidFill>
              </a:rPr>
              <a:t>ptr.hp</a:t>
            </a:r>
            <a:r>
              <a:rPr kumimoji="1" lang="en-US" altLang="zh-CN" dirty="0">
                <a:solidFill>
                  <a:srgbClr val="6600CC"/>
                </a:solidFill>
              </a:rPr>
              <a:t>;</a:t>
            </a:r>
            <a:r>
              <a:rPr kumimoji="1" lang="en-US" altLang="zh-CN" dirty="0"/>
              <a:t>  // </a:t>
            </a:r>
            <a:r>
              <a:rPr kumimoji="1" lang="zh-CN" altLang="en-US" dirty="0"/>
              <a:t>考察第一个子表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zh-CN" altLang="en-US" dirty="0"/>
              <a:t>     </a:t>
            </a:r>
            <a:r>
              <a:rPr kumimoji="1" lang="en-US" altLang="zh-CN" dirty="0"/>
              <a:t>if (</a:t>
            </a:r>
            <a:r>
              <a:rPr kumimoji="1" lang="en-US" altLang="zh-CN" dirty="0">
                <a:solidFill>
                  <a:srgbClr val="0000FF"/>
                </a:solidFill>
              </a:rPr>
              <a:t>(head-&gt;tag == Atom) &amp;&amp;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/>
              <a:t>                                </a:t>
            </a:r>
            <a:r>
              <a:rPr kumimoji="1" lang="en-US" altLang="zh-CN" dirty="0">
                <a:solidFill>
                  <a:srgbClr val="0000FF"/>
                </a:solidFill>
              </a:rPr>
              <a:t>(head-&gt;atom == x)</a:t>
            </a:r>
            <a:r>
              <a:rPr kumimoji="1" lang="en-US" altLang="zh-CN" dirty="0"/>
              <a:t>) 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/>
              <a:t>       {    ……         }    // </a:t>
            </a:r>
            <a:r>
              <a:rPr kumimoji="1" lang="zh-CN" altLang="en-US" dirty="0"/>
              <a:t>删除原子项 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的情况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zh-CN" altLang="en-US" dirty="0"/>
              <a:t>     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head-&gt;tag == Atom) &amp;&amp;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(head-&gt;atom != x)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/>
              <a:t>       {  ……           }// 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x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elseif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 smtClean="0"/>
              <a:t>head-</a:t>
            </a:r>
            <a:r>
              <a:rPr lang="en-US" altLang="zh-CN" dirty="0"/>
              <a:t>&gt;tag == </a:t>
            </a:r>
            <a:r>
              <a:rPr lang="en-US" altLang="zh-CN" dirty="0" smtClean="0"/>
              <a:t>LIST)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CN" dirty="0" smtClean="0"/>
              <a:t>       </a:t>
            </a:r>
            <a:r>
              <a:rPr lang="en-US" altLang="zh-CN" dirty="0"/>
              <a:t>{  ……           </a:t>
            </a:r>
            <a:r>
              <a:rPr lang="en-US" altLang="zh-CN" dirty="0" smtClean="0"/>
              <a:t>}// </a:t>
            </a:r>
            <a:r>
              <a:rPr lang="zh-CN" altLang="en-US" dirty="0" smtClean="0"/>
              <a:t>子表</a:t>
            </a:r>
            <a:endParaRPr kumimoji="1" lang="zh-CN" altLang="en-US" dirty="0"/>
          </a:p>
          <a:p>
            <a:pPr algn="l" eaLnBrk="1" hangingPunct="1">
              <a:spcBef>
                <a:spcPts val="0"/>
              </a:spcBef>
            </a:pPr>
            <a:r>
              <a:rPr kumimoji="1" lang="zh-CN" altLang="en-US" dirty="0"/>
              <a:t>  </a:t>
            </a:r>
            <a:r>
              <a:rPr kumimoji="1" lang="en-US" altLang="zh-CN" dirty="0"/>
              <a:t>}</a:t>
            </a:r>
          </a:p>
          <a:p>
            <a:pPr algn="l" eaLnBrk="1" hangingPunct="1">
              <a:spcBef>
                <a:spcPts val="0"/>
              </a:spcBef>
            </a:pPr>
            <a:r>
              <a:rPr kumimoji="1" lang="en-US" altLang="zh-CN" dirty="0"/>
              <a:t>} // </a:t>
            </a:r>
            <a:r>
              <a:rPr kumimoji="1" lang="en-US" altLang="zh-CN" dirty="0" err="1"/>
              <a:t>Delete_GL</a:t>
            </a:r>
            <a:endParaRPr kumimoji="1" lang="en-US" altLang="zh-CN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6600CC"/>
                </a:solidFill>
                <a:latin typeface="楷体_GB2312" pitchFamily="49" charset="-122"/>
              </a:rPr>
              <a:t>删除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</a:rPr>
              <a:t>广义表</a:t>
            </a:r>
            <a:r>
              <a:rPr lang="zh-CN" altLang="en-US" smtClean="0">
                <a:solidFill>
                  <a:srgbClr val="6600CC"/>
                </a:solidFill>
                <a:latin typeface="楷体_GB2312" pitchFamily="49" charset="-122"/>
              </a:rPr>
              <a:t>中所有元素为</a:t>
            </a:r>
            <a:r>
              <a:rPr lang="en-US" altLang="zh-CN" smtClean="0">
                <a:solidFill>
                  <a:srgbClr val="6600CC"/>
                </a:solidFill>
                <a:latin typeface="楷体_GB2312" pitchFamily="49" charset="-122"/>
              </a:rPr>
              <a:t>x</a:t>
            </a:r>
            <a:r>
              <a:rPr lang="zh-CN" altLang="en-US" smtClean="0">
                <a:solidFill>
                  <a:srgbClr val="6600CC"/>
                </a:solidFill>
                <a:latin typeface="楷体_GB2312" pitchFamily="49" charset="-122"/>
              </a:rPr>
              <a:t>的原子结点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56A84CE-BEE4-4358-8E97-1044942D8D8C}" type="slidenum">
              <a:rPr lang="en-US" altLang="zh-CN" sz="1400" b="0" smtClean="0">
                <a:ea typeface="宋体" pitchFamily="2" charset="-122"/>
              </a:rPr>
              <a:pPr eaLnBrk="1" hangingPunct="1"/>
              <a:t>92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84213" y="4508500"/>
            <a:ext cx="8137525" cy="20885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kumimoji="1" lang="en-US" altLang="zh-CN" dirty="0"/>
              <a:t>{   p=L;    L = L-&gt;ptr.tp;    // </a:t>
            </a:r>
            <a:r>
              <a:rPr kumimoji="1" lang="zh-CN" altLang="en-US" dirty="0"/>
              <a:t>修改指针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dirty="0"/>
              <a:t>     </a:t>
            </a:r>
            <a:r>
              <a:rPr kumimoji="1" lang="en-US" altLang="zh-CN" dirty="0"/>
              <a:t>free(head); free(p); // </a:t>
            </a:r>
            <a:r>
              <a:rPr kumimoji="1" lang="zh-CN" altLang="en-US" dirty="0"/>
              <a:t>释放原子结点、表结点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     </a:t>
            </a:r>
            <a:r>
              <a:rPr kumimoji="1" lang="en-US" altLang="zh-CN" dirty="0" err="1">
                <a:solidFill>
                  <a:srgbClr val="FF0000"/>
                </a:solidFill>
              </a:rPr>
              <a:t>Delete_GL</a:t>
            </a:r>
            <a:r>
              <a:rPr kumimoji="1" lang="en-US" altLang="zh-CN" dirty="0">
                <a:solidFill>
                  <a:srgbClr val="FF0000"/>
                </a:solidFill>
              </a:rPr>
              <a:t>(L, x);  // </a:t>
            </a:r>
            <a:r>
              <a:rPr kumimoji="1" lang="zh-CN" altLang="en-US" dirty="0">
                <a:solidFill>
                  <a:srgbClr val="FF0000"/>
                </a:solidFill>
              </a:rPr>
              <a:t>递归处理剩余表项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dirty="0"/>
              <a:t>    </a:t>
            </a:r>
            <a:r>
              <a:rPr kumimoji="1" lang="en-US" altLang="zh-CN" dirty="0"/>
              <a:t>}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074863" y="1735138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952BFF"/>
                </a:solidFill>
                <a:ea typeface="宋体" pitchFamily="2" charset="-122"/>
              </a:rPr>
              <a:t>L</a:t>
            </a:r>
            <a:endParaRPr kumimoji="1" lang="en-US" altLang="zh-CN" sz="3600" b="0">
              <a:ea typeface="宋体" pitchFamily="2" charset="-122"/>
            </a:endParaRPr>
          </a:p>
        </p:txBody>
      </p:sp>
      <p:sp>
        <p:nvSpPr>
          <p:cNvPr id="94225" name="AutoShape 17"/>
          <p:cNvSpPr>
            <a:spLocks noChangeArrowheads="1"/>
          </p:cNvSpPr>
          <p:nvPr/>
        </p:nvSpPr>
        <p:spPr bwMode="auto">
          <a:xfrm>
            <a:off x="3462338" y="1506538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99003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kumimoji="1" lang="zh-CN" altLang="zh-CN" sz="4400" b="0">
              <a:ea typeface="宋体" pitchFamily="2" charset="-122"/>
            </a:endParaRP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3538538" y="12684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rgbClr val="800000"/>
                </a:solidFill>
                <a:ea typeface="宋体" pitchFamily="2" charset="-122"/>
              </a:rPr>
              <a:t>p</a:t>
            </a:r>
            <a:endParaRPr kumimoji="1" lang="en-US" altLang="zh-CN" b="0">
              <a:ea typeface="宋体" pitchFamily="2" charset="-122"/>
            </a:endParaRP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4725988" y="1582738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952BFF"/>
                </a:solidFill>
                <a:ea typeface="宋体" pitchFamily="2" charset="-122"/>
              </a:rPr>
              <a:t>L</a:t>
            </a:r>
            <a:endParaRPr kumimoji="1" lang="en-US" altLang="zh-CN" sz="3600" b="0">
              <a:ea typeface="宋体" pitchFamily="2" charset="-122"/>
            </a:endParaRPr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2243138" y="1995488"/>
            <a:ext cx="5257800" cy="1828800"/>
            <a:chOff x="2243138" y="1995488"/>
            <a:chExt cx="5257800" cy="1828800"/>
          </a:xfrm>
        </p:grpSpPr>
        <p:sp>
          <p:nvSpPr>
            <p:cNvPr id="34830" name="Rectangle 3"/>
            <p:cNvSpPr>
              <a:spLocks noChangeArrowheads="1"/>
            </p:cNvSpPr>
            <p:nvPr/>
          </p:nvSpPr>
          <p:spPr bwMode="auto">
            <a:xfrm>
              <a:off x="3043238" y="1995488"/>
              <a:ext cx="1638300" cy="660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/>
                <a:t>1</a:t>
              </a:r>
              <a:r>
                <a:rPr kumimoji="1" lang="en-US" altLang="zh-CN" sz="320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/>
            </a:p>
          </p:txBody>
        </p:sp>
        <p:sp>
          <p:nvSpPr>
            <p:cNvPr id="34831" name="Line 4"/>
            <p:cNvSpPr>
              <a:spLocks noChangeShapeType="1"/>
            </p:cNvSpPr>
            <p:nvPr/>
          </p:nvSpPr>
          <p:spPr bwMode="auto">
            <a:xfrm>
              <a:off x="3652838" y="1995488"/>
              <a:ext cx="0" cy="685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5"/>
            <p:cNvSpPr>
              <a:spLocks noChangeShapeType="1"/>
            </p:cNvSpPr>
            <p:nvPr/>
          </p:nvSpPr>
          <p:spPr bwMode="auto">
            <a:xfrm>
              <a:off x="4186238" y="1995488"/>
              <a:ext cx="0" cy="685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6"/>
            <p:cNvSpPr>
              <a:spLocks noChangeShapeType="1"/>
            </p:cNvSpPr>
            <p:nvPr/>
          </p:nvSpPr>
          <p:spPr bwMode="auto">
            <a:xfrm>
              <a:off x="2243138" y="2300288"/>
              <a:ext cx="838200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8"/>
            <p:cNvSpPr>
              <a:spLocks noChangeShapeType="1"/>
            </p:cNvSpPr>
            <p:nvPr/>
          </p:nvSpPr>
          <p:spPr bwMode="auto">
            <a:xfrm>
              <a:off x="3919538" y="2376488"/>
              <a:ext cx="0" cy="838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9"/>
            <p:cNvSpPr txBox="1">
              <a:spLocks noChangeArrowheads="1"/>
            </p:cNvSpPr>
            <p:nvPr/>
          </p:nvSpPr>
          <p:spPr bwMode="auto">
            <a:xfrm>
              <a:off x="3386138" y="3219450"/>
              <a:ext cx="1022350" cy="60483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800000"/>
                  </a:solidFill>
                  <a:ea typeface="宋体" pitchFamily="2" charset="-122"/>
                </a:rPr>
                <a:t>0   x </a:t>
              </a:r>
              <a:endParaRPr kumimoji="1" lang="en-US" altLang="zh-CN" sz="3200" b="0">
                <a:ea typeface="宋体" pitchFamily="2" charset="-122"/>
              </a:endParaRPr>
            </a:p>
          </p:txBody>
        </p:sp>
        <p:sp>
          <p:nvSpPr>
            <p:cNvPr id="34836" name="Line 10"/>
            <p:cNvSpPr>
              <a:spLocks noChangeShapeType="1"/>
            </p:cNvSpPr>
            <p:nvPr/>
          </p:nvSpPr>
          <p:spPr bwMode="auto">
            <a:xfrm>
              <a:off x="3767138" y="3214688"/>
              <a:ext cx="0" cy="60960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Rectangle 11"/>
            <p:cNvSpPr>
              <a:spLocks noChangeArrowheads="1"/>
            </p:cNvSpPr>
            <p:nvPr/>
          </p:nvSpPr>
          <p:spPr bwMode="auto">
            <a:xfrm>
              <a:off x="5253038" y="1995488"/>
              <a:ext cx="1638300" cy="660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/>
                <a:t>1</a:t>
              </a:r>
              <a:r>
                <a:rPr kumimoji="1" lang="en-US" altLang="zh-CN" sz="320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/>
            </a:p>
          </p:txBody>
        </p:sp>
        <p:sp>
          <p:nvSpPr>
            <p:cNvPr id="34838" name="Line 12"/>
            <p:cNvSpPr>
              <a:spLocks noChangeShapeType="1"/>
            </p:cNvSpPr>
            <p:nvPr/>
          </p:nvSpPr>
          <p:spPr bwMode="auto">
            <a:xfrm>
              <a:off x="5862638" y="1995488"/>
              <a:ext cx="0" cy="685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9" name="Line 13"/>
            <p:cNvSpPr>
              <a:spLocks noChangeShapeType="1"/>
            </p:cNvSpPr>
            <p:nvPr/>
          </p:nvSpPr>
          <p:spPr bwMode="auto">
            <a:xfrm>
              <a:off x="6396038" y="1995488"/>
              <a:ext cx="0" cy="685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Line 14"/>
            <p:cNvSpPr>
              <a:spLocks noChangeShapeType="1"/>
            </p:cNvSpPr>
            <p:nvPr/>
          </p:nvSpPr>
          <p:spPr bwMode="auto">
            <a:xfrm>
              <a:off x="4452938" y="2300288"/>
              <a:ext cx="838200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Line 15"/>
            <p:cNvSpPr>
              <a:spLocks noChangeShapeType="1"/>
            </p:cNvSpPr>
            <p:nvPr/>
          </p:nvSpPr>
          <p:spPr bwMode="auto">
            <a:xfrm>
              <a:off x="6662738" y="2300288"/>
              <a:ext cx="838200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16"/>
            <p:cNvSpPr>
              <a:spLocks noChangeShapeType="1"/>
            </p:cNvSpPr>
            <p:nvPr/>
          </p:nvSpPr>
          <p:spPr bwMode="auto">
            <a:xfrm>
              <a:off x="6129338" y="2300288"/>
              <a:ext cx="0" cy="838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AutoShape 23"/>
            <p:cNvSpPr>
              <a:spLocks noChangeArrowheads="1"/>
            </p:cNvSpPr>
            <p:nvPr/>
          </p:nvSpPr>
          <p:spPr bwMode="auto">
            <a:xfrm>
              <a:off x="2395538" y="3487738"/>
              <a:ext cx="990600" cy="76200"/>
            </a:xfrm>
            <a:prstGeom prst="rightArrow">
              <a:avLst>
                <a:gd name="adj1" fmla="val 50000"/>
                <a:gd name="adj2" fmla="val 325000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Text Box 24"/>
            <p:cNvSpPr txBox="1">
              <a:spLocks noChangeArrowheads="1"/>
            </p:cNvSpPr>
            <p:nvPr/>
          </p:nvSpPr>
          <p:spPr bwMode="auto">
            <a:xfrm>
              <a:off x="2303463" y="3030538"/>
              <a:ext cx="8540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rgbClr val="0000FF"/>
                  </a:solidFill>
                  <a:ea typeface="宋体" pitchFamily="2" charset="-122"/>
                </a:rPr>
                <a:t>head</a:t>
              </a:r>
              <a:endParaRPr kumimoji="1" lang="en-US" altLang="zh-CN" b="0">
                <a:ea typeface="宋体" pitchFamily="2" charset="-122"/>
              </a:endParaRPr>
            </a:p>
          </p:txBody>
        </p:sp>
      </p:grpSp>
      <p:sp>
        <p:nvSpPr>
          <p:cNvPr id="3482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第一项是原子</a:t>
            </a:r>
            <a:r>
              <a:rPr lang="zh-CN" altLang="en-US" dirty="0" smtClean="0">
                <a:solidFill>
                  <a:schemeClr val="tx1"/>
                </a:solidFill>
              </a:rPr>
              <a:t>项，且等于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4826" name="Rectangle 26"/>
          <p:cNvSpPr>
            <a:spLocks noChangeArrowheads="1"/>
          </p:cNvSpPr>
          <p:nvPr/>
        </p:nvSpPr>
        <p:spPr bwMode="auto">
          <a:xfrm>
            <a:off x="684213" y="3933825"/>
            <a:ext cx="8135937" cy="547688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indent="276225"/>
            <a:r>
              <a:rPr kumimoji="1" lang="en-US" altLang="zh-CN" dirty="0"/>
              <a:t>if (</a:t>
            </a:r>
            <a:r>
              <a:rPr kumimoji="1" lang="en-US" altLang="zh-CN" dirty="0">
                <a:solidFill>
                  <a:srgbClr val="0000FF"/>
                </a:solidFill>
              </a:rPr>
              <a:t>(head-&gt;tag == Atom) &amp;&amp;</a:t>
            </a:r>
            <a:r>
              <a:rPr kumimoji="1" lang="en-US" altLang="zh-CN" dirty="0"/>
              <a:t>  </a:t>
            </a:r>
            <a:r>
              <a:rPr kumimoji="1" lang="en-US" altLang="zh-CN" dirty="0">
                <a:solidFill>
                  <a:srgbClr val="0000FF"/>
                </a:solidFill>
              </a:rPr>
              <a:t>(head-&gt;atom == x)</a:t>
            </a:r>
            <a:r>
              <a:rPr kumimoji="1" lang="en-US" altLang="zh-CN" dirty="0"/>
              <a:t>)</a:t>
            </a:r>
          </a:p>
        </p:txBody>
      </p:sp>
      <p:sp useBgFill="1">
        <p:nvSpPr>
          <p:cNvPr id="94230" name="Rectangle 22"/>
          <p:cNvSpPr>
            <a:spLocks noChangeArrowheads="1"/>
          </p:cNvSpPr>
          <p:nvPr/>
        </p:nvSpPr>
        <p:spPr bwMode="auto">
          <a:xfrm>
            <a:off x="3000375" y="1714500"/>
            <a:ext cx="1828800" cy="1219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9" name="Rectangle 21"/>
          <p:cNvSpPr>
            <a:spLocks noChangeArrowheads="1"/>
          </p:cNvSpPr>
          <p:nvPr/>
        </p:nvSpPr>
        <p:spPr bwMode="auto">
          <a:xfrm>
            <a:off x="3143250" y="3000375"/>
            <a:ext cx="1524000" cy="838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2071688" y="1785938"/>
            <a:ext cx="914400" cy="6413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0">
                <a:ea typeface="宋体" pitchFamily="2" charset="-122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5" grpId="0" autoUpdateAnimBg="0"/>
      <p:bldP spid="94225" grpId="0" animBg="1" autoUpdateAnimBg="0"/>
      <p:bldP spid="94226" grpId="0" autoUpdateAnimBg="0"/>
      <p:bldP spid="94227" grpId="0" autoUpdateAnimBg="0"/>
      <p:bldP spid="94230" grpId="0" animBg="1"/>
      <p:bldP spid="94229" grpId="0" animBg="1"/>
      <p:bldP spid="94228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1A47C78-CDEA-4C49-B325-D5409BA317FC}" type="slidenum">
              <a:rPr lang="en-US" altLang="zh-CN" sz="1400" b="0" smtClean="0">
                <a:ea typeface="宋体" pitchFamily="2" charset="-122"/>
              </a:rPr>
              <a:pPr eaLnBrk="1" hangingPunct="1"/>
              <a:t>93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23850" y="4679950"/>
            <a:ext cx="8569325" cy="165327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chemeClr val="tx2"/>
                </a:solidFill>
              </a:rPr>
              <a:t>   //</a:t>
            </a:r>
            <a:r>
              <a:rPr kumimoji="1" lang="zh-CN" altLang="en-US" dirty="0">
                <a:solidFill>
                  <a:schemeClr val="tx2"/>
                </a:solidFill>
              </a:rPr>
              <a:t>该项为原子项，不等于</a:t>
            </a:r>
            <a:r>
              <a:rPr kumimoji="1" lang="en-US" altLang="zh-CN" dirty="0">
                <a:solidFill>
                  <a:schemeClr val="tx2"/>
                </a:solidFill>
              </a:rPr>
              <a:t>x</a:t>
            </a:r>
          </a:p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    </a:t>
            </a:r>
            <a:r>
              <a:rPr kumimoji="1" lang="en-US" altLang="zh-CN" dirty="0" err="1">
                <a:solidFill>
                  <a:srgbClr val="FF0000"/>
                </a:solidFill>
              </a:rPr>
              <a:t>Delete_GL</a:t>
            </a:r>
            <a:r>
              <a:rPr kumimoji="1" lang="en-US" altLang="zh-CN" dirty="0">
                <a:solidFill>
                  <a:srgbClr val="FF0000"/>
                </a:solidFill>
              </a:rPr>
              <a:t>(L-&gt;ptr.tp, x);</a:t>
            </a:r>
          </a:p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CC3399"/>
                </a:solidFill>
              </a:rPr>
              <a:t>             </a:t>
            </a:r>
            <a:r>
              <a:rPr kumimoji="1" lang="en-US" altLang="zh-CN" dirty="0">
                <a:solidFill>
                  <a:schemeClr val="tx2"/>
                </a:solidFill>
              </a:rPr>
              <a:t>// </a:t>
            </a:r>
            <a:r>
              <a:rPr kumimoji="1" lang="zh-CN" altLang="zh-CN" dirty="0">
                <a:solidFill>
                  <a:schemeClr val="tx2"/>
                </a:solidFill>
              </a:rPr>
              <a:t>递归</a:t>
            </a:r>
            <a:r>
              <a:rPr kumimoji="1" lang="zh-CN" altLang="en-US" dirty="0">
                <a:solidFill>
                  <a:schemeClr val="tx2"/>
                </a:solidFill>
              </a:rPr>
              <a:t>处理剩余表项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8525" y="2016125"/>
            <a:ext cx="5730875" cy="2089150"/>
            <a:chOff x="566" y="1270"/>
            <a:chExt cx="3610" cy="1316"/>
          </a:xfrm>
        </p:grpSpPr>
        <p:sp>
          <p:nvSpPr>
            <p:cNvPr id="35848" name="Rectangle 4"/>
            <p:cNvSpPr>
              <a:spLocks noChangeArrowheads="1"/>
            </p:cNvSpPr>
            <p:nvPr/>
          </p:nvSpPr>
          <p:spPr bwMode="auto">
            <a:xfrm>
              <a:off x="1368" y="1434"/>
              <a:ext cx="1032" cy="41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/>
                <a:t>1</a:t>
              </a:r>
              <a:r>
                <a:rPr kumimoji="1" lang="en-US" altLang="zh-CN" sz="320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/>
            </a:p>
          </p:txBody>
        </p:sp>
        <p:sp>
          <p:nvSpPr>
            <p:cNvPr id="35849" name="Line 5"/>
            <p:cNvSpPr>
              <a:spLocks noChangeShapeType="1"/>
            </p:cNvSpPr>
            <p:nvPr/>
          </p:nvSpPr>
          <p:spPr bwMode="auto">
            <a:xfrm>
              <a:off x="1752" y="1434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Line 6"/>
            <p:cNvSpPr>
              <a:spLocks noChangeShapeType="1"/>
            </p:cNvSpPr>
            <p:nvPr/>
          </p:nvSpPr>
          <p:spPr bwMode="auto">
            <a:xfrm>
              <a:off x="2088" y="1434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7"/>
            <p:cNvSpPr>
              <a:spLocks noChangeShapeType="1"/>
            </p:cNvSpPr>
            <p:nvPr/>
          </p:nvSpPr>
          <p:spPr bwMode="auto">
            <a:xfrm>
              <a:off x="864" y="1626"/>
              <a:ext cx="528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Text Box 8"/>
            <p:cNvSpPr txBox="1">
              <a:spLocks noChangeArrowheads="1"/>
            </p:cNvSpPr>
            <p:nvPr/>
          </p:nvSpPr>
          <p:spPr bwMode="auto">
            <a:xfrm>
              <a:off x="758" y="1270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rgbClr val="952BFF"/>
                  </a:solidFill>
                  <a:ea typeface="宋体" pitchFamily="2" charset="-122"/>
                </a:rPr>
                <a:t>L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35853" name="Line 9"/>
            <p:cNvSpPr>
              <a:spLocks noChangeShapeType="1"/>
            </p:cNvSpPr>
            <p:nvPr/>
          </p:nvSpPr>
          <p:spPr bwMode="auto">
            <a:xfrm>
              <a:off x="1920" y="1674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Text Box 10"/>
            <p:cNvSpPr txBox="1">
              <a:spLocks noChangeArrowheads="1"/>
            </p:cNvSpPr>
            <p:nvPr/>
          </p:nvSpPr>
          <p:spPr bwMode="auto">
            <a:xfrm>
              <a:off x="1584" y="2205"/>
              <a:ext cx="644" cy="38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800000"/>
                  </a:solidFill>
                  <a:ea typeface="宋体" pitchFamily="2" charset="-122"/>
                </a:rPr>
                <a:t>0   a </a:t>
              </a:r>
              <a:endParaRPr kumimoji="1" lang="en-US" altLang="zh-CN" sz="3200" b="0">
                <a:ea typeface="宋体" pitchFamily="2" charset="-122"/>
              </a:endParaRPr>
            </a:p>
          </p:txBody>
        </p:sp>
        <p:sp>
          <p:nvSpPr>
            <p:cNvPr id="35855" name="Line 11"/>
            <p:cNvSpPr>
              <a:spLocks noChangeShapeType="1"/>
            </p:cNvSpPr>
            <p:nvPr/>
          </p:nvSpPr>
          <p:spPr bwMode="auto">
            <a:xfrm>
              <a:off x="1824" y="2202"/>
              <a:ext cx="0" cy="38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Rectangle 12"/>
            <p:cNvSpPr>
              <a:spLocks noChangeArrowheads="1"/>
            </p:cNvSpPr>
            <p:nvPr/>
          </p:nvSpPr>
          <p:spPr bwMode="auto">
            <a:xfrm>
              <a:off x="2760" y="1434"/>
              <a:ext cx="1032" cy="41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/>
                <a:t>1</a:t>
              </a:r>
              <a:r>
                <a:rPr kumimoji="1" lang="en-US" altLang="zh-CN" sz="320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/>
            </a:p>
          </p:txBody>
        </p:sp>
        <p:sp>
          <p:nvSpPr>
            <p:cNvPr id="35857" name="Line 13"/>
            <p:cNvSpPr>
              <a:spLocks noChangeShapeType="1"/>
            </p:cNvSpPr>
            <p:nvPr/>
          </p:nvSpPr>
          <p:spPr bwMode="auto">
            <a:xfrm>
              <a:off x="3144" y="1434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14"/>
            <p:cNvSpPr>
              <a:spLocks noChangeShapeType="1"/>
            </p:cNvSpPr>
            <p:nvPr/>
          </p:nvSpPr>
          <p:spPr bwMode="auto">
            <a:xfrm>
              <a:off x="3480" y="1434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15"/>
            <p:cNvSpPr>
              <a:spLocks noChangeShapeType="1"/>
            </p:cNvSpPr>
            <p:nvPr/>
          </p:nvSpPr>
          <p:spPr bwMode="auto">
            <a:xfrm>
              <a:off x="2256" y="1626"/>
              <a:ext cx="528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16"/>
            <p:cNvSpPr>
              <a:spLocks noChangeShapeType="1"/>
            </p:cNvSpPr>
            <p:nvPr/>
          </p:nvSpPr>
          <p:spPr bwMode="auto">
            <a:xfrm>
              <a:off x="3648" y="1626"/>
              <a:ext cx="528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17"/>
            <p:cNvSpPr>
              <a:spLocks noChangeShapeType="1"/>
            </p:cNvSpPr>
            <p:nvPr/>
          </p:nvSpPr>
          <p:spPr bwMode="auto">
            <a:xfrm>
              <a:off x="3312" y="1626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AutoShape 18"/>
            <p:cNvSpPr>
              <a:spLocks noChangeArrowheads="1"/>
            </p:cNvSpPr>
            <p:nvPr/>
          </p:nvSpPr>
          <p:spPr bwMode="auto">
            <a:xfrm>
              <a:off x="912" y="2326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Text Box 19"/>
            <p:cNvSpPr txBox="1">
              <a:spLocks noChangeArrowheads="1"/>
            </p:cNvSpPr>
            <p:nvPr/>
          </p:nvSpPr>
          <p:spPr bwMode="auto">
            <a:xfrm>
              <a:off x="566" y="2047"/>
              <a:ext cx="5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rgbClr val="0000FF"/>
                  </a:solidFill>
                  <a:ea typeface="宋体" pitchFamily="2" charset="-122"/>
                </a:rPr>
                <a:t>head</a:t>
              </a:r>
              <a:endParaRPr kumimoji="1" lang="en-US" altLang="zh-CN" b="0">
                <a:ea typeface="宋体" pitchFamily="2" charset="-122"/>
              </a:endParaRPr>
            </a:p>
          </p:txBody>
        </p:sp>
      </p:grp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3962400" y="1558925"/>
            <a:ext cx="1600200" cy="533400"/>
          </a:xfrm>
          <a:prstGeom prst="wedgeRoundRectCallout">
            <a:avLst>
              <a:gd name="adj1" fmla="val -44940"/>
              <a:gd name="adj2" fmla="val 127083"/>
              <a:gd name="adj3" fmla="val 16667"/>
            </a:avLst>
          </a:prstGeom>
          <a:solidFill>
            <a:srgbClr val="E6CDFF">
              <a:alpha val="50195"/>
            </a:srgbClr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rgbClr val="6600CC"/>
                </a:solidFill>
                <a:ea typeface="宋体" pitchFamily="2" charset="-122"/>
              </a:rPr>
              <a:t>L-&gt;ptr.tp</a:t>
            </a:r>
            <a:endParaRPr kumimoji="1" lang="en-US" altLang="zh-CN" b="0">
              <a:ea typeface="宋体" pitchFamily="2" charset="-122"/>
            </a:endParaRPr>
          </a:p>
        </p:txBody>
      </p:sp>
      <p:sp>
        <p:nvSpPr>
          <p:cNvPr id="3584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第一项是原子项，但不等于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847" name="Rectangle 22"/>
          <p:cNvSpPr>
            <a:spLocks noChangeArrowheads="1"/>
          </p:cNvSpPr>
          <p:nvPr/>
        </p:nvSpPr>
        <p:spPr bwMode="auto">
          <a:xfrm>
            <a:off x="323850" y="4149725"/>
            <a:ext cx="8569325" cy="547688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indent="276225"/>
            <a:r>
              <a:rPr kumimoji="1" lang="en-US" altLang="zh-CN" dirty="0"/>
              <a:t>Else if (</a:t>
            </a:r>
            <a:r>
              <a:rPr kumimoji="1" lang="en-US" altLang="zh-CN" dirty="0">
                <a:solidFill>
                  <a:srgbClr val="0000FF"/>
                </a:solidFill>
              </a:rPr>
              <a:t>(head-&gt;tag == Atom) &amp;&amp;</a:t>
            </a:r>
            <a:r>
              <a:rPr kumimoji="1" lang="en-US" altLang="zh-CN" dirty="0"/>
              <a:t>  </a:t>
            </a:r>
            <a:r>
              <a:rPr kumimoji="1" lang="en-US" altLang="zh-CN" dirty="0">
                <a:solidFill>
                  <a:srgbClr val="0000FF"/>
                </a:solidFill>
              </a:rPr>
              <a:t>(head-&gt;atom != x)</a:t>
            </a:r>
            <a:r>
              <a:rPr kumimoji="1" lang="en-US" altLang="zh-CN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76" grpId="0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F882035-8F01-4384-93E0-27FDDFC2A73C}" type="slidenum">
              <a:rPr lang="en-US" altLang="zh-CN" sz="1400" b="0" smtClean="0">
                <a:ea typeface="宋体" pitchFamily="2" charset="-122"/>
              </a:rPr>
              <a:pPr eaLnBrk="1" hangingPunct="1"/>
              <a:t>94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81000" y="4362450"/>
            <a:ext cx="8458200" cy="165327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dirty="0"/>
              <a:t>Else if (head-&gt;tag == LIST) </a:t>
            </a:r>
            <a:r>
              <a:rPr kumimoji="1" lang="en-US" altLang="zh-CN" dirty="0">
                <a:solidFill>
                  <a:schemeClr val="tx2"/>
                </a:solidFill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</a:rPr>
              <a:t>该项为广义表</a:t>
            </a:r>
            <a:endParaRPr kumimoji="1" lang="zh-CN" altLang="en-US" dirty="0"/>
          </a:p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CC3399"/>
                </a:solidFill>
              </a:rPr>
              <a:t>   </a:t>
            </a:r>
            <a:r>
              <a:rPr kumimoji="1" lang="zh-CN" altLang="en-US" dirty="0" smtClean="0">
                <a:solidFill>
                  <a:srgbClr val="CC3399"/>
                </a:solidFill>
              </a:rPr>
              <a:t>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Delete_GL</a:t>
            </a:r>
            <a:r>
              <a:rPr kumimoji="1" lang="en-US" altLang="zh-CN" dirty="0" smtClean="0">
                <a:solidFill>
                  <a:srgbClr val="FF0000"/>
                </a:solidFill>
              </a:rPr>
              <a:t>(head</a:t>
            </a:r>
            <a:r>
              <a:rPr kumimoji="1" lang="en-US" altLang="zh-CN" dirty="0">
                <a:solidFill>
                  <a:srgbClr val="FF0000"/>
                </a:solidFill>
              </a:rPr>
              <a:t>, x); </a:t>
            </a:r>
            <a:r>
              <a:rPr kumimoji="1" lang="en-US" altLang="zh-CN" dirty="0">
                <a:solidFill>
                  <a:srgbClr val="660066"/>
                </a:solidFill>
              </a:rPr>
              <a:t>// </a:t>
            </a:r>
            <a:r>
              <a:rPr kumimoji="1" lang="zh-CN" altLang="en-US" dirty="0">
                <a:solidFill>
                  <a:srgbClr val="660066"/>
                </a:solidFill>
              </a:rPr>
              <a:t>处理第一个广义表节点</a:t>
            </a:r>
          </a:p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 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Delete_GL</a:t>
            </a:r>
            <a:r>
              <a:rPr kumimoji="1" lang="en-US" altLang="zh-CN" dirty="0" smtClean="0">
                <a:solidFill>
                  <a:srgbClr val="FF0000"/>
                </a:solidFill>
              </a:rPr>
              <a:t>(L-</a:t>
            </a:r>
            <a:r>
              <a:rPr kumimoji="1" lang="en-US" altLang="zh-CN" dirty="0">
                <a:solidFill>
                  <a:srgbClr val="FF0000"/>
                </a:solidFill>
              </a:rPr>
              <a:t>&gt;ptr.tp, x); </a:t>
            </a:r>
            <a:r>
              <a:rPr kumimoji="1" lang="en-US" altLang="zh-CN" dirty="0">
                <a:solidFill>
                  <a:schemeClr val="tx2"/>
                </a:solidFill>
              </a:rPr>
              <a:t>// </a:t>
            </a:r>
            <a:r>
              <a:rPr kumimoji="1" lang="zh-CN" altLang="zh-CN" dirty="0">
                <a:solidFill>
                  <a:schemeClr val="tx2"/>
                </a:solidFill>
              </a:rPr>
              <a:t>递归</a:t>
            </a:r>
            <a:r>
              <a:rPr kumimoji="1" lang="zh-CN" altLang="en-US" dirty="0">
                <a:solidFill>
                  <a:schemeClr val="tx2"/>
                </a:solidFill>
              </a:rPr>
              <a:t>处理剩余表项</a:t>
            </a:r>
            <a:r>
              <a:rPr kumimoji="1" lang="zh-CN" altLang="en-US" dirty="0">
                <a:solidFill>
                  <a:srgbClr val="CC3399"/>
                </a:solidFill>
              </a:rPr>
              <a:t>             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98525" y="2016125"/>
            <a:ext cx="5730875" cy="2144713"/>
            <a:chOff x="566" y="1270"/>
            <a:chExt cx="3610" cy="1351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368" y="1434"/>
              <a:ext cx="1032" cy="41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/>
                <a:t>1</a:t>
              </a:r>
              <a:r>
                <a:rPr kumimoji="1" lang="en-US" altLang="zh-CN" sz="320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/>
            </a:p>
          </p:txBody>
        </p:sp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>
              <a:off x="1752" y="1434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Line 6"/>
            <p:cNvSpPr>
              <a:spLocks noChangeShapeType="1"/>
            </p:cNvSpPr>
            <p:nvPr/>
          </p:nvSpPr>
          <p:spPr bwMode="auto">
            <a:xfrm>
              <a:off x="2088" y="1434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7"/>
            <p:cNvSpPr>
              <a:spLocks noChangeShapeType="1"/>
            </p:cNvSpPr>
            <p:nvPr/>
          </p:nvSpPr>
          <p:spPr bwMode="auto">
            <a:xfrm>
              <a:off x="864" y="1626"/>
              <a:ext cx="528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Text Box 8"/>
            <p:cNvSpPr txBox="1">
              <a:spLocks noChangeArrowheads="1"/>
            </p:cNvSpPr>
            <p:nvPr/>
          </p:nvSpPr>
          <p:spPr bwMode="auto">
            <a:xfrm>
              <a:off x="758" y="1270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rgbClr val="952BFF"/>
                  </a:solidFill>
                  <a:ea typeface="宋体" pitchFamily="2" charset="-122"/>
                </a:rPr>
                <a:t>L</a:t>
              </a:r>
              <a:endParaRPr kumimoji="1" lang="en-US" altLang="zh-CN" sz="3600" b="0">
                <a:ea typeface="宋体" pitchFamily="2" charset="-122"/>
              </a:endParaRPr>
            </a:p>
          </p:txBody>
        </p:sp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>
              <a:off x="1920" y="1674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2760" y="1434"/>
              <a:ext cx="1032" cy="41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/>
                <a:t>1</a:t>
              </a:r>
              <a:r>
                <a:rPr kumimoji="1" lang="en-US" altLang="zh-CN" sz="320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>
              <a:off x="3144" y="1434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2"/>
            <p:cNvSpPr>
              <a:spLocks noChangeShapeType="1"/>
            </p:cNvSpPr>
            <p:nvPr/>
          </p:nvSpPr>
          <p:spPr bwMode="auto">
            <a:xfrm>
              <a:off x="3480" y="1434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13"/>
            <p:cNvSpPr>
              <a:spLocks noChangeShapeType="1"/>
            </p:cNvSpPr>
            <p:nvPr/>
          </p:nvSpPr>
          <p:spPr bwMode="auto">
            <a:xfrm>
              <a:off x="2256" y="1626"/>
              <a:ext cx="528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14"/>
            <p:cNvSpPr>
              <a:spLocks noChangeShapeType="1"/>
            </p:cNvSpPr>
            <p:nvPr/>
          </p:nvSpPr>
          <p:spPr bwMode="auto">
            <a:xfrm>
              <a:off x="3648" y="1626"/>
              <a:ext cx="528" cy="0"/>
            </a:xfrm>
            <a:prstGeom prst="line">
              <a:avLst/>
            </a:prstGeom>
            <a:noFill/>
            <a:ln w="22225">
              <a:solidFill>
                <a:srgbClr val="952B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1032" cy="41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/>
                <a:t>1</a:t>
              </a:r>
              <a:r>
                <a:rPr kumimoji="1" lang="en-US" altLang="zh-CN" sz="320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/>
            </a:p>
          </p:txBody>
        </p:sp>
        <p:sp>
          <p:nvSpPr>
            <p:cNvPr id="36883" name="Line 16"/>
            <p:cNvSpPr>
              <a:spLocks noChangeShapeType="1"/>
            </p:cNvSpPr>
            <p:nvPr/>
          </p:nvSpPr>
          <p:spPr bwMode="auto">
            <a:xfrm>
              <a:off x="1968" y="2182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17"/>
            <p:cNvSpPr>
              <a:spLocks noChangeShapeType="1"/>
            </p:cNvSpPr>
            <p:nvPr/>
          </p:nvSpPr>
          <p:spPr bwMode="auto">
            <a:xfrm>
              <a:off x="2304" y="2182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>
              <a:off x="3312" y="1626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AutoShape 19"/>
            <p:cNvSpPr>
              <a:spLocks noChangeArrowheads="1"/>
            </p:cNvSpPr>
            <p:nvPr/>
          </p:nvSpPr>
          <p:spPr bwMode="auto">
            <a:xfrm>
              <a:off x="912" y="2326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Text Box 20"/>
            <p:cNvSpPr txBox="1">
              <a:spLocks noChangeArrowheads="1"/>
            </p:cNvSpPr>
            <p:nvPr/>
          </p:nvSpPr>
          <p:spPr bwMode="auto">
            <a:xfrm>
              <a:off x="566" y="2047"/>
              <a:ext cx="5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solidFill>
                    <a:srgbClr val="0000FF"/>
                  </a:solidFill>
                  <a:ea typeface="宋体" pitchFamily="2" charset="-122"/>
                </a:rPr>
                <a:t>head</a:t>
              </a:r>
              <a:endParaRPr kumimoji="1" lang="en-US" altLang="zh-CN" b="0">
                <a:ea typeface="宋体" pitchFamily="2" charset="-122"/>
              </a:endParaRPr>
            </a:p>
          </p:txBody>
        </p:sp>
      </p:grpSp>
      <p:sp>
        <p:nvSpPr>
          <p:cNvPr id="95253" name="AutoShape 21"/>
          <p:cNvSpPr>
            <a:spLocks noChangeArrowheads="1"/>
          </p:cNvSpPr>
          <p:nvPr/>
        </p:nvSpPr>
        <p:spPr bwMode="auto">
          <a:xfrm>
            <a:off x="3714750" y="1428750"/>
            <a:ext cx="1600200" cy="533400"/>
          </a:xfrm>
          <a:prstGeom prst="wedgeRoundRectCallout">
            <a:avLst>
              <a:gd name="adj1" fmla="val -31583"/>
              <a:gd name="adj2" fmla="val 164931"/>
              <a:gd name="adj3" fmla="val 16667"/>
            </a:avLst>
          </a:prstGeom>
          <a:solidFill>
            <a:srgbClr val="E6CDFF">
              <a:alpha val="50195"/>
            </a:srgbClr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rgbClr val="6600CC"/>
                </a:solidFill>
                <a:ea typeface="宋体" pitchFamily="2" charset="-122"/>
              </a:rPr>
              <a:t>L-&gt;ptr.tp</a:t>
            </a:r>
            <a:endParaRPr kumimoji="1" lang="en-US" altLang="zh-CN" b="0">
              <a:ea typeface="宋体" pitchFamily="2" charset="-122"/>
            </a:endParaRPr>
          </a:p>
        </p:txBody>
      </p:sp>
      <p:sp>
        <p:nvSpPr>
          <p:cNvPr id="36870" name="Rectangle 22"/>
          <p:cNvSpPr>
            <a:spLocks noChangeArrowheads="1"/>
          </p:cNvSpPr>
          <p:nvPr/>
        </p:nvSpPr>
        <p:spPr bwMode="auto">
          <a:xfrm>
            <a:off x="457200" y="228600"/>
            <a:ext cx="868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/>
          <a:p>
            <a:pPr algn="l"/>
            <a:r>
              <a:rPr kumimoji="1" lang="zh-CN" altLang="en-US" sz="3200"/>
              <a:t>第一项不是原子项，是广义表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 autoUpdateAnimBg="0"/>
      <p:bldP spid="95253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39A3898-F5BF-45A9-AD79-F4E65392CBE7}" type="slidenum">
              <a:rPr lang="en-US" altLang="zh-CN" sz="1400" b="0" smtClean="0">
                <a:ea typeface="宋体" pitchFamily="2" charset="-122"/>
              </a:rPr>
              <a:pPr eaLnBrk="1" hangingPunct="1"/>
              <a:t>95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24000"/>
            <a:ext cx="7848227" cy="4899025"/>
          </a:xfrm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void </a:t>
            </a:r>
            <a:r>
              <a:rPr lang="en-US" altLang="zh-CN" dirty="0" err="1" smtClean="0">
                <a:solidFill>
                  <a:schemeClr val="tx2"/>
                </a:solidFill>
              </a:rPr>
              <a:t>DestroyGList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en-US" altLang="zh-CN" dirty="0" err="1" smtClean="0">
                <a:solidFill>
                  <a:schemeClr val="tx2"/>
                </a:solidFill>
              </a:rPr>
              <a:t>GList</a:t>
            </a:r>
            <a:r>
              <a:rPr lang="en-US" altLang="zh-CN" dirty="0" smtClean="0">
                <a:solidFill>
                  <a:schemeClr val="tx2"/>
                </a:solidFill>
              </a:rPr>
              <a:t> &amp;L)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dirty="0" smtClean="0"/>
              <a:t>	if (!L) return;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dirty="0" smtClean="0"/>
              <a:t>	if (L-&gt;tag == LIST)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DestroyGList</a:t>
            </a:r>
            <a:r>
              <a:rPr lang="en-US" altLang="zh-CN" dirty="0" smtClean="0"/>
              <a:t>(L-&gt;</a:t>
            </a:r>
            <a:r>
              <a:rPr lang="en-US" altLang="zh-CN" dirty="0" err="1" smtClean="0"/>
              <a:t>ptr.hp</a:t>
            </a:r>
            <a:r>
              <a:rPr lang="en-US" altLang="zh-CN" dirty="0" smtClean="0"/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DestroyGList</a:t>
            </a:r>
            <a:r>
              <a:rPr lang="en-US" altLang="zh-CN" dirty="0" smtClean="0"/>
              <a:t>(L-&gt;ptr.tp);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dirty="0" smtClean="0"/>
              <a:t>	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dirty="0" smtClean="0"/>
              <a:t>	free(L);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dirty="0" smtClean="0"/>
              <a:t>	L = NULL;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dirty="0" smtClean="0"/>
              <a:t>}//</a:t>
            </a:r>
            <a:r>
              <a:rPr lang="en-US" altLang="zh-CN" dirty="0" err="1" smtClean="0">
                <a:solidFill>
                  <a:schemeClr val="tx2"/>
                </a:solidFill>
              </a:rPr>
              <a:t>DestroyGList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广义表操作的实现</a:t>
            </a:r>
            <a:r>
              <a:rPr lang="en-US" altLang="zh-CN" smtClean="0"/>
              <a:t>—</a:t>
            </a:r>
            <a:r>
              <a:rPr lang="zh-CN" altLang="en-US" smtClean="0"/>
              <a:t>删除广义表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13BCC84-3055-4FEF-A3D6-999C3BCDE40E}" type="slidenum">
              <a:rPr lang="en-US" altLang="zh-CN" sz="1400" b="0" smtClean="0">
                <a:ea typeface="宋体" pitchFamily="2" charset="-122"/>
              </a:rPr>
              <a:pPr eaLnBrk="1" hangingPunct="1"/>
              <a:t>96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/>
              <a:t>广义表操作的实现</a:t>
            </a:r>
            <a:r>
              <a:rPr lang="en-US" altLang="zh-CN" smtClean="0"/>
              <a:t>—</a:t>
            </a:r>
            <a:r>
              <a:rPr lang="zh-CN" altLang="en-US" smtClean="0"/>
              <a:t>计算广义表长度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745412" cy="2743200"/>
          </a:xfrm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int </a:t>
            </a:r>
            <a:r>
              <a:rPr lang="en-US" altLang="zh-CN" dirty="0" err="1" smtClean="0">
                <a:solidFill>
                  <a:schemeClr val="tx2"/>
                </a:solidFill>
              </a:rPr>
              <a:t>GListLength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en-US" altLang="zh-CN" dirty="0" err="1" smtClean="0">
                <a:solidFill>
                  <a:schemeClr val="tx2"/>
                </a:solidFill>
              </a:rPr>
              <a:t>GList</a:t>
            </a:r>
            <a:r>
              <a:rPr lang="en-US" altLang="zh-CN" dirty="0" smtClean="0">
                <a:solidFill>
                  <a:schemeClr val="tx2"/>
                </a:solidFill>
              </a:rPr>
              <a:t> L) {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zh-CN" dirty="0" smtClean="0"/>
              <a:t>	if (L!=NULL)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zh-CN" dirty="0" smtClean="0"/>
              <a:t>		return (1 + </a:t>
            </a:r>
            <a:r>
              <a:rPr lang="en-US" altLang="zh-CN" dirty="0" err="1" smtClean="0"/>
              <a:t>GListLength</a:t>
            </a:r>
            <a:r>
              <a:rPr lang="en-US" altLang="zh-CN" dirty="0" smtClean="0"/>
              <a:t>(L-&gt;ptr.tp));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zh-CN" dirty="0" smtClean="0"/>
              <a:t>	else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zh-CN" dirty="0" smtClean="0"/>
              <a:t>		return 0;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zh-CN" dirty="0" smtClean="0"/>
              <a:t>}//</a:t>
            </a:r>
            <a:r>
              <a:rPr lang="en-US" altLang="zh-CN" dirty="0" err="1" smtClean="0">
                <a:solidFill>
                  <a:schemeClr val="tx2"/>
                </a:solidFill>
              </a:rPr>
              <a:t>GListLength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7008222-FC25-461D-9080-2313F072286A}" type="slidenum">
              <a:rPr lang="en-US" altLang="zh-CN" sz="1400" b="0" smtClean="0">
                <a:ea typeface="宋体" pitchFamily="2" charset="-122"/>
              </a:rPr>
              <a:pPr eaLnBrk="1" hangingPunct="1"/>
              <a:t>97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广义表操作的实现</a:t>
            </a:r>
            <a:r>
              <a:rPr lang="en-US" altLang="zh-CN" smtClean="0"/>
              <a:t>—</a:t>
            </a:r>
            <a:r>
              <a:rPr lang="zh-CN" altLang="en-US" smtClean="0"/>
              <a:t>计算广义表深度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11188" y="1700213"/>
            <a:ext cx="7696200" cy="4351337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int </a:t>
            </a:r>
            <a:r>
              <a:rPr kumimoji="1" lang="en-US" altLang="zh-CN" dirty="0" err="1">
                <a:solidFill>
                  <a:schemeClr val="tx2"/>
                </a:solidFill>
              </a:rPr>
              <a:t>GListDepth</a:t>
            </a:r>
            <a:r>
              <a:rPr kumimoji="1" lang="en-US" altLang="zh-CN" dirty="0">
                <a:solidFill>
                  <a:schemeClr val="tx2"/>
                </a:solidFill>
              </a:rPr>
              <a:t>(</a:t>
            </a:r>
            <a:r>
              <a:rPr kumimoji="1" lang="en-US" altLang="zh-CN" dirty="0" err="1">
                <a:solidFill>
                  <a:schemeClr val="tx2"/>
                </a:solidFill>
              </a:rPr>
              <a:t>GList</a:t>
            </a:r>
            <a:r>
              <a:rPr kumimoji="1" lang="en-US" altLang="zh-CN" dirty="0">
                <a:solidFill>
                  <a:schemeClr val="tx2"/>
                </a:solidFill>
              </a:rPr>
              <a:t> L) {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	if (!L) return 1;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	if (L-&gt;tag == ATOM)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		return 0;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	</a:t>
            </a:r>
            <a:r>
              <a:rPr kumimoji="1" lang="en-US" altLang="zh-CN" dirty="0">
                <a:solidFill>
                  <a:schemeClr val="tx2"/>
                </a:solidFill>
              </a:rPr>
              <a:t>dh = </a:t>
            </a:r>
            <a:r>
              <a:rPr kumimoji="1" lang="en-US" altLang="zh-CN" dirty="0" err="1">
                <a:solidFill>
                  <a:schemeClr val="tx2"/>
                </a:solidFill>
              </a:rPr>
              <a:t>GListDepth</a:t>
            </a:r>
            <a:r>
              <a:rPr kumimoji="1" lang="en-US" altLang="zh-CN" dirty="0">
                <a:solidFill>
                  <a:schemeClr val="tx2"/>
                </a:solidFill>
              </a:rPr>
              <a:t>(L-&gt;</a:t>
            </a:r>
            <a:r>
              <a:rPr kumimoji="1" lang="en-US" altLang="zh-CN" dirty="0" err="1">
                <a:solidFill>
                  <a:schemeClr val="tx2"/>
                </a:solidFill>
              </a:rPr>
              <a:t>ptr.hp</a:t>
            </a:r>
            <a:r>
              <a:rPr kumimoji="1" lang="en-US" altLang="zh-CN" dirty="0">
                <a:solidFill>
                  <a:schemeClr val="tx2"/>
                </a:solidFill>
              </a:rPr>
              <a:t>) + 1;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	</a:t>
            </a:r>
            <a:r>
              <a:rPr kumimoji="1" lang="en-US" altLang="zh-CN" dirty="0" err="1">
                <a:solidFill>
                  <a:schemeClr val="tx2"/>
                </a:solidFill>
              </a:rPr>
              <a:t>dt</a:t>
            </a:r>
            <a:r>
              <a:rPr kumimoji="1" lang="en-US" altLang="zh-CN" dirty="0">
                <a:solidFill>
                  <a:schemeClr val="tx2"/>
                </a:solidFill>
              </a:rPr>
              <a:t> =  </a:t>
            </a:r>
            <a:r>
              <a:rPr kumimoji="1" lang="en-US" altLang="zh-CN" dirty="0" err="1">
                <a:solidFill>
                  <a:schemeClr val="tx2"/>
                </a:solidFill>
              </a:rPr>
              <a:t>GListDepth</a:t>
            </a:r>
            <a:r>
              <a:rPr kumimoji="1" lang="en-US" altLang="zh-CN" dirty="0">
                <a:solidFill>
                  <a:schemeClr val="tx2"/>
                </a:solidFill>
              </a:rPr>
              <a:t>(L-&gt;ptr.tp);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	return ((dh&gt;</a:t>
            </a:r>
            <a:r>
              <a:rPr kumimoji="1" lang="en-US" altLang="zh-CN" dirty="0" err="1">
                <a:solidFill>
                  <a:srgbClr val="000000"/>
                </a:solidFill>
              </a:rPr>
              <a:t>dt</a:t>
            </a:r>
            <a:r>
              <a:rPr kumimoji="1" lang="en-US" altLang="zh-CN" dirty="0">
                <a:solidFill>
                  <a:srgbClr val="000000"/>
                </a:solidFill>
              </a:rPr>
              <a:t>)?</a:t>
            </a:r>
            <a:r>
              <a:rPr kumimoji="1" lang="en-US" altLang="zh-CN" dirty="0" err="1">
                <a:solidFill>
                  <a:srgbClr val="000000"/>
                </a:solidFill>
              </a:rPr>
              <a:t>dh:dt</a:t>
            </a:r>
            <a:r>
              <a:rPr kumimoji="1" lang="en-US" altLang="zh-CN" dirty="0">
                <a:solidFill>
                  <a:srgbClr val="000000"/>
                </a:solidFill>
              </a:rPr>
              <a:t>);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Symbol" pitchFamily="18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}//</a:t>
            </a:r>
            <a:r>
              <a:rPr kumimoji="1" lang="en-US" altLang="zh-CN" dirty="0" err="1">
                <a:solidFill>
                  <a:schemeClr val="tx2"/>
                </a:solidFill>
              </a:rPr>
              <a:t>GListDepth</a:t>
            </a:r>
            <a:endParaRPr kumimoji="1"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2A00F0E-78D0-46DC-B450-C33137567A77}" type="slidenum">
              <a:rPr lang="en-US" altLang="zh-CN" sz="1400" b="0" smtClean="0">
                <a:ea typeface="宋体" pitchFamily="2" charset="-122"/>
              </a:rPr>
              <a:pPr eaLnBrk="1" hangingPunct="1"/>
              <a:t>98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/>
              <a:t>广义表操作的实现</a:t>
            </a:r>
            <a:r>
              <a:rPr lang="en-US" altLang="zh-CN" smtClean="0"/>
              <a:t>—</a:t>
            </a:r>
            <a:r>
              <a:rPr lang="zh-CN" altLang="en-US" smtClean="0"/>
              <a:t>插入节点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681913" cy="4800600"/>
          </a:xfr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Status InsertFirst_GL(GList &amp;L, GList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//</a:t>
            </a:r>
            <a:r>
              <a:rPr lang="zh-CN" altLang="en-US" smtClean="0">
                <a:solidFill>
                  <a:schemeClr val="tx2"/>
                </a:solidFill>
              </a:rPr>
              <a:t>在广义表第一个节点前插入一个子表节点</a:t>
            </a:r>
            <a:r>
              <a:rPr lang="zh-CN" altLang="en-US" smtClean="0"/>
              <a:t>	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p =(GList)malloc(sizeof(GLNode));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smtClean="0"/>
              <a:t>	if (!p) exit(OVERFLOW);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smtClean="0"/>
              <a:t>	p-&gt;tag = LIST;  	p-&gt;ptr.hp = e;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smtClean="0"/>
              <a:t>	p-&gt;ptr.tp = L;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smtClean="0"/>
              <a:t>	L = p;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smtClean="0"/>
              <a:t>	return OK;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smtClean="0"/>
              <a:t>}//</a:t>
            </a:r>
            <a:r>
              <a:rPr lang="en-US" altLang="zh-CN" smtClean="0">
                <a:solidFill>
                  <a:schemeClr val="tx2"/>
                </a:solidFill>
              </a:rPr>
              <a:t>InsertFirst_GL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1293742-BE5D-4B4B-9B44-CF7632EC6C76}" type="slidenum">
              <a:rPr lang="en-US" altLang="zh-CN" sz="1400" b="0" smtClean="0">
                <a:ea typeface="宋体" pitchFamily="2" charset="-122"/>
              </a:rPr>
              <a:pPr eaLnBrk="1" hangingPunct="1"/>
              <a:t>99</a:t>
            </a:fld>
            <a:endParaRPr lang="en-US" altLang="zh-CN" sz="1400" b="0" smtClean="0">
              <a:ea typeface="宋体" pitchFamily="2" charset="-122"/>
            </a:endParaRP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广义表操作的实现</a:t>
            </a:r>
            <a:r>
              <a:rPr lang="en-US" altLang="zh-CN" smtClean="0"/>
              <a:t>—</a:t>
            </a:r>
            <a:r>
              <a:rPr lang="zh-CN" altLang="en-US" smtClean="0"/>
              <a:t>删除节点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41313" y="1557338"/>
            <a:ext cx="8551862" cy="440184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Status </a:t>
            </a:r>
            <a:r>
              <a:rPr kumimoji="1" lang="en-US" altLang="zh-CN" dirty="0" err="1">
                <a:solidFill>
                  <a:schemeClr val="tx2"/>
                </a:solidFill>
              </a:rPr>
              <a:t>DeleteFirst_GL</a:t>
            </a:r>
            <a:r>
              <a:rPr kumimoji="1" lang="en-US" altLang="zh-CN" dirty="0">
                <a:solidFill>
                  <a:schemeClr val="tx2"/>
                </a:solidFill>
              </a:rPr>
              <a:t>( </a:t>
            </a:r>
            <a:r>
              <a:rPr kumimoji="1" lang="en-US" altLang="zh-CN" dirty="0" err="1">
                <a:solidFill>
                  <a:schemeClr val="tx2"/>
                </a:solidFill>
              </a:rPr>
              <a:t>GList</a:t>
            </a:r>
            <a:r>
              <a:rPr kumimoji="1" lang="en-US" altLang="zh-CN" dirty="0">
                <a:solidFill>
                  <a:schemeClr val="tx2"/>
                </a:solidFill>
              </a:rPr>
              <a:t> &amp;</a:t>
            </a:r>
            <a:r>
              <a:rPr kumimoji="1" lang="en-US" altLang="zh-CN" dirty="0" smtClean="0">
                <a:solidFill>
                  <a:schemeClr val="tx2"/>
                </a:solidFill>
              </a:rPr>
              <a:t>L)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{//</a:t>
            </a:r>
            <a:r>
              <a:rPr kumimoji="1" lang="zh-CN" altLang="en-US" dirty="0">
                <a:solidFill>
                  <a:schemeClr val="tx2"/>
                </a:solidFill>
              </a:rPr>
              <a:t>删除广义表第一个节点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if ( !L )   return ERROR;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/>
              <a:t>	p = L;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/>
              <a:t>	e = L-&gt;</a:t>
            </a:r>
            <a:r>
              <a:rPr kumimoji="1" lang="en-US" altLang="zh-CN" dirty="0" err="1"/>
              <a:t>ptr.hp</a:t>
            </a:r>
            <a:r>
              <a:rPr kumimoji="1" lang="en-US" altLang="zh-CN" dirty="0"/>
              <a:t>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/>
              <a:t>	L = L-&gt;ptr.tp;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/>
              <a:t>	free( e );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/>
              <a:t>	free( p );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/>
              <a:t>	return OK;</a:t>
            </a:r>
          </a:p>
          <a:p>
            <a:pPr algn="l" eaLnBrk="0" hangingPunct="0">
              <a:spcBef>
                <a:spcPts val="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}// </a:t>
            </a:r>
            <a:r>
              <a:rPr kumimoji="1" lang="en-US" altLang="zh-CN" dirty="0" err="1">
                <a:solidFill>
                  <a:schemeClr val="tx2"/>
                </a:solidFill>
              </a:rPr>
              <a:t>DeleteFirst_GL</a:t>
            </a:r>
            <a:endParaRPr kumimoji="1" lang="en-US" altLang="zh-CN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2643188"/>
            <a:ext cx="1714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rgbClr val="FF0000"/>
                </a:solidFill>
              </a:rPr>
              <a:t>?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78138" y="4214812"/>
            <a:ext cx="297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</a:t>
            </a:r>
            <a:r>
              <a:rPr lang="en-US" altLang="zh-CN" sz="2400" dirty="0" err="1">
                <a:solidFill>
                  <a:srgbClr val="FF0000"/>
                </a:solidFill>
              </a:rPr>
              <a:t>DestroyGList</a:t>
            </a:r>
            <a:r>
              <a:rPr lang="en-US" altLang="zh-CN" sz="2400" dirty="0">
                <a:solidFill>
                  <a:srgbClr val="FF0000"/>
                </a:solidFill>
              </a:rPr>
              <a:t>(e)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259632" y="4445793"/>
            <a:ext cx="1584176" cy="1"/>
          </a:xfrm>
          <a:prstGeom prst="line">
            <a:avLst/>
          </a:prstGeom>
          <a:noFill/>
          <a:ln w="57150" cap="sq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bit-white">
  <a:themeElements>
    <a:clrScheme name="bit-white 2">
      <a:dk1>
        <a:srgbClr val="393939"/>
      </a:dk1>
      <a:lt1>
        <a:srgbClr val="FFFFFF"/>
      </a:lt1>
      <a:dk2>
        <a:srgbClr val="6600CC"/>
      </a:dk2>
      <a:lt2>
        <a:srgbClr val="CCCCFF"/>
      </a:lt2>
      <a:accent1>
        <a:srgbClr val="F9D87E"/>
      </a:accent1>
      <a:accent2>
        <a:srgbClr val="FFCCCC"/>
      </a:accent2>
      <a:accent3>
        <a:srgbClr val="FFFFFF"/>
      </a:accent3>
      <a:accent4>
        <a:srgbClr val="2F2F2F"/>
      </a:accent4>
      <a:accent5>
        <a:srgbClr val="FBE9C0"/>
      </a:accent5>
      <a:accent6>
        <a:srgbClr val="E7B9B9"/>
      </a:accent6>
      <a:hlink>
        <a:srgbClr val="FFCCFF"/>
      </a:hlink>
      <a:folHlink>
        <a:srgbClr val="99CCFF"/>
      </a:folHlink>
    </a:clrScheme>
    <a:fontScheme name="bit-whit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it-whi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whi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whi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whi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whi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whi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IT-KEY">
  <a:themeElements>
    <a:clrScheme name="BIT-KEY 2">
      <a:dk1>
        <a:srgbClr val="393939"/>
      </a:dk1>
      <a:lt1>
        <a:srgbClr val="FFFFFF"/>
      </a:lt1>
      <a:dk2>
        <a:srgbClr val="6600CC"/>
      </a:dk2>
      <a:lt2>
        <a:srgbClr val="CCCCFF"/>
      </a:lt2>
      <a:accent1>
        <a:srgbClr val="F9D87E"/>
      </a:accent1>
      <a:accent2>
        <a:srgbClr val="FFCCCC"/>
      </a:accent2>
      <a:accent3>
        <a:srgbClr val="FFFFFF"/>
      </a:accent3>
      <a:accent4>
        <a:srgbClr val="2F2F2F"/>
      </a:accent4>
      <a:accent5>
        <a:srgbClr val="FBE9C0"/>
      </a:accent5>
      <a:accent6>
        <a:srgbClr val="E7B9B9"/>
      </a:accent6>
      <a:hlink>
        <a:srgbClr val="FFCCFF"/>
      </a:hlink>
      <a:folHlink>
        <a:srgbClr val="99CCFF"/>
      </a:folHlink>
    </a:clrScheme>
    <a:fontScheme name="BIT-KEY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27622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27622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IT-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BIT-Purple</Template>
  <TotalTime>15154</TotalTime>
  <Words>7455</Words>
  <Application>Microsoft Office PowerPoint</Application>
  <PresentationFormat>全屏显示(4:3)</PresentationFormat>
  <Paragraphs>1658</Paragraphs>
  <Slides>108</Slides>
  <Notes>5</Notes>
  <HiddenSlides>8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108</vt:i4>
      </vt:variant>
    </vt:vector>
  </HeadingPairs>
  <TitlesOfParts>
    <vt:vector size="124" baseType="lpstr">
      <vt:lpstr>黑体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Wingdings 2</vt:lpstr>
      <vt:lpstr>bit-white</vt:lpstr>
      <vt:lpstr>BIT-KEY</vt:lpstr>
      <vt:lpstr>Image</vt:lpstr>
      <vt:lpstr>公式</vt:lpstr>
      <vt:lpstr>Equation</vt:lpstr>
      <vt:lpstr>文档</vt:lpstr>
      <vt:lpstr>第五章 数组和广义表</vt:lpstr>
      <vt:lpstr>本章内容</vt:lpstr>
      <vt:lpstr>数组</vt:lpstr>
      <vt:lpstr>PowerPoint 演示文稿</vt:lpstr>
      <vt:lpstr>5.1  数组的类型定义</vt:lpstr>
      <vt:lpstr>5.1  数组的类型定义</vt:lpstr>
      <vt:lpstr>基本操作</vt:lpstr>
      <vt:lpstr>基本操作</vt:lpstr>
      <vt:lpstr>5.2  数组的顺序表示和实现</vt:lpstr>
      <vt:lpstr>以“行序为主序”的存储映象</vt:lpstr>
      <vt:lpstr>PowerPoint 演示文稿</vt:lpstr>
      <vt:lpstr>以“行序为主序”的存储映象</vt:lpstr>
      <vt:lpstr>5.3 特殊矩阵的压缩存储</vt:lpstr>
      <vt:lpstr> 5.3.1 对称矩阵的压缩存储</vt:lpstr>
      <vt:lpstr>什么是稀疏矩阵</vt:lpstr>
      <vt:lpstr>稀疏矩阵的存储</vt:lpstr>
      <vt:lpstr>5.3.2 随机稀疏矩阵的压缩存储方法</vt:lpstr>
      <vt:lpstr>一、三元组顺序表</vt:lpstr>
      <vt:lpstr>三元组顺序表的定义</vt:lpstr>
      <vt:lpstr>如何求转置矩阵？</vt:lpstr>
      <vt:lpstr>用常规的二维数组表示时的算法</vt:lpstr>
      <vt:lpstr>用“三元组”表示时如何实现？</vt:lpstr>
      <vt:lpstr>用“三元组”表示时的操作步骤</vt:lpstr>
      <vt:lpstr>PowerPoint 演示文稿</vt:lpstr>
      <vt:lpstr>能否直接放到正确位置？</vt:lpstr>
      <vt:lpstr>矩阵快速转置算法</vt:lpstr>
      <vt:lpstr>矩阵快速转置算法</vt:lpstr>
      <vt:lpstr>矩阵快速转置算法</vt:lpstr>
      <vt:lpstr>矩阵快速转置算法的操作步骤</vt:lpstr>
      <vt:lpstr>PowerPoint 演示文稿</vt:lpstr>
      <vt:lpstr>算法分析</vt:lpstr>
      <vt:lpstr>二、行逻辑链接顺序表</vt:lpstr>
      <vt:lpstr>带行表的三元组</vt:lpstr>
      <vt:lpstr>矩阵的乘法</vt:lpstr>
      <vt:lpstr>用三元组表示矩阵时的算法</vt:lpstr>
      <vt:lpstr>用三元组表示矩阵时的算法</vt:lpstr>
      <vt:lpstr>PowerPoint 演示文稿</vt:lpstr>
      <vt:lpstr>PowerPoint 演示文稿</vt:lpstr>
      <vt:lpstr>PowerPoint 演示文稿</vt:lpstr>
      <vt:lpstr>二、 十字链表</vt:lpstr>
      <vt:lpstr> 十字链表的类型定义</vt:lpstr>
      <vt:lpstr> 十字链表的操作</vt:lpstr>
      <vt:lpstr>5.4 广义表</vt:lpstr>
      <vt:lpstr>5.4.1 广义表的定义</vt:lpstr>
      <vt:lpstr>5.4.1 广义表的定义</vt:lpstr>
      <vt:lpstr>广义表的结构特点</vt:lpstr>
      <vt:lpstr>广义表的结构特点</vt:lpstr>
      <vt:lpstr>广义表的结构特点</vt:lpstr>
      <vt:lpstr>广义表的结构特点</vt:lpstr>
      <vt:lpstr>5.4 广义表的表示方法</vt:lpstr>
      <vt:lpstr>基本操作</vt:lpstr>
      <vt:lpstr>基本操作</vt:lpstr>
      <vt:lpstr>5.5 广义表的存储结构</vt:lpstr>
      <vt:lpstr>广义表的头尾链表存储表示</vt:lpstr>
      <vt:lpstr>广义表头尾链表存储表示</vt:lpstr>
      <vt:lpstr>A=（）B = (e)    C = (a,(b,c,d))     D = (A,B,C) </vt:lpstr>
      <vt:lpstr>5.6 广义表操作的递归函数</vt:lpstr>
      <vt:lpstr>什么是递归函数？</vt:lpstr>
      <vt:lpstr>递归程序特点</vt:lpstr>
      <vt:lpstr>PowerPoint 演示文稿</vt:lpstr>
      <vt:lpstr>递归求解的问题</vt:lpstr>
      <vt:lpstr>1）定义是递归的</vt:lpstr>
      <vt:lpstr>PowerPoint 演示文稿</vt:lpstr>
      <vt:lpstr>PowerPoint 演示文稿</vt:lpstr>
      <vt:lpstr>例2：斐波那契数列</vt:lpstr>
      <vt:lpstr>PowerPoint 演示文稿</vt:lpstr>
      <vt:lpstr>PowerPoint 演示文稿</vt:lpstr>
      <vt:lpstr>3）问题的解法是递归的</vt:lpstr>
      <vt:lpstr>例2、求两个数的最大公约数的数学模型</vt:lpstr>
      <vt:lpstr>5.6 广义表操作的实现</vt:lpstr>
      <vt:lpstr>5.6 广义表操作的实现</vt:lpstr>
      <vt:lpstr>5.6 广义表操作的实现</vt:lpstr>
      <vt:lpstr>5.6 广义表操作的实现</vt:lpstr>
      <vt:lpstr>5.6.1 求广义表的深度</vt:lpstr>
      <vt:lpstr>5.6.1 求广义表的深度</vt:lpstr>
      <vt:lpstr>5.6.1 求广义表的深度</vt:lpstr>
      <vt:lpstr>广义表头尾链表存储表示</vt:lpstr>
      <vt:lpstr>5.6.1 求广义表的深度</vt:lpstr>
      <vt:lpstr>5.6.2复制广义表 CopyGList(T,L)</vt:lpstr>
      <vt:lpstr>PowerPoint 演示文稿</vt:lpstr>
      <vt:lpstr>5.6.3 建立广义表</vt:lpstr>
      <vt:lpstr>5.6.3 建立广义表</vt:lpstr>
      <vt:lpstr>PowerPoint 演示文稿</vt:lpstr>
      <vt:lpstr>5.6.3 建立广义表</vt:lpstr>
      <vt:lpstr>回顾：5.6 广义表操作的实现</vt:lpstr>
      <vt:lpstr>广义表头尾链表存储表示</vt:lpstr>
      <vt:lpstr>5.6.4 删除广义表中所有元素为 x 的原子结点</vt:lpstr>
      <vt:lpstr>5.6.4 删除广义表中所有元素为 x 的原子结点</vt:lpstr>
      <vt:lpstr>PowerPoint 演示文稿</vt:lpstr>
      <vt:lpstr>删除单链表中所有值为x 的数据元素</vt:lpstr>
      <vt:lpstr>删除广义表中所有元素为x的原子结点</vt:lpstr>
      <vt:lpstr>第一项是原子项，且等于x</vt:lpstr>
      <vt:lpstr>第一项是原子项，但不等于x</vt:lpstr>
      <vt:lpstr>PowerPoint 演示文稿</vt:lpstr>
      <vt:lpstr>广义表操作的实现—删除广义表</vt:lpstr>
      <vt:lpstr>广义表操作的实现—计算广义表长度</vt:lpstr>
      <vt:lpstr>广义表操作的实现—计算广义表深度</vt:lpstr>
      <vt:lpstr>广义表操作的实现—插入节点</vt:lpstr>
      <vt:lpstr>广义表操作的实现—删除节点</vt:lpstr>
      <vt:lpstr>本章学习要点</vt:lpstr>
      <vt:lpstr>Review</vt:lpstr>
      <vt:lpstr>思考题</vt:lpstr>
      <vt:lpstr>PowerPoint 演示文稿</vt:lpstr>
      <vt:lpstr>思考题</vt:lpstr>
      <vt:lpstr>3、广义表的定义--练习</vt:lpstr>
      <vt:lpstr>思考题</vt:lpstr>
      <vt:lpstr>思考题</vt:lpstr>
      <vt:lpstr>END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 数组</dc:title>
  <dc:creator>thcic</dc:creator>
  <cp:lastModifiedBy>gloria</cp:lastModifiedBy>
  <cp:revision>793</cp:revision>
  <cp:lastPrinted>2015-10-21T09:23:57Z</cp:lastPrinted>
  <dcterms:created xsi:type="dcterms:W3CDTF">1998-08-20T06:32:36Z</dcterms:created>
  <dcterms:modified xsi:type="dcterms:W3CDTF">2020-10-20T14:11:41Z</dcterms:modified>
</cp:coreProperties>
</file>